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-1266" y="-7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0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84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1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55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33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1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91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07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47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56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92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0A08-CDE2-4155-ACB4-026CDB60089A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4D0FA-D15E-4107-AA59-F186AF97C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66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xmlns="" id="{8AD17D07-F77E-4E2B-B22B-B59815C52947}"/>
              </a:ext>
            </a:extLst>
          </p:cNvPr>
          <p:cNvCxnSpPr/>
          <p:nvPr/>
        </p:nvCxnSpPr>
        <p:spPr>
          <a:xfrm flipH="1" flipV="1">
            <a:off x="904413" y="2405277"/>
            <a:ext cx="3172" cy="6179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CDEB2931-1612-40B4-93EE-582EF9561081}"/>
              </a:ext>
            </a:extLst>
          </p:cNvPr>
          <p:cNvSpPr txBox="1"/>
          <p:nvPr/>
        </p:nvSpPr>
        <p:spPr>
          <a:xfrm>
            <a:off x="886006" y="171450"/>
            <a:ext cx="5127625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Dans les 14 jours qui précèdent l’arrivée aux urgences</a:t>
            </a:r>
          </a:p>
          <a:p>
            <a:pPr marL="285750" indent="-285750">
              <a:buFontTx/>
              <a:buChar char="-"/>
            </a:pPr>
            <a:r>
              <a:rPr lang="fr-FR" sz="1200" b="1" dirty="0"/>
              <a:t>Séjour dans une zone d’exposition / cluster*</a:t>
            </a:r>
          </a:p>
          <a:p>
            <a:pPr marL="285750" indent="-285750">
              <a:buFontTx/>
              <a:buChar char="-"/>
            </a:pPr>
            <a:r>
              <a:rPr lang="fr-FR" sz="1200" b="1" dirty="0"/>
              <a:t>Contact étroit avec un cas COVID 19 confirmé**</a:t>
            </a:r>
          </a:p>
          <a:p>
            <a:pPr marL="285750" indent="-285750">
              <a:buFontTx/>
              <a:buChar char="-"/>
            </a:pPr>
            <a:r>
              <a:rPr lang="fr-FR" sz="1200" b="1" dirty="0"/>
              <a:t>Travail ou séjour dans un hôpital qui a accueilli un cas COVID 19 confirmé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EBAE15C8-B7EF-4B7D-A92F-E352BC1DD54A}"/>
              </a:ext>
            </a:extLst>
          </p:cNvPr>
          <p:cNvSpPr txBox="1"/>
          <p:nvPr/>
        </p:nvSpPr>
        <p:spPr>
          <a:xfrm>
            <a:off x="1181100" y="1242197"/>
            <a:ext cx="12573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OUI : </a:t>
            </a:r>
            <a:r>
              <a:rPr lang="fr-FR" sz="1200" b="1" dirty="0"/>
              <a:t>CONTACT +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F6F64294-C8AA-41DA-8112-9D635502D637}"/>
              </a:ext>
            </a:extLst>
          </p:cNvPr>
          <p:cNvSpPr txBox="1"/>
          <p:nvPr/>
        </p:nvSpPr>
        <p:spPr>
          <a:xfrm>
            <a:off x="4368800" y="1242197"/>
            <a:ext cx="13081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NON : </a:t>
            </a:r>
            <a:r>
              <a:rPr lang="fr-FR" sz="1200" b="1" dirty="0"/>
              <a:t>CONTACT - 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1E85F758-203C-4700-92C4-1C63BCDFBB16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414895" y="1002447"/>
            <a:ext cx="34924" cy="104476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B7448431-167E-45B0-B600-6C2F5F36FD70}"/>
              </a:ext>
            </a:extLst>
          </p:cNvPr>
          <p:cNvSpPr txBox="1"/>
          <p:nvPr/>
        </p:nvSpPr>
        <p:spPr>
          <a:xfrm>
            <a:off x="532740" y="1753250"/>
            <a:ext cx="583415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u="sng" dirty="0"/>
              <a:t>Signes évocateurs 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Infection respiratoire haute ou basse (</a:t>
            </a:r>
            <a:r>
              <a:rPr lang="fr-FR" sz="1200" b="1" dirty="0"/>
              <a:t>1 parmi rhinorrhée, odynophagie, toux, dyspnée</a:t>
            </a:r>
            <a:r>
              <a:rPr lang="fr-FR" sz="1200" dirty="0"/>
              <a:t>)</a:t>
            </a:r>
          </a:p>
          <a:p>
            <a:pPr marL="171450" indent="-171450">
              <a:buFontTx/>
              <a:buChar char="-"/>
            </a:pPr>
            <a:r>
              <a:rPr lang="fr-FR" sz="1200" b="1" dirty="0"/>
              <a:t>Et fièvre - frissons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D3D29B5C-7EEE-48AE-A14F-CEDBA9ACC41C}"/>
              </a:ext>
            </a:extLst>
          </p:cNvPr>
          <p:cNvSpPr txBox="1"/>
          <p:nvPr/>
        </p:nvSpPr>
        <p:spPr>
          <a:xfrm>
            <a:off x="1936751" y="3023276"/>
            <a:ext cx="13081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NON : Cas contact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CE8F698F-1A9F-4B2C-A467-C73A183A7D35}"/>
              </a:ext>
            </a:extLst>
          </p:cNvPr>
          <p:cNvSpPr txBox="1"/>
          <p:nvPr/>
        </p:nvSpPr>
        <p:spPr>
          <a:xfrm>
            <a:off x="1783035" y="3607589"/>
            <a:ext cx="1619250" cy="44627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</a:rPr>
              <a:t>UHCD ch3</a:t>
            </a:r>
            <a:endParaRPr lang="fr-FR" sz="1200" b="1" dirty="0">
              <a:solidFill>
                <a:srgbClr val="0070C0"/>
              </a:solidFill>
            </a:endParaRPr>
          </a:p>
          <a:p>
            <a:pPr algn="ctr"/>
            <a:r>
              <a:rPr lang="fr-FR" sz="1100" dirty="0">
                <a:solidFill>
                  <a:srgbClr val="0070C0"/>
                </a:solidFill>
              </a:rPr>
              <a:t>chambre seul – masque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B643CA5D-C5ED-477C-860E-F4A6BA75EEB4}"/>
              </a:ext>
            </a:extLst>
          </p:cNvPr>
          <p:cNvSpPr txBox="1"/>
          <p:nvPr/>
        </p:nvSpPr>
        <p:spPr>
          <a:xfrm>
            <a:off x="1936757" y="4348959"/>
            <a:ext cx="130809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A la sortie</a:t>
            </a:r>
          </a:p>
          <a:p>
            <a:r>
              <a:rPr lang="fr-FR" sz="1200" dirty="0">
                <a:highlight>
                  <a:srgbClr val="00FF00"/>
                </a:highlight>
              </a:rPr>
              <a:t>kit « cas contact »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xmlns="" id="{F4593199-FEDB-42AD-8B25-F6FC56CCD205}"/>
              </a:ext>
            </a:extLst>
          </p:cNvPr>
          <p:cNvCxnSpPr>
            <a:stCxn id="5" idx="0"/>
          </p:cNvCxnSpPr>
          <p:nvPr/>
        </p:nvCxnSpPr>
        <p:spPr>
          <a:xfrm flipV="1">
            <a:off x="1809750" y="1002447"/>
            <a:ext cx="0" cy="2397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xmlns="" id="{63D7D870-5F50-4A78-8B0A-CC2E2DE30FE1}"/>
              </a:ext>
            </a:extLst>
          </p:cNvPr>
          <p:cNvCxnSpPr/>
          <p:nvPr/>
        </p:nvCxnSpPr>
        <p:spPr>
          <a:xfrm flipV="1">
            <a:off x="1809750" y="1519196"/>
            <a:ext cx="0" cy="2397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xmlns="" id="{76CE8DF2-D566-47B8-84D7-735122D5E392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2587629" y="2405277"/>
            <a:ext cx="3172" cy="6179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DCD505F8-0B5D-4D8E-B01F-71ACFB98E69B}"/>
              </a:ext>
            </a:extLst>
          </p:cNvPr>
          <p:cNvSpPr txBox="1"/>
          <p:nvPr/>
        </p:nvSpPr>
        <p:spPr>
          <a:xfrm>
            <a:off x="-14961" y="4542862"/>
            <a:ext cx="1841921" cy="276999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030A0"/>
                </a:solidFill>
              </a:rPr>
              <a:t>Prévenir l’infectiologue***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xmlns="" id="{93D876DF-2663-4DDD-A8AE-974E8606C391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>
            <a:off x="2590801" y="3300275"/>
            <a:ext cx="1859" cy="30731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xmlns="" id="{F324D035-66CC-4CAC-9D1C-9E2A0D45835B}"/>
              </a:ext>
            </a:extLst>
          </p:cNvPr>
          <p:cNvCxnSpPr>
            <a:stCxn id="14" idx="2"/>
          </p:cNvCxnSpPr>
          <p:nvPr/>
        </p:nvCxnSpPr>
        <p:spPr>
          <a:xfrm flipH="1">
            <a:off x="2586045" y="4053865"/>
            <a:ext cx="6615" cy="2925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4CCC7C1C-7FBA-41F5-9A5C-2559BBC8BC26}"/>
              </a:ext>
            </a:extLst>
          </p:cNvPr>
          <p:cNvSpPr txBox="1"/>
          <p:nvPr/>
        </p:nvSpPr>
        <p:spPr>
          <a:xfrm>
            <a:off x="233092" y="3019478"/>
            <a:ext cx="13458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OUI : Cas possible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xmlns="" id="{A4C8D78A-1BA0-4ABA-A176-B482DE6F2955}"/>
              </a:ext>
            </a:extLst>
          </p:cNvPr>
          <p:cNvSpPr txBox="1"/>
          <p:nvPr/>
        </p:nvSpPr>
        <p:spPr>
          <a:xfrm>
            <a:off x="64629" y="5013210"/>
            <a:ext cx="168274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Signes de gravité?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FR&gt;30/mn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Tirage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&gt;6L O</a:t>
            </a:r>
            <a:r>
              <a:rPr lang="fr-FR" sz="1200" baseline="-25000" dirty="0"/>
              <a:t>2</a:t>
            </a:r>
            <a:r>
              <a:rPr lang="fr-FR" sz="1200" dirty="0"/>
              <a:t>/mn</a:t>
            </a:r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xmlns="" id="{895699EB-0D9A-4293-B470-B21823FAEB06}"/>
              </a:ext>
            </a:extLst>
          </p:cNvPr>
          <p:cNvCxnSpPr>
            <a:cxnSpLocks/>
          </p:cNvCxnSpPr>
          <p:nvPr/>
        </p:nvCxnSpPr>
        <p:spPr>
          <a:xfrm flipV="1">
            <a:off x="905437" y="4819861"/>
            <a:ext cx="1124" cy="1881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0F0E0F98-3859-4C1C-9335-069EA7C2D082}"/>
              </a:ext>
            </a:extLst>
          </p:cNvPr>
          <p:cNvSpPr txBox="1"/>
          <p:nvPr/>
        </p:nvSpPr>
        <p:spPr>
          <a:xfrm>
            <a:off x="235287" y="6049948"/>
            <a:ext cx="13414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OUI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</a:rPr>
              <a:t>UHCD 1</a:t>
            </a:r>
            <a:endParaRPr lang="fr-FR" sz="1200" dirty="0" smtClean="0">
              <a:highlight>
                <a:srgbClr val="FFFF00"/>
              </a:highlight>
            </a:endParaRPr>
          </a:p>
          <a:p>
            <a:pPr algn="ctr"/>
            <a:r>
              <a:rPr lang="fr-FR" sz="1200" dirty="0" smtClean="0">
                <a:highlight>
                  <a:srgbClr val="FFFF00"/>
                </a:highlight>
              </a:rPr>
              <a:t>Astreinte </a:t>
            </a:r>
            <a:r>
              <a:rPr lang="fr-FR" sz="1200" dirty="0">
                <a:highlight>
                  <a:srgbClr val="FFFF00"/>
                </a:highlight>
              </a:rPr>
              <a:t>REA-REB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xmlns="" id="{2F5EAFBD-CB67-48B9-BC42-5ACB7C85FF69}"/>
              </a:ext>
            </a:extLst>
          </p:cNvPr>
          <p:cNvCxnSpPr/>
          <p:nvPr/>
        </p:nvCxnSpPr>
        <p:spPr>
          <a:xfrm flipH="1" flipV="1">
            <a:off x="905999" y="5849366"/>
            <a:ext cx="1" cy="1999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>
            <a:extLst>
              <a:ext uri="{FF2B5EF4-FFF2-40B4-BE49-F238E27FC236}">
                <a16:creationId xmlns:a16="http://schemas.microsoft.com/office/drawing/2014/main" xmlns="" id="{F9F2A272-2CF4-4E2F-8CAB-7D7E3D3DD93E}"/>
              </a:ext>
            </a:extLst>
          </p:cNvPr>
          <p:cNvSpPr txBox="1"/>
          <p:nvPr/>
        </p:nvSpPr>
        <p:spPr>
          <a:xfrm>
            <a:off x="1958273" y="5290208"/>
            <a:ext cx="13081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NON</a:t>
            </a:r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xmlns="" id="{2B277D35-B3D9-49F5-A4B0-B280C14FE0DC}"/>
              </a:ext>
            </a:extLst>
          </p:cNvPr>
          <p:cNvCxnSpPr>
            <a:stCxn id="38" idx="3"/>
            <a:endCxn id="42" idx="1"/>
          </p:cNvCxnSpPr>
          <p:nvPr/>
        </p:nvCxnSpPr>
        <p:spPr>
          <a:xfrm flipV="1">
            <a:off x="1747370" y="5428708"/>
            <a:ext cx="210903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0FF25D8E-89EF-4DE2-ABA2-8406FC9DDC9C}"/>
              </a:ext>
            </a:extLst>
          </p:cNvPr>
          <p:cNvSpPr txBox="1"/>
          <p:nvPr/>
        </p:nvSpPr>
        <p:spPr>
          <a:xfrm>
            <a:off x="1958273" y="5766226"/>
            <a:ext cx="13081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Critères d’hospitalisation?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O</a:t>
            </a:r>
            <a:r>
              <a:rPr lang="fr-FR" sz="1200" baseline="-25000" dirty="0"/>
              <a:t>2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Terrain****</a:t>
            </a:r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xmlns="" id="{C04AEB3E-3702-4DA4-B5DA-B3D568A2298C}"/>
              </a:ext>
            </a:extLst>
          </p:cNvPr>
          <p:cNvCxnSpPr/>
          <p:nvPr/>
        </p:nvCxnSpPr>
        <p:spPr>
          <a:xfrm flipH="1">
            <a:off x="2610738" y="5559621"/>
            <a:ext cx="3171" cy="19992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57A87118-74DE-4479-B175-D17D5AE298AD}"/>
              </a:ext>
            </a:extLst>
          </p:cNvPr>
          <p:cNvSpPr txBox="1"/>
          <p:nvPr/>
        </p:nvSpPr>
        <p:spPr>
          <a:xfrm>
            <a:off x="231956" y="7457833"/>
            <a:ext cx="134475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OUI</a:t>
            </a:r>
          </a:p>
          <a:p>
            <a:pPr algn="ctr"/>
            <a:r>
              <a:rPr lang="fr-FR" sz="1200" b="1" dirty="0"/>
              <a:t>Hospitalisation</a:t>
            </a:r>
          </a:p>
          <a:p>
            <a:pPr algn="ctr"/>
            <a:r>
              <a:rPr lang="fr-FR" sz="1200" dirty="0" smtClean="0">
                <a:highlight>
                  <a:srgbClr val="FFFF00"/>
                </a:highlight>
              </a:rPr>
              <a:t>Astreinte REB pour transfert</a:t>
            </a:r>
            <a:endParaRPr lang="fr-FR" sz="1200" dirty="0">
              <a:highlight>
                <a:srgbClr val="FFFF00"/>
              </a:highlight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BAA190CE-7706-4C2C-851C-502E1A3812C5}"/>
              </a:ext>
            </a:extLst>
          </p:cNvPr>
          <p:cNvSpPr txBox="1"/>
          <p:nvPr/>
        </p:nvSpPr>
        <p:spPr>
          <a:xfrm>
            <a:off x="1958273" y="6797516"/>
            <a:ext cx="13081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NON</a:t>
            </a:r>
          </a:p>
        </p:txBody>
      </p: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xmlns="" id="{87C1FFF3-E9FB-4CFF-AEF5-C6843992F602}"/>
              </a:ext>
            </a:extLst>
          </p:cNvPr>
          <p:cNvCxnSpPr/>
          <p:nvPr/>
        </p:nvCxnSpPr>
        <p:spPr>
          <a:xfrm flipH="1" flipV="1">
            <a:off x="2612323" y="6596316"/>
            <a:ext cx="1" cy="1999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9EADDAE3-3E17-4629-87AC-C29B29F3BB48}"/>
              </a:ext>
            </a:extLst>
          </p:cNvPr>
          <p:cNvSpPr txBox="1"/>
          <p:nvPr/>
        </p:nvSpPr>
        <p:spPr>
          <a:xfrm>
            <a:off x="1919779" y="7457833"/>
            <a:ext cx="138508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RAD </a:t>
            </a:r>
          </a:p>
          <a:p>
            <a:pPr algn="ctr"/>
            <a:r>
              <a:rPr lang="fr-FR" sz="1200" dirty="0" smtClean="0">
                <a:highlight>
                  <a:srgbClr val="FFFF00"/>
                </a:highlight>
              </a:rPr>
              <a:t>Régulation 15</a:t>
            </a:r>
            <a:endParaRPr lang="fr-FR" sz="1200" dirty="0"/>
          </a:p>
          <a:p>
            <a:pPr algn="ctr"/>
            <a:r>
              <a:rPr lang="fr-FR" sz="1200" dirty="0" smtClean="0">
                <a:highlight>
                  <a:srgbClr val="00FF00"/>
                </a:highlight>
              </a:rPr>
              <a:t>Kit </a:t>
            </a:r>
            <a:r>
              <a:rPr lang="fr-FR" sz="1200" dirty="0">
                <a:highlight>
                  <a:srgbClr val="00FF00"/>
                </a:highlight>
              </a:rPr>
              <a:t>« cas possible »</a:t>
            </a:r>
          </a:p>
          <a:p>
            <a:pPr algn="ctr"/>
            <a:r>
              <a:rPr lang="fr-FR" sz="1200" dirty="0" smtClean="0">
                <a:highlight>
                  <a:srgbClr val="00FF00"/>
                </a:highlight>
              </a:rPr>
              <a:t>+ RDV CAMI</a:t>
            </a:r>
            <a:endParaRPr lang="fr-FR" sz="1200" dirty="0">
              <a:highlight>
                <a:srgbClr val="00FF00"/>
              </a:highlight>
            </a:endParaRPr>
          </a:p>
        </p:txBody>
      </p: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xmlns="" id="{3D667C47-DE16-4F8A-981F-4ECF8518CC20}"/>
              </a:ext>
            </a:extLst>
          </p:cNvPr>
          <p:cNvCxnSpPr>
            <a:cxnSpLocks/>
            <a:endCxn id="49" idx="2"/>
          </p:cNvCxnSpPr>
          <p:nvPr/>
        </p:nvCxnSpPr>
        <p:spPr>
          <a:xfrm flipH="1" flipV="1">
            <a:off x="2612323" y="7074515"/>
            <a:ext cx="2" cy="3833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xmlns="" id="{8B49EEA1-7CA6-4F66-87CC-21AA6314EA35}"/>
              </a:ext>
            </a:extLst>
          </p:cNvPr>
          <p:cNvCxnSpPr>
            <a:cxnSpLocks/>
            <a:endCxn id="47" idx="0"/>
          </p:cNvCxnSpPr>
          <p:nvPr/>
        </p:nvCxnSpPr>
        <p:spPr>
          <a:xfrm flipH="1">
            <a:off x="904334" y="6596316"/>
            <a:ext cx="1053334" cy="8615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xmlns="" id="{2F23AE99-58F7-498D-B1D3-DA443AD175FC}"/>
              </a:ext>
            </a:extLst>
          </p:cNvPr>
          <p:cNvCxnSpPr/>
          <p:nvPr/>
        </p:nvCxnSpPr>
        <p:spPr>
          <a:xfrm flipV="1">
            <a:off x="5022850" y="1002447"/>
            <a:ext cx="0" cy="2397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xmlns="" id="{E03B5508-4FF1-4ADF-8C3C-3557E0F018AD}"/>
              </a:ext>
            </a:extLst>
          </p:cNvPr>
          <p:cNvCxnSpPr/>
          <p:nvPr/>
        </p:nvCxnSpPr>
        <p:spPr>
          <a:xfrm flipV="1">
            <a:off x="5029200" y="1519196"/>
            <a:ext cx="0" cy="2397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>
            <a:extLst>
              <a:ext uri="{FF2B5EF4-FFF2-40B4-BE49-F238E27FC236}">
                <a16:creationId xmlns:a16="http://schemas.microsoft.com/office/drawing/2014/main" xmlns="" id="{92ED00BB-D668-47B3-B64A-847581771AA7}"/>
              </a:ext>
            </a:extLst>
          </p:cNvPr>
          <p:cNvSpPr txBox="1"/>
          <p:nvPr/>
        </p:nvSpPr>
        <p:spPr>
          <a:xfrm>
            <a:off x="5510213" y="2540272"/>
            <a:ext cx="51752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NON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xmlns="" id="{B7507FDD-7D16-469E-93D5-5E2A539FBC20}"/>
              </a:ext>
            </a:extLst>
          </p:cNvPr>
          <p:cNvSpPr txBox="1"/>
          <p:nvPr/>
        </p:nvSpPr>
        <p:spPr>
          <a:xfrm>
            <a:off x="5291138" y="4546386"/>
            <a:ext cx="955674" cy="46166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Filière </a:t>
            </a:r>
          </a:p>
          <a:p>
            <a:pPr algn="ctr"/>
            <a:r>
              <a:rPr lang="fr-FR" sz="1200" b="1" dirty="0">
                <a:solidFill>
                  <a:srgbClr val="00B050"/>
                </a:solidFill>
              </a:rPr>
              <a:t>NORMALE</a:t>
            </a:r>
          </a:p>
        </p:txBody>
      </p: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xmlns="" id="{56D423EB-65E8-4BC4-9937-2FF1913D2FB3}"/>
              </a:ext>
            </a:extLst>
          </p:cNvPr>
          <p:cNvCxnSpPr>
            <a:stCxn id="68" idx="2"/>
            <a:endCxn id="74" idx="0"/>
          </p:cNvCxnSpPr>
          <p:nvPr/>
        </p:nvCxnSpPr>
        <p:spPr>
          <a:xfrm flipH="1">
            <a:off x="5768975" y="2817271"/>
            <a:ext cx="1" cy="172911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>
            <a:extLst>
              <a:ext uri="{FF2B5EF4-FFF2-40B4-BE49-F238E27FC236}">
                <a16:creationId xmlns:a16="http://schemas.microsoft.com/office/drawing/2014/main" xmlns="" id="{916DF142-677E-4FBC-A093-36790CFF13B0}"/>
              </a:ext>
            </a:extLst>
          </p:cNvPr>
          <p:cNvSpPr txBox="1"/>
          <p:nvPr/>
        </p:nvSpPr>
        <p:spPr>
          <a:xfrm>
            <a:off x="4078285" y="2540272"/>
            <a:ext cx="51752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OUI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xmlns="" id="{5D44FAAF-45D2-4508-930B-7AF8A68541E4}"/>
              </a:ext>
            </a:extLst>
          </p:cNvPr>
          <p:cNvSpPr txBox="1"/>
          <p:nvPr/>
        </p:nvSpPr>
        <p:spPr>
          <a:xfrm>
            <a:off x="3547054" y="3500423"/>
            <a:ext cx="212984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fr-FR" sz="1200" dirty="0" smtClean="0"/>
              <a:t>FR&gt;24/mn (&gt;60/mn enfant)</a:t>
            </a: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/>
              <a:t>Et/ou SaO2&lt;90%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Et/ou terrain****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xmlns="" id="{44D107DF-27D5-48D5-8560-99A7530A7277}"/>
              </a:ext>
            </a:extLst>
          </p:cNvPr>
          <p:cNvSpPr txBox="1"/>
          <p:nvPr/>
        </p:nvSpPr>
        <p:spPr>
          <a:xfrm>
            <a:off x="3547055" y="2992098"/>
            <a:ext cx="1589879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</a:rPr>
              <a:t>CNH (enfant=puéricultrice)</a:t>
            </a:r>
            <a:endParaRPr lang="fr-FR" sz="1100" b="1" dirty="0">
              <a:solidFill>
                <a:srgbClr val="0070C0"/>
              </a:solidFill>
            </a:endParaRPr>
          </a:p>
        </p:txBody>
      </p: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xmlns="" id="{9D44E912-68F9-40E4-B196-99025C3C1751}"/>
              </a:ext>
            </a:extLst>
          </p:cNvPr>
          <p:cNvCxnSpPr>
            <a:stCxn id="80" idx="0"/>
          </p:cNvCxnSpPr>
          <p:nvPr/>
        </p:nvCxnSpPr>
        <p:spPr>
          <a:xfrm flipH="1" flipV="1">
            <a:off x="4337047" y="2405277"/>
            <a:ext cx="1" cy="1349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xmlns="" id="{5406E1F8-92D0-4528-91A0-89F8643E8FF1}"/>
              </a:ext>
            </a:extLst>
          </p:cNvPr>
          <p:cNvCxnSpPr/>
          <p:nvPr/>
        </p:nvCxnSpPr>
        <p:spPr>
          <a:xfrm flipH="1" flipV="1">
            <a:off x="5768975" y="2399280"/>
            <a:ext cx="1" cy="1349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ZoneTexte 106">
            <a:extLst>
              <a:ext uri="{FF2B5EF4-FFF2-40B4-BE49-F238E27FC236}">
                <a16:creationId xmlns:a16="http://schemas.microsoft.com/office/drawing/2014/main" xmlns="" id="{47B5AB6F-007D-4D07-8FD3-FC34CB266C4A}"/>
              </a:ext>
            </a:extLst>
          </p:cNvPr>
          <p:cNvSpPr txBox="1"/>
          <p:nvPr/>
        </p:nvSpPr>
        <p:spPr>
          <a:xfrm>
            <a:off x="4558203" y="5302423"/>
            <a:ext cx="1619250" cy="44627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</a:rPr>
              <a:t>UHCD </a:t>
            </a:r>
            <a:r>
              <a:rPr lang="fr-FR" sz="1200" b="1" dirty="0" err="1" smtClean="0">
                <a:solidFill>
                  <a:srgbClr val="0070C0"/>
                </a:solidFill>
              </a:rPr>
              <a:t>ch</a:t>
            </a:r>
            <a:r>
              <a:rPr lang="fr-FR" sz="1200" b="1" dirty="0" smtClean="0">
                <a:solidFill>
                  <a:srgbClr val="0070C0"/>
                </a:solidFill>
              </a:rPr>
              <a:t> 3</a:t>
            </a:r>
            <a:endParaRPr lang="fr-FR" sz="1200" b="1" dirty="0">
              <a:solidFill>
                <a:srgbClr val="0070C0"/>
              </a:solidFill>
            </a:endParaRPr>
          </a:p>
          <a:p>
            <a:pPr algn="ctr"/>
            <a:r>
              <a:rPr lang="fr-FR" sz="1100" dirty="0">
                <a:solidFill>
                  <a:srgbClr val="0070C0"/>
                </a:solidFill>
              </a:rPr>
              <a:t>chambre seul – masque </a:t>
            </a:r>
          </a:p>
        </p:txBody>
      </p:sp>
      <p:cxnSp>
        <p:nvCxnSpPr>
          <p:cNvPr id="109" name="Connecteur droit 108">
            <a:extLst>
              <a:ext uri="{FF2B5EF4-FFF2-40B4-BE49-F238E27FC236}">
                <a16:creationId xmlns:a16="http://schemas.microsoft.com/office/drawing/2014/main" xmlns="" id="{5E0E2E3B-77C5-43A8-BA7D-02E172179D58}"/>
              </a:ext>
            </a:extLst>
          </p:cNvPr>
          <p:cNvCxnSpPr>
            <a:cxnSpLocks/>
          </p:cNvCxnSpPr>
          <p:nvPr/>
        </p:nvCxnSpPr>
        <p:spPr>
          <a:xfrm>
            <a:off x="4811651" y="4145786"/>
            <a:ext cx="0" cy="11440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xmlns="" id="{341E49A8-C5F8-4765-AC55-6EF7021FC30B}"/>
              </a:ext>
            </a:extLst>
          </p:cNvPr>
          <p:cNvSpPr txBox="1"/>
          <p:nvPr/>
        </p:nvSpPr>
        <p:spPr>
          <a:xfrm>
            <a:off x="4557653" y="4277842"/>
            <a:ext cx="50799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NON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xmlns="" id="{204297A4-8A14-4F02-9528-94304CE78674}"/>
              </a:ext>
            </a:extLst>
          </p:cNvPr>
          <p:cNvSpPr txBox="1"/>
          <p:nvPr/>
        </p:nvSpPr>
        <p:spPr>
          <a:xfrm>
            <a:off x="4544953" y="6131116"/>
            <a:ext cx="164574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Radiographie de thorax</a:t>
            </a:r>
          </a:p>
        </p:txBody>
      </p:sp>
      <p:cxnSp>
        <p:nvCxnSpPr>
          <p:cNvPr id="115" name="Connecteur droit 114">
            <a:extLst>
              <a:ext uri="{FF2B5EF4-FFF2-40B4-BE49-F238E27FC236}">
                <a16:creationId xmlns:a16="http://schemas.microsoft.com/office/drawing/2014/main" xmlns="" id="{3B8B78B1-A8CC-4072-852C-677DD1B7D7B1}"/>
              </a:ext>
            </a:extLst>
          </p:cNvPr>
          <p:cNvCxnSpPr>
            <a:stCxn id="107" idx="2"/>
            <a:endCxn id="111" idx="0"/>
          </p:cNvCxnSpPr>
          <p:nvPr/>
        </p:nvCxnSpPr>
        <p:spPr>
          <a:xfrm>
            <a:off x="5367828" y="5748699"/>
            <a:ext cx="0" cy="3824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ZoneTexte 116">
            <a:extLst>
              <a:ext uri="{FF2B5EF4-FFF2-40B4-BE49-F238E27FC236}">
                <a16:creationId xmlns:a16="http://schemas.microsoft.com/office/drawing/2014/main" xmlns="" id="{1D36720A-78EF-4C45-8209-974781908EAE}"/>
              </a:ext>
            </a:extLst>
          </p:cNvPr>
          <p:cNvSpPr txBox="1"/>
          <p:nvPr/>
        </p:nvSpPr>
        <p:spPr>
          <a:xfrm>
            <a:off x="4557653" y="6612656"/>
            <a:ext cx="1645749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Pneumopathie interstitielle bilatérale</a:t>
            </a:r>
          </a:p>
        </p:txBody>
      </p:sp>
      <p:cxnSp>
        <p:nvCxnSpPr>
          <p:cNvPr id="118" name="Connecteur droit 117">
            <a:extLst>
              <a:ext uri="{FF2B5EF4-FFF2-40B4-BE49-F238E27FC236}">
                <a16:creationId xmlns:a16="http://schemas.microsoft.com/office/drawing/2014/main" xmlns="" id="{D2E5B40D-EC68-43AE-9B2A-05828A4795CA}"/>
              </a:ext>
            </a:extLst>
          </p:cNvPr>
          <p:cNvCxnSpPr>
            <a:endCxn id="117" idx="0"/>
          </p:cNvCxnSpPr>
          <p:nvPr/>
        </p:nvCxnSpPr>
        <p:spPr>
          <a:xfrm>
            <a:off x="5380528" y="6414905"/>
            <a:ext cx="0" cy="1977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xmlns="" id="{F1AB6357-C43E-4B78-A9A9-90B31C2C2FE4}"/>
              </a:ext>
            </a:extLst>
          </p:cNvPr>
          <p:cNvCxnSpPr/>
          <p:nvPr/>
        </p:nvCxnSpPr>
        <p:spPr>
          <a:xfrm>
            <a:off x="5844078" y="7074321"/>
            <a:ext cx="0" cy="1977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ZoneTexte 119">
            <a:extLst>
              <a:ext uri="{FF2B5EF4-FFF2-40B4-BE49-F238E27FC236}">
                <a16:creationId xmlns:a16="http://schemas.microsoft.com/office/drawing/2014/main" xmlns="" id="{D87B9FBA-98E2-4831-8BBB-134A525D6C46}"/>
              </a:ext>
            </a:extLst>
          </p:cNvPr>
          <p:cNvSpPr txBox="1"/>
          <p:nvPr/>
        </p:nvSpPr>
        <p:spPr>
          <a:xfrm>
            <a:off x="5590079" y="7278862"/>
            <a:ext cx="50799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NON</a:t>
            </a:r>
          </a:p>
        </p:txBody>
      </p:sp>
      <p:cxnSp>
        <p:nvCxnSpPr>
          <p:cNvPr id="122" name="Connecteur : en angle 121">
            <a:extLst>
              <a:ext uri="{FF2B5EF4-FFF2-40B4-BE49-F238E27FC236}">
                <a16:creationId xmlns:a16="http://schemas.microsoft.com/office/drawing/2014/main" xmlns="" id="{15F388E9-5D3E-411A-A2E1-84C82C4EDEFA}"/>
              </a:ext>
            </a:extLst>
          </p:cNvPr>
          <p:cNvCxnSpPr>
            <a:stCxn id="120" idx="2"/>
            <a:endCxn id="74" idx="3"/>
          </p:cNvCxnSpPr>
          <p:nvPr/>
        </p:nvCxnSpPr>
        <p:spPr>
          <a:xfrm rot="5400000" flipH="1" flipV="1">
            <a:off x="4656124" y="5965173"/>
            <a:ext cx="2778642" cy="402734"/>
          </a:xfrm>
          <a:prstGeom prst="bentConnector4">
            <a:avLst>
              <a:gd name="adj1" fmla="val -8227"/>
              <a:gd name="adj2" fmla="val 156762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>
            <a:extLst>
              <a:ext uri="{FF2B5EF4-FFF2-40B4-BE49-F238E27FC236}">
                <a16:creationId xmlns:a16="http://schemas.microsoft.com/office/drawing/2014/main" xmlns="" id="{64F7C98E-5276-4EEF-88E5-A77E528A04A0}"/>
              </a:ext>
            </a:extLst>
          </p:cNvPr>
          <p:cNvCxnSpPr/>
          <p:nvPr/>
        </p:nvCxnSpPr>
        <p:spPr>
          <a:xfrm>
            <a:off x="4974829" y="7074321"/>
            <a:ext cx="0" cy="1977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ZoneTexte 124">
            <a:extLst>
              <a:ext uri="{FF2B5EF4-FFF2-40B4-BE49-F238E27FC236}">
                <a16:creationId xmlns:a16="http://schemas.microsoft.com/office/drawing/2014/main" xmlns="" id="{463F9427-3163-4102-B6D2-9EE45419757C}"/>
              </a:ext>
            </a:extLst>
          </p:cNvPr>
          <p:cNvSpPr txBox="1"/>
          <p:nvPr/>
        </p:nvSpPr>
        <p:spPr>
          <a:xfrm>
            <a:off x="4720830" y="7278862"/>
            <a:ext cx="50799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OUI </a:t>
            </a:r>
          </a:p>
        </p:txBody>
      </p:sp>
      <p:sp>
        <p:nvSpPr>
          <p:cNvPr id="142" name="ZoneTexte 141">
            <a:extLst>
              <a:ext uri="{FF2B5EF4-FFF2-40B4-BE49-F238E27FC236}">
                <a16:creationId xmlns:a16="http://schemas.microsoft.com/office/drawing/2014/main" xmlns="" id="{21E8916B-16A2-420E-BABC-F84FCC48943D}"/>
              </a:ext>
            </a:extLst>
          </p:cNvPr>
          <p:cNvSpPr txBox="1"/>
          <p:nvPr/>
        </p:nvSpPr>
        <p:spPr>
          <a:xfrm>
            <a:off x="3799971" y="4277841"/>
            <a:ext cx="48909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OUI</a:t>
            </a:r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xmlns="" id="{F4718663-0885-4875-88DE-6EC287934BD3}"/>
              </a:ext>
            </a:extLst>
          </p:cNvPr>
          <p:cNvSpPr txBox="1"/>
          <p:nvPr/>
        </p:nvSpPr>
        <p:spPr>
          <a:xfrm>
            <a:off x="3198670" y="8546578"/>
            <a:ext cx="168274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Signes de gravité?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FR&gt;30/mn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Tirage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&gt;6L O</a:t>
            </a:r>
            <a:r>
              <a:rPr lang="fr-FR" sz="1200" baseline="-25000" dirty="0"/>
              <a:t>2</a:t>
            </a:r>
            <a:r>
              <a:rPr lang="fr-FR" sz="1200" dirty="0"/>
              <a:t>/mn</a:t>
            </a:r>
          </a:p>
        </p:txBody>
      </p:sp>
      <p:cxnSp>
        <p:nvCxnSpPr>
          <p:cNvPr id="146" name="Connecteur droit 145">
            <a:extLst>
              <a:ext uri="{FF2B5EF4-FFF2-40B4-BE49-F238E27FC236}">
                <a16:creationId xmlns:a16="http://schemas.microsoft.com/office/drawing/2014/main" xmlns="" id="{BA8A91A4-F350-4272-824B-82910068247E}"/>
              </a:ext>
            </a:extLst>
          </p:cNvPr>
          <p:cNvCxnSpPr/>
          <p:nvPr/>
        </p:nvCxnSpPr>
        <p:spPr>
          <a:xfrm flipH="1" flipV="1">
            <a:off x="4040040" y="8341493"/>
            <a:ext cx="1" cy="1999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>
            <a:extLst>
              <a:ext uri="{FF2B5EF4-FFF2-40B4-BE49-F238E27FC236}">
                <a16:creationId xmlns:a16="http://schemas.microsoft.com/office/drawing/2014/main" xmlns="" id="{ACCFAAD5-1879-44A5-9B57-69403834F63E}"/>
              </a:ext>
            </a:extLst>
          </p:cNvPr>
          <p:cNvCxnSpPr/>
          <p:nvPr/>
        </p:nvCxnSpPr>
        <p:spPr>
          <a:xfrm flipH="1" flipV="1">
            <a:off x="4040040" y="9382734"/>
            <a:ext cx="1" cy="1999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163">
            <a:extLst>
              <a:ext uri="{FF2B5EF4-FFF2-40B4-BE49-F238E27FC236}">
                <a16:creationId xmlns:a16="http://schemas.microsoft.com/office/drawing/2014/main" xmlns="" id="{3BCA0A6A-B9C4-4958-8663-2E1278FE59B3}"/>
              </a:ext>
            </a:extLst>
          </p:cNvPr>
          <p:cNvCxnSpPr>
            <a:cxnSpLocks/>
            <a:stCxn id="142" idx="2"/>
          </p:cNvCxnSpPr>
          <p:nvPr/>
        </p:nvCxnSpPr>
        <p:spPr>
          <a:xfrm flipH="1">
            <a:off x="4040043" y="4554840"/>
            <a:ext cx="4478" cy="33184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 : en angle 170">
            <a:extLst>
              <a:ext uri="{FF2B5EF4-FFF2-40B4-BE49-F238E27FC236}">
                <a16:creationId xmlns:a16="http://schemas.microsoft.com/office/drawing/2014/main" xmlns="" id="{D480BC56-9C55-446B-9853-7061E7AFB39E}"/>
              </a:ext>
            </a:extLst>
          </p:cNvPr>
          <p:cNvCxnSpPr>
            <a:cxnSpLocks/>
            <a:stCxn id="125" idx="2"/>
            <a:endCxn id="143" idx="3"/>
          </p:cNvCxnSpPr>
          <p:nvPr/>
        </p:nvCxnSpPr>
        <p:spPr>
          <a:xfrm rot="5400000">
            <a:off x="4523676" y="7643386"/>
            <a:ext cx="538678" cy="363628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ZoneTexte 142">
            <a:extLst>
              <a:ext uri="{FF2B5EF4-FFF2-40B4-BE49-F238E27FC236}">
                <a16:creationId xmlns:a16="http://schemas.microsoft.com/office/drawing/2014/main" xmlns="" id="{24E4E24D-9187-40F9-89DD-F75703D7D986}"/>
              </a:ext>
            </a:extLst>
          </p:cNvPr>
          <p:cNvSpPr txBox="1"/>
          <p:nvPr/>
        </p:nvSpPr>
        <p:spPr>
          <a:xfrm>
            <a:off x="3462032" y="7863706"/>
            <a:ext cx="1149169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Zone COVID 19</a:t>
            </a:r>
          </a:p>
          <a:p>
            <a:pPr algn="ctr"/>
            <a:r>
              <a:rPr lang="fr-FR" sz="1200" b="1" dirty="0">
                <a:solidFill>
                  <a:srgbClr val="FF0000"/>
                </a:solidFill>
              </a:rPr>
              <a:t>UHCD</a:t>
            </a: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xmlns="" id="{00F9F8E3-73AA-4A48-880F-90A2695A2C23}"/>
              </a:ext>
            </a:extLst>
          </p:cNvPr>
          <p:cNvSpPr txBox="1"/>
          <p:nvPr/>
        </p:nvSpPr>
        <p:spPr>
          <a:xfrm>
            <a:off x="5136934" y="8548767"/>
            <a:ext cx="13081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NON</a:t>
            </a:r>
          </a:p>
        </p:txBody>
      </p:sp>
      <p:cxnSp>
        <p:nvCxnSpPr>
          <p:cNvPr id="185" name="Connecteur droit 184">
            <a:extLst>
              <a:ext uri="{FF2B5EF4-FFF2-40B4-BE49-F238E27FC236}">
                <a16:creationId xmlns:a16="http://schemas.microsoft.com/office/drawing/2014/main" xmlns="" id="{A6B1BA6E-1453-440D-955A-89825998E821}"/>
              </a:ext>
            </a:extLst>
          </p:cNvPr>
          <p:cNvCxnSpPr>
            <a:endCxn id="184" idx="1"/>
          </p:cNvCxnSpPr>
          <p:nvPr/>
        </p:nvCxnSpPr>
        <p:spPr>
          <a:xfrm flipV="1">
            <a:off x="4880856" y="8687267"/>
            <a:ext cx="256078" cy="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xmlns="" id="{20629A31-EB15-4701-8CF4-0CD70D17DA9F}"/>
              </a:ext>
            </a:extLst>
          </p:cNvPr>
          <p:cNvCxnSpPr/>
          <p:nvPr/>
        </p:nvCxnSpPr>
        <p:spPr>
          <a:xfrm flipH="1">
            <a:off x="5789399" y="8824858"/>
            <a:ext cx="3171" cy="19992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cteur droit 221">
            <a:extLst>
              <a:ext uri="{FF2B5EF4-FFF2-40B4-BE49-F238E27FC236}">
                <a16:creationId xmlns:a16="http://schemas.microsoft.com/office/drawing/2014/main" xmlns="" id="{4742C3AC-5AD0-43D3-BC13-D72369069992}"/>
              </a:ext>
            </a:extLst>
          </p:cNvPr>
          <p:cNvCxnSpPr>
            <a:cxnSpLocks/>
            <a:stCxn id="142" idx="0"/>
          </p:cNvCxnSpPr>
          <p:nvPr/>
        </p:nvCxnSpPr>
        <p:spPr>
          <a:xfrm flipV="1">
            <a:off x="4044521" y="4153251"/>
            <a:ext cx="1921" cy="1245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1" y="-289"/>
            <a:ext cx="886006" cy="38087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lIns="102870" tIns="51435" rIns="102870" bIns="51435" rtlCol="0">
            <a:spAutoFit/>
          </a:bodyPr>
          <a:lstStyle/>
          <a:p>
            <a:r>
              <a:rPr lang="fr-FR" sz="900" b="1" dirty="0"/>
              <a:t>Document du </a:t>
            </a:r>
            <a:r>
              <a:rPr lang="fr-FR" sz="900" b="1" dirty="0" smtClean="0"/>
              <a:t>09/03/2020</a:t>
            </a:r>
            <a:endParaRPr lang="fr-FR" sz="900" b="1" dirty="0"/>
          </a:p>
        </p:txBody>
      </p:sp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05" y="414045"/>
            <a:ext cx="587597" cy="34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ZoneTexte 76"/>
          <p:cNvSpPr txBox="1"/>
          <p:nvPr/>
        </p:nvSpPr>
        <p:spPr>
          <a:xfrm>
            <a:off x="5262976" y="11450091"/>
            <a:ext cx="1595024" cy="719428"/>
          </a:xfrm>
          <a:prstGeom prst="rect">
            <a:avLst/>
          </a:prstGeom>
          <a:solidFill>
            <a:srgbClr val="FFFF00"/>
          </a:solidFill>
        </p:spPr>
        <p:txBody>
          <a:bodyPr wrap="square" lIns="102870" tIns="51435" rIns="102870" bIns="51435" rtlCol="0">
            <a:spAutoFit/>
          </a:bodyPr>
          <a:lstStyle/>
          <a:p>
            <a:r>
              <a:rPr lang="fr-FR" sz="1000" b="1" dirty="0"/>
              <a:t>Document susceptible d’évoluer à tout moment en fonction des informations disponibles</a:t>
            </a:r>
          </a:p>
        </p:txBody>
      </p:sp>
      <p:cxnSp>
        <p:nvCxnSpPr>
          <p:cNvPr id="3" name="Connecteur droit 2"/>
          <p:cNvCxnSpPr>
            <a:stCxn id="28" idx="2"/>
            <a:endCxn id="16" idx="0"/>
          </p:cNvCxnSpPr>
          <p:nvPr/>
        </p:nvCxnSpPr>
        <p:spPr>
          <a:xfrm>
            <a:off x="906000" y="3296477"/>
            <a:ext cx="0" cy="124638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xmlns="" id="{12770C24-A13D-41D1-85F2-ABC3BAB23708}"/>
              </a:ext>
            </a:extLst>
          </p:cNvPr>
          <p:cNvSpPr txBox="1"/>
          <p:nvPr/>
        </p:nvSpPr>
        <p:spPr>
          <a:xfrm>
            <a:off x="66214" y="3599895"/>
            <a:ext cx="1682741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Zone COVID 19</a:t>
            </a:r>
          </a:p>
          <a:p>
            <a:pPr algn="ctr"/>
            <a:r>
              <a:rPr lang="fr-FR" sz="1200" b="1" dirty="0">
                <a:solidFill>
                  <a:srgbClr val="FF0000"/>
                </a:solidFill>
              </a:rPr>
              <a:t>UHCD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811958" y="11492825"/>
            <a:ext cx="238204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/>
              <a:t>Astreinte </a:t>
            </a:r>
            <a:r>
              <a:rPr lang="fr-FR" sz="1000" b="1" dirty="0" smtClean="0"/>
              <a:t>REB: </a:t>
            </a:r>
            <a:r>
              <a:rPr lang="fr-FR" sz="1000" b="1" dirty="0" smtClean="0"/>
              <a:t>06 23 83 49 83</a:t>
            </a:r>
            <a:endParaRPr lang="fr-FR" sz="1000" b="1" dirty="0"/>
          </a:p>
          <a:p>
            <a:r>
              <a:rPr lang="fr-FR" sz="1000" b="1" dirty="0" smtClean="0"/>
              <a:t>Astreinte REA </a:t>
            </a:r>
            <a:r>
              <a:rPr lang="fr-FR" sz="1000" b="1" dirty="0" smtClean="0"/>
              <a:t>REB: </a:t>
            </a:r>
            <a:r>
              <a:rPr lang="fr-FR" sz="1000" b="1" dirty="0"/>
              <a:t>06 35 49 97 </a:t>
            </a:r>
            <a:r>
              <a:rPr lang="fr-FR" sz="1000" b="1" dirty="0" smtClean="0"/>
              <a:t>77</a:t>
            </a:r>
          </a:p>
          <a:p>
            <a:r>
              <a:rPr lang="fr-FR" sz="1000" b="1" dirty="0" smtClean="0"/>
              <a:t>IDE UHCD: </a:t>
            </a:r>
            <a:r>
              <a:rPr lang="fr-FR" sz="1000" b="1" dirty="0"/>
              <a:t>7037</a:t>
            </a:r>
          </a:p>
          <a:p>
            <a:r>
              <a:rPr lang="fr-FR" sz="1000" b="1" dirty="0" smtClean="0"/>
              <a:t>Pédiatre: 7820 / Gynéco: 7800</a:t>
            </a:r>
            <a:endParaRPr lang="fr-FR" sz="1000" b="1" dirty="0"/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xmlns="" id="{0F0E0F98-3859-4C1C-9335-069EA7C2D082}"/>
              </a:ext>
            </a:extLst>
          </p:cNvPr>
          <p:cNvSpPr txBox="1"/>
          <p:nvPr/>
        </p:nvSpPr>
        <p:spPr>
          <a:xfrm>
            <a:off x="3375729" y="9582660"/>
            <a:ext cx="134142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OUI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</a:rPr>
              <a:t>UHCD 1</a:t>
            </a:r>
            <a:endParaRPr lang="fr-FR" sz="1200" dirty="0" smtClean="0">
              <a:highlight>
                <a:srgbClr val="FFFF00"/>
              </a:highlight>
            </a:endParaRPr>
          </a:p>
          <a:p>
            <a:pPr algn="ctr"/>
            <a:r>
              <a:rPr lang="fr-FR" sz="1200" dirty="0" smtClean="0">
                <a:highlight>
                  <a:srgbClr val="FFFF00"/>
                </a:highlight>
              </a:rPr>
              <a:t>Astreinte </a:t>
            </a:r>
            <a:r>
              <a:rPr lang="fr-FR" sz="1200" dirty="0">
                <a:highlight>
                  <a:srgbClr val="FFFF00"/>
                </a:highlight>
              </a:rPr>
              <a:t>REA-REB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049828" y="9029408"/>
            <a:ext cx="14854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Bilan biologique </a:t>
            </a:r>
          </a:p>
          <a:p>
            <a:pPr algn="ctr"/>
            <a:r>
              <a:rPr lang="fr-FR" sz="1200" dirty="0" smtClean="0"/>
              <a:t>Radiographie thorax</a:t>
            </a:r>
            <a:endParaRPr lang="fr-FR" sz="1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001045" y="10551043"/>
            <a:ext cx="118878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Pneumopathie interstitielle</a:t>
            </a:r>
          </a:p>
          <a:p>
            <a:pPr algn="ctr"/>
            <a:r>
              <a:rPr lang="fr-FR" sz="1200" dirty="0">
                <a:highlight>
                  <a:srgbClr val="FFFF00"/>
                </a:highlight>
              </a:rPr>
              <a:t>Astreinte REB pour </a:t>
            </a:r>
            <a:r>
              <a:rPr lang="fr-FR" sz="1200" dirty="0" smtClean="0">
                <a:highlight>
                  <a:srgbClr val="FFFF00"/>
                </a:highlight>
              </a:rPr>
              <a:t>transfert</a:t>
            </a:r>
            <a:endParaRPr lang="fr-FR" sz="1200" dirty="0" smtClean="0"/>
          </a:p>
        </p:txBody>
      </p:sp>
      <p:sp>
        <p:nvSpPr>
          <p:cNvPr id="86" name="ZoneTexte 85"/>
          <p:cNvSpPr txBox="1"/>
          <p:nvPr/>
        </p:nvSpPr>
        <p:spPr>
          <a:xfrm>
            <a:off x="6316843" y="9628826"/>
            <a:ext cx="50757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PFLA</a:t>
            </a:r>
          </a:p>
        </p:txBody>
      </p:sp>
      <p:sp>
        <p:nvSpPr>
          <p:cNvPr id="88" name="ZoneTexte 87"/>
          <p:cNvSpPr txBox="1"/>
          <p:nvPr/>
        </p:nvSpPr>
        <p:spPr>
          <a:xfrm>
            <a:off x="5298326" y="10039666"/>
            <a:ext cx="123698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Non contributif</a:t>
            </a:r>
          </a:p>
          <a:p>
            <a:pPr algn="ctr"/>
            <a:r>
              <a:rPr lang="fr-FR" sz="1200" dirty="0">
                <a:highlight>
                  <a:srgbClr val="FFFF00"/>
                </a:highlight>
              </a:rPr>
              <a:t>Astreinte REB pour </a:t>
            </a:r>
            <a:r>
              <a:rPr lang="fr-FR" sz="1200" dirty="0" smtClean="0">
                <a:highlight>
                  <a:srgbClr val="FFFF00"/>
                </a:highlight>
              </a:rPr>
              <a:t>classement</a:t>
            </a:r>
            <a:endParaRPr lang="fr-FR" sz="1200" dirty="0" smtClean="0"/>
          </a:p>
        </p:txBody>
      </p:sp>
      <p:cxnSp>
        <p:nvCxnSpPr>
          <p:cNvPr id="26" name="Connecteur droit 25"/>
          <p:cNvCxnSpPr/>
          <p:nvPr/>
        </p:nvCxnSpPr>
        <p:spPr>
          <a:xfrm flipH="1">
            <a:off x="-14961" y="11450091"/>
            <a:ext cx="68729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ZoneTexte 192">
            <a:extLst>
              <a:ext uri="{FF2B5EF4-FFF2-40B4-BE49-F238E27FC236}">
                <a16:creationId xmlns:a16="http://schemas.microsoft.com/office/drawing/2014/main" xmlns="" id="{7F8E5017-BBA9-42A3-9034-8DA448BD18BB}"/>
              </a:ext>
            </a:extLst>
          </p:cNvPr>
          <p:cNvSpPr txBox="1"/>
          <p:nvPr/>
        </p:nvSpPr>
        <p:spPr>
          <a:xfrm>
            <a:off x="108754" y="8537756"/>
            <a:ext cx="2644494" cy="3631763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/>
              <a:t>* Zones d’exposition / cluster: </a:t>
            </a:r>
          </a:p>
          <a:p>
            <a:r>
              <a:rPr lang="fr-FR" sz="1000" dirty="0"/>
              <a:t>Site santé publique France – réactualisé chaque jour </a:t>
            </a:r>
          </a:p>
          <a:p>
            <a:endParaRPr lang="fr-FR" sz="1000" dirty="0"/>
          </a:p>
          <a:p>
            <a:r>
              <a:rPr lang="fr-FR" sz="1000" dirty="0"/>
              <a:t>** Contact étroit : &lt;1m; &gt;15 minutes</a:t>
            </a:r>
          </a:p>
          <a:p>
            <a:endParaRPr lang="fr-FR" sz="1000" dirty="0">
              <a:highlight>
                <a:srgbClr val="FFFF00"/>
              </a:highlight>
            </a:endParaRPr>
          </a:p>
          <a:p>
            <a:r>
              <a:rPr lang="fr-FR" sz="1000" dirty="0"/>
              <a:t>*** 8582 – si absence : astreinte REB ou 15</a:t>
            </a:r>
          </a:p>
          <a:p>
            <a:endParaRPr lang="fr-FR" sz="1000" dirty="0"/>
          </a:p>
          <a:p>
            <a:r>
              <a:rPr lang="fr-FR" sz="1000" dirty="0"/>
              <a:t>**** Terrain à risque = 1 critère parmi</a:t>
            </a:r>
          </a:p>
          <a:p>
            <a:r>
              <a:rPr lang="fr-FR" sz="1000" dirty="0"/>
              <a:t>Age &gt; 65 ans</a:t>
            </a:r>
          </a:p>
          <a:p>
            <a:r>
              <a:rPr lang="fr-FR" sz="1000" dirty="0"/>
              <a:t>Diabète insulinorequérant compliqué</a:t>
            </a:r>
          </a:p>
          <a:p>
            <a:r>
              <a:rPr lang="fr-FR" sz="1000" dirty="0"/>
              <a:t>Cirrhose</a:t>
            </a:r>
          </a:p>
          <a:p>
            <a:r>
              <a:rPr lang="fr-FR" sz="1000" dirty="0"/>
              <a:t>IRC dialysée</a:t>
            </a:r>
          </a:p>
          <a:p>
            <a:r>
              <a:rPr lang="fr-FR" sz="1000" dirty="0"/>
              <a:t>Insuffisance cardiaque NYHA III – IV</a:t>
            </a:r>
          </a:p>
          <a:p>
            <a:r>
              <a:rPr lang="fr-FR" sz="1000" dirty="0"/>
              <a:t>Insuffisance respiratoire sous OLD</a:t>
            </a:r>
          </a:p>
          <a:p>
            <a:r>
              <a:rPr lang="fr-FR" sz="1000" dirty="0"/>
              <a:t>Immunodépression :</a:t>
            </a:r>
          </a:p>
          <a:p>
            <a:r>
              <a:rPr lang="fr-FR" sz="1000" dirty="0"/>
              <a:t>	VIH CD4&lt;200/mm3</a:t>
            </a:r>
          </a:p>
          <a:p>
            <a:r>
              <a:rPr lang="fr-FR" sz="1000" dirty="0"/>
              <a:t>	Greffe d’organe</a:t>
            </a:r>
          </a:p>
          <a:p>
            <a:r>
              <a:rPr lang="fr-FR" sz="1000" dirty="0"/>
              <a:t>	Hémopathie maligne </a:t>
            </a:r>
          </a:p>
          <a:p>
            <a:r>
              <a:rPr lang="fr-FR" sz="1000" dirty="0"/>
              <a:t>	Cancer métastasé</a:t>
            </a:r>
          </a:p>
          <a:p>
            <a:r>
              <a:rPr lang="fr-FR" sz="1000" dirty="0"/>
              <a:t>	Traitements immunosuppresseurs 	(corticoïdes au long cours, 	biothérapies…)</a:t>
            </a:r>
          </a:p>
        </p:txBody>
      </p:sp>
      <p:cxnSp>
        <p:nvCxnSpPr>
          <p:cNvPr id="30" name="Connecteur droit 29"/>
          <p:cNvCxnSpPr>
            <a:stCxn id="17" idx="2"/>
            <a:endCxn id="20" idx="0"/>
          </p:cNvCxnSpPr>
          <p:nvPr/>
        </p:nvCxnSpPr>
        <p:spPr>
          <a:xfrm flipH="1">
            <a:off x="4595437" y="9491073"/>
            <a:ext cx="1197133" cy="10599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17" idx="2"/>
            <a:endCxn id="88" idx="0"/>
          </p:cNvCxnSpPr>
          <p:nvPr/>
        </p:nvCxnSpPr>
        <p:spPr>
          <a:xfrm>
            <a:off x="5792570" y="9491073"/>
            <a:ext cx="124249" cy="548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stCxn id="17" idx="2"/>
            <a:endCxn id="86" idx="0"/>
          </p:cNvCxnSpPr>
          <p:nvPr/>
        </p:nvCxnSpPr>
        <p:spPr>
          <a:xfrm>
            <a:off x="5792570" y="9491073"/>
            <a:ext cx="778059" cy="1377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en angle 42"/>
          <p:cNvCxnSpPr>
            <a:endCxn id="74" idx="3"/>
          </p:cNvCxnSpPr>
          <p:nvPr/>
        </p:nvCxnSpPr>
        <p:spPr>
          <a:xfrm rot="16200000" flipV="1">
            <a:off x="4062808" y="6961224"/>
            <a:ext cx="4851607" cy="48359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80" idx="2"/>
            <a:endCxn id="83" idx="0"/>
          </p:cNvCxnSpPr>
          <p:nvPr/>
        </p:nvCxnSpPr>
        <p:spPr>
          <a:xfrm>
            <a:off x="4337048" y="2817271"/>
            <a:ext cx="4947" cy="1748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83" idx="2"/>
          </p:cNvCxnSpPr>
          <p:nvPr/>
        </p:nvCxnSpPr>
        <p:spPr>
          <a:xfrm>
            <a:off x="4341995" y="3453763"/>
            <a:ext cx="26805" cy="46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2080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307</Words>
  <Application>Microsoft Office PowerPoint</Application>
  <PresentationFormat>Personnalisé</PresentationFormat>
  <Paragraphs>96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Rozenn Héquette Ruz</dc:creator>
  <cp:lastModifiedBy>rozenn.hequette</cp:lastModifiedBy>
  <cp:revision>25</cp:revision>
  <dcterms:created xsi:type="dcterms:W3CDTF">2020-03-07T16:17:41Z</dcterms:created>
  <dcterms:modified xsi:type="dcterms:W3CDTF">2020-03-09T13:26:54Z</dcterms:modified>
</cp:coreProperties>
</file>