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*" initials="*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84" y="84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11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10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53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76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63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9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51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25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17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72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98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8E7C-1E80-413E-AFEB-270526256B0C}" type="datetimeFigureOut">
              <a:rPr lang="fr-FR" smtClean="0"/>
              <a:t>06/03/2020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129AA-E513-4AA2-899C-263B766188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49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necteur droit avec flèche 43"/>
          <p:cNvCxnSpPr/>
          <p:nvPr/>
        </p:nvCxnSpPr>
        <p:spPr>
          <a:xfrm>
            <a:off x="5505260" y="8243529"/>
            <a:ext cx="1" cy="37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2467205" y="2615487"/>
            <a:ext cx="1940257" cy="180644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Patient « suspect » 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COVID-19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1044" y="1301243"/>
            <a:ext cx="2810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Définition de cas - Patient suspect REB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71509" y="745726"/>
            <a:ext cx="2824405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Repérer</a:t>
            </a:r>
            <a:endParaRPr lang="fr-FR" sz="105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44410" y="2549602"/>
            <a:ext cx="453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fr-FR" sz="4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71044" y="1919301"/>
            <a:ext cx="281011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Cas non grave = </a:t>
            </a:r>
            <a:endParaRPr lang="fr-FR" sz="14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181862" y="4326367"/>
            <a:ext cx="228534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Cas Grave</a:t>
            </a:r>
            <a:endParaRPr lang="fr-FR" sz="14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3815674" y="749490"/>
            <a:ext cx="289560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Protéger</a:t>
            </a:r>
            <a:endParaRPr lang="fr-FR" sz="1050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823566" y="1298795"/>
            <a:ext cx="288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Précautions </a:t>
            </a:r>
            <a:r>
              <a:rPr lang="fr-FR" sz="1200" b="1" dirty="0" smtClean="0"/>
              <a:t>AIR + Contact renforcé </a:t>
            </a:r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</a:rPr>
              <a:t>dès </a:t>
            </a:r>
            <a:r>
              <a:rPr lang="fr-FR" sz="1200" b="1" dirty="0">
                <a:solidFill>
                  <a:schemeClr val="accent1">
                    <a:lumMod val="50000"/>
                  </a:schemeClr>
                </a:solidFill>
              </a:rPr>
              <a:t>la prise en charge du patient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823566" y="4388208"/>
            <a:ext cx="28798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/>
              <a:t>Chambre individuelle, porte fermée</a:t>
            </a:r>
            <a:endParaRPr lang="fr-FR" sz="1200" dirty="0"/>
          </a:p>
          <a:p>
            <a:pPr algn="r"/>
            <a:r>
              <a:rPr lang="fr-FR" sz="1200" dirty="0"/>
              <a:t>Hygiène des mains avec SHA</a:t>
            </a:r>
          </a:p>
          <a:p>
            <a:pPr algn="r"/>
            <a:r>
              <a:rPr lang="fr-FR" sz="1200" dirty="0"/>
              <a:t>Masque </a:t>
            </a:r>
            <a:r>
              <a:rPr lang="fr-FR" sz="1200" dirty="0" smtClean="0"/>
              <a:t>chirurgical si déplacement</a:t>
            </a:r>
          </a:p>
          <a:p>
            <a:pPr algn="r"/>
            <a:r>
              <a:rPr lang="fr-FR" sz="1200" dirty="0"/>
              <a:t>Désinfection matériel/environnement </a:t>
            </a:r>
            <a:r>
              <a:rPr lang="fr-FR" sz="1200" b="1" dirty="0"/>
              <a:t>de préférence avec eau de javel diluée à 0,5% de Chlore actif</a:t>
            </a:r>
          </a:p>
          <a:p>
            <a:pPr algn="r"/>
            <a:r>
              <a:rPr lang="fr-FR" sz="1200" dirty="0" smtClean="0"/>
              <a:t> 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823566" y="1919302"/>
            <a:ext cx="288418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/>
              <a:t>Soignant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823567" y="2349491"/>
            <a:ext cx="2884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/>
              <a:t>Masque </a:t>
            </a:r>
            <a:r>
              <a:rPr lang="fr-FR" sz="1200" dirty="0" smtClean="0"/>
              <a:t>chirurgical , </a:t>
            </a:r>
            <a:r>
              <a:rPr lang="fr-FR" sz="1200" dirty="0" smtClean="0"/>
              <a:t>Charlotte, lunette, </a:t>
            </a:r>
            <a:r>
              <a:rPr lang="fr-FR" sz="1200" dirty="0" err="1" smtClean="0"/>
              <a:t>surblouse</a:t>
            </a:r>
            <a:r>
              <a:rPr lang="fr-FR" sz="1200" dirty="0" smtClean="0"/>
              <a:t> manche longue,</a:t>
            </a:r>
          </a:p>
          <a:p>
            <a:pPr algn="r"/>
            <a:r>
              <a:rPr lang="fr-FR" sz="1200" dirty="0" smtClean="0"/>
              <a:t>Exposition liquide biologique : </a:t>
            </a:r>
            <a:r>
              <a:rPr lang="fr-FR" sz="1200" dirty="0" err="1" smtClean="0"/>
              <a:t>surblouse</a:t>
            </a:r>
            <a:r>
              <a:rPr lang="fr-FR" sz="1200" dirty="0" smtClean="0"/>
              <a:t> plastique et gants non </a:t>
            </a:r>
            <a:r>
              <a:rPr lang="fr-FR" sz="1200" dirty="0" smtClean="0"/>
              <a:t>stériles + masque FFP2 </a:t>
            </a:r>
            <a:endParaRPr lang="fr-FR" sz="1200" dirty="0"/>
          </a:p>
          <a:p>
            <a:pPr algn="r"/>
            <a:r>
              <a:rPr lang="fr-FR" sz="1200" dirty="0" smtClean="0"/>
              <a:t>Hygiène </a:t>
            </a:r>
            <a:r>
              <a:rPr lang="fr-FR" sz="1200" dirty="0"/>
              <a:t>des mains avec SHA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655617" y="4001217"/>
            <a:ext cx="204776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Patient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85795" y="5609570"/>
            <a:ext cx="6517589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Classer/Alerter/Orienter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079549" y="6087692"/>
            <a:ext cx="19071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/>
          </a:p>
        </p:txBody>
      </p:sp>
      <p:sp>
        <p:nvSpPr>
          <p:cNvPr id="25" name="ZoneTexte 24"/>
          <p:cNvSpPr txBox="1"/>
          <p:nvPr/>
        </p:nvSpPr>
        <p:spPr>
          <a:xfrm>
            <a:off x="1358967" y="6144869"/>
            <a:ext cx="4235146" cy="4770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Patient « suspect » </a:t>
            </a:r>
            <a:endParaRPr lang="fr-FR" sz="1400" b="1" dirty="0" smtClean="0"/>
          </a:p>
          <a:p>
            <a:pPr algn="ctr"/>
            <a:r>
              <a:rPr lang="fr-FR" sz="1100" b="1" dirty="0"/>
              <a:t>A</a:t>
            </a:r>
            <a:r>
              <a:rPr lang="fr-FR" sz="1100" b="1" dirty="0" smtClean="0"/>
              <a:t>u domicile = SAMU </a:t>
            </a:r>
            <a:r>
              <a:rPr lang="fr-FR" sz="1100" b="1" dirty="0"/>
              <a:t>- Centre 15 </a:t>
            </a:r>
            <a:endParaRPr lang="fr-FR" sz="11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143634" y="3144421"/>
            <a:ext cx="35503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/>
              <a:t>Séjour </a:t>
            </a:r>
            <a:r>
              <a:rPr lang="fr-FR" sz="1200" b="1" dirty="0"/>
              <a:t>dans une zone d’exposition </a:t>
            </a:r>
            <a:endParaRPr lang="fr-FR" sz="1200" b="1" dirty="0" smtClean="0"/>
          </a:p>
          <a:p>
            <a:r>
              <a:rPr lang="fr-FR" sz="1200" dirty="0" smtClean="0"/>
              <a:t>dans </a:t>
            </a:r>
            <a:r>
              <a:rPr lang="fr-FR" sz="1200" dirty="0"/>
              <a:t>les </a:t>
            </a:r>
            <a:r>
              <a:rPr lang="fr-FR" sz="1200" b="1" dirty="0"/>
              <a:t>14 jours </a:t>
            </a:r>
            <a:endParaRPr lang="fr-FR" sz="1200" b="1" dirty="0" smtClean="0"/>
          </a:p>
          <a:p>
            <a:r>
              <a:rPr lang="fr-FR" sz="1200" dirty="0" smtClean="0"/>
              <a:t>ou </a:t>
            </a:r>
            <a:r>
              <a:rPr lang="fr-FR" sz="1200" dirty="0"/>
              <a:t>contact étroit </a:t>
            </a:r>
            <a:r>
              <a:rPr lang="fr-FR" sz="1200" dirty="0" smtClean="0"/>
              <a:t>avec </a:t>
            </a:r>
            <a:r>
              <a:rPr lang="fr-FR" sz="1200" dirty="0"/>
              <a:t>cas </a:t>
            </a:r>
            <a:r>
              <a:rPr lang="fr-FR" sz="1200" dirty="0" smtClean="0"/>
              <a:t>confirmé</a:t>
            </a:r>
            <a:endParaRPr lang="fr-FR" sz="1200" dirty="0"/>
          </a:p>
          <a:p>
            <a:r>
              <a:rPr lang="fr-FR" sz="1200" dirty="0"/>
              <a:t>ou travail/séjour dans un hôpital </a:t>
            </a:r>
            <a:endParaRPr lang="fr-FR" sz="1200" dirty="0" smtClean="0"/>
          </a:p>
          <a:p>
            <a:r>
              <a:rPr lang="fr-FR" sz="1200" dirty="0" smtClean="0"/>
              <a:t>avec </a:t>
            </a:r>
            <a:r>
              <a:rPr lang="fr-FR" sz="1200" dirty="0"/>
              <a:t>cas confirmé. 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181862" y="2349471"/>
            <a:ext cx="279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Fièvre ou sensation fébrile</a:t>
            </a:r>
            <a:r>
              <a:rPr lang="fr-FR" sz="1200" dirty="0" smtClean="0"/>
              <a:t> et signes </a:t>
            </a:r>
            <a:r>
              <a:rPr lang="fr-FR" sz="1200" dirty="0"/>
              <a:t>cliniques </a:t>
            </a:r>
            <a:r>
              <a:rPr lang="fr-FR" sz="1200" b="1" dirty="0"/>
              <a:t>d’infection respiratoire aiguë, haute ou </a:t>
            </a:r>
            <a:r>
              <a:rPr lang="fr-FR" sz="1200" b="1" dirty="0" smtClean="0"/>
              <a:t>basse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0" y="0"/>
            <a:ext cx="6858000" cy="523220"/>
            <a:chOff x="0" y="0"/>
            <a:chExt cx="6858000" cy="523220"/>
          </a:xfrm>
        </p:grpSpPr>
        <p:sp>
          <p:nvSpPr>
            <p:cNvPr id="5" name="ZoneTexte 4"/>
            <p:cNvSpPr txBox="1"/>
            <p:nvPr/>
          </p:nvSpPr>
          <p:spPr>
            <a:xfrm>
              <a:off x="0" y="0"/>
              <a:ext cx="6858000" cy="52322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Suspicion d’infection à </a:t>
              </a:r>
              <a:r>
                <a:rPr lang="fr-FR" b="1" dirty="0" smtClean="0">
                  <a:solidFill>
                    <a:schemeClr val="bg1"/>
                  </a:solidFill>
                </a:rPr>
                <a:t>COVID-19 (SARS-Cov2)</a:t>
              </a:r>
              <a:endParaRPr lang="fr-FR" sz="2000" b="1" dirty="0">
                <a:solidFill>
                  <a:schemeClr val="bg1"/>
                </a:solidFill>
              </a:endParaRPr>
            </a:p>
            <a:p>
              <a:pPr algn="ctr"/>
              <a:r>
                <a:rPr lang="fr-FR" sz="1000" b="1" dirty="0">
                  <a:solidFill>
                    <a:schemeClr val="bg1"/>
                  </a:solidFill>
                </a:rPr>
                <a:t>Version du </a:t>
              </a:r>
              <a:r>
                <a:rPr lang="fr-FR" sz="1000" b="1" dirty="0" smtClean="0">
                  <a:solidFill>
                    <a:schemeClr val="bg1"/>
                  </a:solidFill>
                </a:rPr>
                <a:t>06/03/2020</a:t>
              </a:r>
              <a:endParaRPr lang="fr-FR" sz="1000" b="1" dirty="0">
                <a:solidFill>
                  <a:schemeClr val="bg1"/>
                </a:solidFill>
              </a:endParaRPr>
            </a:p>
          </p:txBody>
        </p:sp>
        <p:pic>
          <p:nvPicPr>
            <p:cNvPr id="32" name="Image 3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84" y="33816"/>
              <a:ext cx="734011" cy="489403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EFF14B15-56A1-3144-942A-F918447C5A3F}"/>
              </a:ext>
            </a:extLst>
          </p:cNvPr>
          <p:cNvSpPr txBox="1"/>
          <p:nvPr/>
        </p:nvSpPr>
        <p:spPr>
          <a:xfrm>
            <a:off x="3182741" y="541255"/>
            <a:ext cx="453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endParaRPr lang="fr-FR" sz="4800" dirty="0"/>
          </a:p>
        </p:txBody>
      </p:sp>
      <p:pic>
        <p:nvPicPr>
          <p:cNvPr id="36" name="Image 35"/>
          <p:cNvPicPr/>
          <p:nvPr/>
        </p:nvPicPr>
        <p:blipFill>
          <a:blip r:embed="rId3"/>
          <a:stretch>
            <a:fillRect/>
          </a:stretch>
        </p:blipFill>
        <p:spPr>
          <a:xfrm>
            <a:off x="5829300" y="-4160"/>
            <a:ext cx="1028699" cy="565354"/>
          </a:xfrm>
          <a:prstGeom prst="rect">
            <a:avLst/>
          </a:prstGeom>
        </p:spPr>
      </p:pic>
      <p:cxnSp>
        <p:nvCxnSpPr>
          <p:cNvPr id="7" name="Connecteur droit avec flèche 6"/>
          <p:cNvCxnSpPr>
            <a:stCxn id="25" idx="2"/>
          </p:cNvCxnSpPr>
          <p:nvPr/>
        </p:nvCxnSpPr>
        <p:spPr>
          <a:xfrm>
            <a:off x="3476540" y="6621923"/>
            <a:ext cx="0" cy="218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358967" y="6882372"/>
            <a:ext cx="4235146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Critère d’hospitalisation</a:t>
            </a:r>
            <a:endParaRPr lang="fr-FR" sz="1100" b="1" dirty="0" smtClean="0"/>
          </a:p>
        </p:txBody>
      </p:sp>
      <p:sp>
        <p:nvSpPr>
          <p:cNvPr id="37" name="ZoneTexte 36"/>
          <p:cNvSpPr txBox="1"/>
          <p:nvPr/>
        </p:nvSpPr>
        <p:spPr>
          <a:xfrm>
            <a:off x="322915" y="8037602"/>
            <a:ext cx="179857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Ambulatoire : CAMI</a:t>
            </a:r>
            <a:endParaRPr lang="fr-FR" sz="1100" b="1" dirty="0" smtClean="0"/>
          </a:p>
        </p:txBody>
      </p:sp>
      <p:sp>
        <p:nvSpPr>
          <p:cNvPr id="38" name="ZoneTexte 37"/>
          <p:cNvSpPr txBox="1"/>
          <p:nvPr/>
        </p:nvSpPr>
        <p:spPr>
          <a:xfrm>
            <a:off x="2204501" y="8626558"/>
            <a:ext cx="214516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Hospitalisation </a:t>
            </a:r>
            <a:endParaRPr lang="fr-FR" sz="1200" b="1" dirty="0"/>
          </a:p>
          <a:p>
            <a:pPr algn="ctr"/>
            <a:r>
              <a:rPr lang="fr-FR" sz="1200" b="1" dirty="0" smtClean="0"/>
              <a:t>Secteur COVID établissement</a:t>
            </a:r>
            <a:endParaRPr lang="fr-FR" sz="1050" b="1" dirty="0" smtClean="0"/>
          </a:p>
        </p:txBody>
      </p:sp>
      <p:sp>
        <p:nvSpPr>
          <p:cNvPr id="39" name="ZoneTexte 38"/>
          <p:cNvSpPr txBox="1"/>
          <p:nvPr/>
        </p:nvSpPr>
        <p:spPr>
          <a:xfrm>
            <a:off x="4407462" y="8623879"/>
            <a:ext cx="2145168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Hospitalisation </a:t>
            </a:r>
          </a:p>
          <a:p>
            <a:pPr algn="ctr"/>
            <a:r>
              <a:rPr lang="fr-FR" sz="1200" b="1" dirty="0" smtClean="0"/>
              <a:t>Réa COVID</a:t>
            </a:r>
            <a:endParaRPr lang="fr-FR" sz="1050" b="1" dirty="0" smtClean="0"/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1226339" y="7723736"/>
            <a:ext cx="1" cy="311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3277085" y="8250547"/>
            <a:ext cx="1" cy="37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2204501" y="8033026"/>
            <a:ext cx="2145168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Appel </a:t>
            </a:r>
            <a:r>
              <a:rPr lang="fr-FR" sz="1200" b="1" dirty="0" err="1" smtClean="0"/>
              <a:t>Infectio</a:t>
            </a:r>
            <a:r>
              <a:rPr lang="fr-FR" sz="1200" b="1" dirty="0" smtClean="0"/>
              <a:t> établissement</a:t>
            </a:r>
            <a:endParaRPr lang="fr-FR" sz="1050" b="1" dirty="0" smtClean="0"/>
          </a:p>
        </p:txBody>
      </p:sp>
      <p:sp>
        <p:nvSpPr>
          <p:cNvPr id="43" name="ZoneTexte 42"/>
          <p:cNvSpPr txBox="1"/>
          <p:nvPr/>
        </p:nvSpPr>
        <p:spPr>
          <a:xfrm>
            <a:off x="4432676" y="8033026"/>
            <a:ext cx="2145168" cy="4462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Appel REA-REB</a:t>
            </a:r>
          </a:p>
          <a:p>
            <a:pPr algn="ctr"/>
            <a:r>
              <a:rPr lang="fr-FR" sz="1100" b="1" dirty="0"/>
              <a:t>06-35-49-97-77</a:t>
            </a:r>
            <a:endParaRPr lang="fr-FR" sz="1100" b="1" dirty="0" smtClean="0"/>
          </a:p>
        </p:txBody>
      </p:sp>
      <p:cxnSp>
        <p:nvCxnSpPr>
          <p:cNvPr id="45" name="Connecteur droit avec flèche 44"/>
          <p:cNvCxnSpPr>
            <a:stCxn id="34" idx="2"/>
            <a:endCxn id="54" idx="0"/>
          </p:cNvCxnSpPr>
          <p:nvPr/>
        </p:nvCxnSpPr>
        <p:spPr>
          <a:xfrm flipH="1">
            <a:off x="1222205" y="7190149"/>
            <a:ext cx="2254335" cy="321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34" idx="2"/>
            <a:endCxn id="58" idx="0"/>
          </p:cNvCxnSpPr>
          <p:nvPr/>
        </p:nvCxnSpPr>
        <p:spPr>
          <a:xfrm>
            <a:off x="3476540" y="7190149"/>
            <a:ext cx="902026" cy="309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322915" y="7511534"/>
            <a:ext cx="179857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NON</a:t>
            </a:r>
            <a:endParaRPr lang="fr-FR" sz="1100" b="1" dirty="0" smtClean="0"/>
          </a:p>
        </p:txBody>
      </p:sp>
      <p:cxnSp>
        <p:nvCxnSpPr>
          <p:cNvPr id="56" name="Connecteur droit avec flèche 55"/>
          <p:cNvCxnSpPr/>
          <p:nvPr/>
        </p:nvCxnSpPr>
        <p:spPr>
          <a:xfrm>
            <a:off x="3277085" y="7749704"/>
            <a:ext cx="1" cy="311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5480045" y="7728206"/>
            <a:ext cx="1" cy="311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2204501" y="7499153"/>
            <a:ext cx="434812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OUI</a:t>
            </a:r>
            <a:endParaRPr lang="fr-FR" sz="1100" b="1" dirty="0" smtClean="0"/>
          </a:p>
        </p:txBody>
      </p:sp>
      <p:sp>
        <p:nvSpPr>
          <p:cNvPr id="63" name="Rectangle 62"/>
          <p:cNvSpPr/>
          <p:nvPr/>
        </p:nvSpPr>
        <p:spPr>
          <a:xfrm>
            <a:off x="3277085" y="9298930"/>
            <a:ext cx="3429000" cy="487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Insuffisance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respiratoire chronique sous oxygénothérapie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Immunodépression (médicamenteuse, VIH non contrôlé ou CD4 &lt;200/mm3)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Greffe d'organe, Hémopathie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maligne ou Cancer métastasé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6350" y="8846306"/>
            <a:ext cx="3429000" cy="9970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Liste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endParaRPr lang="fr-FR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</a:t>
            </a:r>
            <a:r>
              <a:rPr lang="fr-FR" sz="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oxygénothérpaie</a:t>
            </a:r>
            <a:endParaRPr lang="fr-FR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 &gt;65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ans </a:t>
            </a:r>
            <a:endParaRPr lang="fr-FR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Cirrhose </a:t>
            </a:r>
            <a:r>
              <a:rPr lang="fr-FR" sz="800" dirty="0">
                <a:latin typeface="Times New Roman" panose="02020603050405020304" pitchFamily="18" charset="0"/>
                <a:ea typeface="Arial,Bold"/>
                <a:cs typeface="Times New Roman" panose="02020603050405020304" pitchFamily="18" charset="0"/>
              </a:rPr>
              <a:t>≥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stade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</a:p>
          <a:p>
            <a:pPr>
              <a:lnSpc>
                <a:spcPct val="107000"/>
              </a:lnSpc>
            </a:pP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Diabète insulinodépendant ou requérant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compliqué</a:t>
            </a:r>
          </a:p>
          <a:p>
            <a:pPr>
              <a:spcAft>
                <a:spcPts val="80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Insuffisance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rénale chronique dialysée insuffisance cardiaque stade NYHA </a:t>
            </a:r>
            <a:r>
              <a:rPr lang="fr-FR" sz="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IIIou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endParaRPr lang="fr-FR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6350" y="8656540"/>
            <a:ext cx="2810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Critère hospitalisation</a:t>
            </a:r>
            <a:endParaRPr lang="fr-FR" sz="1200" b="1" dirty="0"/>
          </a:p>
        </p:txBody>
      </p:sp>
      <p:sp>
        <p:nvSpPr>
          <p:cNvPr id="68" name="Rectangle 67"/>
          <p:cNvSpPr/>
          <p:nvPr/>
        </p:nvSpPr>
        <p:spPr>
          <a:xfrm>
            <a:off x="143634" y="4653842"/>
            <a:ext cx="3679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/>
              <a:t>PAS DE CRITERE D’EXPOSITION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200" dirty="0" smtClean="0"/>
              <a:t>Tout SDRA communautaire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200" dirty="0" smtClean="0"/>
              <a:t>Toute Pneumonie </a:t>
            </a:r>
            <a:r>
              <a:rPr lang="fr-FR" sz="1200" dirty="0" err="1" smtClean="0"/>
              <a:t>hypoxémiante</a:t>
            </a:r>
            <a:r>
              <a:rPr lang="fr-FR" sz="1200" dirty="0" smtClean="0"/>
              <a:t> bilatérale interstitielle sans étiologie retrouvée/évidente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523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Connecteur droit avec flèche 89"/>
          <p:cNvCxnSpPr/>
          <p:nvPr/>
        </p:nvCxnSpPr>
        <p:spPr>
          <a:xfrm>
            <a:off x="3354367" y="8415645"/>
            <a:ext cx="1" cy="37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171508" y="873342"/>
            <a:ext cx="2824405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Repérer</a:t>
            </a:r>
            <a:endParaRPr lang="fr-FR" sz="1050" b="1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79238" y="874504"/>
            <a:ext cx="2895601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Protéger</a:t>
            </a:r>
            <a:endParaRPr lang="fr-FR" sz="1050" b="1" dirty="0">
              <a:solidFill>
                <a:schemeClr val="bg1"/>
              </a:solidFill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0" y="0"/>
            <a:ext cx="6858000" cy="800219"/>
            <a:chOff x="0" y="0"/>
            <a:chExt cx="6858000" cy="800219"/>
          </a:xfrm>
        </p:grpSpPr>
        <p:sp>
          <p:nvSpPr>
            <p:cNvPr id="5" name="ZoneTexte 4"/>
            <p:cNvSpPr txBox="1"/>
            <p:nvPr/>
          </p:nvSpPr>
          <p:spPr>
            <a:xfrm>
              <a:off x="0" y="0"/>
              <a:ext cx="6858000" cy="80021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Suspicion d’infection </a:t>
              </a:r>
              <a:r>
                <a:rPr lang="fr-FR" b="1" dirty="0" smtClean="0">
                  <a:solidFill>
                    <a:schemeClr val="bg1"/>
                  </a:solidFill>
                </a:rPr>
                <a:t>à COVID-19 hors ES 1ierè,</a:t>
              </a:r>
            </a:p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 2</a:t>
              </a:r>
              <a:r>
                <a:rPr lang="fr-FR" b="1" baseline="30000" dirty="0" smtClean="0">
                  <a:solidFill>
                    <a:schemeClr val="bg1"/>
                  </a:solidFill>
                </a:rPr>
                <a:t>ième</a:t>
              </a:r>
              <a:r>
                <a:rPr lang="fr-FR" b="1" dirty="0" smtClean="0">
                  <a:solidFill>
                    <a:schemeClr val="bg1"/>
                  </a:solidFill>
                </a:rPr>
                <a:t> et 3</a:t>
              </a:r>
              <a:r>
                <a:rPr lang="fr-FR" b="1" baseline="30000" dirty="0" smtClean="0">
                  <a:solidFill>
                    <a:schemeClr val="bg1"/>
                  </a:solidFill>
                </a:rPr>
                <a:t>ième</a:t>
              </a:r>
              <a:r>
                <a:rPr lang="fr-FR" b="1" dirty="0" smtClean="0">
                  <a:solidFill>
                    <a:schemeClr val="bg1"/>
                  </a:solidFill>
                </a:rPr>
                <a:t> lignes,</a:t>
              </a:r>
              <a:endParaRPr lang="fr-FR" sz="2000" b="1" dirty="0">
                <a:solidFill>
                  <a:schemeClr val="bg1"/>
                </a:solidFill>
              </a:endParaRPr>
            </a:p>
            <a:p>
              <a:pPr algn="ctr"/>
              <a:r>
                <a:rPr lang="fr-FR" sz="1000" b="1" dirty="0">
                  <a:solidFill>
                    <a:schemeClr val="bg1"/>
                  </a:solidFill>
                </a:rPr>
                <a:t>Version du </a:t>
              </a:r>
              <a:r>
                <a:rPr lang="fr-FR" sz="1000" b="1" dirty="0" smtClean="0">
                  <a:solidFill>
                    <a:schemeClr val="bg1"/>
                  </a:solidFill>
                </a:rPr>
                <a:t>06/03/2020</a:t>
              </a:r>
              <a:endParaRPr lang="fr-FR" sz="1000" b="1" dirty="0">
                <a:solidFill>
                  <a:schemeClr val="bg1"/>
                </a:solidFill>
              </a:endParaRPr>
            </a:p>
          </p:txBody>
        </p:sp>
        <p:pic>
          <p:nvPicPr>
            <p:cNvPr id="32" name="Image 3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60" y="43239"/>
              <a:ext cx="721360" cy="436741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BB22878D-788A-D046-91A2-7F05CDAEF8FB}"/>
              </a:ext>
            </a:extLst>
          </p:cNvPr>
          <p:cNvSpPr txBox="1"/>
          <p:nvPr/>
        </p:nvSpPr>
        <p:spPr>
          <a:xfrm>
            <a:off x="187707" y="5709356"/>
            <a:ext cx="6532341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Classer/Alerter/Orienter</a:t>
            </a:r>
            <a:endParaRPr lang="fr-FR" sz="1000" b="1" dirty="0">
              <a:solidFill>
                <a:schemeClr val="bg1"/>
              </a:solidFill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="" xmlns:a16="http://schemas.microsoft.com/office/drawing/2014/main" id="{E3D7FB3F-4A25-FA4F-845B-09CDA9BCA2EA}"/>
              </a:ext>
            </a:extLst>
          </p:cNvPr>
          <p:cNvSpPr txBox="1"/>
          <p:nvPr/>
        </p:nvSpPr>
        <p:spPr>
          <a:xfrm>
            <a:off x="2094876" y="6078688"/>
            <a:ext cx="4625172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0734" indent="-160734">
              <a:buFont typeface="Symbol" panose="05050102010706020507" pitchFamily="18" charset="2"/>
              <a:buChar char="Þ"/>
            </a:pPr>
            <a:r>
              <a:rPr lang="fr-FR" sz="1050" b="1" dirty="0"/>
              <a:t>Infectiologue ou référent REB de l’établissement de </a:t>
            </a:r>
            <a:r>
              <a:rPr lang="fr-FR" sz="1050" b="1" dirty="0" smtClean="0"/>
              <a:t>santé</a:t>
            </a:r>
          </a:p>
          <a:p>
            <a:pPr marL="160734" indent="-160734">
              <a:buFont typeface="Symbol" panose="05050102010706020507" pitchFamily="18" charset="2"/>
              <a:buChar char="Þ"/>
            </a:pPr>
            <a:r>
              <a:rPr lang="fr-FR" sz="1050" b="1" dirty="0"/>
              <a:t> </a:t>
            </a:r>
            <a:r>
              <a:rPr lang="fr-FR" sz="1050" b="1" dirty="0" smtClean="0"/>
              <a:t>Si classement compliqué : Pour </a:t>
            </a:r>
            <a:r>
              <a:rPr lang="fr-FR" sz="1050" b="1" dirty="0"/>
              <a:t>les départements </a:t>
            </a:r>
            <a:r>
              <a:rPr lang="fr-FR" sz="1050" b="1" dirty="0" smtClean="0"/>
              <a:t>:</a:t>
            </a:r>
          </a:p>
          <a:p>
            <a:pPr marL="617934" lvl="1" indent="-160734">
              <a:buFont typeface="Symbol" panose="05050102010706020507" pitchFamily="18" charset="2"/>
              <a:buChar char="Þ"/>
            </a:pPr>
            <a:r>
              <a:rPr lang="fr-FR" sz="1050" b="1" dirty="0" smtClean="0"/>
              <a:t> </a:t>
            </a:r>
            <a:r>
              <a:rPr lang="fr-FR" sz="1050" b="1" dirty="0"/>
              <a:t>Aisne, Oise, Somme :  CHU référent REB = CHU d’Amiens </a:t>
            </a:r>
            <a:r>
              <a:rPr lang="fr-FR" sz="1050" dirty="0"/>
              <a:t>06 72 24 21 97 / 06 28 98 16 </a:t>
            </a:r>
            <a:r>
              <a:rPr lang="fr-FR" sz="1050" dirty="0" smtClean="0"/>
              <a:t>70  </a:t>
            </a:r>
            <a:r>
              <a:rPr lang="fr-FR" sz="1050" dirty="0"/>
              <a:t>en journée et le samedi matin, </a:t>
            </a:r>
            <a:r>
              <a:rPr lang="fr-FR" sz="1050" dirty="0" smtClean="0"/>
              <a:t>heures non ouvrables 03 </a:t>
            </a:r>
            <a:r>
              <a:rPr lang="fr-FR" sz="1050" dirty="0"/>
              <a:t>22 08 80 00</a:t>
            </a:r>
            <a:endParaRPr lang="fr-FR" sz="1050" b="1" dirty="0"/>
          </a:p>
          <a:p>
            <a:pPr marL="617934" lvl="1" indent="-160734">
              <a:buFont typeface="Symbol" panose="05050102010706020507" pitchFamily="18" charset="2"/>
              <a:buChar char="Þ"/>
            </a:pPr>
            <a:r>
              <a:rPr lang="fr-FR" sz="1050" b="1" dirty="0" smtClean="0"/>
              <a:t>Nord, Pas de Calais: </a:t>
            </a:r>
            <a:r>
              <a:rPr lang="fr-FR" sz="1050" b="1" dirty="0"/>
              <a:t>ESR CHU de Lille : 06 23 83 49 83  </a:t>
            </a:r>
          </a:p>
          <a:p>
            <a:pPr marL="617934" lvl="1" indent="-160734">
              <a:buFont typeface="Symbol" panose="05050102010706020507" pitchFamily="18" charset="2"/>
              <a:buChar char="Þ"/>
            </a:pPr>
            <a:r>
              <a:rPr lang="fr-FR" sz="1050" b="1" dirty="0"/>
              <a:t>A défaut : SAMU - Centre 15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="" xmlns:a16="http://schemas.microsoft.com/office/drawing/2014/main" id="{0C4815EB-BC6C-AA42-A36B-B08B6A46D754}"/>
              </a:ext>
            </a:extLst>
          </p:cNvPr>
          <p:cNvSpPr txBox="1"/>
          <p:nvPr/>
        </p:nvSpPr>
        <p:spPr>
          <a:xfrm>
            <a:off x="187707" y="6165101"/>
            <a:ext cx="1907169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Patient « suspect »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F0D0138E-31A6-D640-B9E7-861AC247E26D}"/>
              </a:ext>
            </a:extLst>
          </p:cNvPr>
          <p:cNvSpPr txBox="1"/>
          <p:nvPr/>
        </p:nvSpPr>
        <p:spPr>
          <a:xfrm>
            <a:off x="3206439" y="668777"/>
            <a:ext cx="453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endParaRPr lang="fr-FR" sz="4800" dirty="0"/>
          </a:p>
        </p:txBody>
      </p:sp>
      <p:pic>
        <p:nvPicPr>
          <p:cNvPr id="41" name="Image 40"/>
          <p:cNvPicPr/>
          <p:nvPr/>
        </p:nvPicPr>
        <p:blipFill>
          <a:blip r:embed="rId3"/>
          <a:stretch>
            <a:fillRect/>
          </a:stretch>
        </p:blipFill>
        <p:spPr>
          <a:xfrm>
            <a:off x="5829301" y="-14677"/>
            <a:ext cx="1028699" cy="565354"/>
          </a:xfrm>
          <a:prstGeom prst="rect">
            <a:avLst/>
          </a:prstGeom>
        </p:spPr>
      </p:pic>
      <p:sp>
        <p:nvSpPr>
          <p:cNvPr id="43" name="Ellipse 42"/>
          <p:cNvSpPr/>
          <p:nvPr/>
        </p:nvSpPr>
        <p:spPr>
          <a:xfrm>
            <a:off x="2467205" y="2615487"/>
            <a:ext cx="1940257" cy="180644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Patient « suspect » </a:t>
            </a:r>
          </a:p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COVID-19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71044" y="1301243"/>
            <a:ext cx="2810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Définition de cas - Patient suspect REB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244410" y="2549602"/>
            <a:ext cx="453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fr-FR" sz="4800" dirty="0"/>
          </a:p>
        </p:txBody>
      </p:sp>
      <p:sp>
        <p:nvSpPr>
          <p:cNvPr id="48" name="ZoneTexte 47"/>
          <p:cNvSpPr txBox="1"/>
          <p:nvPr/>
        </p:nvSpPr>
        <p:spPr>
          <a:xfrm>
            <a:off x="171044" y="1919301"/>
            <a:ext cx="281011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Cas non grave = </a:t>
            </a:r>
            <a:endParaRPr lang="fr-FR" sz="1400" b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181862" y="4326367"/>
            <a:ext cx="228534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Cas Grave</a:t>
            </a:r>
            <a:endParaRPr lang="fr-FR" sz="1400" b="1" dirty="0"/>
          </a:p>
        </p:txBody>
      </p:sp>
      <p:sp>
        <p:nvSpPr>
          <p:cNvPr id="51" name="ZoneTexte 50"/>
          <p:cNvSpPr txBox="1"/>
          <p:nvPr/>
        </p:nvSpPr>
        <p:spPr>
          <a:xfrm>
            <a:off x="3823566" y="1298795"/>
            <a:ext cx="2884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Précautions </a:t>
            </a:r>
            <a:r>
              <a:rPr lang="fr-FR" sz="1200" b="1" dirty="0" smtClean="0"/>
              <a:t>AIR + Contact renforcé </a:t>
            </a:r>
            <a:r>
              <a:rPr lang="fr-FR" sz="1200" b="1" dirty="0" smtClean="0">
                <a:solidFill>
                  <a:schemeClr val="accent1">
                    <a:lumMod val="50000"/>
                  </a:schemeClr>
                </a:solidFill>
              </a:rPr>
              <a:t>dès </a:t>
            </a:r>
            <a:r>
              <a:rPr lang="fr-FR" sz="1200" b="1" dirty="0">
                <a:solidFill>
                  <a:schemeClr val="accent1">
                    <a:lumMod val="50000"/>
                  </a:schemeClr>
                </a:solidFill>
              </a:rPr>
              <a:t>la prise en charge du patient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823566" y="1919302"/>
            <a:ext cx="288418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/>
              <a:t>Soignant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655617" y="4001217"/>
            <a:ext cx="204776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Patient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43634" y="3144421"/>
            <a:ext cx="35503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/>
              <a:t>Séjour </a:t>
            </a:r>
            <a:r>
              <a:rPr lang="fr-FR" sz="1200" b="1" dirty="0"/>
              <a:t>dans une zone d’exposition </a:t>
            </a:r>
            <a:endParaRPr lang="fr-FR" sz="1200" b="1" dirty="0" smtClean="0"/>
          </a:p>
          <a:p>
            <a:r>
              <a:rPr lang="fr-FR" sz="1200" dirty="0" smtClean="0"/>
              <a:t>dans </a:t>
            </a:r>
            <a:r>
              <a:rPr lang="fr-FR" sz="1200" dirty="0"/>
              <a:t>les </a:t>
            </a:r>
            <a:r>
              <a:rPr lang="fr-FR" sz="1200" b="1" dirty="0"/>
              <a:t>14 jours </a:t>
            </a:r>
            <a:endParaRPr lang="fr-FR" sz="1200" b="1" dirty="0" smtClean="0"/>
          </a:p>
          <a:p>
            <a:r>
              <a:rPr lang="fr-FR" sz="1200" dirty="0" smtClean="0"/>
              <a:t>ou </a:t>
            </a:r>
            <a:r>
              <a:rPr lang="fr-FR" sz="1200" dirty="0"/>
              <a:t>contact étroit </a:t>
            </a:r>
            <a:r>
              <a:rPr lang="fr-FR" sz="1200" dirty="0" smtClean="0"/>
              <a:t>avec </a:t>
            </a:r>
            <a:r>
              <a:rPr lang="fr-FR" sz="1200" dirty="0"/>
              <a:t>cas </a:t>
            </a:r>
            <a:r>
              <a:rPr lang="fr-FR" sz="1200" dirty="0" smtClean="0"/>
              <a:t>confirmé</a:t>
            </a:r>
            <a:endParaRPr lang="fr-FR" sz="1200" dirty="0"/>
          </a:p>
          <a:p>
            <a:r>
              <a:rPr lang="fr-FR" sz="1200" dirty="0"/>
              <a:t>ou travail/séjour dans un hôpital </a:t>
            </a:r>
            <a:endParaRPr lang="fr-FR" sz="1200" dirty="0" smtClean="0"/>
          </a:p>
          <a:p>
            <a:r>
              <a:rPr lang="fr-FR" sz="1200" dirty="0" smtClean="0"/>
              <a:t>avec </a:t>
            </a:r>
            <a:r>
              <a:rPr lang="fr-FR" sz="1200" dirty="0"/>
              <a:t>cas confirmé. 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181862" y="2349471"/>
            <a:ext cx="279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Fièvre ou sensation fébrile</a:t>
            </a:r>
            <a:r>
              <a:rPr lang="fr-FR" sz="1200" dirty="0" smtClean="0"/>
              <a:t> et signes </a:t>
            </a:r>
            <a:r>
              <a:rPr lang="fr-FR" sz="1200" dirty="0"/>
              <a:t>cliniques </a:t>
            </a:r>
            <a:r>
              <a:rPr lang="fr-FR" sz="1200" b="1" dirty="0"/>
              <a:t>d’infection respiratoire aiguë, haute ou </a:t>
            </a:r>
            <a:r>
              <a:rPr lang="fr-FR" sz="1200" b="1" dirty="0" smtClean="0"/>
              <a:t>basse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71044" y="4653227"/>
            <a:ext cx="3679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/>
              <a:t>PAS DE CRITERE D’EXPOSITION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200" dirty="0" smtClean="0"/>
              <a:t>Tout SDRA communautaire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200" dirty="0" smtClean="0"/>
              <a:t>Toute Pneumonie </a:t>
            </a:r>
            <a:r>
              <a:rPr lang="fr-FR" sz="1200" dirty="0" err="1" smtClean="0"/>
              <a:t>hypoxémiante</a:t>
            </a:r>
            <a:r>
              <a:rPr lang="fr-FR" sz="1200" dirty="0" smtClean="0"/>
              <a:t> bilatérale interstitielle sans étiologie retrouvée/évidente</a:t>
            </a:r>
            <a:endParaRPr lang="fr-FR" sz="1200" dirty="0"/>
          </a:p>
        </p:txBody>
      </p:sp>
      <p:sp>
        <p:nvSpPr>
          <p:cNvPr id="60" name="ZoneTexte 59"/>
          <p:cNvSpPr txBox="1"/>
          <p:nvPr/>
        </p:nvSpPr>
        <p:spPr>
          <a:xfrm>
            <a:off x="3823566" y="4388208"/>
            <a:ext cx="28798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 smtClean="0"/>
              <a:t>Chambre individuelle, porte fermée</a:t>
            </a:r>
            <a:endParaRPr lang="fr-FR" sz="1200" dirty="0"/>
          </a:p>
          <a:p>
            <a:pPr algn="r"/>
            <a:r>
              <a:rPr lang="fr-FR" sz="1200" dirty="0"/>
              <a:t>Hygiène des mains avec SHA</a:t>
            </a:r>
          </a:p>
          <a:p>
            <a:pPr algn="r"/>
            <a:r>
              <a:rPr lang="fr-FR" sz="1200" dirty="0"/>
              <a:t>Masque </a:t>
            </a:r>
            <a:r>
              <a:rPr lang="fr-FR" sz="1200" dirty="0" smtClean="0"/>
              <a:t>chirurgical si déplacement</a:t>
            </a:r>
          </a:p>
          <a:p>
            <a:pPr algn="r"/>
            <a:r>
              <a:rPr lang="fr-FR" sz="1200" dirty="0"/>
              <a:t>Désinfection matériel/environnement </a:t>
            </a:r>
            <a:r>
              <a:rPr lang="fr-FR" sz="1200" b="1" dirty="0"/>
              <a:t>de préférence avec eau de javel diluée à 0,5% de Chlore actif</a:t>
            </a:r>
          </a:p>
          <a:p>
            <a:pPr algn="r"/>
            <a:r>
              <a:rPr lang="fr-FR" sz="1200" dirty="0" smtClean="0"/>
              <a:t> </a:t>
            </a:r>
            <a:endParaRPr lang="fr-FR" sz="1200" dirty="0"/>
          </a:p>
        </p:txBody>
      </p:sp>
      <p:sp>
        <p:nvSpPr>
          <p:cNvPr id="82" name="ZoneTexte 81"/>
          <p:cNvSpPr txBox="1"/>
          <p:nvPr/>
        </p:nvSpPr>
        <p:spPr>
          <a:xfrm>
            <a:off x="4079549" y="6087692"/>
            <a:ext cx="19071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/>
          </a:p>
        </p:txBody>
      </p:sp>
      <p:cxnSp>
        <p:nvCxnSpPr>
          <p:cNvPr id="84" name="Connecteur droit avec flèche 83"/>
          <p:cNvCxnSpPr/>
          <p:nvPr/>
        </p:nvCxnSpPr>
        <p:spPr>
          <a:xfrm>
            <a:off x="-1074342" y="6959260"/>
            <a:ext cx="0" cy="387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1436251" y="7415200"/>
            <a:ext cx="4235146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Critère d’hospitalisation</a:t>
            </a:r>
            <a:endParaRPr lang="fr-FR" sz="1000" b="1" dirty="0" smtClean="0"/>
          </a:p>
        </p:txBody>
      </p:sp>
      <p:sp>
        <p:nvSpPr>
          <p:cNvPr id="86" name="ZoneTexte 85"/>
          <p:cNvSpPr txBox="1"/>
          <p:nvPr/>
        </p:nvSpPr>
        <p:spPr>
          <a:xfrm>
            <a:off x="400199" y="8303527"/>
            <a:ext cx="1798579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Ambulatoire : CAMI</a:t>
            </a:r>
          </a:p>
          <a:p>
            <a:pPr algn="ctr"/>
            <a:r>
              <a:rPr lang="fr-FR" sz="900" b="1" dirty="0" smtClean="0"/>
              <a:t>Appeler le 15 pour orientation</a:t>
            </a:r>
            <a:endParaRPr lang="fr-FR" sz="700" b="1" dirty="0" smtClean="0"/>
          </a:p>
        </p:txBody>
      </p:sp>
      <p:sp>
        <p:nvSpPr>
          <p:cNvPr id="87" name="ZoneTexte 86"/>
          <p:cNvSpPr txBox="1"/>
          <p:nvPr/>
        </p:nvSpPr>
        <p:spPr>
          <a:xfrm>
            <a:off x="2281785" y="8818569"/>
            <a:ext cx="2145168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Hospitalisation </a:t>
            </a:r>
            <a:endParaRPr lang="fr-FR" sz="1100" b="1" dirty="0"/>
          </a:p>
          <a:p>
            <a:pPr algn="ctr"/>
            <a:r>
              <a:rPr lang="fr-FR" sz="1100" b="1" dirty="0" smtClean="0"/>
              <a:t>Secteur COVID</a:t>
            </a:r>
            <a:endParaRPr lang="fr-FR" sz="1000" b="1" dirty="0" smtClean="0"/>
          </a:p>
        </p:txBody>
      </p:sp>
      <p:sp>
        <p:nvSpPr>
          <p:cNvPr id="88" name="ZoneTexte 87"/>
          <p:cNvSpPr txBox="1"/>
          <p:nvPr/>
        </p:nvSpPr>
        <p:spPr>
          <a:xfrm>
            <a:off x="4509960" y="8794204"/>
            <a:ext cx="2145168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Hospitalisation </a:t>
            </a:r>
          </a:p>
          <a:p>
            <a:pPr algn="ctr"/>
            <a:r>
              <a:rPr lang="fr-FR" sz="1100" b="1" dirty="0" smtClean="0"/>
              <a:t>Réa COVID</a:t>
            </a:r>
            <a:endParaRPr lang="fr-FR" sz="1000" b="1" dirty="0" smtClean="0"/>
          </a:p>
        </p:txBody>
      </p:sp>
      <p:cxnSp>
        <p:nvCxnSpPr>
          <p:cNvPr id="89" name="Connecteur droit avec flèche 88"/>
          <p:cNvCxnSpPr/>
          <p:nvPr/>
        </p:nvCxnSpPr>
        <p:spPr>
          <a:xfrm>
            <a:off x="1324532" y="8022358"/>
            <a:ext cx="1" cy="311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2281785" y="8337449"/>
            <a:ext cx="2145168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Appel </a:t>
            </a:r>
            <a:r>
              <a:rPr lang="fr-FR" sz="1100" b="1" dirty="0" err="1" smtClean="0"/>
              <a:t>Infectio</a:t>
            </a:r>
            <a:r>
              <a:rPr lang="fr-FR" sz="1100" b="1" dirty="0" smtClean="0"/>
              <a:t> REB : </a:t>
            </a:r>
          </a:p>
          <a:p>
            <a:pPr algn="ctr"/>
            <a:r>
              <a:rPr lang="fr-FR" sz="1000" b="1" dirty="0" smtClean="0"/>
              <a:t>06-23-83-49-83</a:t>
            </a:r>
            <a:endParaRPr lang="fr-FR" sz="800" b="1" dirty="0" smtClean="0"/>
          </a:p>
        </p:txBody>
      </p:sp>
      <p:sp>
        <p:nvSpPr>
          <p:cNvPr id="92" name="ZoneTexte 91"/>
          <p:cNvSpPr txBox="1"/>
          <p:nvPr/>
        </p:nvSpPr>
        <p:spPr>
          <a:xfrm>
            <a:off x="4509960" y="8337449"/>
            <a:ext cx="2145168" cy="415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Appel REA-REB</a:t>
            </a:r>
          </a:p>
          <a:p>
            <a:pPr algn="ctr"/>
            <a:r>
              <a:rPr lang="fr-FR" sz="1000" b="1" dirty="0" smtClean="0"/>
              <a:t>06-35-49-97-77</a:t>
            </a:r>
          </a:p>
        </p:txBody>
      </p:sp>
      <p:cxnSp>
        <p:nvCxnSpPr>
          <p:cNvPr id="93" name="Connecteur droit avec flèche 92"/>
          <p:cNvCxnSpPr/>
          <p:nvPr/>
        </p:nvCxnSpPr>
        <p:spPr>
          <a:xfrm>
            <a:off x="5551872" y="8406393"/>
            <a:ext cx="1" cy="378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>
            <a:stCxn id="85" idx="2"/>
            <a:endCxn id="96" idx="0"/>
          </p:cNvCxnSpPr>
          <p:nvPr/>
        </p:nvCxnSpPr>
        <p:spPr>
          <a:xfrm flipH="1">
            <a:off x="1299489" y="7676810"/>
            <a:ext cx="2254335" cy="138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85" idx="2"/>
            <a:endCxn id="99" idx="0"/>
          </p:cNvCxnSpPr>
          <p:nvPr/>
        </p:nvCxnSpPr>
        <p:spPr>
          <a:xfrm>
            <a:off x="3553824" y="7676810"/>
            <a:ext cx="902026" cy="126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400199" y="7815392"/>
            <a:ext cx="1798579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NON</a:t>
            </a:r>
            <a:endParaRPr lang="fr-FR" sz="1000" b="1" dirty="0" smtClean="0"/>
          </a:p>
        </p:txBody>
      </p:sp>
      <p:cxnSp>
        <p:nvCxnSpPr>
          <p:cNvPr id="97" name="Connecteur droit avec flèche 96"/>
          <p:cNvCxnSpPr/>
          <p:nvPr/>
        </p:nvCxnSpPr>
        <p:spPr>
          <a:xfrm>
            <a:off x="3354369" y="8054127"/>
            <a:ext cx="1" cy="311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avec flèche 97"/>
          <p:cNvCxnSpPr/>
          <p:nvPr/>
        </p:nvCxnSpPr>
        <p:spPr>
          <a:xfrm>
            <a:off x="5557329" y="8032629"/>
            <a:ext cx="1" cy="311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2281785" y="7803011"/>
            <a:ext cx="4348129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OUI</a:t>
            </a:r>
            <a:endParaRPr lang="fr-FR" sz="1000" b="1" dirty="0" smtClean="0"/>
          </a:p>
        </p:txBody>
      </p:sp>
      <p:sp>
        <p:nvSpPr>
          <p:cNvPr id="100" name="Rectangle 99"/>
          <p:cNvSpPr/>
          <p:nvPr/>
        </p:nvSpPr>
        <p:spPr>
          <a:xfrm>
            <a:off x="3268751" y="9362245"/>
            <a:ext cx="3429000" cy="487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Insuffisance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respiratoire chronique sous oxygénothérapie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Immunodépression (médicamenteuse, VIH non contrôlé ou CD4 &lt;200/mm3)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Greffe d'organe, Hémopathie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maligne ou Cancer métastasé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4877" y="8910157"/>
            <a:ext cx="3429000" cy="9970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Liste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endParaRPr lang="fr-FR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</a:t>
            </a:r>
            <a:r>
              <a:rPr lang="fr-FR" sz="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oxygénothérpaie</a:t>
            </a:r>
            <a:endParaRPr lang="fr-FR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8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 &gt;65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ans </a:t>
            </a:r>
            <a:endParaRPr lang="fr-FR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Cirrhose </a:t>
            </a:r>
            <a:r>
              <a:rPr lang="fr-FR" sz="800" dirty="0">
                <a:latin typeface="Times New Roman" panose="02020603050405020304" pitchFamily="18" charset="0"/>
                <a:ea typeface="Arial,Bold"/>
                <a:cs typeface="Times New Roman" panose="02020603050405020304" pitchFamily="18" charset="0"/>
              </a:rPr>
              <a:t>≥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stade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</a:p>
          <a:p>
            <a:pPr>
              <a:lnSpc>
                <a:spcPct val="107000"/>
              </a:lnSpc>
            </a:pP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Diabète insulinodépendant ou requérant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compliqué</a:t>
            </a:r>
          </a:p>
          <a:p>
            <a:pPr>
              <a:spcAft>
                <a:spcPts val="800"/>
              </a:spcAft>
            </a:pP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Insuffisance 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rénale chronique dialysée insuffisance cardiaque stade NYHA </a:t>
            </a:r>
            <a:r>
              <a:rPr lang="fr-FR" sz="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IIIou</a:t>
            </a:r>
            <a:r>
              <a:rPr lang="fr-F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endParaRPr lang="fr-FR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21181" y="8754368"/>
            <a:ext cx="2810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Critère hospitalisation</a:t>
            </a:r>
            <a:endParaRPr lang="fr-FR" sz="1050" b="1" dirty="0"/>
          </a:p>
        </p:txBody>
      </p:sp>
      <p:sp>
        <p:nvSpPr>
          <p:cNvPr id="46" name="ZoneTexte 45"/>
          <p:cNvSpPr txBox="1"/>
          <p:nvPr/>
        </p:nvSpPr>
        <p:spPr>
          <a:xfrm>
            <a:off x="3823567" y="2349491"/>
            <a:ext cx="2884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/>
              <a:t>Masque </a:t>
            </a:r>
            <a:r>
              <a:rPr lang="fr-FR" sz="1200" dirty="0" smtClean="0"/>
              <a:t>chirurgical , </a:t>
            </a:r>
            <a:r>
              <a:rPr lang="fr-FR" sz="1200" dirty="0" smtClean="0"/>
              <a:t>Charlotte, lunette, </a:t>
            </a:r>
            <a:r>
              <a:rPr lang="fr-FR" sz="1200" dirty="0" err="1" smtClean="0"/>
              <a:t>surblouse</a:t>
            </a:r>
            <a:r>
              <a:rPr lang="fr-FR" sz="1200" dirty="0" smtClean="0"/>
              <a:t> manche longue,</a:t>
            </a:r>
          </a:p>
          <a:p>
            <a:pPr algn="r"/>
            <a:r>
              <a:rPr lang="fr-FR" sz="1200" dirty="0" smtClean="0"/>
              <a:t>Exposition liquide biologique : </a:t>
            </a:r>
            <a:r>
              <a:rPr lang="fr-FR" sz="1200" dirty="0" err="1" smtClean="0"/>
              <a:t>surblouse</a:t>
            </a:r>
            <a:r>
              <a:rPr lang="fr-FR" sz="1200" dirty="0" smtClean="0"/>
              <a:t> plastique et gants non </a:t>
            </a:r>
            <a:r>
              <a:rPr lang="fr-FR" sz="1200" dirty="0" smtClean="0"/>
              <a:t>stériles + masque FFP2 </a:t>
            </a:r>
            <a:endParaRPr lang="fr-FR" sz="1200" dirty="0"/>
          </a:p>
          <a:p>
            <a:pPr algn="r"/>
            <a:r>
              <a:rPr lang="fr-FR" sz="1200" dirty="0" smtClean="0"/>
              <a:t>Hygiène </a:t>
            </a:r>
            <a:r>
              <a:rPr lang="fr-FR" sz="1200" dirty="0"/>
              <a:t>des mains avec SHA</a:t>
            </a:r>
          </a:p>
        </p:txBody>
      </p:sp>
    </p:spTree>
    <p:extLst>
      <p:ext uri="{BB962C8B-B14F-4D97-AF65-F5344CB8AC3E}">
        <p14:creationId xmlns:p14="http://schemas.microsoft.com/office/powerpoint/2010/main" val="11687972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</TotalTime>
  <Words>506</Words>
  <Application>Microsoft Office PowerPoint</Application>
  <PresentationFormat>Format A4 (210 x 297 mm)</PresentationFormat>
  <Paragraphs>115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Arial,Bold</vt:lpstr>
      <vt:lpstr>Calibri</vt:lpstr>
      <vt:lpstr>Calibri Light</vt:lpstr>
      <vt:lpstr>Symbol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Flavie</dc:creator>
  <cp:lastModifiedBy>FAURE Emmanuel</cp:lastModifiedBy>
  <cp:revision>95</cp:revision>
  <cp:lastPrinted>2020-01-23T16:34:44Z</cp:lastPrinted>
  <dcterms:created xsi:type="dcterms:W3CDTF">2018-11-20T10:42:30Z</dcterms:created>
  <dcterms:modified xsi:type="dcterms:W3CDTF">2020-03-06T16:51:52Z</dcterms:modified>
</cp:coreProperties>
</file>