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handoutMasterIdLst>
    <p:handoutMasterId r:id="rId50"/>
  </p:handoutMasterIdLst>
  <p:sldIdLst>
    <p:sldId id="256" r:id="rId2"/>
    <p:sldId id="494" r:id="rId3"/>
    <p:sldId id="526" r:id="rId4"/>
    <p:sldId id="495" r:id="rId5"/>
    <p:sldId id="496" r:id="rId6"/>
    <p:sldId id="498" r:id="rId7"/>
    <p:sldId id="527" r:id="rId8"/>
    <p:sldId id="499" r:id="rId9"/>
    <p:sldId id="519" r:id="rId10"/>
    <p:sldId id="528" r:id="rId11"/>
    <p:sldId id="430" r:id="rId12"/>
    <p:sldId id="431" r:id="rId13"/>
    <p:sldId id="429" r:id="rId14"/>
    <p:sldId id="529" r:id="rId15"/>
    <p:sldId id="530" r:id="rId16"/>
    <p:sldId id="531" r:id="rId17"/>
    <p:sldId id="532" r:id="rId18"/>
    <p:sldId id="533" r:id="rId19"/>
    <p:sldId id="448" r:id="rId20"/>
    <p:sldId id="534" r:id="rId21"/>
    <p:sldId id="506" r:id="rId22"/>
    <p:sldId id="458" r:id="rId23"/>
    <p:sldId id="455" r:id="rId24"/>
    <p:sldId id="450" r:id="rId25"/>
    <p:sldId id="463" r:id="rId26"/>
    <p:sldId id="507" r:id="rId27"/>
    <p:sldId id="485" r:id="rId28"/>
    <p:sldId id="486" r:id="rId29"/>
    <p:sldId id="487" r:id="rId30"/>
    <p:sldId id="508" r:id="rId31"/>
    <p:sldId id="509" r:id="rId32"/>
    <p:sldId id="467" r:id="rId33"/>
    <p:sldId id="524" r:id="rId34"/>
    <p:sldId id="474" r:id="rId35"/>
    <p:sldId id="520" r:id="rId36"/>
    <p:sldId id="521" r:id="rId37"/>
    <p:sldId id="522" r:id="rId38"/>
    <p:sldId id="525" r:id="rId39"/>
    <p:sldId id="488" r:id="rId40"/>
    <p:sldId id="477" r:id="rId41"/>
    <p:sldId id="489" r:id="rId42"/>
    <p:sldId id="490" r:id="rId43"/>
    <p:sldId id="512" r:id="rId44"/>
    <p:sldId id="513" r:id="rId45"/>
    <p:sldId id="514" r:id="rId46"/>
    <p:sldId id="515" r:id="rId47"/>
    <p:sldId id="517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  <a:srgbClr val="66FF33"/>
    <a:srgbClr val="99FFCC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00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14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"/>
    </p:cViewPr>
  </p:sorterViewPr>
  <p:notesViewPr>
    <p:cSldViewPr>
      <p:cViewPr varScale="1">
        <p:scale>
          <a:sx n="78" d="100"/>
          <a:sy n="78" d="100"/>
        </p:scale>
        <p:origin x="-24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06192BC-70C3-4B44-8AA0-582E54BB5FFF}" type="datetimeFigureOut">
              <a:rPr lang="fr-FR"/>
              <a:pPr>
                <a:defRPr/>
              </a:pPr>
              <a:t>04/12/2017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4C48AF-134E-4738-BF1B-FBE8D3F0D1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653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F381A8-8F03-4555-B90E-AA07083F591E}" type="datetimeFigureOut">
              <a:rPr lang="fr-FR"/>
              <a:pPr>
                <a:defRPr/>
              </a:pPr>
              <a:t>04/12/2017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170842-495D-4162-9D46-A319E9685D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682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58C2EC3-C379-4228-9322-312F78D38C13}" type="slidenum">
              <a:rPr lang="fr-FR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fr-FR" sz="1200">
              <a:latin typeface="+mn-lt"/>
              <a:cs typeface="+mn-cs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63A2EE9E-46C0-4FC1-B0C9-E3086A5A5C71}" type="slidenum">
              <a:rPr lang="fr-FR" altLang="fr-FR">
                <a:latin typeface="Arial" panose="020B0604020202020204" pitchFamily="34" charset="0"/>
              </a:rPr>
              <a:pPr eaLnBrk="1" hangingPunct="1"/>
              <a:t>16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12643" name="Rectangle 7"/>
          <p:cNvSpPr txBox="1">
            <a:spLocks noGrp="1" noChangeArrowheads="1"/>
          </p:cNvSpPr>
          <p:nvPr/>
        </p:nvSpPr>
        <p:spPr bwMode="auto"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3" rIns="92066" bIns="46033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A57D61C-2439-4527-8A69-958E6395A1D7}" type="slidenum">
              <a:rPr lang="fr-FR" altLang="fr-FR" sz="1200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16</a:t>
            </a:fld>
            <a:endParaRPr lang="fr-FR" altLang="fr-FR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 cap="flat"/>
        </p:spPr>
      </p:sp>
      <p:sp>
        <p:nvSpPr>
          <p:cNvPr id="1126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val="919924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8B0155-F65A-4BFB-B6F6-22D4152DDD42}" type="slidenum">
              <a:rPr lang="fr-FR" altLang="fr-FR" sz="1200"/>
              <a:pPr algn="r"/>
              <a:t>31</a:t>
            </a:fld>
            <a:endParaRPr lang="fr-FR" altLang="fr-FR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fr-FR" smtClean="0"/>
              <a:t>Fishman JA. Infection in solid-organ transplant recipients. N Engl J Med 2007;357(25):2601-14</a:t>
            </a:r>
          </a:p>
          <a:p>
            <a:r>
              <a:rPr lang="en-GB" altLang="fr-FR" smtClean="0"/>
              <a:t>San Juan R, Aguado JM, Lumbreras C, Dias-Pedroche C, Lopez-Medrano F, Lizasoain M, Gavalda J, Montejo M, Moreno A, Gurgui M, Torre-Cisneros J, and RESITRA Study group. Incidence, clinical characteristics and risk factors of late infection in solid organ transplant recipients: data from the RESITRA study group. Am J Transplant 2007; 7: 964-971 </a:t>
            </a:r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41BC250-60B0-4880-91DA-BC33D8CE21DB}" type="slidenum">
              <a:rPr lang="fr-FR" sz="1200"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36</a:t>
            </a:fld>
            <a:endParaRPr lang="fr-FR" sz="1200">
              <a:cs typeface="+mn-cs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98500"/>
            <a:ext cx="4537075" cy="3403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2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7292-053B-488A-9642-3953A00210FA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AC411-2F2E-4A6B-8D14-D7C61EC28AF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74B46-821F-45BC-AF9D-44EBF6C21F6C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1012D-9953-49B4-AC00-8E2FE487E6C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884C2-5705-4163-8360-4CB3529DDE49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DE362-706A-4959-8EA2-98D62F4A3C0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61CE6-046B-4649-B49A-FD49B7F34850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AF8F-F602-45FD-92FB-515F323A8EC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43917-24E0-49AE-B013-B9A741A0EA15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E8BE-9E8F-4D41-85BD-BA817C71DB6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DE4D2-3B9B-4713-AB9E-553B635A6228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6070-1E16-4012-B790-8FB675D991B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D4694-44D7-4176-B647-5FA88419F715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29197-E88B-4735-B078-F57D9B38971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1D3CE-A705-4F76-B43F-A666534F8F27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4DA04-DF0D-4E3A-909F-A80C17C9C44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989138"/>
            <a:ext cx="8229600" cy="4017962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DF020-E2ED-4FAB-ACAD-B9D8DB1D73F8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98C78-1FE1-4FBC-A1BB-CA85E135B30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8229600" cy="1008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89138"/>
            <a:ext cx="8229600" cy="40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EB2F9BB8-2830-4E49-A646-E9CE2D0BEEB9}" type="datetimeFigureOut">
              <a:rPr lang="en-US"/>
              <a:pPr>
                <a:defRPr/>
              </a:pPr>
              <a:t>12/4/2017</a:t>
            </a:fld>
            <a:endParaRPr lang="en-US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961D4ABE-150E-4928-8D37-A448191A5E3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  <p:sldLayoutId id="2147483667" r:id="rId3"/>
    <p:sldLayoutId id="2147483666" r:id="rId4"/>
    <p:sldLayoutId id="2147483665" r:id="rId5"/>
    <p:sldLayoutId id="2147483664" r:id="rId6"/>
    <p:sldLayoutId id="2147483663" r:id="rId7"/>
    <p:sldLayoutId id="2147483662" r:id="rId8"/>
    <p:sldLayoutId id="2147483661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3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/>
              <a:t>DU Hygiène Hospitalière et prévention des infections associées aux soins</a:t>
            </a:r>
            <a:endParaRPr lang="fr-FR">
              <a:latin typeface="Lucida Sans Unicode" pitchFamily="34" charset="0"/>
            </a:endParaRPr>
          </a:p>
        </p:txBody>
      </p:sp>
      <p:sp>
        <p:nvSpPr>
          <p:cNvPr id="6147" name="Rectangle 10"/>
          <p:cNvSpPr>
            <a:spLocks noGrp="1"/>
          </p:cNvSpPr>
          <p:nvPr>
            <p:ph type="ctrTitle"/>
          </p:nvPr>
        </p:nvSpPr>
        <p:spPr>
          <a:xfrm>
            <a:off x="323850" y="1412875"/>
            <a:ext cx="8640763" cy="1368425"/>
          </a:xfrm>
        </p:spPr>
        <p:txBody>
          <a:bodyPr/>
          <a:lstStyle/>
          <a:p>
            <a:r>
              <a:rPr lang="fr-FR" sz="3600" smtClean="0"/>
              <a:t>Prévention des infections chez les immunodéprimés</a:t>
            </a:r>
            <a:endParaRPr lang="fr-FR" smtClean="0"/>
          </a:p>
        </p:txBody>
      </p:sp>
      <p:sp>
        <p:nvSpPr>
          <p:cNvPr id="8" name="Rectangle 7"/>
          <p:cNvSpPr/>
          <p:nvPr/>
        </p:nvSpPr>
        <p:spPr>
          <a:xfrm>
            <a:off x="335072" y="3284984"/>
            <a:ext cx="6109384" cy="14773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Dr S. Alfandari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Infectiologue</a:t>
            </a:r>
          </a:p>
          <a:p>
            <a:pPr>
              <a:defRPr/>
            </a:pPr>
            <a:endParaRPr lang="fr-FR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Service de Réanimation et Maladies Infectieuses, CH Tourcoing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Service des Maladies du sang, CHRU Lille</a:t>
            </a:r>
          </a:p>
        </p:txBody>
      </p:sp>
      <p:sp>
        <p:nvSpPr>
          <p:cNvPr id="5" name="Rectangle 4"/>
          <p:cNvSpPr/>
          <p:nvPr/>
        </p:nvSpPr>
        <p:spPr>
          <a:xfrm>
            <a:off x="4932363" y="6021388"/>
            <a:ext cx="3024187" cy="369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b="1"/>
              <a:t>www.infectio-lille.com</a:t>
            </a:r>
            <a:endParaRPr lang="fr-FR"/>
          </a:p>
        </p:txBody>
      </p:sp>
      <p:sp>
        <p:nvSpPr>
          <p:cNvPr id="14343" name="ZoneTexte 8"/>
          <p:cNvSpPr txBox="1">
            <a:spLocks noChangeArrowheads="1"/>
          </p:cNvSpPr>
          <p:nvPr/>
        </p:nvSpPr>
        <p:spPr bwMode="auto">
          <a:xfrm>
            <a:off x="4932363" y="5013325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Lille </a:t>
            </a:r>
            <a:r>
              <a:rPr lang="fr-FR" dirty="0" smtClean="0"/>
              <a:t>5/12/2017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643050"/>
            <a:ext cx="8229600" cy="4440258"/>
          </a:xfrm>
        </p:spPr>
        <p:txBody>
          <a:bodyPr lIns="54864" tIns="91440"/>
          <a:lstStyle/>
          <a:p>
            <a:pPr marL="438150" indent="-319088" eaLnBrk="1" hangingPunct="1"/>
            <a:r>
              <a:rPr lang="fr-FR" dirty="0" smtClean="0"/>
              <a:t>Prévention de l’exposition</a:t>
            </a:r>
          </a:p>
          <a:p>
            <a:pPr marL="438150" indent="-319088" eaLnBrk="1" hangingPunct="1"/>
            <a:r>
              <a:rPr lang="fr-FR" dirty="0" smtClean="0"/>
              <a:t>Prophylaxie médicamenteuse</a:t>
            </a:r>
          </a:p>
          <a:p>
            <a:pPr marL="438150" indent="-319088" eaLnBrk="1" hangingPunct="1"/>
            <a:r>
              <a:rPr lang="fr-FR" dirty="0" smtClean="0"/>
              <a:t>Vaccination</a:t>
            </a:r>
          </a:p>
          <a:p>
            <a:pPr marL="438150" indent="-319088" eaLnBrk="1" hangingPunct="1"/>
            <a:r>
              <a:rPr lang="fr-FR" dirty="0" smtClean="0"/>
              <a:t>Traitement préemptif</a:t>
            </a:r>
          </a:p>
          <a:p>
            <a:pPr marL="438150" indent="-319088" eaLnBrk="1" hangingPunct="1"/>
            <a:r>
              <a:rPr lang="fr-FR" dirty="0" smtClean="0"/>
              <a:t>Détection des infections chez le receveur et le donneur (greffe)</a:t>
            </a:r>
          </a:p>
        </p:txBody>
      </p:sp>
      <p:sp>
        <p:nvSpPr>
          <p:cNvPr id="16388" name="Rectangle 4"/>
          <p:cNvSpPr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dirty="0" smtClean="0"/>
              <a:t>Stratégies de prévention du risque infectieux</a:t>
            </a:r>
          </a:p>
        </p:txBody>
      </p:sp>
    </p:spTree>
    <p:extLst>
      <p:ext uri="{BB962C8B-B14F-4D97-AF65-F5344CB8AC3E}">
        <p14:creationId xmlns:p14="http://schemas.microsoft.com/office/powerpoint/2010/main" val="3203415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54864" tIns="91440"/>
          <a:lstStyle/>
          <a:p>
            <a:pPr marL="438150" indent="-319088" eaLnBrk="1" hangingPunct="1">
              <a:lnSpc>
                <a:spcPct val="80000"/>
              </a:lnSpc>
            </a:pPr>
            <a:r>
              <a:rPr lang="fr-FR" sz="2000" dirty="0"/>
              <a:t>Traitements immunosuppresseurs (IS) :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1600" dirty="0" err="1"/>
              <a:t>Nbses</a:t>
            </a:r>
            <a:r>
              <a:rPr lang="fr-FR" sz="1600" dirty="0"/>
              <a:t> incertitudes ++++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1600" dirty="0"/>
              <a:t>Risque  variable: CTCD, anti TNF, anti CD20, autres biothérapies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1600" dirty="0"/>
              <a:t>Retour à un risque « normal » 3 mois min après arrêt des IS (parfois plus)</a:t>
            </a:r>
          </a:p>
          <a:p>
            <a:pPr marL="438150" indent="-319088" eaLnBrk="1" hangingPunct="1">
              <a:lnSpc>
                <a:spcPct val="80000"/>
              </a:lnSpc>
            </a:pPr>
            <a:r>
              <a:rPr lang="fr-FR" sz="2000" dirty="0"/>
              <a:t>Greffe d’organe solide :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1600" dirty="0"/>
              <a:t>Majeur dans les 6-12 mois suivant la greffe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1600" dirty="0"/>
              <a:t>Persistant à vie car traitement IS</a:t>
            </a:r>
          </a:p>
          <a:p>
            <a:pPr marL="438150" indent="-319088" eaLnBrk="1" hangingPunct="1">
              <a:lnSpc>
                <a:spcPct val="80000"/>
              </a:lnSpc>
            </a:pPr>
            <a:r>
              <a:rPr lang="fr-FR" sz="2000" dirty="0"/>
              <a:t>Allogreffe de CSH :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1600" dirty="0"/>
              <a:t>Majeur dans les 6-12 mois suivant la greffe</a:t>
            </a:r>
          </a:p>
          <a:p>
            <a:pPr marL="995363" lvl="2" eaLnBrk="1" hangingPunct="1">
              <a:lnSpc>
                <a:spcPct val="80000"/>
              </a:lnSpc>
            </a:pPr>
            <a:r>
              <a:rPr lang="fr-FR" sz="1400" dirty="0"/>
              <a:t>période post-greffe: IS, GVH</a:t>
            </a:r>
          </a:p>
          <a:p>
            <a:pPr marL="995363" lvl="2" eaLnBrk="1" hangingPunct="1">
              <a:lnSpc>
                <a:spcPct val="80000"/>
              </a:lnSpc>
            </a:pPr>
            <a:r>
              <a:rPr lang="fr-FR" sz="1400" dirty="0"/>
              <a:t>Retour à la normale +/- &gt; 24 mois si arrêt IS / pas de GVH.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1600" dirty="0"/>
              <a:t>Persistant à vie pour certaines </a:t>
            </a:r>
            <a:r>
              <a:rPr lang="fr-FR" sz="1600" dirty="0" err="1"/>
              <a:t>GdM</a:t>
            </a:r>
            <a:r>
              <a:rPr lang="fr-FR" sz="1600" dirty="0"/>
              <a:t> (selon pathologie sous –jacente)</a:t>
            </a:r>
          </a:p>
          <a:p>
            <a:pPr marL="438150" indent="-319088" eaLnBrk="1" hangingPunct="1">
              <a:lnSpc>
                <a:spcPct val="80000"/>
              </a:lnSpc>
            </a:pPr>
            <a:r>
              <a:rPr lang="fr-FR" sz="2000" dirty="0"/>
              <a:t>Infection à VIH :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1600" dirty="0"/>
              <a:t>Risque majeur d’IO &lt; 200 CD4/mm3 (15%)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1600" dirty="0"/>
              <a:t>Risque d’infection bactérienne pour des niveaux plus élevés</a:t>
            </a:r>
          </a:p>
          <a:p>
            <a:pPr marL="438150" indent="-319088" eaLnBrk="1" hangingPunct="1">
              <a:lnSpc>
                <a:spcPct val="80000"/>
              </a:lnSpc>
            </a:pPr>
            <a:r>
              <a:rPr lang="fr-FR" sz="1800" dirty="0"/>
              <a:t>Déficits immunitaires congénitaux</a:t>
            </a:r>
          </a:p>
        </p:txBody>
      </p:sp>
      <p:sp>
        <p:nvSpPr>
          <p:cNvPr id="17412" name="Rectangle 4"/>
          <p:cNvSpPr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mtClean="0"/>
              <a:t>Chronologie du risque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u contenu 2"/>
          <p:cNvSpPr>
            <a:spLocks noGrp="1"/>
          </p:cNvSpPr>
          <p:nvPr>
            <p:ph type="body" idx="4294967295"/>
          </p:nvPr>
        </p:nvSpPr>
        <p:spPr/>
        <p:txBody>
          <a:bodyPr lIns="54864" tIns="91440"/>
          <a:lstStyle/>
          <a:p>
            <a:pPr marL="438150" indent="-319088" eaLnBrk="1" hangingPunct="1"/>
            <a:r>
              <a:rPr lang="fr-FR" smtClean="0"/>
              <a:t>Primaire</a:t>
            </a:r>
          </a:p>
          <a:p>
            <a:pPr marL="730250" lvl="1" indent="-273050" eaLnBrk="1" hangingPunct="1"/>
            <a:r>
              <a:rPr lang="fr-FR" smtClean="0"/>
              <a:t>Pour prévenir la survenue d’une infection</a:t>
            </a:r>
          </a:p>
          <a:p>
            <a:pPr marL="438150" indent="-319088" eaLnBrk="1" hangingPunct="1"/>
            <a:r>
              <a:rPr lang="fr-FR" smtClean="0"/>
              <a:t>Secondaire</a:t>
            </a:r>
          </a:p>
          <a:p>
            <a:pPr marL="730250" lvl="1" indent="-273050" eaLnBrk="1" hangingPunct="1"/>
            <a:r>
              <a:rPr lang="fr-FR" smtClean="0"/>
              <a:t>Chez un patient ayant guéri d’une infection</a:t>
            </a:r>
          </a:p>
          <a:p>
            <a:pPr marL="730250" lvl="1" indent="-273050" eaLnBrk="1" hangingPunct="1"/>
            <a:r>
              <a:rPr lang="fr-FR" smtClean="0"/>
              <a:t>Pour prévenir les récidives</a:t>
            </a:r>
          </a:p>
        </p:txBody>
      </p:sp>
      <p:sp>
        <p:nvSpPr>
          <p:cNvPr id="19460" name="Rectangle 4"/>
          <p:cNvSpPr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mtClean="0"/>
              <a:t>Différentes prophylaxies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54864" tIns="91440"/>
          <a:lstStyle/>
          <a:p>
            <a:pPr marL="438150" indent="-319088" eaLnBrk="1" hangingPunct="1">
              <a:lnSpc>
                <a:spcPct val="90000"/>
              </a:lnSpc>
            </a:pPr>
            <a:r>
              <a:rPr lang="fr-FR" dirty="0" smtClean="0"/>
              <a:t>Hémopathies malignes</a:t>
            </a:r>
          </a:p>
          <a:p>
            <a:pPr marL="693738" lvl="1" indent="-319088" eaLnBrk="1" hangingPunct="1">
              <a:lnSpc>
                <a:spcPct val="90000"/>
              </a:lnSpc>
            </a:pPr>
            <a:r>
              <a:rPr lang="fr-FR" dirty="0" smtClean="0"/>
              <a:t>Leucémies aigues/autogreffes…</a:t>
            </a:r>
          </a:p>
          <a:p>
            <a:pPr marL="693738" lvl="1" indent="-319088" eaLnBrk="1" hangingPunct="1">
              <a:lnSpc>
                <a:spcPct val="90000"/>
              </a:lnSpc>
            </a:pPr>
            <a:r>
              <a:rPr lang="fr-FR" dirty="0" smtClean="0"/>
              <a:t>Allogreffe</a:t>
            </a:r>
          </a:p>
          <a:p>
            <a:pPr marL="693738" lvl="1" indent="-319088" eaLnBrk="1" hangingPunct="1">
              <a:lnSpc>
                <a:spcPct val="90000"/>
              </a:lnSpc>
            </a:pPr>
            <a:r>
              <a:rPr lang="fr-FR" dirty="0" smtClean="0"/>
              <a:t>LLC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fr-FR" dirty="0" smtClean="0"/>
              <a:t>Greffes d’organes solides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fr-FR" dirty="0" smtClean="0"/>
              <a:t>Biothérapies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fr-FR" dirty="0" smtClean="0"/>
              <a:t>Corticothérapie au long cours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fr-FR" dirty="0" smtClean="0"/>
              <a:t>Déficits héréditaires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fr-FR" dirty="0" smtClean="0"/>
              <a:t>Infection </a:t>
            </a:r>
            <a:r>
              <a:rPr lang="fr-FR" dirty="0"/>
              <a:t>par le </a:t>
            </a:r>
            <a:r>
              <a:rPr lang="fr-FR" dirty="0" smtClean="0"/>
              <a:t>VIH</a:t>
            </a:r>
          </a:p>
        </p:txBody>
      </p:sp>
      <p:sp>
        <p:nvSpPr>
          <p:cNvPr id="16388" name="Rectangle 4"/>
          <p:cNvSpPr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mtClean="0"/>
              <a:t>Différentes ID/prophylaxies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Pneumocystose: cotrimoxazole</a:t>
            </a:r>
          </a:p>
          <a:p>
            <a:r>
              <a:rPr lang="fr-FR" dirty="0" smtClean="0"/>
              <a:t>Toxoplasmose: cotrimoxazole</a:t>
            </a:r>
          </a:p>
          <a:p>
            <a:r>
              <a:rPr lang="fr-FR" dirty="0"/>
              <a:t>Tuberculose latente: INH +/- RIF</a:t>
            </a:r>
          </a:p>
          <a:p>
            <a:r>
              <a:rPr lang="fr-FR" dirty="0" smtClean="0"/>
              <a:t>Infections fongiques invasives: </a:t>
            </a:r>
            <a:r>
              <a:rPr lang="fr-FR" dirty="0" err="1" smtClean="0"/>
              <a:t>azolés</a:t>
            </a:r>
            <a:endParaRPr lang="fr-FR" dirty="0" smtClean="0"/>
          </a:p>
          <a:p>
            <a:r>
              <a:rPr lang="fr-FR" dirty="0" smtClean="0"/>
              <a:t>Herpès/VZV: </a:t>
            </a:r>
            <a:r>
              <a:rPr lang="fr-FR" dirty="0" err="1" smtClean="0"/>
              <a:t>valacyclovir</a:t>
            </a:r>
            <a:endParaRPr lang="fr-FR" dirty="0" smtClean="0"/>
          </a:p>
          <a:p>
            <a:r>
              <a:rPr lang="fr-FR" dirty="0" smtClean="0"/>
              <a:t>CMV: </a:t>
            </a:r>
            <a:r>
              <a:rPr lang="fr-FR" dirty="0" err="1" smtClean="0"/>
              <a:t>valgancyclovir</a:t>
            </a:r>
            <a:endParaRPr lang="fr-FR" dirty="0" smtClean="0"/>
          </a:p>
          <a:p>
            <a:r>
              <a:rPr lang="fr-FR" dirty="0"/>
              <a:t>Hépatite B: </a:t>
            </a:r>
            <a:r>
              <a:rPr lang="fr-FR" dirty="0" err="1"/>
              <a:t>ténofovir</a:t>
            </a:r>
            <a:r>
              <a:rPr lang="fr-FR" dirty="0"/>
              <a:t>/</a:t>
            </a:r>
            <a:r>
              <a:rPr lang="fr-FR" dirty="0" err="1"/>
              <a:t>entecavir</a:t>
            </a:r>
            <a:endParaRPr lang="fr-FR" dirty="0"/>
          </a:p>
          <a:p>
            <a:r>
              <a:rPr lang="fr-FR" dirty="0" smtClean="0"/>
              <a:t>Anguillulose maligne: </a:t>
            </a:r>
            <a:r>
              <a:rPr lang="fr-FR" dirty="0" err="1" smtClean="0"/>
              <a:t>ivermectine</a:t>
            </a:r>
            <a:endParaRPr lang="fr-FR" dirty="0" smtClean="0"/>
          </a:p>
          <a:p>
            <a:r>
              <a:rPr lang="fr-FR" dirty="0" smtClean="0"/>
              <a:t>Infections bactériennes: </a:t>
            </a:r>
            <a:r>
              <a:rPr lang="fr-FR" dirty="0" err="1" smtClean="0"/>
              <a:t>Ig</a:t>
            </a:r>
            <a:r>
              <a:rPr lang="fr-FR" dirty="0" smtClean="0"/>
              <a:t> polyvalentes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molécules pour éviter quelles infections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2609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Biothérapies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Plusieurs dizaines de molécules:</a:t>
            </a:r>
          </a:p>
          <a:p>
            <a:pPr lvl="1"/>
            <a:r>
              <a:rPr lang="fr-FR" dirty="0" smtClean="0"/>
              <a:t>Cibles différentes/indications multiples</a:t>
            </a:r>
          </a:p>
          <a:p>
            <a:r>
              <a:rPr lang="fr-FR" dirty="0" smtClean="0"/>
              <a:t>=&gt; Risque infectieux variable, par exemple</a:t>
            </a:r>
          </a:p>
          <a:p>
            <a:pPr lvl="1"/>
            <a:r>
              <a:rPr lang="fr-FR" dirty="0"/>
              <a:t>Anti TNF (</a:t>
            </a:r>
            <a:r>
              <a:rPr lang="fr-FR" dirty="0" err="1"/>
              <a:t>infliximab</a:t>
            </a:r>
            <a:r>
              <a:rPr lang="fr-FR" dirty="0"/>
              <a:t>, </a:t>
            </a:r>
            <a:r>
              <a:rPr lang="fr-FR" dirty="0" err="1"/>
              <a:t>adalimumab</a:t>
            </a:r>
            <a:r>
              <a:rPr lang="fr-FR" dirty="0"/>
              <a:t>, </a:t>
            </a:r>
            <a:r>
              <a:rPr lang="fr-FR" dirty="0" smtClean="0"/>
              <a:t>…) </a:t>
            </a:r>
          </a:p>
          <a:p>
            <a:pPr lvl="2"/>
            <a:r>
              <a:rPr lang="fr-FR" dirty="0" smtClean="0"/>
              <a:t>=&gt; </a:t>
            </a:r>
            <a:r>
              <a:rPr lang="fr-FR" dirty="0"/>
              <a:t>tuberculose, </a:t>
            </a:r>
            <a:r>
              <a:rPr lang="fr-FR" dirty="0" smtClean="0"/>
              <a:t>légionellose, infections bactériennes, VZV…</a:t>
            </a:r>
          </a:p>
          <a:p>
            <a:pPr lvl="1"/>
            <a:r>
              <a:rPr lang="fr-FR" dirty="0" smtClean="0"/>
              <a:t>Anti CD20 (rituximab, </a:t>
            </a:r>
            <a:r>
              <a:rPr lang="fr-FR" dirty="0" err="1" smtClean="0"/>
              <a:t>ofatumumab</a:t>
            </a:r>
            <a:r>
              <a:rPr lang="fr-FR" dirty="0" smtClean="0"/>
              <a:t>…)</a:t>
            </a:r>
          </a:p>
          <a:p>
            <a:pPr lvl="2"/>
            <a:r>
              <a:rPr lang="fr-FR" dirty="0" smtClean="0"/>
              <a:t>=&gt; infections virales</a:t>
            </a:r>
            <a:r>
              <a:rPr lang="fr-FR" dirty="0"/>
              <a:t> , réactivation HVB</a:t>
            </a:r>
            <a:endParaRPr lang="fr-FR" dirty="0" smtClean="0"/>
          </a:p>
          <a:p>
            <a:pPr lvl="2"/>
            <a:r>
              <a:rPr lang="fr-FR" dirty="0" smtClean="0"/>
              <a:t>Lymphocytes B: réponse humorale. Baisse </a:t>
            </a:r>
            <a:r>
              <a:rPr lang="fr-FR" dirty="0" err="1" smtClean="0"/>
              <a:t>Ig</a:t>
            </a:r>
            <a:r>
              <a:rPr lang="fr-FR" dirty="0" smtClean="0"/>
              <a:t>, réponse vaccin</a:t>
            </a:r>
          </a:p>
          <a:p>
            <a:pPr lvl="1"/>
            <a:r>
              <a:rPr lang="fr-FR" dirty="0" smtClean="0"/>
              <a:t>Anti VLA4 (</a:t>
            </a:r>
            <a:r>
              <a:rPr lang="fr-FR" dirty="0" err="1" smtClean="0"/>
              <a:t>natalizumab</a:t>
            </a:r>
            <a:r>
              <a:rPr lang="fr-FR" dirty="0" smtClean="0"/>
              <a:t> )</a:t>
            </a:r>
          </a:p>
          <a:p>
            <a:pPr lvl="2"/>
            <a:r>
              <a:rPr lang="fr-FR" dirty="0" smtClean="0"/>
              <a:t>=&gt;</a:t>
            </a:r>
            <a:r>
              <a:rPr lang="fr-FR" dirty="0"/>
              <a:t>LEMP</a:t>
            </a:r>
          </a:p>
          <a:p>
            <a:pPr lvl="1"/>
            <a:r>
              <a:rPr lang="fr-FR" dirty="0" smtClean="0"/>
              <a:t>Anti CD52 (</a:t>
            </a:r>
            <a:r>
              <a:rPr lang="fr-FR" dirty="0" err="1" smtClean="0"/>
              <a:t>alemtuzumab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CMV, moisissures, réactivation HVB, tuberculose</a:t>
            </a:r>
          </a:p>
        </p:txBody>
      </p:sp>
    </p:spTree>
    <p:extLst>
      <p:ext uri="{BB962C8B-B14F-4D97-AF65-F5344CB8AC3E}">
        <p14:creationId xmlns:p14="http://schemas.microsoft.com/office/powerpoint/2010/main" val="2586126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Dépistage et prophylaxie de la tuberculeuse avant anti TNF en France</a:t>
            </a:r>
            <a:endParaRPr lang="fr-FR" dirty="0"/>
          </a:p>
        </p:txBody>
      </p:sp>
      <p:grpSp>
        <p:nvGrpSpPr>
          <p:cNvPr id="30723" name="Group 4"/>
          <p:cNvGrpSpPr>
            <a:grpSpLocks/>
          </p:cNvGrpSpPr>
          <p:nvPr/>
        </p:nvGrpSpPr>
        <p:grpSpPr bwMode="auto">
          <a:xfrm>
            <a:off x="4357689" y="3214688"/>
            <a:ext cx="4387453" cy="1255712"/>
            <a:chOff x="2700" y="2070"/>
            <a:chExt cx="3685" cy="791"/>
          </a:xfrm>
        </p:grpSpPr>
        <p:sp>
          <p:nvSpPr>
            <p:cNvPr id="30746" name="Rectangle 5"/>
            <p:cNvSpPr>
              <a:spLocks noChangeArrowheads="1"/>
            </p:cNvSpPr>
            <p:nvPr/>
          </p:nvSpPr>
          <p:spPr bwMode="auto">
            <a:xfrm>
              <a:off x="3204" y="2415"/>
              <a:ext cx="318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r>
                <a:rPr lang="fr-FR" altLang="fr-FR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IDR </a:t>
              </a:r>
              <a:r>
                <a:rPr lang="fr-FR" altLang="fr-FR" sz="2000" u="sng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&gt;</a:t>
              </a:r>
              <a:r>
                <a:rPr lang="fr-FR" altLang="fr-FR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5 mm (BCG &gt; 10 ans)</a:t>
              </a:r>
            </a:p>
            <a:p>
              <a:r>
                <a:rPr lang="fr-FR" altLang="fr-FR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Ou QTF+ou calcification &gt; 1 cm</a:t>
              </a:r>
            </a:p>
          </p:txBody>
        </p:sp>
        <p:sp>
          <p:nvSpPr>
            <p:cNvPr id="30747" name="Line 6"/>
            <p:cNvSpPr>
              <a:spLocks noChangeShapeType="1"/>
            </p:cNvSpPr>
            <p:nvPr/>
          </p:nvSpPr>
          <p:spPr bwMode="auto">
            <a:xfrm>
              <a:off x="2700" y="2070"/>
              <a:ext cx="861" cy="307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0724" name="Group 7"/>
          <p:cNvGrpSpPr>
            <a:grpSpLocks/>
          </p:cNvGrpSpPr>
          <p:nvPr/>
        </p:nvGrpSpPr>
        <p:grpSpPr bwMode="auto">
          <a:xfrm>
            <a:off x="3364706" y="4500572"/>
            <a:ext cx="2272903" cy="414338"/>
            <a:chOff x="1816" y="2976"/>
            <a:chExt cx="1909" cy="261"/>
          </a:xfrm>
        </p:grpSpPr>
        <p:sp>
          <p:nvSpPr>
            <p:cNvPr id="30744" name="Line 8"/>
            <p:cNvSpPr>
              <a:spLocks noChangeShapeType="1"/>
            </p:cNvSpPr>
            <p:nvPr/>
          </p:nvSpPr>
          <p:spPr bwMode="auto">
            <a:xfrm flipH="1">
              <a:off x="3145" y="2976"/>
              <a:ext cx="580" cy="135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745" name="Rectangle 9"/>
            <p:cNvSpPr>
              <a:spLocks noChangeArrowheads="1"/>
            </p:cNvSpPr>
            <p:nvPr/>
          </p:nvSpPr>
          <p:spPr bwMode="auto">
            <a:xfrm>
              <a:off x="1816" y="2985"/>
              <a:ext cx="157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r>
                <a:rPr lang="fr-FR" altLang="fr-FR" sz="2000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fr-FR" altLang="fr-FR" sz="2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Tubages - </a:t>
              </a:r>
            </a:p>
          </p:txBody>
        </p:sp>
      </p:grpSp>
      <p:grpSp>
        <p:nvGrpSpPr>
          <p:cNvPr id="30725" name="Group 10"/>
          <p:cNvGrpSpPr>
            <a:grpSpLocks/>
          </p:cNvGrpSpPr>
          <p:nvPr/>
        </p:nvGrpSpPr>
        <p:grpSpPr bwMode="auto">
          <a:xfrm>
            <a:off x="5923360" y="4500563"/>
            <a:ext cx="2213372" cy="577850"/>
            <a:chOff x="4015" y="2885"/>
            <a:chExt cx="1859" cy="364"/>
          </a:xfrm>
        </p:grpSpPr>
        <p:sp>
          <p:nvSpPr>
            <p:cNvPr id="30742" name="Line 11"/>
            <p:cNvSpPr>
              <a:spLocks noChangeShapeType="1"/>
            </p:cNvSpPr>
            <p:nvPr/>
          </p:nvSpPr>
          <p:spPr bwMode="auto">
            <a:xfrm>
              <a:off x="4015" y="2885"/>
              <a:ext cx="605" cy="13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743" name="Rectangle 12"/>
            <p:cNvSpPr>
              <a:spLocks noChangeArrowheads="1"/>
            </p:cNvSpPr>
            <p:nvPr/>
          </p:nvSpPr>
          <p:spPr bwMode="auto">
            <a:xfrm>
              <a:off x="4304" y="2979"/>
              <a:ext cx="157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r>
                <a:rPr lang="fr-FR" altLang="fr-FR" sz="2200"/>
                <a:t> </a:t>
              </a:r>
              <a:r>
                <a:rPr lang="fr-FR" altLang="fr-FR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Tubages +</a:t>
              </a:r>
            </a:p>
          </p:txBody>
        </p:sp>
      </p:grpSp>
      <p:grpSp>
        <p:nvGrpSpPr>
          <p:cNvPr id="30726" name="Group 13"/>
          <p:cNvGrpSpPr>
            <a:grpSpLocks/>
          </p:cNvGrpSpPr>
          <p:nvPr/>
        </p:nvGrpSpPr>
        <p:grpSpPr bwMode="auto">
          <a:xfrm>
            <a:off x="3593306" y="5011740"/>
            <a:ext cx="2807494" cy="860425"/>
            <a:chOff x="2058" y="3247"/>
            <a:chExt cx="1576" cy="542"/>
          </a:xfrm>
        </p:grpSpPr>
        <p:sp>
          <p:nvSpPr>
            <p:cNvPr id="30740" name="Rectangle 14"/>
            <p:cNvSpPr>
              <a:spLocks noChangeArrowheads="1"/>
            </p:cNvSpPr>
            <p:nvPr/>
          </p:nvSpPr>
          <p:spPr bwMode="auto">
            <a:xfrm>
              <a:off x="2058" y="3343"/>
              <a:ext cx="157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/>
              <a:r>
                <a:rPr lang="fr-FR" altLang="fr-FR" sz="2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Prophylaxie anti TB</a:t>
              </a:r>
            </a:p>
            <a:p>
              <a:pPr algn="ctr"/>
              <a:r>
                <a:rPr lang="fr-FR" altLang="fr-FR" sz="2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(INH+RIF 3 mois)</a:t>
              </a:r>
            </a:p>
          </p:txBody>
        </p:sp>
        <p:sp>
          <p:nvSpPr>
            <p:cNvPr id="30741" name="Line 15"/>
            <p:cNvSpPr>
              <a:spLocks noChangeShapeType="1"/>
            </p:cNvSpPr>
            <p:nvPr/>
          </p:nvSpPr>
          <p:spPr bwMode="auto">
            <a:xfrm flipH="1">
              <a:off x="2745" y="3247"/>
              <a:ext cx="1" cy="173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0727" name="Group 16"/>
          <p:cNvGrpSpPr>
            <a:grpSpLocks/>
          </p:cNvGrpSpPr>
          <p:nvPr/>
        </p:nvGrpSpPr>
        <p:grpSpPr bwMode="auto">
          <a:xfrm>
            <a:off x="6345831" y="5300665"/>
            <a:ext cx="2421548" cy="860425"/>
            <a:chOff x="4328" y="3398"/>
            <a:chExt cx="1576" cy="542"/>
          </a:xfrm>
        </p:grpSpPr>
        <p:sp>
          <p:nvSpPr>
            <p:cNvPr id="30738" name="Rectangle 17"/>
            <p:cNvSpPr>
              <a:spLocks noChangeArrowheads="1"/>
            </p:cNvSpPr>
            <p:nvPr/>
          </p:nvSpPr>
          <p:spPr bwMode="auto">
            <a:xfrm>
              <a:off x="4328" y="3494"/>
              <a:ext cx="157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/>
              <a:r>
                <a:rPr lang="fr-FR" altLang="fr-FR" sz="2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TTT de tuberculose </a:t>
              </a:r>
              <a:r>
                <a:rPr lang="fr-FR" altLang="fr-FR" sz="2000" u="sng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&gt;</a:t>
              </a:r>
              <a:r>
                <a:rPr lang="fr-FR" altLang="fr-FR" sz="2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6 mois</a:t>
              </a:r>
            </a:p>
          </p:txBody>
        </p:sp>
        <p:sp>
          <p:nvSpPr>
            <p:cNvPr id="30739" name="Line 18"/>
            <p:cNvSpPr>
              <a:spLocks noChangeShapeType="1"/>
            </p:cNvSpPr>
            <p:nvPr/>
          </p:nvSpPr>
          <p:spPr bwMode="auto">
            <a:xfrm flipH="1">
              <a:off x="4967" y="3398"/>
              <a:ext cx="1" cy="18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0736" name="Rectangle 20"/>
          <p:cNvSpPr>
            <a:spLocks noChangeArrowheads="1"/>
          </p:cNvSpPr>
          <p:nvPr/>
        </p:nvSpPr>
        <p:spPr bwMode="auto">
          <a:xfrm>
            <a:off x="3198346" y="6228871"/>
            <a:ext cx="3405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fr-FR" altLang="fr-F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Différer de 3 </a:t>
            </a:r>
            <a:r>
              <a:rPr lang="fr-FR" altLang="fr-FR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sem</a:t>
            </a:r>
            <a:r>
              <a:rPr lang="fr-FR" altLang="fr-F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l’anti-TNF</a:t>
            </a:r>
          </a:p>
        </p:txBody>
      </p:sp>
      <p:sp>
        <p:nvSpPr>
          <p:cNvPr id="30737" name="Line 21"/>
          <p:cNvSpPr>
            <a:spLocks noChangeShapeType="1"/>
          </p:cNvSpPr>
          <p:nvPr/>
        </p:nvSpPr>
        <p:spPr bwMode="auto">
          <a:xfrm flipH="1">
            <a:off x="4815940" y="5872716"/>
            <a:ext cx="1191" cy="2365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729" name="Rectangle 23"/>
          <p:cNvSpPr>
            <a:spLocks noChangeArrowheads="1"/>
          </p:cNvSpPr>
          <p:nvPr/>
        </p:nvSpPr>
        <p:spPr bwMode="auto">
          <a:xfrm>
            <a:off x="1763688" y="1643065"/>
            <a:ext cx="5657020" cy="132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fr-FR" altLang="fr-F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Rechercher  tuberculose latente</a:t>
            </a:r>
          </a:p>
          <a:p>
            <a:r>
              <a:rPr lang="fr-FR" altLang="fr-F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-ATCD  de TB (non traitée ou &lt; 6 mois RIF), </a:t>
            </a:r>
          </a:p>
          <a:p>
            <a:r>
              <a:rPr lang="fr-FR" altLang="fr-F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contage, </a:t>
            </a:r>
          </a:p>
          <a:p>
            <a:r>
              <a:rPr lang="fr-FR" altLang="fr-F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Faire IDR 5UI , IGRA, Radio poumon</a:t>
            </a:r>
          </a:p>
        </p:txBody>
      </p:sp>
      <p:grpSp>
        <p:nvGrpSpPr>
          <p:cNvPr id="30730" name="Group 25"/>
          <p:cNvGrpSpPr>
            <a:grpSpLocks/>
          </p:cNvGrpSpPr>
          <p:nvPr/>
        </p:nvGrpSpPr>
        <p:grpSpPr bwMode="auto">
          <a:xfrm>
            <a:off x="802356" y="3214688"/>
            <a:ext cx="2227661" cy="1549400"/>
            <a:chOff x="636" y="2070"/>
            <a:chExt cx="1749" cy="976"/>
          </a:xfrm>
        </p:grpSpPr>
        <p:sp>
          <p:nvSpPr>
            <p:cNvPr id="30734" name="Line 26"/>
            <p:cNvSpPr>
              <a:spLocks noChangeShapeType="1"/>
            </p:cNvSpPr>
            <p:nvPr/>
          </p:nvSpPr>
          <p:spPr bwMode="auto">
            <a:xfrm flipH="1">
              <a:off x="1658" y="2070"/>
              <a:ext cx="727" cy="343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735" name="Rectangle 27"/>
            <p:cNvSpPr>
              <a:spLocks noChangeArrowheads="1"/>
            </p:cNvSpPr>
            <p:nvPr/>
          </p:nvSpPr>
          <p:spPr bwMode="auto">
            <a:xfrm>
              <a:off x="636" y="2406"/>
              <a:ext cx="166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r>
                <a:rPr lang="fr-FR" altLang="fr-FR" sz="2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IDR &lt; 5 mm</a:t>
              </a:r>
            </a:p>
            <a:p>
              <a:r>
                <a:rPr lang="fr-FR" altLang="fr-FR" sz="2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ou QTF -</a:t>
              </a:r>
            </a:p>
            <a:p>
              <a:r>
                <a:rPr lang="fr-FR" altLang="fr-FR" sz="2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et RP </a:t>
              </a:r>
              <a:r>
                <a:rPr lang="fr-FR" altLang="fr-FR" sz="2000" dirty="0" err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Nle</a:t>
              </a:r>
              <a:endParaRPr lang="fr-FR" altLang="fr-F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30731" name="Group 28"/>
          <p:cNvGrpSpPr>
            <a:grpSpLocks/>
          </p:cNvGrpSpPr>
          <p:nvPr/>
        </p:nvGrpSpPr>
        <p:grpSpPr bwMode="auto">
          <a:xfrm>
            <a:off x="-252536" y="4892677"/>
            <a:ext cx="3282554" cy="868363"/>
            <a:chOff x="-250" y="2912"/>
            <a:chExt cx="2757" cy="547"/>
          </a:xfrm>
        </p:grpSpPr>
        <p:sp>
          <p:nvSpPr>
            <p:cNvPr id="30732" name="Rectangle 29"/>
            <p:cNvSpPr>
              <a:spLocks noChangeArrowheads="1"/>
            </p:cNvSpPr>
            <p:nvPr/>
          </p:nvSpPr>
          <p:spPr bwMode="auto">
            <a:xfrm>
              <a:off x="-250" y="3187"/>
              <a:ext cx="2757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r>
                <a:rPr lang="fr-FR" altLang="fr-FR" sz="2200" dirty="0"/>
                <a:t>               </a:t>
              </a:r>
              <a:r>
                <a:rPr lang="fr-FR" altLang="fr-FR" sz="2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Débuter anti TNF</a:t>
              </a:r>
              <a:r>
                <a:rPr lang="fr-FR" altLang="fr-FR" sz="2000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</a:p>
          </p:txBody>
        </p:sp>
        <p:sp>
          <p:nvSpPr>
            <p:cNvPr id="30733" name="Line 30"/>
            <p:cNvSpPr>
              <a:spLocks noChangeShapeType="1"/>
            </p:cNvSpPr>
            <p:nvPr/>
          </p:nvSpPr>
          <p:spPr bwMode="auto">
            <a:xfrm flipH="1">
              <a:off x="1139" y="2912"/>
              <a:ext cx="1" cy="293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02650678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24" y="293078"/>
            <a:ext cx="8581292" cy="6107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92369" y="6353909"/>
            <a:ext cx="6290896" cy="422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  <a:defRPr/>
            </a:pPr>
            <a:r>
              <a:rPr lang="fr-FR" sz="1600" dirty="0" smtClean="0"/>
              <a:t>Terrier</a:t>
            </a:r>
            <a:r>
              <a:rPr lang="fr-FR" sz="1600" dirty="0"/>
              <a:t>, </a:t>
            </a:r>
            <a:r>
              <a:rPr lang="fr-FR" sz="1600" dirty="0" err="1"/>
              <a:t>Rev</a:t>
            </a:r>
            <a:r>
              <a:rPr lang="fr-FR" sz="1600" dirty="0"/>
              <a:t> Med </a:t>
            </a:r>
            <a:r>
              <a:rPr lang="fr-FR" sz="1600" dirty="0" err="1"/>
              <a:t>Intern</a:t>
            </a:r>
            <a:r>
              <a:rPr lang="fr-FR" sz="1600" dirty="0"/>
              <a:t>; </a:t>
            </a:r>
            <a:r>
              <a:rPr lang="fr-FR" sz="1600" dirty="0" smtClean="0"/>
              <a:t>2012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16679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Pneumocystose</a:t>
            </a:r>
          </a:p>
          <a:p>
            <a:pPr lvl="1"/>
            <a:r>
              <a:rPr lang="fr-FR" dirty="0" smtClean="0"/>
              <a:t>Pas de </a:t>
            </a:r>
            <a:r>
              <a:rPr lang="fr-FR" dirty="0" err="1" smtClean="0"/>
              <a:t>reco</a:t>
            </a:r>
            <a:r>
              <a:rPr lang="fr-FR" dirty="0" smtClean="0"/>
              <a:t> claire</a:t>
            </a:r>
          </a:p>
          <a:p>
            <a:pPr lvl="1"/>
            <a:r>
              <a:rPr lang="fr-FR" dirty="0" smtClean="0"/>
              <a:t>Si autres IS associés, lymphopénie CD4, CTCD</a:t>
            </a:r>
          </a:p>
          <a:p>
            <a:r>
              <a:rPr lang="fr-FR" dirty="0" smtClean="0"/>
              <a:t>Herpes/varicelle</a:t>
            </a:r>
          </a:p>
          <a:p>
            <a:pPr lvl="1"/>
            <a:r>
              <a:rPr lang="fr-FR" dirty="0" smtClean="0"/>
              <a:t>anti  CD20, anti CD52</a:t>
            </a:r>
          </a:p>
        </p:txBody>
      </p:sp>
      <p:sp>
        <p:nvSpPr>
          <p:cNvPr id="3584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Biothérapies: autres prophylaxies</a:t>
            </a:r>
          </a:p>
        </p:txBody>
      </p:sp>
    </p:spTree>
    <p:extLst>
      <p:ext uri="{BB962C8B-B14F-4D97-AF65-F5344CB8AC3E}">
        <p14:creationId xmlns:p14="http://schemas.microsoft.com/office/powerpoint/2010/main" val="3079236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109538" indent="0" algn="ctr">
              <a:buFont typeface="Wingdings 3" pitchFamily="18" charset="2"/>
              <a:buNone/>
            </a:pPr>
            <a:endParaRPr lang="fr-FR" smtClean="0"/>
          </a:p>
        </p:txBody>
      </p:sp>
      <p:sp>
        <p:nvSpPr>
          <p:cNvPr id="39942" name="Rectangle 6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mtClean="0"/>
              <a:t>Hémopathies malignes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4"/>
          <p:cNvSpPr>
            <a:spLocks noGrp="1"/>
          </p:cNvSpPr>
          <p:nvPr>
            <p:ph idx="4294967295"/>
          </p:nvPr>
        </p:nvSpPr>
        <p:spPr>
          <a:xfrm>
            <a:off x="457200" y="1916113"/>
            <a:ext cx="8229600" cy="4090987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Acteurs de l’immunité</a:t>
            </a:r>
          </a:p>
          <a:p>
            <a:r>
              <a:rPr lang="fr-FR" dirty="0" smtClean="0"/>
              <a:t>Toutes les immunodépressions ne sont pas identiques</a:t>
            </a:r>
          </a:p>
          <a:p>
            <a:pPr lvl="1"/>
            <a:r>
              <a:rPr lang="fr-FR" dirty="0" smtClean="0"/>
              <a:t>Types d’immunodépression</a:t>
            </a:r>
          </a:p>
          <a:p>
            <a:r>
              <a:rPr lang="fr-FR" dirty="0" smtClean="0"/>
              <a:t>Quelles immunodépressions donnent quels risques ?</a:t>
            </a:r>
          </a:p>
          <a:p>
            <a:pPr lvl="1"/>
            <a:r>
              <a:rPr lang="fr-FR" dirty="0" smtClean="0"/>
              <a:t>Y a pas que le nosocomial dans la vie</a:t>
            </a:r>
          </a:p>
          <a:p>
            <a:r>
              <a:rPr lang="fr-FR" dirty="0" smtClean="0"/>
              <a:t>Prévention des infections</a:t>
            </a:r>
          </a:p>
          <a:p>
            <a:pPr lvl="1"/>
            <a:r>
              <a:rPr lang="fr-FR" dirty="0"/>
              <a:t>Hémopathies</a:t>
            </a:r>
          </a:p>
          <a:p>
            <a:pPr lvl="1"/>
            <a:r>
              <a:rPr lang="fr-FR" dirty="0"/>
              <a:t>Greffe d’organe</a:t>
            </a:r>
          </a:p>
          <a:p>
            <a:pPr lvl="1"/>
            <a:r>
              <a:rPr lang="fr-FR" dirty="0"/>
              <a:t>Biothérapies</a:t>
            </a:r>
          </a:p>
          <a:p>
            <a:pPr lvl="1"/>
            <a:r>
              <a:rPr lang="fr-FR" dirty="0"/>
              <a:t>Autres immunodépressions</a:t>
            </a:r>
          </a:p>
          <a:p>
            <a:pPr lvl="1"/>
            <a:r>
              <a:rPr lang="fr-FR" dirty="0" smtClean="0"/>
              <a:t>VIH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mtClean="0"/>
              <a:t>Menu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IFI</a:t>
            </a:r>
          </a:p>
          <a:p>
            <a:pPr lvl="1"/>
            <a:r>
              <a:rPr lang="fr-FR" dirty="0" smtClean="0"/>
              <a:t>Neutropénie profonde/prolongée</a:t>
            </a:r>
          </a:p>
          <a:p>
            <a:r>
              <a:rPr lang="fr-FR" dirty="0" smtClean="0"/>
              <a:t>Pneumocystose</a:t>
            </a:r>
          </a:p>
          <a:p>
            <a:pPr lvl="1"/>
            <a:r>
              <a:rPr lang="fr-FR" dirty="0" smtClean="0"/>
              <a:t>Allogreffe/CTCD/anti CD20/LAL</a:t>
            </a:r>
          </a:p>
          <a:p>
            <a:r>
              <a:rPr lang="fr-FR" dirty="0" smtClean="0"/>
              <a:t>HSV/VZV</a:t>
            </a:r>
          </a:p>
          <a:p>
            <a:pPr lvl="1"/>
            <a:r>
              <a:rPr lang="fr-FR" dirty="0" smtClean="0"/>
              <a:t>Allogreffe ou LA / LLC selon traitement</a:t>
            </a:r>
          </a:p>
          <a:p>
            <a:r>
              <a:rPr lang="fr-FR" dirty="0" smtClean="0"/>
              <a:t>CMV</a:t>
            </a:r>
          </a:p>
          <a:p>
            <a:pPr lvl="1"/>
            <a:r>
              <a:rPr lang="fr-FR" dirty="0" smtClean="0"/>
              <a:t>Plutôt préemptif sur monitorage</a:t>
            </a:r>
          </a:p>
          <a:p>
            <a:r>
              <a:rPr lang="fr-FR" dirty="0" smtClean="0"/>
              <a:t>HVB</a:t>
            </a:r>
          </a:p>
          <a:p>
            <a:pPr lvl="1"/>
            <a:r>
              <a:rPr lang="fr-FR" dirty="0" err="1" smtClean="0"/>
              <a:t>AgHBs</a:t>
            </a:r>
            <a:r>
              <a:rPr lang="fr-FR" dirty="0" smtClean="0"/>
              <a:t>+ OU anti </a:t>
            </a:r>
            <a:r>
              <a:rPr lang="fr-FR" dirty="0" err="1" smtClean="0"/>
              <a:t>HBc</a:t>
            </a:r>
            <a:r>
              <a:rPr lang="fr-FR" dirty="0" smtClean="0"/>
              <a:t>+ et allo/biothérapie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Hémopathies malignes</a:t>
            </a:r>
            <a:endParaRPr lang="fr-FR" dirty="0"/>
          </a:p>
        </p:txBody>
      </p:sp>
      <p:sp>
        <p:nvSpPr>
          <p:cNvPr id="4" name="ZoneTexte 7"/>
          <p:cNvSpPr txBox="1">
            <a:spLocks noChangeArrowheads="1"/>
          </p:cNvSpPr>
          <p:nvPr/>
        </p:nvSpPr>
        <p:spPr bwMode="auto">
          <a:xfrm>
            <a:off x="6156176" y="3140968"/>
            <a:ext cx="1935017" cy="369332"/>
          </a:xfrm>
          <a:prstGeom prst="rect">
            <a:avLst/>
          </a:prstGeom>
          <a:solidFill>
            <a:srgbClr val="66FF33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Maertens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JAC2016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153060" y="4149080"/>
            <a:ext cx="2555380" cy="95410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</a:lvl1pPr>
          </a:lstStyle>
          <a:p>
            <a:r>
              <a:rPr lang="fr-FR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Styczynski</a:t>
            </a:r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BMT 2009 - ECIL</a:t>
            </a:r>
          </a:p>
          <a:p>
            <a:r>
              <a:rPr lang="fr-FR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Llungman</a:t>
            </a:r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BBMT 2008 </a:t>
            </a:r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ECIL</a:t>
            </a:r>
          </a:p>
          <a:p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Mallet LID 2016</a:t>
            </a:r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518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z="2400" smtClean="0"/>
              <a:t>Hémopathies malignes </a:t>
            </a: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Prophylaxie antifongique: ECIL 2013 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57338"/>
            <a:ext cx="8229600" cy="44497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1700" b="1" smtClean="0"/>
              <a:t>Inductions de LAM et SMD jusqu’à sortie d’aplasie: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Posaconazole : 200 mg/8h sol (cp 300 mg/j): </a:t>
            </a:r>
            <a:r>
              <a:rPr lang="fr-FR" sz="1400" b="1" smtClean="0">
                <a:solidFill>
                  <a:srgbClr val="FF0000"/>
                </a:solidFill>
              </a:rPr>
              <a:t>AI</a:t>
            </a:r>
            <a:r>
              <a:rPr lang="fr-FR" sz="1400" smtClean="0"/>
              <a:t>  si haute incidence IFI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Itra: 2,5 mg/kg/12h </a:t>
            </a:r>
            <a:r>
              <a:rPr lang="fr-FR" sz="1400" b="1" smtClean="0">
                <a:solidFill>
                  <a:srgbClr val="FF0000"/>
                </a:solidFill>
              </a:rPr>
              <a:t>BI</a:t>
            </a:r>
            <a:r>
              <a:rPr lang="fr-FR" sz="1400" smtClean="0"/>
              <a:t>  si haute incidence IFI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Fluco </a:t>
            </a:r>
            <a:r>
              <a:rPr lang="fr-FR" sz="1400" b="1" smtClean="0">
                <a:solidFill>
                  <a:srgbClr val="FF0000"/>
                </a:solidFill>
              </a:rPr>
              <a:t>BI</a:t>
            </a:r>
            <a:r>
              <a:rPr lang="fr-FR" sz="1400" smtClean="0"/>
              <a:t>  si faible incidence IFI et stratégie préemptive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Vori </a:t>
            </a:r>
            <a:r>
              <a:rPr lang="fr-FR" sz="1400" b="1" smtClean="0">
                <a:solidFill>
                  <a:srgbClr val="FF0000"/>
                </a:solidFill>
              </a:rPr>
              <a:t>BII</a:t>
            </a:r>
            <a:r>
              <a:rPr lang="fr-FR" sz="1400" smtClean="0"/>
              <a:t>  si haute incidence IFI 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Aérosols ambisome + fluconazole oral: </a:t>
            </a:r>
            <a:r>
              <a:rPr lang="fr-FR" sz="1400" b="1" smtClean="0">
                <a:solidFill>
                  <a:srgbClr val="FF0000"/>
                </a:solidFill>
              </a:rPr>
              <a:t>BI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(polyenes iv – candines no data)</a:t>
            </a:r>
          </a:p>
          <a:p>
            <a:pPr>
              <a:lnSpc>
                <a:spcPct val="80000"/>
              </a:lnSpc>
            </a:pPr>
            <a:r>
              <a:rPr lang="fr-FR" sz="1700" b="1" smtClean="0"/>
              <a:t>Allogreffe de moelle :</a:t>
            </a:r>
          </a:p>
          <a:p>
            <a:pPr lvl="1">
              <a:lnSpc>
                <a:spcPct val="80000"/>
              </a:lnSpc>
            </a:pPr>
            <a:r>
              <a:rPr lang="fr-FR" sz="1600" b="1" smtClean="0"/>
              <a:t>Du conditionnement à la prise de greffe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Fluconazole : 400 mg/j : </a:t>
            </a:r>
            <a:r>
              <a:rPr lang="fr-FR" sz="1400" b="1" smtClean="0">
                <a:solidFill>
                  <a:srgbClr val="FF0000"/>
                </a:solidFill>
              </a:rPr>
              <a:t>AI</a:t>
            </a:r>
            <a:r>
              <a:rPr lang="fr-FR" sz="1400" smtClean="0"/>
              <a:t> (sauf risque élevé moisissures: </a:t>
            </a:r>
            <a:r>
              <a:rPr lang="fr-FR" sz="1400" b="1" smtClean="0">
                <a:solidFill>
                  <a:srgbClr val="FF0000"/>
                </a:solidFill>
              </a:rPr>
              <a:t>AIII contre</a:t>
            </a:r>
            <a:r>
              <a:rPr lang="fr-FR" sz="140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Itraconazole 200 mg x2: </a:t>
            </a:r>
            <a:r>
              <a:rPr lang="fr-FR" sz="1400" b="1" smtClean="0">
                <a:solidFill>
                  <a:srgbClr val="FF0000"/>
                </a:solidFill>
              </a:rPr>
              <a:t>BI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Voriconazole 200 mg x2 oral: </a:t>
            </a:r>
            <a:r>
              <a:rPr lang="fr-FR" sz="1400" b="1" smtClean="0">
                <a:solidFill>
                  <a:srgbClr val="FF0000"/>
                </a:solidFill>
              </a:rPr>
              <a:t>BI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Mica </a:t>
            </a:r>
            <a:r>
              <a:rPr lang="fr-FR" sz="1400" b="1" smtClean="0">
                <a:solidFill>
                  <a:srgbClr val="FF0000"/>
                </a:solidFill>
              </a:rPr>
              <a:t>BI</a:t>
            </a:r>
            <a:r>
              <a:rPr lang="fr-FR" sz="1400" smtClean="0"/>
              <a:t> (sauf risque élevé moisissures: </a:t>
            </a:r>
            <a:r>
              <a:rPr lang="fr-FR" sz="1400" b="1" smtClean="0">
                <a:solidFill>
                  <a:srgbClr val="FF0000"/>
                </a:solidFill>
              </a:rPr>
              <a:t>CI</a:t>
            </a:r>
            <a:r>
              <a:rPr lang="fr-FR" sz="140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Aérosols ambisome + fluco oral: </a:t>
            </a:r>
            <a:r>
              <a:rPr lang="fr-FR" sz="1400" b="1" smtClean="0">
                <a:solidFill>
                  <a:srgbClr val="FF0000"/>
                </a:solidFill>
              </a:rPr>
              <a:t>CIII </a:t>
            </a:r>
            <a:r>
              <a:rPr lang="fr-FR" sz="1400" smtClean="0"/>
              <a:t>(sauf risque élevé moisissures: </a:t>
            </a:r>
            <a:r>
              <a:rPr lang="fr-FR" sz="1400" b="1" smtClean="0">
                <a:solidFill>
                  <a:srgbClr val="FF0000"/>
                </a:solidFill>
              </a:rPr>
              <a:t>BII</a:t>
            </a:r>
            <a:r>
              <a:rPr lang="fr-FR" sz="140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Posa </a:t>
            </a:r>
            <a:r>
              <a:rPr lang="fr-FR" sz="1400" b="1" smtClean="0">
                <a:solidFill>
                  <a:srgbClr val="FF0000"/>
                </a:solidFill>
              </a:rPr>
              <a:t>BII</a:t>
            </a:r>
            <a:r>
              <a:rPr lang="fr-FR" sz="1400" smtClean="0"/>
              <a:t> – Ambisome </a:t>
            </a:r>
            <a:r>
              <a:rPr lang="fr-FR" sz="1400" b="1" smtClean="0">
                <a:solidFill>
                  <a:srgbClr val="FF0000"/>
                </a:solidFill>
              </a:rPr>
              <a:t>CII</a:t>
            </a:r>
            <a:r>
              <a:rPr lang="fr-FR" sz="140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fr-FR" sz="1600" b="1" smtClean="0"/>
              <a:t>Si GVH</a:t>
            </a:r>
          </a:p>
          <a:p>
            <a:pPr lvl="2">
              <a:lnSpc>
                <a:spcPct val="80000"/>
              </a:lnSpc>
            </a:pPr>
            <a:r>
              <a:rPr lang="it-IT" sz="1400" smtClean="0"/>
              <a:t>Posaconazole : </a:t>
            </a:r>
            <a:r>
              <a:rPr lang="fr-FR" sz="1400" smtClean="0"/>
              <a:t> 200 mg/8h sol (cp 300 mg/j)</a:t>
            </a:r>
            <a:r>
              <a:rPr lang="it-IT" sz="1400" smtClean="0"/>
              <a:t>: </a:t>
            </a:r>
            <a:r>
              <a:rPr lang="it-IT" sz="1400" b="1" smtClean="0">
                <a:solidFill>
                  <a:srgbClr val="FF0000"/>
                </a:solidFill>
              </a:rPr>
              <a:t>AI</a:t>
            </a:r>
            <a:endParaRPr lang="fr-FR" sz="1400" b="1" smtClean="0">
              <a:solidFill>
                <a:srgbClr val="FF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fr-FR" sz="1400" smtClean="0"/>
              <a:t>Itraconazole 200 mg x2: </a:t>
            </a:r>
            <a:r>
              <a:rPr lang="fr-FR" sz="1400" b="1" smtClean="0">
                <a:solidFill>
                  <a:srgbClr val="FF0000"/>
                </a:solidFill>
              </a:rPr>
              <a:t>BI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Voriconazole 200 mg x2: </a:t>
            </a:r>
            <a:r>
              <a:rPr lang="fr-FR" sz="1400" b="1" smtClean="0">
                <a:solidFill>
                  <a:srgbClr val="FF0000"/>
                </a:solidFill>
              </a:rPr>
              <a:t>BI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(mica/ambisome </a:t>
            </a:r>
            <a:r>
              <a:rPr lang="fr-FR" sz="1400" b="1" smtClean="0">
                <a:solidFill>
                  <a:srgbClr val="FF0000"/>
                </a:solidFill>
              </a:rPr>
              <a:t>CII</a:t>
            </a:r>
            <a:r>
              <a:rPr lang="fr-FR" sz="1400" smtClean="0"/>
              <a:t>)</a:t>
            </a:r>
          </a:p>
        </p:txBody>
      </p: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6372225" y="2781300"/>
            <a:ext cx="2266950" cy="366713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Slides kobe.com/ecil</a:t>
            </a:r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4859338" y="4868863"/>
            <a:ext cx="4140200" cy="14605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fr-FR" sz="1400" dirty="0">
                <a:latin typeface="Calibri" pitchFamily="34" charset="0"/>
              </a:rPr>
              <a:t>Prophylaxie non recommandée 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>
                <a:latin typeface="Calibri" pitchFamily="34" charset="0"/>
              </a:rPr>
              <a:t>Myélome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>
                <a:latin typeface="Calibri" pitchFamily="34" charset="0"/>
              </a:rPr>
              <a:t>SMD sans chimio intensive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>
                <a:latin typeface="Calibri" pitchFamily="34" charset="0"/>
              </a:rPr>
              <a:t>LMC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>
                <a:latin typeface="Calibri" pitchFamily="34" charset="0"/>
              </a:rPr>
              <a:t>LAL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>
                <a:latin typeface="Calibri" pitchFamily="34" charset="0"/>
              </a:rPr>
              <a:t>LNH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>
                <a:latin typeface="Calibri" pitchFamily="34" charset="0"/>
              </a:rPr>
              <a:t>LLC  (à discuter si neutropénie &gt; 6 mois, maladie évoluée réfractaire)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7" name="Rectangle 7"/>
          <p:cNvSpPr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z="2400" smtClean="0"/>
              <a:t>Hémopathies malignes </a:t>
            </a: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Prophylaxie pneumocystose</a:t>
            </a:r>
          </a:p>
        </p:txBody>
      </p:sp>
      <p:sp>
        <p:nvSpPr>
          <p:cNvPr id="34818" name="Rectangle 8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400" smtClean="0"/>
              <a:t>Recommandé</a:t>
            </a:r>
          </a:p>
          <a:p>
            <a:pPr lvl="1">
              <a:lnSpc>
                <a:spcPct val="80000"/>
              </a:lnSpc>
            </a:pPr>
            <a:r>
              <a:rPr lang="fr-FR" sz="2000" smtClean="0"/>
              <a:t>Allogreffe de CSH</a:t>
            </a:r>
          </a:p>
          <a:p>
            <a:pPr lvl="2">
              <a:lnSpc>
                <a:spcPct val="80000"/>
              </a:lnSpc>
            </a:pPr>
            <a:r>
              <a:rPr lang="fr-FR" sz="1900" smtClean="0"/>
              <a:t>De la prise de greffe à 6 mois min (+ si ID persiste)</a:t>
            </a:r>
          </a:p>
          <a:p>
            <a:pPr lvl="1">
              <a:lnSpc>
                <a:spcPct val="80000"/>
              </a:lnSpc>
            </a:pPr>
            <a:r>
              <a:rPr lang="fr-FR" sz="2000" smtClean="0"/>
              <a:t>LAL</a:t>
            </a:r>
          </a:p>
          <a:p>
            <a:pPr lvl="2">
              <a:lnSpc>
                <a:spcPct val="80000"/>
              </a:lnSpc>
            </a:pPr>
            <a:r>
              <a:rPr lang="fr-FR" sz="1900" smtClean="0"/>
              <a:t>De l’induction à la fin des consolidations</a:t>
            </a:r>
          </a:p>
          <a:p>
            <a:pPr lvl="1">
              <a:lnSpc>
                <a:spcPct val="80000"/>
              </a:lnSpc>
            </a:pPr>
            <a:r>
              <a:rPr lang="fr-FR" sz="2000" smtClean="0"/>
              <a:t>RFC (rituximab/fludarabine/cyclophosphamide)</a:t>
            </a:r>
          </a:p>
          <a:p>
            <a:pPr lvl="1">
              <a:lnSpc>
                <a:spcPct val="80000"/>
              </a:lnSpc>
            </a:pPr>
            <a:r>
              <a:rPr lang="fr-FR" sz="2000" smtClean="0"/>
              <a:t>Alemtuzumab (campath)</a:t>
            </a:r>
          </a:p>
          <a:p>
            <a:pPr lvl="2">
              <a:lnSpc>
                <a:spcPct val="80000"/>
              </a:lnSpc>
            </a:pPr>
            <a:r>
              <a:rPr lang="fr-FR" sz="1900" smtClean="0"/>
              <a:t>Plus beaucoup utilisé</a:t>
            </a:r>
          </a:p>
          <a:p>
            <a:pPr lvl="1">
              <a:lnSpc>
                <a:spcPct val="80000"/>
              </a:lnSpc>
            </a:pPr>
            <a:r>
              <a:rPr lang="fr-FR" sz="2000" smtClean="0"/>
              <a:t>Corticoides </a:t>
            </a:r>
          </a:p>
          <a:p>
            <a:pPr lvl="2">
              <a:lnSpc>
                <a:spcPct val="80000"/>
              </a:lnSpc>
            </a:pPr>
            <a:r>
              <a:rPr lang="fr-FR" sz="1900" smtClean="0"/>
              <a:t>&gt; 20 mg/j - &gt; 7 semaines</a:t>
            </a:r>
          </a:p>
          <a:p>
            <a:pPr>
              <a:lnSpc>
                <a:spcPct val="80000"/>
              </a:lnSpc>
            </a:pPr>
            <a:r>
              <a:rPr lang="fr-FR" sz="2400" smtClean="0"/>
              <a:t>Optionnel</a:t>
            </a:r>
          </a:p>
          <a:p>
            <a:pPr lvl="1">
              <a:lnSpc>
                <a:spcPct val="80000"/>
              </a:lnSpc>
            </a:pPr>
            <a:r>
              <a:rPr lang="fr-FR" sz="2000" smtClean="0"/>
              <a:t>Lymphomes selon chimios</a:t>
            </a:r>
          </a:p>
          <a:p>
            <a:pPr lvl="1">
              <a:lnSpc>
                <a:spcPct val="80000"/>
              </a:lnSpc>
            </a:pPr>
            <a:r>
              <a:rPr lang="fr-FR" sz="2000" smtClean="0"/>
              <a:t>Analogues nucleosidiques (dont induction de LAM)</a:t>
            </a:r>
          </a:p>
          <a:p>
            <a:pPr lvl="1">
              <a:lnSpc>
                <a:spcPct val="80000"/>
              </a:lnSpc>
            </a:pPr>
            <a:r>
              <a:rPr lang="fr-FR" sz="2000" smtClean="0"/>
              <a:t>Autogreffe de CSH</a:t>
            </a:r>
          </a:p>
        </p:txBody>
      </p:sp>
      <p:sp>
        <p:nvSpPr>
          <p:cNvPr id="34819" name="ZoneTexte 7"/>
          <p:cNvSpPr txBox="1">
            <a:spLocks noChangeArrowheads="1"/>
          </p:cNvSpPr>
          <p:nvPr/>
        </p:nvSpPr>
        <p:spPr bwMode="auto">
          <a:xfrm>
            <a:off x="4284663" y="6237288"/>
            <a:ext cx="2838450" cy="366712"/>
          </a:xfrm>
          <a:prstGeom prst="rect">
            <a:avLst/>
          </a:prstGeom>
          <a:solidFill>
            <a:srgbClr val="66FF33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Slides kobe.com/ecil </a:t>
            </a:r>
            <a:r>
              <a:rPr lang="fr-FR"/>
              <a:t>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z="2400" smtClean="0"/>
              <a:t>Hémopathies malignes </a:t>
            </a:r>
            <a:br>
              <a:rPr lang="fr-FR" sz="2400" smtClean="0"/>
            </a:br>
            <a:r>
              <a:rPr lang="fr-FR" smtClean="0"/>
              <a:t>Prophylaxie antivirale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54864" tIns="91440"/>
          <a:lstStyle/>
          <a:p>
            <a:pPr marL="438150" indent="-319088" eaLnBrk="1" hangingPunct="1">
              <a:lnSpc>
                <a:spcPct val="80000"/>
              </a:lnSpc>
            </a:pPr>
            <a:r>
              <a:rPr lang="fr-FR" sz="1800" dirty="0" smtClean="0"/>
              <a:t>Herpès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1600" dirty="0" smtClean="0"/>
              <a:t>Allogreffe ou LA si sérologie +: Prophylaxie jusqu’à 3-5 semaines post chimio/greffe </a:t>
            </a:r>
            <a:r>
              <a:rPr lang="fr-FR" sz="1600" dirty="0"/>
              <a:t>minimum (plus si GVH)</a:t>
            </a:r>
            <a:endParaRPr lang="fr-FR" sz="1600" dirty="0" smtClean="0"/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1600" dirty="0" smtClean="0"/>
              <a:t>LLC avec anti CD20/CD52/</a:t>
            </a:r>
            <a:r>
              <a:rPr lang="fr-FR" sz="1600" dirty="0" err="1" smtClean="0"/>
              <a:t>fluda</a:t>
            </a:r>
            <a:endParaRPr lang="fr-FR" sz="1600" dirty="0" smtClean="0"/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1600" dirty="0" smtClean="0"/>
              <a:t>Produits: acyclovir ou </a:t>
            </a:r>
            <a:r>
              <a:rPr lang="fr-FR" sz="1600" dirty="0" err="1" smtClean="0"/>
              <a:t>valacyclovir</a:t>
            </a:r>
            <a:endParaRPr lang="fr-FR" sz="1600" dirty="0" smtClean="0"/>
          </a:p>
          <a:p>
            <a:pPr marL="438150" indent="-319088" eaLnBrk="1" hangingPunct="1">
              <a:lnSpc>
                <a:spcPct val="80000"/>
              </a:lnSpc>
            </a:pPr>
            <a:r>
              <a:rPr lang="fr-FR" sz="1800" dirty="0" smtClean="0"/>
              <a:t>VZV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1600" dirty="0" smtClean="0"/>
              <a:t>Minimisation exposition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1600" dirty="0" smtClean="0"/>
              <a:t>Varicelle: pas de prophylaxie systématique</a:t>
            </a:r>
          </a:p>
          <a:p>
            <a:pPr marL="1143000" lvl="2" eaLnBrk="1" hangingPunct="1">
              <a:lnSpc>
                <a:spcPct val="80000"/>
              </a:lnSpc>
            </a:pPr>
            <a:r>
              <a:rPr lang="fr-FR" sz="1500" dirty="0" err="1" smtClean="0"/>
              <a:t>Ig</a:t>
            </a:r>
            <a:r>
              <a:rPr lang="fr-FR" sz="1500" dirty="0" smtClean="0"/>
              <a:t> spécifique ou tt post exposition si VZV- et contage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1600" dirty="0" smtClean="0"/>
              <a:t>Zona: Prophylaxie pour allogreffe</a:t>
            </a:r>
          </a:p>
          <a:p>
            <a:pPr marL="1143000" lvl="2" eaLnBrk="1" hangingPunct="1">
              <a:lnSpc>
                <a:spcPct val="80000"/>
              </a:lnSpc>
            </a:pPr>
            <a:r>
              <a:rPr lang="fr-FR" sz="1500" dirty="0" smtClean="0"/>
              <a:t>1 an min (plus si GVH)</a:t>
            </a:r>
          </a:p>
          <a:p>
            <a:pPr marL="1143000" lvl="2" eaLnBrk="1" hangingPunct="1">
              <a:lnSpc>
                <a:spcPct val="80000"/>
              </a:lnSpc>
            </a:pPr>
            <a:r>
              <a:rPr lang="fr-FR" sz="1500" dirty="0" smtClean="0"/>
              <a:t>(val)acyclovir</a:t>
            </a:r>
          </a:p>
          <a:p>
            <a:pPr marL="438150" indent="-319088" eaLnBrk="1" hangingPunct="1">
              <a:lnSpc>
                <a:spcPct val="80000"/>
              </a:lnSpc>
            </a:pPr>
            <a:r>
              <a:rPr lang="fr-FR" sz="1800" dirty="0" smtClean="0"/>
              <a:t>CMV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1600" dirty="0" smtClean="0"/>
              <a:t>Généralement tt préemptif sur monitorage CV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1600" dirty="0"/>
              <a:t>(Val)</a:t>
            </a:r>
            <a:r>
              <a:rPr lang="fr-FR" sz="1600" dirty="0" err="1"/>
              <a:t>ganciclovir</a:t>
            </a:r>
            <a:endParaRPr lang="fr-FR" sz="1600" dirty="0"/>
          </a:p>
          <a:p>
            <a:pPr marL="730250" lvl="1" indent="-273050" eaLnBrk="1" hangingPunct="1">
              <a:lnSpc>
                <a:spcPct val="80000"/>
              </a:lnSpc>
            </a:pPr>
            <a:endParaRPr lang="fr-FR" sz="1600" dirty="0" smtClean="0"/>
          </a:p>
          <a:p>
            <a:pPr marL="438150" indent="-319088" eaLnBrk="1" hangingPunct="1">
              <a:lnSpc>
                <a:spcPct val="80000"/>
              </a:lnSpc>
            </a:pPr>
            <a:endParaRPr lang="fr-FR" sz="1800" dirty="0" smtClean="0"/>
          </a:p>
        </p:txBody>
      </p:sp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2627784" y="5949280"/>
            <a:ext cx="3455987" cy="78483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</a:lvl1pPr>
          </a:lstStyle>
          <a:p>
            <a:r>
              <a:rPr lang="fr-FR" dirty="0" err="1" smtClean="0"/>
              <a:t>Styczynski</a:t>
            </a:r>
            <a:r>
              <a:rPr lang="fr-FR" dirty="0" smtClean="0"/>
              <a:t> BMT 2009 - ECIL</a:t>
            </a:r>
          </a:p>
          <a:p>
            <a:r>
              <a:rPr lang="fr-FR" dirty="0" err="1" smtClean="0"/>
              <a:t>Llungman</a:t>
            </a:r>
            <a:r>
              <a:rPr lang="fr-FR" dirty="0" smtClean="0"/>
              <a:t> </a:t>
            </a:r>
            <a:r>
              <a:rPr lang="fr-FR" dirty="0"/>
              <a:t>BBMT 2008 - ECIL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00213"/>
            <a:ext cx="8229600" cy="4017962"/>
          </a:xfrm>
        </p:spPr>
        <p:txBody>
          <a:bodyPr lIns="54864" tIns="91440"/>
          <a:lstStyle/>
          <a:p>
            <a:pPr marL="438150" indent="-319088" eaLnBrk="1" hangingPunct="1">
              <a:lnSpc>
                <a:spcPct val="80000"/>
              </a:lnSpc>
            </a:pPr>
            <a:r>
              <a:rPr lang="fr-FR" sz="2100" smtClean="0"/>
              <a:t>Neutropénie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2000" smtClean="0"/>
              <a:t>ECIL: Europe 2005 - LA et autogreffe</a:t>
            </a:r>
          </a:p>
          <a:p>
            <a:pPr marL="995363" lvl="2" eaLnBrk="1" hangingPunct="1">
              <a:lnSpc>
                <a:spcPct val="80000"/>
              </a:lnSpc>
            </a:pPr>
            <a:r>
              <a:rPr lang="fr-FR" sz="1800" smtClean="0"/>
              <a:t>Fluoroquinolone (levofloxacine) recommandée du début de la chimio à la sortie d’aplasie ou au début d’une ATB probabiliste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2000" smtClean="0"/>
              <a:t>ASBMT/EBMT/CDC/IDSA 2009 </a:t>
            </a:r>
          </a:p>
          <a:p>
            <a:pPr marL="995363" lvl="2" eaLnBrk="1" hangingPunct="1">
              <a:lnSpc>
                <a:spcPct val="80000"/>
              </a:lnSpc>
            </a:pPr>
            <a:r>
              <a:rPr lang="fr-FR" sz="1800" smtClean="0"/>
              <a:t>Quinolone si neutropénie &gt; 7j</a:t>
            </a:r>
          </a:p>
          <a:p>
            <a:pPr marL="438150" indent="-319088" eaLnBrk="1" hangingPunct="1">
              <a:lnSpc>
                <a:spcPct val="80000"/>
              </a:lnSpc>
            </a:pPr>
            <a:r>
              <a:rPr lang="fr-FR" sz="2100" smtClean="0"/>
              <a:t>Post greffe (&gt; J100) et GVH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2000" smtClean="0"/>
              <a:t>Péni G</a:t>
            </a:r>
          </a:p>
          <a:p>
            <a:pPr marL="438150" indent="-319088" eaLnBrk="1" hangingPunct="1">
              <a:lnSpc>
                <a:spcPct val="80000"/>
              </a:lnSpc>
            </a:pPr>
            <a:r>
              <a:rPr lang="fr-FR" sz="2100" smtClean="0"/>
              <a:t>Risques de cette politique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2000" smtClean="0"/>
              <a:t>Sélection de BGN FQ-R</a:t>
            </a:r>
          </a:p>
          <a:p>
            <a:pPr marL="995363" lvl="2" eaLnBrk="1" hangingPunct="1">
              <a:lnSpc>
                <a:spcPct val="80000"/>
              </a:lnSpc>
            </a:pPr>
            <a:r>
              <a:rPr lang="fr-FR" sz="1800" smtClean="0"/>
              <a:t>Dissémination autres patients/unités/germes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2000" smtClean="0"/>
              <a:t>Baisse de la « résistance à la colonisation »</a:t>
            </a:r>
          </a:p>
          <a:p>
            <a:pPr marL="995363" lvl="2" eaLnBrk="1" hangingPunct="1">
              <a:lnSpc>
                <a:spcPct val="80000"/>
              </a:lnSpc>
            </a:pPr>
            <a:r>
              <a:rPr lang="fr-FR" sz="1800" i="1" smtClean="0"/>
              <a:t>Clostridium difficile, </a:t>
            </a:r>
            <a:r>
              <a:rPr lang="fr-FR" sz="1800" smtClean="0"/>
              <a:t>Autres germes entériques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fr-FR" sz="2000" smtClean="0"/>
              <a:t>Perte d’une classe pour le traitement probabiliste</a:t>
            </a:r>
          </a:p>
          <a:p>
            <a:pPr marL="995363" lvl="2" eaLnBrk="1" hangingPunct="1">
              <a:lnSpc>
                <a:spcPct val="80000"/>
              </a:lnSpc>
            </a:pPr>
            <a:endParaRPr lang="fr-FR" sz="1800" smtClean="0"/>
          </a:p>
        </p:txBody>
      </p:sp>
      <p:sp>
        <p:nvSpPr>
          <p:cNvPr id="43012" name="Rectangle 4"/>
          <p:cNvSpPr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z="2400" smtClean="0"/>
              <a:t>Hémopathies malignes </a:t>
            </a:r>
            <a:br>
              <a:rPr lang="fr-FR" sz="2400" smtClean="0"/>
            </a:br>
            <a:r>
              <a:rPr lang="fr-FR" smtClean="0"/>
              <a:t>Prophylaxie antibactérienne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539750" y="5805488"/>
            <a:ext cx="7632700" cy="3693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Controversée, et peu utilisée en France: risque </a:t>
            </a:r>
            <a:r>
              <a:rPr lang="fr-FR" dirty="0"/>
              <a:t>de résistance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mtClean="0"/>
              <a:t>Greffe d’organe</a:t>
            </a:r>
          </a:p>
        </p:txBody>
      </p:sp>
      <p:sp>
        <p:nvSpPr>
          <p:cNvPr id="45058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109538" indent="0" algn="ctr">
              <a:buFont typeface="Wingdings 3" pitchFamily="18" charset="2"/>
              <a:buNone/>
            </a:pPr>
            <a:endParaRPr lang="fr-FR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6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/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z="2000" smtClean="0"/>
              <a:t>Greffe d’organe</a:t>
            </a:r>
            <a:r>
              <a:rPr lang="fr-FR" altLang="fr-FR" sz="3000" smtClean="0"/>
              <a:t> </a:t>
            </a:r>
            <a:br>
              <a:rPr lang="fr-FR" altLang="fr-FR" sz="3000" smtClean="0"/>
            </a:br>
            <a:r>
              <a:rPr lang="fr-FR" altLang="fr-FR" sz="3000" smtClean="0"/>
              <a:t>Principes de la transplantation d</a:t>
            </a:r>
            <a:r>
              <a:rPr lang="ja-JP" altLang="fr-FR" sz="3000" smtClean="0"/>
              <a:t>’</a:t>
            </a:r>
            <a:r>
              <a:rPr lang="fr-FR" altLang="ja-JP" sz="3000" smtClean="0"/>
              <a:t>organe</a:t>
            </a:r>
            <a:endParaRPr lang="fr-FR" altLang="fr-FR" sz="3000" smtClean="0"/>
          </a:p>
        </p:txBody>
      </p:sp>
      <p:sp>
        <p:nvSpPr>
          <p:cNvPr id="79879" name="Rectangle 7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017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altLang="fr-FR" sz="1800" dirty="0" smtClean="0"/>
              <a:t>2015 = 5746 greffes d’organe en France</a:t>
            </a:r>
          </a:p>
          <a:p>
            <a:pPr>
              <a:lnSpc>
                <a:spcPct val="80000"/>
              </a:lnSpc>
            </a:pPr>
            <a:r>
              <a:rPr lang="fr-FR" altLang="fr-FR" sz="1800" dirty="0" smtClean="0"/>
              <a:t>Remplacer un organe défaillant par un organe provenant d</a:t>
            </a:r>
            <a:r>
              <a:rPr lang="ja-JP" altLang="fr-FR" sz="1800" dirty="0" smtClean="0"/>
              <a:t>’</a:t>
            </a:r>
            <a:r>
              <a:rPr lang="fr-FR" altLang="ja-JP" sz="1800" dirty="0" smtClean="0"/>
              <a:t>une autre personne</a:t>
            </a:r>
          </a:p>
          <a:p>
            <a:pPr lvl="1">
              <a:lnSpc>
                <a:spcPct val="80000"/>
              </a:lnSpc>
            </a:pPr>
            <a:r>
              <a:rPr lang="fr-FR" altLang="fr-FR" sz="1600" dirty="0" smtClean="0"/>
              <a:t>Amélioration de la qualité et l</a:t>
            </a:r>
            <a:r>
              <a:rPr lang="ja-JP" altLang="fr-FR" sz="1600" dirty="0" smtClean="0"/>
              <a:t>’</a:t>
            </a:r>
            <a:r>
              <a:rPr lang="fr-FR" altLang="ja-JP" sz="1600" dirty="0" smtClean="0"/>
              <a:t>espérance de vie des patients</a:t>
            </a:r>
          </a:p>
          <a:p>
            <a:pPr>
              <a:lnSpc>
                <a:spcPct val="80000"/>
              </a:lnSpc>
            </a:pPr>
            <a:r>
              <a:rPr lang="fr-FR" altLang="fr-FR" sz="1800" dirty="0" smtClean="0"/>
              <a:t>L</a:t>
            </a:r>
            <a:r>
              <a:rPr lang="ja-JP" altLang="fr-FR" sz="1800" dirty="0" smtClean="0"/>
              <a:t>’</a:t>
            </a:r>
            <a:r>
              <a:rPr lang="fr-FR" altLang="ja-JP" sz="1800" dirty="0" smtClean="0"/>
              <a:t>organe «remplaçable»</a:t>
            </a:r>
          </a:p>
          <a:p>
            <a:pPr lvl="1">
              <a:lnSpc>
                <a:spcPct val="80000"/>
              </a:lnSpc>
            </a:pPr>
            <a:r>
              <a:rPr lang="fr-FR" altLang="fr-FR" sz="1600" dirty="0" smtClean="0"/>
              <a:t>Cœur/foie/rein/poumon/pancréas/i</a:t>
            </a:r>
            <a:r>
              <a:rPr lang="fr-FR" altLang="ja-JP" sz="1600" dirty="0" smtClean="0"/>
              <a:t>ntestin</a:t>
            </a:r>
          </a:p>
          <a:p>
            <a:pPr>
              <a:lnSpc>
                <a:spcPct val="80000"/>
              </a:lnSpc>
            </a:pPr>
            <a:r>
              <a:rPr lang="fr-FR" altLang="fr-FR" sz="1800" dirty="0" smtClean="0"/>
              <a:t>Anastomoses anatomiques</a:t>
            </a:r>
          </a:p>
          <a:p>
            <a:pPr>
              <a:lnSpc>
                <a:spcPct val="80000"/>
              </a:lnSpc>
            </a:pPr>
            <a:r>
              <a:rPr lang="fr-FR" altLang="fr-FR" sz="1800" dirty="0" smtClean="0"/>
              <a:t>Traitement immunosuppresseur («</a:t>
            </a:r>
            <a:r>
              <a:rPr lang="fr-FR" altLang="fr-FR" sz="1800" dirty="0" err="1" smtClean="0"/>
              <a:t>anti-rejet</a:t>
            </a:r>
            <a:r>
              <a:rPr lang="fr-FR" altLang="fr-FR" sz="1800" dirty="0" smtClean="0"/>
              <a:t>») à vie</a:t>
            </a:r>
          </a:p>
        </p:txBody>
      </p:sp>
      <p:pic>
        <p:nvPicPr>
          <p:cNvPr id="79876" name="Picture 2" descr="http://www.dondorganes.fr/medias/jpg/graph_abm_aQuelMalade2013V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11" t="24332" r="4135" b="11501"/>
          <a:stretch>
            <a:fillRect/>
          </a:stretch>
        </p:blipFill>
        <p:spPr bwMode="auto">
          <a:xfrm>
            <a:off x="5724128" y="3079036"/>
            <a:ext cx="3170814" cy="129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4" name="Picture 2" descr="https://www.agence-biomedecine.fr/annexes/bilan2015/donnees/organes/02-organes/telechargement/TG6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365104"/>
            <a:ext cx="7821637" cy="216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own Arrow 19"/>
          <p:cNvSpPr>
            <a:spLocks noChangeArrowheads="1"/>
          </p:cNvSpPr>
          <p:nvPr/>
        </p:nvSpPr>
        <p:spPr bwMode="auto">
          <a:xfrm>
            <a:off x="1908175" y="2636838"/>
            <a:ext cx="457200" cy="647700"/>
          </a:xfrm>
          <a:prstGeom prst="downArrow">
            <a:avLst>
              <a:gd name="adj1" fmla="val 50000"/>
              <a:gd name="adj2" fmla="val 49970"/>
            </a:avLst>
          </a:prstGeom>
          <a:solidFill>
            <a:schemeClr val="bg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sz="2000" smtClean="0"/>
              <a:t>Greffe d’organe</a:t>
            </a:r>
            <a:r>
              <a:rPr lang="fr-FR" sz="3000" smtClean="0"/>
              <a:t/>
            </a:r>
            <a:br>
              <a:rPr lang="fr-FR" sz="3000" smtClean="0"/>
            </a:br>
            <a:r>
              <a:rPr lang="fr-FR" sz="3000" smtClean="0"/>
              <a:t>Epidémiologie des infections après transplantation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304800" y="1100138"/>
            <a:ext cx="8686800" cy="68580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/>
              <a:t>Délai post transplantation</a:t>
            </a:r>
          </a:p>
        </p:txBody>
      </p:sp>
      <p:sp>
        <p:nvSpPr>
          <p:cNvPr id="46084" name="TextBox 13"/>
          <p:cNvSpPr txBox="1">
            <a:spLocks noChangeArrowheads="1"/>
          </p:cNvSpPr>
          <p:nvPr/>
        </p:nvSpPr>
        <p:spPr bwMode="auto">
          <a:xfrm>
            <a:off x="6732241" y="6078538"/>
            <a:ext cx="2411760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</a:lvl1pPr>
          </a:lstStyle>
          <a:p>
            <a:r>
              <a:rPr lang="en-US" dirty="0"/>
              <a:t>Fishman, NEJM 2007</a:t>
            </a: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288925" y="1998663"/>
            <a:ext cx="2554288" cy="708025"/>
          </a:xfrm>
          <a:prstGeom prst="rect">
            <a:avLst/>
          </a:prstGeom>
          <a:solidFill>
            <a:schemeClr val="bg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solidFill>
                  <a:srgbClr val="000000"/>
                </a:solidFill>
              </a:rPr>
              <a:t>&lt; 1 mois: Nosocomial</a:t>
            </a:r>
          </a:p>
        </p:txBody>
      </p:sp>
      <p:sp>
        <p:nvSpPr>
          <p:cNvPr id="55304" name="Text Box 7"/>
          <p:cNvSpPr txBox="1">
            <a:spLocks noChangeArrowheads="1"/>
          </p:cNvSpPr>
          <p:nvPr/>
        </p:nvSpPr>
        <p:spPr bwMode="auto">
          <a:xfrm>
            <a:off x="3276600" y="1900238"/>
            <a:ext cx="2819400" cy="101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000">
                <a:solidFill>
                  <a:schemeClr val="bg1"/>
                </a:solidFill>
              </a:rPr>
              <a:t> </a:t>
            </a:r>
            <a:r>
              <a:rPr lang="fr-FR" sz="2000">
                <a:solidFill>
                  <a:srgbClr val="000000"/>
                </a:solidFill>
              </a:rPr>
              <a:t>1-6 mois: Infections opportunistes, réactivations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511925" y="1922463"/>
            <a:ext cx="2251075" cy="730250"/>
          </a:xfrm>
          <a:prstGeom prst="rect">
            <a:avLst/>
          </a:prstGeom>
          <a:solidFill>
            <a:srgbClr val="FFC000"/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000">
                <a:solidFill>
                  <a:srgbClr val="000000"/>
                </a:solidFill>
              </a:rPr>
              <a:t>Au-delà de M6: Communautaire</a:t>
            </a:r>
          </a:p>
        </p:txBody>
      </p:sp>
      <p:sp>
        <p:nvSpPr>
          <p:cNvPr id="46088" name="Text Box 10"/>
          <p:cNvSpPr txBox="1">
            <a:spLocks noChangeArrowheads="1"/>
          </p:cNvSpPr>
          <p:nvPr/>
        </p:nvSpPr>
        <p:spPr bwMode="auto">
          <a:xfrm>
            <a:off x="179388" y="3284538"/>
            <a:ext cx="6116637" cy="2862262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000">
                <a:solidFill>
                  <a:srgbClr val="0033CC"/>
                </a:solidFill>
              </a:rPr>
              <a:t>Bactérien: Infections nosocomiales:</a:t>
            </a:r>
          </a:p>
          <a:p>
            <a:r>
              <a:rPr lang="fr-FR" sz="2000"/>
              <a:t> Infections KT, pneumopathie, Infection site opératoire</a:t>
            </a:r>
            <a:endParaRPr lang="fr-FR" sz="2000">
              <a:solidFill>
                <a:srgbClr val="FF6600"/>
              </a:solidFill>
            </a:endParaRPr>
          </a:p>
          <a:p>
            <a:pPr>
              <a:buFont typeface="Arial" charset="0"/>
              <a:buChar char="•"/>
            </a:pPr>
            <a:r>
              <a:rPr lang="fr-FR" sz="2000">
                <a:solidFill>
                  <a:srgbClr val="0033CC"/>
                </a:solidFill>
              </a:rPr>
              <a:t>Viral</a:t>
            </a:r>
          </a:p>
          <a:p>
            <a:r>
              <a:rPr lang="fr-FR" sz="2000"/>
              <a:t>HSV (réactiva°</a:t>
            </a:r>
            <a:r>
              <a:rPr lang="en-US" sz="2000"/>
              <a:t>&gt;primo-inf°)</a:t>
            </a:r>
          </a:p>
          <a:p>
            <a:pPr>
              <a:buFont typeface="Arial" charset="0"/>
              <a:buChar char="•"/>
            </a:pPr>
            <a:r>
              <a:rPr lang="en-US" sz="2000">
                <a:solidFill>
                  <a:srgbClr val="0033CC"/>
                </a:solidFill>
              </a:rPr>
              <a:t>Fongique</a:t>
            </a:r>
          </a:p>
          <a:p>
            <a:r>
              <a:rPr lang="en-US" sz="2000"/>
              <a:t>Candida</a:t>
            </a:r>
          </a:p>
          <a:p>
            <a:pPr>
              <a:buFont typeface="Arial" charset="0"/>
              <a:buChar char="•"/>
            </a:pPr>
            <a:r>
              <a:rPr lang="en-US" sz="2000">
                <a:solidFill>
                  <a:srgbClr val="0033CC"/>
                </a:solidFill>
              </a:rPr>
              <a:t>Infections provenant du donneur</a:t>
            </a:r>
            <a:r>
              <a:rPr lang="en-US" sz="2000">
                <a:solidFill>
                  <a:srgbClr val="FF6600"/>
                </a:solidFill>
              </a:rPr>
              <a:t>:</a:t>
            </a:r>
          </a:p>
          <a:p>
            <a:r>
              <a:rPr lang="en-US" sz="2000"/>
              <a:t>VHC, VHB, VIH </a:t>
            </a:r>
            <a:endParaRPr lang="en-US" sz="200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sz="2000" smtClean="0"/>
              <a:t>Greffe d’organe</a:t>
            </a:r>
            <a:r>
              <a:rPr lang="fr-FR" sz="3000" smtClean="0"/>
              <a:t> </a:t>
            </a:r>
            <a:br>
              <a:rPr lang="fr-FR" sz="3000" smtClean="0"/>
            </a:br>
            <a:r>
              <a:rPr lang="fr-FR" sz="3000" smtClean="0"/>
              <a:t>Epidémiologie des infections après transplantation</a:t>
            </a:r>
          </a:p>
        </p:txBody>
      </p:sp>
      <p:sp>
        <p:nvSpPr>
          <p:cNvPr id="55299" name="Text Box 10"/>
          <p:cNvSpPr txBox="1">
            <a:spLocks noChangeArrowheads="1"/>
          </p:cNvSpPr>
          <p:nvPr/>
        </p:nvSpPr>
        <p:spPr bwMode="auto">
          <a:xfrm>
            <a:off x="3419475" y="3071813"/>
            <a:ext cx="5113338" cy="37861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fr-FR" sz="2000">
                <a:solidFill>
                  <a:srgbClr val="0033CC"/>
                </a:solidFill>
              </a:rPr>
              <a:t>Avec Prophylaxie antivirale/</a:t>
            </a:r>
            <a:r>
              <a:rPr lang="fr-FR" sz="2000" i="1">
                <a:solidFill>
                  <a:srgbClr val="0033CC"/>
                </a:solidFill>
              </a:rPr>
              <a:t>Pneumocystis:</a:t>
            </a:r>
          </a:p>
          <a:p>
            <a:pPr>
              <a:defRPr/>
            </a:pPr>
            <a:r>
              <a:rPr lang="fr-FR" sz="2000">
                <a:solidFill>
                  <a:srgbClr val="000000"/>
                </a:solidFill>
              </a:rPr>
              <a:t>BK virus</a:t>
            </a:r>
          </a:p>
          <a:p>
            <a:pPr>
              <a:defRPr/>
            </a:pPr>
            <a:r>
              <a:rPr lang="fr-FR" sz="2000">
                <a:solidFill>
                  <a:srgbClr val="000000"/>
                </a:solidFill>
              </a:rPr>
              <a:t>Adénovirus/VRS/Influenza</a:t>
            </a:r>
          </a:p>
          <a:p>
            <a:pPr>
              <a:defRPr/>
            </a:pPr>
            <a:r>
              <a:rPr lang="fr-FR" sz="2000" i="1">
                <a:solidFill>
                  <a:srgbClr val="000000"/>
                </a:solidFill>
              </a:rPr>
              <a:t>M.Tuberculosis</a:t>
            </a:r>
          </a:p>
          <a:p>
            <a:pPr>
              <a:defRPr/>
            </a:pPr>
            <a:r>
              <a:rPr lang="fr-FR" sz="2000">
                <a:solidFill>
                  <a:srgbClr val="000000"/>
                </a:solidFill>
              </a:rPr>
              <a:t>Colite </a:t>
            </a:r>
            <a:r>
              <a:rPr lang="fr-FR" sz="2000" i="1">
                <a:solidFill>
                  <a:srgbClr val="000000"/>
                </a:solidFill>
              </a:rPr>
              <a:t>C.difficile</a:t>
            </a:r>
          </a:p>
          <a:p>
            <a:pPr>
              <a:defRPr/>
            </a:pPr>
            <a:endParaRPr lang="fr-FR" sz="2000">
              <a:solidFill>
                <a:srgbClr val="FF66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US" sz="2000">
                <a:solidFill>
                  <a:srgbClr val="0033CC"/>
                </a:solidFill>
              </a:rPr>
              <a:t>Sans Prophylaxie :</a:t>
            </a:r>
          </a:p>
          <a:p>
            <a:pPr>
              <a:defRPr/>
            </a:pPr>
            <a:r>
              <a:rPr lang="en-US" sz="2000" i="1">
                <a:solidFill>
                  <a:srgbClr val="000000"/>
                </a:solidFill>
              </a:rPr>
              <a:t>Pneumocystis</a:t>
            </a:r>
          </a:p>
          <a:p>
            <a:pPr>
              <a:defRPr/>
            </a:pPr>
            <a:r>
              <a:rPr lang="en-US" sz="2000">
                <a:solidFill>
                  <a:srgbClr val="000000"/>
                </a:solidFill>
              </a:rPr>
              <a:t>HSV, VZV, CMV, EBV,</a:t>
            </a:r>
          </a:p>
          <a:p>
            <a:pPr>
              <a:defRPr/>
            </a:pPr>
            <a:r>
              <a:rPr lang="en-US" sz="2000">
                <a:solidFill>
                  <a:srgbClr val="000000"/>
                </a:solidFill>
              </a:rPr>
              <a:t>Nocardia</a:t>
            </a:r>
          </a:p>
          <a:p>
            <a:pPr>
              <a:defRPr/>
            </a:pPr>
            <a:r>
              <a:rPr lang="en-US" sz="2000">
                <a:solidFill>
                  <a:srgbClr val="000000"/>
                </a:solidFill>
              </a:rPr>
              <a:t>Listeria</a:t>
            </a:r>
          </a:p>
          <a:p>
            <a:pPr>
              <a:defRPr/>
            </a:pPr>
            <a:r>
              <a:rPr lang="en-US" sz="2000">
                <a:solidFill>
                  <a:srgbClr val="000000"/>
                </a:solidFill>
              </a:rPr>
              <a:t>Toxoplasmose</a:t>
            </a:r>
            <a:endParaRPr lang="en-US" sz="2000">
              <a:solidFill>
                <a:srgbClr val="FF6600"/>
              </a:solidFill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304800" y="1100138"/>
            <a:ext cx="8686800" cy="68580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/>
              <a:t>Délai post transplantation</a:t>
            </a:r>
          </a:p>
        </p:txBody>
      </p:sp>
      <p:sp>
        <p:nvSpPr>
          <p:cNvPr id="20" name="Down Arrow 19"/>
          <p:cNvSpPr/>
          <p:nvPr/>
        </p:nvSpPr>
        <p:spPr bwMode="auto">
          <a:xfrm>
            <a:off x="4495800" y="2532063"/>
            <a:ext cx="457200" cy="609600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88925" y="1998663"/>
            <a:ext cx="2554288" cy="708025"/>
          </a:xfrm>
          <a:prstGeom prst="rect">
            <a:avLst/>
          </a:prstGeom>
          <a:solidFill>
            <a:schemeClr val="bg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solidFill>
                  <a:srgbClr val="000000"/>
                </a:solidFill>
              </a:rPr>
              <a:t>&lt; 1 mois: Nosocomial</a:t>
            </a:r>
          </a:p>
        </p:txBody>
      </p:sp>
      <p:sp>
        <p:nvSpPr>
          <p:cNvPr id="55304" name="Text Box 7"/>
          <p:cNvSpPr txBox="1">
            <a:spLocks noChangeArrowheads="1"/>
          </p:cNvSpPr>
          <p:nvPr/>
        </p:nvSpPr>
        <p:spPr bwMode="auto">
          <a:xfrm>
            <a:off x="3276600" y="1900238"/>
            <a:ext cx="2819400" cy="101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000">
                <a:solidFill>
                  <a:schemeClr val="bg1"/>
                </a:solidFill>
              </a:rPr>
              <a:t> </a:t>
            </a:r>
            <a:r>
              <a:rPr lang="fr-FR" sz="2000">
                <a:solidFill>
                  <a:srgbClr val="000000"/>
                </a:solidFill>
              </a:rPr>
              <a:t>1-6 mois: Infections opportunistes, réactivations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511925" y="1922463"/>
            <a:ext cx="2251075" cy="730250"/>
          </a:xfrm>
          <a:prstGeom prst="rect">
            <a:avLst/>
          </a:prstGeom>
          <a:solidFill>
            <a:srgbClr val="FFC000"/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000">
                <a:solidFill>
                  <a:srgbClr val="000000"/>
                </a:solidFill>
              </a:rPr>
              <a:t>Au-delà de M6: Communautaire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6732241" y="6078538"/>
            <a:ext cx="2411760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</a:lvl1pPr>
          </a:lstStyle>
          <a:p>
            <a:r>
              <a:rPr lang="en-US" dirty="0"/>
              <a:t>Fishman, NEJM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sz="2000" smtClean="0"/>
              <a:t>Greffe d’organe</a:t>
            </a:r>
            <a:r>
              <a:rPr lang="fr-FR" sz="3000" smtClean="0"/>
              <a:t> </a:t>
            </a:r>
            <a:br>
              <a:rPr lang="fr-FR" sz="3000" smtClean="0"/>
            </a:br>
            <a:r>
              <a:rPr lang="fr-FR" sz="3000" smtClean="0"/>
              <a:t>Epidémiologie des infections après transplantation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304800" y="1100138"/>
            <a:ext cx="8686800" cy="68580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/>
              <a:t>Délai post transplantation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88925" y="1998663"/>
            <a:ext cx="2554288" cy="708025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000">
                <a:solidFill>
                  <a:srgbClr val="000000"/>
                </a:solidFill>
              </a:rPr>
              <a:t>&lt; 1 mois: Nosocomial</a:t>
            </a:r>
          </a:p>
        </p:txBody>
      </p:sp>
      <p:sp>
        <p:nvSpPr>
          <p:cNvPr id="55304" name="Text Box 7"/>
          <p:cNvSpPr txBox="1">
            <a:spLocks noChangeArrowheads="1"/>
          </p:cNvSpPr>
          <p:nvPr/>
        </p:nvSpPr>
        <p:spPr bwMode="auto">
          <a:xfrm>
            <a:off x="3276600" y="1900238"/>
            <a:ext cx="2819400" cy="101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000">
                <a:solidFill>
                  <a:schemeClr val="bg1"/>
                </a:solidFill>
              </a:rPr>
              <a:t> </a:t>
            </a:r>
            <a:r>
              <a:rPr lang="fr-FR" sz="2000">
                <a:solidFill>
                  <a:srgbClr val="000000"/>
                </a:solidFill>
              </a:rPr>
              <a:t>1-6 mois: Infections opportunistes, réactivations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511925" y="1922463"/>
            <a:ext cx="2251075" cy="730250"/>
          </a:xfrm>
          <a:prstGeom prst="rect">
            <a:avLst/>
          </a:prstGeom>
          <a:solidFill>
            <a:srgbClr val="FFC000"/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000">
                <a:solidFill>
                  <a:srgbClr val="000000"/>
                </a:solidFill>
              </a:rPr>
              <a:t>Au-delà de M6: Communautaire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779838" y="3071813"/>
            <a:ext cx="4973637" cy="3786187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fr-FR" sz="2000">
                <a:solidFill>
                  <a:srgbClr val="0033CC"/>
                </a:solidFill>
              </a:rPr>
              <a:t>Infections communautaires</a:t>
            </a:r>
          </a:p>
          <a:p>
            <a:pPr>
              <a:defRPr/>
            </a:pPr>
            <a:r>
              <a:rPr lang="fr-FR" sz="2000">
                <a:solidFill>
                  <a:srgbClr val="000000"/>
                </a:solidFill>
              </a:rPr>
              <a:t>Pneumonies</a:t>
            </a:r>
          </a:p>
          <a:p>
            <a:pPr>
              <a:defRPr/>
            </a:pPr>
            <a:r>
              <a:rPr lang="fr-FR" sz="2000">
                <a:solidFill>
                  <a:srgbClr val="000000"/>
                </a:solidFill>
              </a:rPr>
              <a:t>Infections urinaires</a:t>
            </a:r>
          </a:p>
          <a:p>
            <a:pPr>
              <a:defRPr/>
            </a:pPr>
            <a:r>
              <a:rPr lang="fr-FR" sz="2000" i="1">
                <a:solidFill>
                  <a:srgbClr val="000000"/>
                </a:solidFill>
              </a:rPr>
              <a:t>M.Tuberculosis</a:t>
            </a:r>
          </a:p>
          <a:p>
            <a:pPr>
              <a:defRPr/>
            </a:pPr>
            <a:r>
              <a:rPr lang="fr-FR" sz="2000">
                <a:solidFill>
                  <a:srgbClr val="000000"/>
                </a:solidFill>
              </a:rPr>
              <a:t>Colite </a:t>
            </a:r>
            <a:r>
              <a:rPr lang="fr-FR" sz="2000" i="1">
                <a:solidFill>
                  <a:srgbClr val="000000"/>
                </a:solidFill>
              </a:rPr>
              <a:t>C.difficile</a:t>
            </a:r>
          </a:p>
          <a:p>
            <a:pPr>
              <a:defRPr/>
            </a:pPr>
            <a:r>
              <a:rPr lang="en-US" sz="2000">
                <a:solidFill>
                  <a:srgbClr val="000000"/>
                </a:solidFill>
              </a:rPr>
              <a:t>Nocardia</a:t>
            </a:r>
            <a:endParaRPr lang="fr-FR" sz="2000">
              <a:solidFill>
                <a:srgbClr val="FF66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US" sz="2000">
                <a:solidFill>
                  <a:srgbClr val="0033CC"/>
                </a:solidFill>
              </a:rPr>
              <a:t>Infections opportunistes</a:t>
            </a:r>
          </a:p>
          <a:p>
            <a:pPr>
              <a:defRPr/>
            </a:pPr>
            <a:r>
              <a:rPr lang="en-US" sz="2000">
                <a:solidFill>
                  <a:srgbClr val="000000"/>
                </a:solidFill>
              </a:rPr>
              <a:t>Hépatites (HBV, HCV), Infection CMV</a:t>
            </a:r>
          </a:p>
          <a:p>
            <a:pPr>
              <a:defRPr/>
            </a:pPr>
            <a:r>
              <a:rPr lang="en-US" sz="2000">
                <a:solidFill>
                  <a:srgbClr val="000000"/>
                </a:solidFill>
              </a:rPr>
              <a:t>Encéphalite HSV,</a:t>
            </a:r>
          </a:p>
          <a:p>
            <a:pPr>
              <a:defRPr/>
            </a:pPr>
            <a:r>
              <a:rPr lang="fr-FR" sz="2000">
                <a:solidFill>
                  <a:srgbClr val="000000"/>
                </a:solidFill>
              </a:rPr>
              <a:t>BK virus</a:t>
            </a:r>
            <a:endParaRPr lang="en-US" sz="200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000">
                <a:solidFill>
                  <a:srgbClr val="000000"/>
                </a:solidFill>
              </a:rPr>
              <a:t>Listeria</a:t>
            </a:r>
          </a:p>
          <a:p>
            <a:pPr>
              <a:defRPr/>
            </a:pPr>
            <a:r>
              <a:rPr lang="en-US" sz="2000">
                <a:solidFill>
                  <a:srgbClr val="000000"/>
                </a:solidFill>
              </a:rPr>
              <a:t>Toxoplasmose</a:t>
            </a:r>
            <a:endParaRPr lang="en-US" sz="2000">
              <a:solidFill>
                <a:srgbClr val="FF6600"/>
              </a:solidFill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6858000" y="2590800"/>
            <a:ext cx="457200" cy="550863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6732241" y="6078538"/>
            <a:ext cx="2411760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</a:lvl1pPr>
          </a:lstStyle>
          <a:p>
            <a:r>
              <a:rPr lang="en-US" dirty="0"/>
              <a:t>Fishman, NEJM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mtClean="0"/>
              <a:t>Immunodépressions</a:t>
            </a:r>
          </a:p>
        </p:txBody>
      </p:sp>
      <p:sp>
        <p:nvSpPr>
          <p:cNvPr id="18434" name="Espace réservé du contenu 2"/>
          <p:cNvSpPr>
            <a:spLocks noGrp="1"/>
          </p:cNvSpPr>
          <p:nvPr>
            <p:ph idx="4294967295"/>
          </p:nvPr>
        </p:nvSpPr>
        <p:spPr>
          <a:xfrm>
            <a:off x="457200" y="1916113"/>
            <a:ext cx="8229600" cy="4090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500" dirty="0" smtClean="0"/>
              <a:t>Innées</a:t>
            </a:r>
          </a:p>
          <a:p>
            <a:pPr lvl="1">
              <a:lnSpc>
                <a:spcPct val="90000"/>
              </a:lnSpc>
            </a:pPr>
            <a:r>
              <a:rPr lang="fr-FR" sz="2100" dirty="0" smtClean="0"/>
              <a:t>Déficit héréditaire</a:t>
            </a:r>
          </a:p>
          <a:p>
            <a:pPr>
              <a:lnSpc>
                <a:spcPct val="90000"/>
              </a:lnSpc>
            </a:pPr>
            <a:r>
              <a:rPr lang="fr-FR" sz="2500" dirty="0" smtClean="0"/>
              <a:t>Multifactorielles</a:t>
            </a:r>
          </a:p>
          <a:p>
            <a:pPr lvl="1">
              <a:lnSpc>
                <a:spcPct val="90000"/>
              </a:lnSpc>
            </a:pPr>
            <a:r>
              <a:rPr lang="fr-FR" sz="2100" dirty="0" smtClean="0"/>
              <a:t>Hémopathies malignes</a:t>
            </a:r>
          </a:p>
          <a:p>
            <a:pPr>
              <a:lnSpc>
                <a:spcPct val="90000"/>
              </a:lnSpc>
            </a:pPr>
            <a:r>
              <a:rPr lang="fr-FR" sz="2500" dirty="0"/>
              <a:t>Iatrogènes</a:t>
            </a:r>
          </a:p>
          <a:p>
            <a:pPr lvl="1">
              <a:lnSpc>
                <a:spcPct val="90000"/>
              </a:lnSpc>
            </a:pPr>
            <a:r>
              <a:rPr lang="fr-FR" sz="2100" dirty="0"/>
              <a:t>Chimiothérapie</a:t>
            </a:r>
          </a:p>
          <a:p>
            <a:pPr lvl="1">
              <a:lnSpc>
                <a:spcPct val="90000"/>
              </a:lnSpc>
            </a:pPr>
            <a:r>
              <a:rPr lang="fr-FR" sz="2100" dirty="0"/>
              <a:t>Greffe de moelle</a:t>
            </a:r>
          </a:p>
          <a:p>
            <a:pPr lvl="1">
              <a:lnSpc>
                <a:spcPct val="90000"/>
              </a:lnSpc>
            </a:pPr>
            <a:r>
              <a:rPr lang="fr-FR" sz="2100" dirty="0"/>
              <a:t>Greffe d’organe solide</a:t>
            </a:r>
          </a:p>
          <a:p>
            <a:pPr lvl="1">
              <a:lnSpc>
                <a:spcPct val="90000"/>
              </a:lnSpc>
            </a:pPr>
            <a:r>
              <a:rPr lang="fr-FR" sz="2100" dirty="0"/>
              <a:t>Biothérapies</a:t>
            </a:r>
          </a:p>
          <a:p>
            <a:pPr lvl="1">
              <a:lnSpc>
                <a:spcPct val="90000"/>
              </a:lnSpc>
            </a:pPr>
            <a:r>
              <a:rPr lang="fr-FR" sz="2100" dirty="0" smtClean="0"/>
              <a:t>Corticoïdes</a:t>
            </a:r>
            <a:endParaRPr lang="fr-FR" sz="2100" dirty="0"/>
          </a:p>
          <a:p>
            <a:pPr>
              <a:lnSpc>
                <a:spcPct val="90000"/>
              </a:lnSpc>
            </a:pPr>
            <a:r>
              <a:rPr lang="fr-FR" sz="2500" dirty="0" smtClean="0"/>
              <a:t>Transmises</a:t>
            </a:r>
          </a:p>
          <a:p>
            <a:pPr lvl="1">
              <a:lnSpc>
                <a:spcPct val="90000"/>
              </a:lnSpc>
            </a:pPr>
            <a:r>
              <a:rPr lang="fr-FR" sz="2100" dirty="0" smtClean="0"/>
              <a:t>VIH</a:t>
            </a:r>
          </a:p>
        </p:txBody>
      </p:sp>
    </p:spTree>
    <p:extLst>
      <p:ext uri="{BB962C8B-B14F-4D97-AF65-F5344CB8AC3E}">
        <p14:creationId xmlns:p14="http://schemas.microsoft.com/office/powerpoint/2010/main" val="323910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/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z="2000" smtClean="0"/>
              <a:t>Greffe d’organe</a:t>
            </a:r>
            <a:r>
              <a:rPr lang="fr-FR" altLang="fr-FR" sz="3000" smtClean="0"/>
              <a:t> </a:t>
            </a:r>
            <a:br>
              <a:rPr lang="fr-FR" altLang="fr-FR" sz="3000" smtClean="0"/>
            </a:br>
            <a:r>
              <a:rPr lang="fr-FR" altLang="fr-FR" sz="3000" smtClean="0"/>
              <a:t>Infections du transplanté d</a:t>
            </a:r>
            <a:r>
              <a:rPr lang="ja-JP" altLang="fr-FR" sz="3000" smtClean="0"/>
              <a:t>’</a:t>
            </a:r>
            <a:r>
              <a:rPr lang="fr-FR" altLang="ja-JP" sz="3000" smtClean="0"/>
              <a:t>organe</a:t>
            </a:r>
            <a:endParaRPr lang="fr-FR" altLang="fr-FR" sz="3000" smtClean="0"/>
          </a:p>
        </p:txBody>
      </p:sp>
      <p:sp>
        <p:nvSpPr>
          <p:cNvPr id="81925" name="Rectangle 5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017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altLang="fr-FR" sz="2000" smtClean="0"/>
              <a:t>Infections liées au greffon</a:t>
            </a:r>
          </a:p>
          <a:p>
            <a:pPr lvl="1">
              <a:lnSpc>
                <a:spcPct val="80000"/>
              </a:lnSpc>
            </a:pPr>
            <a:r>
              <a:rPr lang="fr-FR" altLang="fr-FR" sz="1800" smtClean="0"/>
              <a:t>Transmission  d</a:t>
            </a:r>
            <a:r>
              <a:rPr lang="ja-JP" altLang="fr-FR" sz="1800" smtClean="0"/>
              <a:t>’</a:t>
            </a:r>
            <a:r>
              <a:rPr lang="fr-FR" altLang="ja-JP" sz="1800" smtClean="0"/>
              <a:t>agents infectieux latents connus (HVB, HVC, CMV) ou non (tuberculose, T. cruzi) </a:t>
            </a:r>
          </a:p>
          <a:p>
            <a:pPr lvl="1">
              <a:lnSpc>
                <a:spcPct val="80000"/>
              </a:lnSpc>
            </a:pPr>
            <a:r>
              <a:rPr lang="fr-FR" altLang="fr-FR" sz="1800" smtClean="0"/>
              <a:t>Contamination du greffon péri-opératoire (Candida)</a:t>
            </a:r>
          </a:p>
          <a:p>
            <a:pPr>
              <a:lnSpc>
                <a:spcPct val="80000"/>
              </a:lnSpc>
            </a:pPr>
            <a:r>
              <a:rPr lang="fr-FR" altLang="fr-FR" sz="2000" smtClean="0"/>
              <a:t>Infections de l</a:t>
            </a:r>
            <a:r>
              <a:rPr lang="ja-JP" altLang="fr-FR" sz="2000" smtClean="0"/>
              <a:t>’</a:t>
            </a:r>
            <a:r>
              <a:rPr lang="fr-FR" altLang="ja-JP" sz="2000" smtClean="0"/>
              <a:t>hôte</a:t>
            </a:r>
          </a:p>
          <a:p>
            <a:pPr lvl="1">
              <a:lnSpc>
                <a:spcPct val="80000"/>
              </a:lnSpc>
            </a:pPr>
            <a:r>
              <a:rPr lang="fr-FR" altLang="fr-FR" sz="1800" smtClean="0"/>
              <a:t>Liées à la greffe</a:t>
            </a:r>
          </a:p>
          <a:p>
            <a:pPr lvl="2">
              <a:lnSpc>
                <a:spcPct val="80000"/>
              </a:lnSpc>
            </a:pPr>
            <a:r>
              <a:rPr lang="fr-FR" altLang="fr-FR" sz="1700" smtClean="0"/>
              <a:t>Fonction nature et nombre des procédures invasives (influence des complications chirurgicales)</a:t>
            </a:r>
          </a:p>
          <a:p>
            <a:pPr lvl="2">
              <a:lnSpc>
                <a:spcPct val="80000"/>
              </a:lnSpc>
            </a:pPr>
            <a:r>
              <a:rPr lang="fr-FR" altLang="fr-FR" sz="1700" smtClean="0"/>
              <a:t>Risques différents selon l’organe greffé</a:t>
            </a:r>
          </a:p>
          <a:p>
            <a:pPr lvl="2">
              <a:lnSpc>
                <a:spcPct val="80000"/>
              </a:lnSpc>
            </a:pPr>
            <a:r>
              <a:rPr lang="fr-FR" altLang="fr-FR" sz="1700" smtClean="0"/>
              <a:t>Agents infectieux nosocomiaux</a:t>
            </a:r>
          </a:p>
          <a:p>
            <a:pPr lvl="1">
              <a:lnSpc>
                <a:spcPct val="80000"/>
              </a:lnSpc>
            </a:pPr>
            <a:r>
              <a:rPr lang="fr-FR" altLang="fr-FR" sz="1800" smtClean="0"/>
              <a:t>Liées à l</a:t>
            </a:r>
            <a:r>
              <a:rPr lang="ja-JP" altLang="fr-FR" sz="1800" smtClean="0"/>
              <a:t>’</a:t>
            </a:r>
            <a:r>
              <a:rPr lang="fr-FR" altLang="ja-JP" sz="1800" smtClean="0"/>
              <a:t>immunodépression</a:t>
            </a:r>
          </a:p>
          <a:p>
            <a:pPr lvl="2">
              <a:lnSpc>
                <a:spcPct val="80000"/>
              </a:lnSpc>
            </a:pPr>
            <a:r>
              <a:rPr lang="fr-FR" altLang="fr-FR" sz="1700" smtClean="0"/>
              <a:t>Infections opportunistes (réactivation ++)/ communautaires</a:t>
            </a:r>
          </a:p>
          <a:p>
            <a:pPr>
              <a:lnSpc>
                <a:spcPct val="80000"/>
              </a:lnSpc>
            </a:pPr>
            <a:r>
              <a:rPr lang="fr-FR" altLang="fr-FR" sz="2000" smtClean="0"/>
              <a:t>Exposition aux pathogènes soumise à de grandes variations épidémiologiques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8" name="Rectangle 20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063"/>
          </a:xfr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/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z="2000" dirty="0" smtClean="0"/>
              <a:t>Greffe d’organe</a:t>
            </a:r>
            <a:r>
              <a:rPr lang="fr-FR" altLang="fr-FR" sz="3000" dirty="0" smtClean="0"/>
              <a:t> </a:t>
            </a:r>
            <a:br>
              <a:rPr lang="fr-FR" altLang="fr-FR" sz="3000" dirty="0" smtClean="0"/>
            </a:br>
            <a:r>
              <a:rPr lang="fr-FR" altLang="fr-FR" sz="3000" dirty="0" smtClean="0"/>
              <a:t>I</a:t>
            </a:r>
            <a:r>
              <a:rPr lang="fr-FR" altLang="fr-FR" sz="2600" dirty="0" smtClean="0"/>
              <a:t>ncidence </a:t>
            </a:r>
            <a:r>
              <a:rPr lang="fr-FR" altLang="ja-JP" sz="2600" dirty="0" smtClean="0"/>
              <a:t>infections après TOS diminue avec le temps</a:t>
            </a:r>
            <a:endParaRPr lang="fr-FR" altLang="fr-FR" sz="2600" dirty="0" smtClean="0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4772025" y="513715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fr-FR" sz="1400">
              <a:ea typeface="ＭＳ Ｐゴシック" charset="0"/>
            </a:endParaRP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57188" y="2544763"/>
            <a:ext cx="1327150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46038">
            <a:spAutoFit/>
          </a:bodyPr>
          <a:lstStyle/>
          <a:p>
            <a:pPr>
              <a:defRPr/>
            </a:pPr>
            <a:r>
              <a:rPr lang="fr-FR" sz="1400" b="1">
                <a:ea typeface="ＭＳ Ｐゴシック" charset="0"/>
              </a:rPr>
              <a:t>Transplantation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1760538" y="2446338"/>
            <a:ext cx="1143000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400" b="1">
                <a:ea typeface="ＭＳ Ｐゴシック" charset="0"/>
              </a:rPr>
              <a:t>1 mois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5294313" y="2446338"/>
            <a:ext cx="1676400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400" b="1">
                <a:ea typeface="ＭＳ Ｐゴシック" charset="0"/>
              </a:rPr>
              <a:t>6-12 mois 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7564438" y="2522538"/>
            <a:ext cx="963612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46038">
            <a:spAutoFit/>
          </a:bodyPr>
          <a:lstStyle/>
          <a:p>
            <a:pPr>
              <a:defRPr/>
            </a:pPr>
            <a:r>
              <a:rPr lang="fr-FR" sz="1400" b="1">
                <a:ea typeface="ＭＳ Ｐゴシック" charset="0"/>
              </a:rPr>
              <a:t>Long cours</a:t>
            </a: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712788" y="1339850"/>
            <a:ext cx="1397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>
              <a:spcBef>
                <a:spcPct val="50000"/>
              </a:spcBef>
              <a:defRPr/>
            </a:pPr>
            <a:r>
              <a:rPr lang="fr-FR" sz="1400" b="1" dirty="0">
                <a:ea typeface="ＭＳ Ｐゴシック" charset="0"/>
              </a:rPr>
              <a:t>Infections nosocomiales</a:t>
            </a:r>
            <a:endParaRPr lang="fr-FR" sz="1400" b="1" dirty="0">
              <a:solidFill>
                <a:schemeClr val="tx2"/>
              </a:solidFill>
              <a:ea typeface="ＭＳ Ｐゴシック" charset="0"/>
            </a:endParaRPr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5832475" y="1150938"/>
            <a:ext cx="2701925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>
              <a:spcBef>
                <a:spcPct val="50000"/>
              </a:spcBef>
              <a:defRPr/>
            </a:pPr>
            <a:endParaRPr lang="fr-FR" sz="1400" b="1">
              <a:solidFill>
                <a:schemeClr val="tx2"/>
              </a:solidFill>
              <a:ea typeface="ＭＳ Ｐゴシック" charset="0"/>
            </a:endParaRPr>
          </a:p>
        </p:txBody>
      </p:sp>
      <p:sp>
        <p:nvSpPr>
          <p:cNvPr id="73739" name="AutoShape 11"/>
          <p:cNvSpPr>
            <a:spLocks noChangeArrowheads="1"/>
          </p:cNvSpPr>
          <p:nvPr/>
        </p:nvSpPr>
        <p:spPr bwMode="auto">
          <a:xfrm>
            <a:off x="768350" y="1765300"/>
            <a:ext cx="7951788" cy="676275"/>
          </a:xfrm>
          <a:prstGeom prst="rightArrow">
            <a:avLst>
              <a:gd name="adj1" fmla="val 59537"/>
              <a:gd name="adj2" fmla="val 105552"/>
            </a:avLst>
          </a:prstGeom>
          <a:gradFill rotWithShape="1">
            <a:gsLst>
              <a:gs pos="0">
                <a:srgbClr val="141414"/>
              </a:gs>
              <a:gs pos="50000">
                <a:schemeClr val="bg2"/>
              </a:gs>
              <a:gs pos="100000">
                <a:srgbClr val="141414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+mn-cs"/>
            </a:endParaRPr>
          </a:p>
        </p:txBody>
      </p:sp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2060575" y="1158875"/>
            <a:ext cx="3603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>
              <a:spcBef>
                <a:spcPct val="500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fr-FR" altLang="fr-FR" sz="1100" b="1" dirty="0">
                <a:solidFill>
                  <a:schemeClr val="tx2"/>
                </a:solidFill>
                <a:latin typeface="Calibri" pitchFamily="34" charset="0"/>
              </a:rPr>
              <a:t>Infections opportunistes, rechutes, réactivations</a:t>
            </a:r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 flipV="1">
            <a:off x="5675313" y="1285875"/>
            <a:ext cx="0" cy="11541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 flipV="1">
            <a:off x="2051050" y="1285875"/>
            <a:ext cx="0" cy="11541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 flipV="1">
            <a:off x="755650" y="1300163"/>
            <a:ext cx="0" cy="11541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1981200" y="2722563"/>
            <a:ext cx="3981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fr-FR" sz="1200" b="1" dirty="0">
                <a:solidFill>
                  <a:srgbClr val="FF0000"/>
                </a:solidFill>
                <a:ea typeface="ＭＳ Ｐゴシック" charset="0"/>
              </a:rPr>
              <a:t>          </a:t>
            </a:r>
            <a:r>
              <a:rPr lang="fr-FR" sz="1200" b="1" i="1" dirty="0">
                <a:solidFill>
                  <a:srgbClr val="FF0000"/>
                </a:solidFill>
                <a:ea typeface="ＭＳ Ｐゴシック" charset="0"/>
              </a:rPr>
              <a:t>Influence des traitements prophylactiques</a:t>
            </a:r>
            <a:endParaRPr lang="fr-FR" sz="1400" b="1" i="1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73745" name="AutoShape 17"/>
          <p:cNvSpPr>
            <a:spLocks noChangeArrowheads="1"/>
          </p:cNvSpPr>
          <p:nvPr/>
        </p:nvSpPr>
        <p:spPr bwMode="auto">
          <a:xfrm>
            <a:off x="681038" y="1677988"/>
            <a:ext cx="8169275" cy="850900"/>
          </a:xfrm>
          <a:prstGeom prst="rightArrow">
            <a:avLst>
              <a:gd name="adj1" fmla="val 59704"/>
              <a:gd name="adj2" fmla="val 105430"/>
            </a:avLst>
          </a:prstGeom>
          <a:solidFill>
            <a:srgbClr val="FF66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>
              <a:solidFill>
                <a:srgbClr val="FF0000"/>
              </a:solidFill>
              <a:ea typeface="ＭＳ Ｐゴシック" charset="0"/>
              <a:cs typeface="+mn-cs"/>
            </a:endParaRPr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6516216" y="6468382"/>
            <a:ext cx="2453161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</a:lvl1pPr>
          </a:lstStyle>
          <a:p>
            <a:r>
              <a:rPr lang="fr-FR" altLang="ja-JP" dirty="0" smtClean="0"/>
              <a:t>San Juan AJT </a:t>
            </a:r>
            <a:r>
              <a:rPr lang="fr-FR" altLang="ja-JP" dirty="0"/>
              <a:t>2007</a:t>
            </a:r>
            <a:endParaRPr lang="fr-FR" altLang="fr-FR" dirty="0"/>
          </a:p>
        </p:txBody>
      </p:sp>
      <p:graphicFrame>
        <p:nvGraphicFramePr>
          <p:cNvPr id="8398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86607"/>
              </p:ext>
            </p:extLst>
          </p:nvPr>
        </p:nvGraphicFramePr>
        <p:xfrm>
          <a:off x="468313" y="3128963"/>
          <a:ext cx="8091487" cy="354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4" name="Document" r:id="rId4" imgW="5880100" imgH="2565400" progId="Word.Document.8">
                  <p:embed/>
                </p:oleObj>
              </mc:Choice>
              <mc:Fallback>
                <p:oleObj name="Document" r:id="rId4" imgW="5880100" imgH="2565400" progId="Word.Document.8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128963"/>
                        <a:ext cx="8091487" cy="354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5927725" y="1238250"/>
            <a:ext cx="24876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b="1">
                <a:ea typeface="ＭＳ Ｐゴシック" charset="0"/>
                <a:cs typeface="+mn-cs"/>
              </a:rPr>
              <a:t>Infections communautaires</a:t>
            </a:r>
          </a:p>
          <a:p>
            <a:pPr>
              <a:defRPr/>
            </a:pPr>
            <a:r>
              <a:rPr lang="fr-FR" sz="1400" b="1">
                <a:ea typeface="ＭＳ Ｐゴシック" charset="0"/>
                <a:cs typeface="+mn-cs"/>
              </a:rPr>
              <a:t>(opportunistes)</a:t>
            </a:r>
            <a:endParaRPr lang="fr-FR" sz="1400">
              <a:ea typeface="ＭＳ Ｐゴシック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896" y="6373297"/>
            <a:ext cx="224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dirty="0">
                <a:solidFill>
                  <a:prstClr val="black"/>
                </a:solidFill>
              </a:rPr>
              <a:t>épisodes/1000 jours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z="2400" smtClean="0"/>
              <a:t>Greffe d’organe </a:t>
            </a: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Prophylaxies: peu de consensus</a:t>
            </a:r>
          </a:p>
        </p:txBody>
      </p:sp>
      <p:sp>
        <p:nvSpPr>
          <p:cNvPr id="49157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000" dirty="0" smtClean="0"/>
              <a:t>Pneumocystose</a:t>
            </a:r>
          </a:p>
          <a:p>
            <a:pPr lvl="1">
              <a:lnSpc>
                <a:spcPct val="80000"/>
              </a:lnSpc>
            </a:pPr>
            <a:r>
              <a:rPr lang="fr-FR" altLang="fr-FR" sz="1800" dirty="0" smtClean="0"/>
              <a:t>Plutôt centres avec incidence &gt; 3-5%: ≥ 3-6 à 12 mois (ou +: poumon, intestin, </a:t>
            </a:r>
            <a:r>
              <a:rPr lang="fr-FR" altLang="fr-FR" sz="1800" dirty="0" err="1" smtClean="0"/>
              <a:t>proph</a:t>
            </a:r>
            <a:r>
              <a:rPr lang="fr-FR" altLang="fr-FR" sz="1800" dirty="0" smtClean="0"/>
              <a:t> 2nd, CMV chronique)</a:t>
            </a:r>
          </a:p>
          <a:p>
            <a:pPr>
              <a:lnSpc>
                <a:spcPct val="80000"/>
              </a:lnSpc>
            </a:pPr>
            <a:r>
              <a:rPr lang="fr-FR" altLang="fr-FR" sz="2000" dirty="0" smtClean="0"/>
              <a:t>Toxoplasmose: </a:t>
            </a:r>
          </a:p>
          <a:p>
            <a:pPr lvl="1">
              <a:lnSpc>
                <a:spcPct val="80000"/>
              </a:lnSpc>
            </a:pPr>
            <a:r>
              <a:rPr lang="fr-FR" altLang="fr-FR" sz="1800" dirty="0" smtClean="0"/>
              <a:t>cœur R+ </a:t>
            </a:r>
            <a:r>
              <a:rPr lang="fr-FR" altLang="fr-FR" sz="1800" dirty="0" err="1" smtClean="0"/>
              <a:t>toxo</a:t>
            </a:r>
            <a:r>
              <a:rPr lang="fr-FR" altLang="fr-FR" sz="1800" dirty="0" smtClean="0"/>
              <a:t> ou D+/R- à vie</a:t>
            </a:r>
            <a:endParaRPr lang="fr-FR" sz="1800" dirty="0" smtClean="0"/>
          </a:p>
          <a:p>
            <a:pPr>
              <a:lnSpc>
                <a:spcPct val="80000"/>
              </a:lnSpc>
            </a:pPr>
            <a:r>
              <a:rPr lang="fr-FR" sz="2000" dirty="0" smtClean="0"/>
              <a:t>Infections fongiques invasives</a:t>
            </a:r>
          </a:p>
          <a:p>
            <a:pPr lvl="1">
              <a:lnSpc>
                <a:spcPct val="80000"/>
              </a:lnSpc>
            </a:pPr>
            <a:r>
              <a:rPr lang="fr-FR" sz="1800" dirty="0" smtClean="0"/>
              <a:t>Foie selon </a:t>
            </a:r>
            <a:r>
              <a:rPr lang="fr-FR" sz="1800" dirty="0" err="1" smtClean="0"/>
              <a:t>FdR</a:t>
            </a:r>
            <a:endParaRPr lang="fr-FR" sz="1800" dirty="0" smtClean="0"/>
          </a:p>
          <a:p>
            <a:pPr lvl="1">
              <a:lnSpc>
                <a:spcPct val="80000"/>
              </a:lnSpc>
            </a:pPr>
            <a:r>
              <a:rPr lang="fr-FR" sz="1800" dirty="0" smtClean="0"/>
              <a:t>Poumon  selon </a:t>
            </a:r>
            <a:r>
              <a:rPr lang="fr-FR" sz="1800" dirty="0" err="1" smtClean="0"/>
              <a:t>FdR</a:t>
            </a:r>
            <a:endParaRPr lang="fr-FR" sz="1800" dirty="0" smtClean="0"/>
          </a:p>
          <a:p>
            <a:pPr>
              <a:lnSpc>
                <a:spcPct val="80000"/>
              </a:lnSpc>
            </a:pPr>
            <a:r>
              <a:rPr lang="fr-FR" sz="2000" dirty="0" smtClean="0"/>
              <a:t>Herpes/VZV</a:t>
            </a:r>
          </a:p>
          <a:p>
            <a:pPr lvl="1">
              <a:lnSpc>
                <a:spcPct val="80000"/>
              </a:lnSpc>
            </a:pPr>
            <a:r>
              <a:rPr lang="fr-FR" sz="1800" dirty="0" smtClean="0"/>
              <a:t>Rein+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1700" dirty="0" smtClean="0"/>
              <a:t>(Val)</a:t>
            </a:r>
            <a:r>
              <a:rPr lang="fr-FR" sz="1700" dirty="0" err="1" smtClean="0"/>
              <a:t>aciclovir</a:t>
            </a:r>
            <a:endParaRPr lang="fr-FR" sz="1700" dirty="0" smtClean="0"/>
          </a:p>
          <a:p>
            <a:pPr eaLnBrk="1" hangingPunct="1">
              <a:lnSpc>
                <a:spcPct val="80000"/>
              </a:lnSpc>
            </a:pPr>
            <a:r>
              <a:rPr lang="fr-FR" sz="2000" dirty="0" smtClean="0"/>
              <a:t>CMV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800" dirty="0" smtClean="0"/>
              <a:t>Si D + / R -, ou R+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1700" dirty="0" smtClean="0"/>
              <a:t>(Val)</a:t>
            </a:r>
            <a:r>
              <a:rPr lang="fr-FR" sz="1700" dirty="0" err="1" smtClean="0"/>
              <a:t>ganciclovir</a:t>
            </a:r>
            <a:endParaRPr lang="fr-FR" sz="17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Agammaglobulinémie ou syndrome hyper </a:t>
            </a:r>
            <a:r>
              <a:rPr lang="fr-FR" dirty="0" err="1"/>
              <a:t>IgM</a:t>
            </a:r>
            <a:endParaRPr lang="fr-FR" dirty="0"/>
          </a:p>
          <a:p>
            <a:pPr lvl="1"/>
            <a:r>
              <a:rPr lang="fr-FR" dirty="0"/>
              <a:t>Cotrimoxazole ou azithromycine selon DDB</a:t>
            </a:r>
          </a:p>
          <a:p>
            <a:pPr lvl="1"/>
            <a:r>
              <a:rPr lang="fr-FR" dirty="0"/>
              <a:t>Immunoglobulines polyvalentes</a:t>
            </a:r>
          </a:p>
          <a:p>
            <a:r>
              <a:rPr lang="fr-FR" dirty="0" smtClean="0"/>
              <a:t>DICV</a:t>
            </a:r>
            <a:endParaRPr lang="fr-FR" dirty="0"/>
          </a:p>
          <a:p>
            <a:pPr lvl="1"/>
            <a:r>
              <a:rPr lang="fr-FR" dirty="0"/>
              <a:t>Cotrimoxazole ou azithromycine selon </a:t>
            </a:r>
            <a:r>
              <a:rPr lang="fr-FR" dirty="0" smtClean="0"/>
              <a:t>DDB ( +/- </a:t>
            </a:r>
            <a:r>
              <a:rPr lang="fr-FR" dirty="0" err="1" smtClean="0"/>
              <a:t>Ig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 smtClean="0"/>
              <a:t>Déficit </a:t>
            </a:r>
            <a:r>
              <a:rPr lang="fr-FR" dirty="0"/>
              <a:t>en facteurs du complément</a:t>
            </a:r>
          </a:p>
          <a:p>
            <a:pPr lvl="1"/>
            <a:r>
              <a:rPr lang="fr-FR" dirty="0" err="1"/>
              <a:t>Péni</a:t>
            </a:r>
            <a:r>
              <a:rPr lang="fr-FR" dirty="0"/>
              <a:t> G</a:t>
            </a:r>
          </a:p>
          <a:p>
            <a:r>
              <a:rPr lang="fr-FR" dirty="0" smtClean="0"/>
              <a:t>Granulomatose chronique ou SCID ou déficit en STAT3</a:t>
            </a:r>
          </a:p>
          <a:p>
            <a:pPr lvl="1"/>
            <a:r>
              <a:rPr lang="fr-FR" dirty="0" smtClean="0"/>
              <a:t>Cotrimoxazole + antifongique</a:t>
            </a:r>
          </a:p>
          <a:p>
            <a:r>
              <a:rPr lang="fr-FR" dirty="0" smtClean="0"/>
              <a:t>Neutropénie congénitale</a:t>
            </a:r>
          </a:p>
          <a:p>
            <a:pPr lvl="1"/>
            <a:r>
              <a:rPr lang="fr-FR" dirty="0" smtClean="0"/>
              <a:t>Cotrimoxazole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Déficits immunitaires héréditaires</a:t>
            </a:r>
            <a:endParaRPr lang="fr-FR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52513" y="6433066"/>
            <a:ext cx="5416932" cy="369332"/>
          </a:xfrm>
          <a:prstGeom prst="rect">
            <a:avLst/>
          </a:prstGeom>
          <a:solidFill>
            <a:srgbClr val="66FF3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 dirty="0" smtClean="0"/>
              <a:t>Recommandations CEREDIH </a:t>
            </a:r>
            <a:r>
              <a:rPr lang="fr-FR" altLang="fr-FR" dirty="0" err="1"/>
              <a:t>Aguilar</a:t>
            </a:r>
            <a:r>
              <a:rPr lang="fr-FR" altLang="fr-FR" dirty="0"/>
              <a:t> et coll</a:t>
            </a:r>
            <a:r>
              <a:rPr lang="fr-FR" altLang="fr-FR" dirty="0" smtClean="0"/>
              <a:t>., 2013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22402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dirty="0" smtClean="0"/>
              <a:t>Situations particulières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54864" tIns="91440"/>
          <a:lstStyle/>
          <a:p>
            <a:pPr marL="438150" indent="-319088" eaLnBrk="1" hangingPunct="1">
              <a:lnSpc>
                <a:spcPct val="90000"/>
              </a:lnSpc>
            </a:pPr>
            <a:r>
              <a:rPr lang="fr-FR" sz="2200" dirty="0" smtClean="0"/>
              <a:t>Patient venant d’une zone d’endémie parasitaire</a:t>
            </a:r>
          </a:p>
          <a:p>
            <a:pPr marL="730250" lvl="1" indent="-273050" eaLnBrk="1" hangingPunct="1">
              <a:lnSpc>
                <a:spcPct val="90000"/>
              </a:lnSpc>
            </a:pPr>
            <a:r>
              <a:rPr lang="fr-FR" sz="2000" dirty="0" err="1" smtClean="0"/>
              <a:t>Ivermectine</a:t>
            </a:r>
            <a:r>
              <a:rPr lang="fr-FR" sz="2000" dirty="0" smtClean="0"/>
              <a:t> po: 1 cure si ID thérapeutique</a:t>
            </a:r>
          </a:p>
          <a:p>
            <a:pPr marL="968375" lvl="2" indent="-273050" eaLnBrk="1" hangingPunct="1">
              <a:lnSpc>
                <a:spcPct val="90000"/>
              </a:lnSpc>
            </a:pPr>
            <a:r>
              <a:rPr lang="fr-FR" sz="1800" dirty="0" smtClean="0"/>
              <a:t>Prévention anguillulose maligne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fr-FR" sz="2200" dirty="0" smtClean="0"/>
              <a:t>Donneur porteur d’une infection bactérienne</a:t>
            </a:r>
          </a:p>
          <a:p>
            <a:pPr marL="730250" lvl="1" indent="-273050" eaLnBrk="1" hangingPunct="1">
              <a:lnSpc>
                <a:spcPct val="90000"/>
              </a:lnSpc>
            </a:pPr>
            <a:r>
              <a:rPr lang="fr-FR" sz="2000" dirty="0" smtClean="0"/>
              <a:t>Pas de contre-indication à la transplantation</a:t>
            </a:r>
          </a:p>
          <a:p>
            <a:pPr marL="730250" lvl="1" indent="-273050" eaLnBrk="1" hangingPunct="1">
              <a:lnSpc>
                <a:spcPct val="90000"/>
              </a:lnSpc>
            </a:pPr>
            <a:r>
              <a:rPr lang="fr-FR" sz="2000" dirty="0" smtClean="0"/>
              <a:t>Qu’elle touche ou non l’organe à greffer</a:t>
            </a:r>
          </a:p>
          <a:p>
            <a:pPr marL="730250" lvl="1" indent="-273050" eaLnBrk="1" hangingPunct="1">
              <a:lnSpc>
                <a:spcPct val="90000"/>
              </a:lnSpc>
            </a:pPr>
            <a:r>
              <a:rPr lang="fr-FR" sz="2000" dirty="0" smtClean="0"/>
              <a:t>Continuer le traitement chez le receveur si ATB inadaptée et/ou &lt; 48 heures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fr-FR" sz="2200" dirty="0" smtClean="0"/>
              <a:t>Décontamination digestive</a:t>
            </a:r>
          </a:p>
          <a:p>
            <a:pPr marL="730250" lvl="1" indent="-273050" eaLnBrk="1" hangingPunct="1">
              <a:lnSpc>
                <a:spcPct val="90000"/>
              </a:lnSpc>
            </a:pPr>
            <a:r>
              <a:rPr lang="fr-FR" sz="2000" dirty="0" smtClean="0"/>
              <a:t>ATB non absorbables</a:t>
            </a:r>
          </a:p>
          <a:p>
            <a:pPr marL="730250" lvl="1" indent="-273050" eaLnBrk="1" hangingPunct="1">
              <a:lnSpc>
                <a:spcPct val="90000"/>
              </a:lnSpc>
            </a:pPr>
            <a:r>
              <a:rPr lang="fr-FR" sz="2000" dirty="0" smtClean="0"/>
              <a:t>Controversé</a:t>
            </a:r>
            <a:endParaRPr lang="fr-FR" sz="21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mtClean="0"/>
              <a:t>VIH</a:t>
            </a:r>
          </a:p>
        </p:txBody>
      </p:sp>
      <p:sp>
        <p:nvSpPr>
          <p:cNvPr id="25602" name="Rectangle 6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109538" indent="0" algn="ctr">
              <a:buFont typeface="Wingdings 3" pitchFamily="18" charset="2"/>
              <a:buNone/>
            </a:pP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7031269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ChangeArrowheads="1"/>
          </p:cNvSpPr>
          <p:nvPr/>
        </p:nvSpPr>
        <p:spPr bwMode="auto">
          <a:xfrm>
            <a:off x="1069975" y="5653088"/>
            <a:ext cx="1574800" cy="37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336925" y="5653088"/>
            <a:ext cx="2392363" cy="37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6550025" y="5510213"/>
            <a:ext cx="1095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fr-FR" b="1"/>
              <a:t>SIDA</a:t>
            </a:r>
          </a:p>
          <a:p>
            <a:pPr algn="ctr" eaLnBrk="0" hangingPunct="0"/>
            <a:r>
              <a:rPr lang="fr-FR" b="1"/>
              <a:t>2 - 3 ans</a:t>
            </a:r>
          </a:p>
        </p:txBody>
      </p:sp>
      <p:sp>
        <p:nvSpPr>
          <p:cNvPr id="26628" name="Line 6"/>
          <p:cNvSpPr>
            <a:spLocks noChangeShapeType="1"/>
          </p:cNvSpPr>
          <p:nvPr/>
        </p:nvSpPr>
        <p:spPr bwMode="auto">
          <a:xfrm>
            <a:off x="1511300" y="2197100"/>
            <a:ext cx="0" cy="3198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29" name="Line 7"/>
          <p:cNvSpPr>
            <a:spLocks noChangeShapeType="1"/>
          </p:cNvSpPr>
          <p:nvPr/>
        </p:nvSpPr>
        <p:spPr bwMode="auto">
          <a:xfrm>
            <a:off x="1643063" y="5402263"/>
            <a:ext cx="933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30" name="Freeform 8"/>
          <p:cNvSpPr>
            <a:spLocks/>
          </p:cNvSpPr>
          <p:nvPr/>
        </p:nvSpPr>
        <p:spPr bwMode="auto">
          <a:xfrm>
            <a:off x="1574800" y="2252663"/>
            <a:ext cx="5919788" cy="3151187"/>
          </a:xfrm>
          <a:custGeom>
            <a:avLst/>
            <a:gdLst>
              <a:gd name="T0" fmla="*/ 0 w 4513"/>
              <a:gd name="T1" fmla="*/ 2147483647 h 2401"/>
              <a:gd name="T2" fmla="*/ 2147483647 w 4513"/>
              <a:gd name="T3" fmla="*/ 2147483647 h 2401"/>
              <a:gd name="T4" fmla="*/ 2147483647 w 4513"/>
              <a:gd name="T5" fmla="*/ 0 h 2401"/>
              <a:gd name="T6" fmla="*/ 2147483647 w 4513"/>
              <a:gd name="T7" fmla="*/ 2147483647 h 2401"/>
              <a:gd name="T8" fmla="*/ 2147483647 w 4513"/>
              <a:gd name="T9" fmla="*/ 2147483647 h 2401"/>
              <a:gd name="T10" fmla="*/ 2147483647 w 4513"/>
              <a:gd name="T11" fmla="*/ 2147483647 h 2401"/>
              <a:gd name="T12" fmla="*/ 2147483647 w 4513"/>
              <a:gd name="T13" fmla="*/ 2147483647 h 2401"/>
              <a:gd name="T14" fmla="*/ 2147483647 w 4513"/>
              <a:gd name="T15" fmla="*/ 2147483647 h 2401"/>
              <a:gd name="T16" fmla="*/ 2147483647 w 4513"/>
              <a:gd name="T17" fmla="*/ 2147483647 h 2401"/>
              <a:gd name="T18" fmla="*/ 2147483647 w 4513"/>
              <a:gd name="T19" fmla="*/ 2147483647 h 2401"/>
              <a:gd name="T20" fmla="*/ 2147483647 w 4513"/>
              <a:gd name="T21" fmla="*/ 2147483647 h 240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513"/>
              <a:gd name="T34" fmla="*/ 0 h 2401"/>
              <a:gd name="T35" fmla="*/ 4513 w 4513"/>
              <a:gd name="T36" fmla="*/ 2401 h 240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513" h="2401">
                <a:moveTo>
                  <a:pt x="0" y="2400"/>
                </a:moveTo>
                <a:lnTo>
                  <a:pt x="192" y="48"/>
                </a:lnTo>
                <a:lnTo>
                  <a:pt x="336" y="0"/>
                </a:lnTo>
                <a:lnTo>
                  <a:pt x="480" y="96"/>
                </a:lnTo>
                <a:lnTo>
                  <a:pt x="720" y="1488"/>
                </a:lnTo>
                <a:lnTo>
                  <a:pt x="1056" y="1824"/>
                </a:lnTo>
                <a:lnTo>
                  <a:pt x="1536" y="1920"/>
                </a:lnTo>
                <a:lnTo>
                  <a:pt x="2832" y="2112"/>
                </a:lnTo>
                <a:lnTo>
                  <a:pt x="3504" y="2016"/>
                </a:lnTo>
                <a:lnTo>
                  <a:pt x="3984" y="1728"/>
                </a:lnTo>
                <a:lnTo>
                  <a:pt x="4512" y="96"/>
                </a:lnTo>
              </a:path>
            </a:pathLst>
          </a:custGeom>
          <a:noFill/>
          <a:ln w="50800" cap="rnd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631" name="Freeform 9"/>
          <p:cNvSpPr>
            <a:spLocks/>
          </p:cNvSpPr>
          <p:nvPr/>
        </p:nvSpPr>
        <p:spPr bwMode="auto">
          <a:xfrm>
            <a:off x="1731963" y="2630488"/>
            <a:ext cx="6170612" cy="2582862"/>
          </a:xfrm>
          <a:custGeom>
            <a:avLst/>
            <a:gdLst>
              <a:gd name="T0" fmla="*/ 0 w 4704"/>
              <a:gd name="T1" fmla="*/ 0 h 1968"/>
              <a:gd name="T2" fmla="*/ 2147483647 w 4704"/>
              <a:gd name="T3" fmla="*/ 2147483647 h 1968"/>
              <a:gd name="T4" fmla="*/ 2147483647 w 4704"/>
              <a:gd name="T5" fmla="*/ 2147483647 h 1968"/>
              <a:gd name="T6" fmla="*/ 2147483647 w 4704"/>
              <a:gd name="T7" fmla="*/ 2147483647 h 1968"/>
              <a:gd name="T8" fmla="*/ 2147483647 w 4704"/>
              <a:gd name="T9" fmla="*/ 2147483647 h 1968"/>
              <a:gd name="T10" fmla="*/ 2147483647 w 4704"/>
              <a:gd name="T11" fmla="*/ 0 h 1968"/>
              <a:gd name="T12" fmla="*/ 2147483647 w 4704"/>
              <a:gd name="T13" fmla="*/ 2147483647 h 1968"/>
              <a:gd name="T14" fmla="*/ 2147483647 w 4704"/>
              <a:gd name="T15" fmla="*/ 2147483647 h 1968"/>
              <a:gd name="T16" fmla="*/ 2147483647 w 4704"/>
              <a:gd name="T17" fmla="*/ 2147483647 h 1968"/>
              <a:gd name="T18" fmla="*/ 2147483647 w 4704"/>
              <a:gd name="T19" fmla="*/ 2147483647 h 1968"/>
              <a:gd name="T20" fmla="*/ 2147483647 w 4704"/>
              <a:gd name="T21" fmla="*/ 2147483647 h 1968"/>
              <a:gd name="T22" fmla="*/ 2147483647 w 4704"/>
              <a:gd name="T23" fmla="*/ 2147483647 h 1968"/>
              <a:gd name="T24" fmla="*/ 2147483647 w 4704"/>
              <a:gd name="T25" fmla="*/ 2147483647 h 1968"/>
              <a:gd name="T26" fmla="*/ 2147483647 w 4704"/>
              <a:gd name="T27" fmla="*/ 2147483647 h 1968"/>
              <a:gd name="T28" fmla="*/ 2147483647 w 4704"/>
              <a:gd name="T29" fmla="*/ 2147483647 h 1968"/>
              <a:gd name="T30" fmla="*/ 2147483647 w 4704"/>
              <a:gd name="T31" fmla="*/ 2147483647 h 1968"/>
              <a:gd name="T32" fmla="*/ 2147483647 w 4704"/>
              <a:gd name="T33" fmla="*/ 2147483647 h 196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04"/>
              <a:gd name="T52" fmla="*/ 0 h 1968"/>
              <a:gd name="T53" fmla="*/ 4704 w 4704"/>
              <a:gd name="T54" fmla="*/ 1968 h 196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04" h="1968">
                <a:moveTo>
                  <a:pt x="0" y="0"/>
                </a:moveTo>
                <a:lnTo>
                  <a:pt x="100" y="526"/>
                </a:lnTo>
                <a:lnTo>
                  <a:pt x="207" y="1486"/>
                </a:lnTo>
                <a:lnTo>
                  <a:pt x="576" y="336"/>
                </a:lnTo>
                <a:lnTo>
                  <a:pt x="624" y="144"/>
                </a:lnTo>
                <a:lnTo>
                  <a:pt x="816" y="0"/>
                </a:lnTo>
                <a:lnTo>
                  <a:pt x="1296" y="384"/>
                </a:lnTo>
                <a:lnTo>
                  <a:pt x="1680" y="672"/>
                </a:lnTo>
                <a:lnTo>
                  <a:pt x="1968" y="864"/>
                </a:lnTo>
                <a:lnTo>
                  <a:pt x="2400" y="1104"/>
                </a:lnTo>
                <a:lnTo>
                  <a:pt x="2880" y="1344"/>
                </a:lnTo>
                <a:lnTo>
                  <a:pt x="3168" y="1440"/>
                </a:lnTo>
                <a:lnTo>
                  <a:pt x="3360" y="1584"/>
                </a:lnTo>
                <a:lnTo>
                  <a:pt x="3792" y="1728"/>
                </a:lnTo>
                <a:lnTo>
                  <a:pt x="4128" y="1872"/>
                </a:lnTo>
                <a:lnTo>
                  <a:pt x="4464" y="1920"/>
                </a:lnTo>
                <a:lnTo>
                  <a:pt x="4704" y="1968"/>
                </a:lnTo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2767013" y="3689350"/>
            <a:ext cx="1216025" cy="454025"/>
          </a:xfrm>
          <a:prstGeom prst="rect">
            <a:avLst/>
          </a:prstGeom>
          <a:solidFill>
            <a:srgbClr val="66FF99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fr-FR" sz="2400"/>
              <a:t>Virémie</a:t>
            </a:r>
          </a:p>
        </p:txBody>
      </p:sp>
      <p:sp>
        <p:nvSpPr>
          <p:cNvPr id="26633" name="Rectangle 11"/>
          <p:cNvSpPr>
            <a:spLocks noChangeArrowheads="1"/>
          </p:cNvSpPr>
          <p:nvPr/>
        </p:nvSpPr>
        <p:spPr bwMode="auto">
          <a:xfrm>
            <a:off x="685800" y="1916113"/>
            <a:ext cx="7921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fr-FR" sz="2400" b="1"/>
              <a:t>CD4</a:t>
            </a:r>
          </a:p>
        </p:txBody>
      </p:sp>
      <p:sp>
        <p:nvSpPr>
          <p:cNvPr id="26634" name="Line 12"/>
          <p:cNvSpPr>
            <a:spLocks noChangeShapeType="1"/>
          </p:cNvSpPr>
          <p:nvPr/>
        </p:nvSpPr>
        <p:spPr bwMode="auto">
          <a:xfrm>
            <a:off x="2651125" y="5402263"/>
            <a:ext cx="37036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35" name="Line 13"/>
          <p:cNvSpPr>
            <a:spLocks noChangeShapeType="1"/>
          </p:cNvSpPr>
          <p:nvPr/>
        </p:nvSpPr>
        <p:spPr bwMode="auto">
          <a:xfrm>
            <a:off x="6492875" y="5402263"/>
            <a:ext cx="1120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36" name="Rectangle 14"/>
          <p:cNvSpPr>
            <a:spLocks noChangeArrowheads="1"/>
          </p:cNvSpPr>
          <p:nvPr/>
        </p:nvSpPr>
        <p:spPr bwMode="auto">
          <a:xfrm>
            <a:off x="1166813" y="5510213"/>
            <a:ext cx="1908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fr-FR" b="1"/>
              <a:t>Séroconversion</a:t>
            </a:r>
          </a:p>
          <a:p>
            <a:pPr algn="ctr" eaLnBrk="0" hangingPunct="0"/>
            <a:r>
              <a:rPr lang="fr-FR" b="1"/>
              <a:t>1 - 12 sem.</a:t>
            </a:r>
          </a:p>
        </p:txBody>
      </p:sp>
      <p:sp>
        <p:nvSpPr>
          <p:cNvPr id="26637" name="Rectangle 15"/>
          <p:cNvSpPr>
            <a:spLocks noChangeArrowheads="1"/>
          </p:cNvSpPr>
          <p:nvPr/>
        </p:nvSpPr>
        <p:spPr bwMode="auto">
          <a:xfrm>
            <a:off x="3378200" y="5510213"/>
            <a:ext cx="2035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fr-FR" b="1"/>
              <a:t>Asymptomatique</a:t>
            </a:r>
          </a:p>
          <a:p>
            <a:pPr algn="ctr" eaLnBrk="0" hangingPunct="0"/>
            <a:r>
              <a:rPr lang="fr-FR" b="1"/>
              <a:t>7 - 12 ans</a:t>
            </a:r>
          </a:p>
        </p:txBody>
      </p:sp>
      <p:sp>
        <p:nvSpPr>
          <p:cNvPr id="26638" name="Line 16"/>
          <p:cNvSpPr>
            <a:spLocks noChangeShapeType="1"/>
          </p:cNvSpPr>
          <p:nvPr/>
        </p:nvSpPr>
        <p:spPr bwMode="auto">
          <a:xfrm>
            <a:off x="1517650" y="4772025"/>
            <a:ext cx="63484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39" name="Rectangle 17"/>
          <p:cNvSpPr>
            <a:spLocks noChangeArrowheads="1"/>
          </p:cNvSpPr>
          <p:nvPr/>
        </p:nvSpPr>
        <p:spPr bwMode="auto">
          <a:xfrm>
            <a:off x="995363" y="4610100"/>
            <a:ext cx="604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fr-FR" sz="2000" b="1"/>
              <a:t>200</a:t>
            </a:r>
          </a:p>
        </p:txBody>
      </p:sp>
      <p:sp>
        <p:nvSpPr>
          <p:cNvPr id="26640" name="Line 18"/>
          <p:cNvSpPr>
            <a:spLocks noChangeShapeType="1"/>
          </p:cNvSpPr>
          <p:nvPr/>
        </p:nvSpPr>
        <p:spPr bwMode="auto">
          <a:xfrm>
            <a:off x="6359525" y="2574925"/>
            <a:ext cx="0" cy="275907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41" name="Rectangle 19"/>
          <p:cNvSpPr>
            <a:spLocks noChangeArrowheads="1"/>
          </p:cNvSpPr>
          <p:nvPr/>
        </p:nvSpPr>
        <p:spPr bwMode="auto">
          <a:xfrm>
            <a:off x="995363" y="2971800"/>
            <a:ext cx="604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fr-FR" sz="2000" b="1"/>
              <a:t>500</a:t>
            </a:r>
          </a:p>
        </p:txBody>
      </p:sp>
      <p:sp>
        <p:nvSpPr>
          <p:cNvPr id="26642" name="Line 20"/>
          <p:cNvSpPr>
            <a:spLocks noChangeShapeType="1"/>
          </p:cNvSpPr>
          <p:nvPr/>
        </p:nvSpPr>
        <p:spPr bwMode="auto">
          <a:xfrm>
            <a:off x="1517650" y="3135313"/>
            <a:ext cx="64103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43" name="Rectangle 21"/>
          <p:cNvSpPr>
            <a:spLocks noChangeArrowheads="1"/>
          </p:cNvSpPr>
          <p:nvPr/>
        </p:nvSpPr>
        <p:spPr bwMode="auto">
          <a:xfrm>
            <a:off x="3468688" y="2214563"/>
            <a:ext cx="792162" cy="45402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fr-FR" sz="2400"/>
              <a:t>CD4</a:t>
            </a:r>
          </a:p>
        </p:txBody>
      </p:sp>
      <p:sp>
        <p:nvSpPr>
          <p:cNvPr id="26644" name="Line 22"/>
          <p:cNvSpPr>
            <a:spLocks noChangeShapeType="1"/>
          </p:cNvSpPr>
          <p:nvPr/>
        </p:nvSpPr>
        <p:spPr bwMode="auto">
          <a:xfrm>
            <a:off x="6373813" y="2614613"/>
            <a:ext cx="1843087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45" name="Rectangle 23"/>
          <p:cNvSpPr>
            <a:spLocks noChangeArrowheads="1"/>
          </p:cNvSpPr>
          <p:nvPr/>
        </p:nvSpPr>
        <p:spPr bwMode="auto">
          <a:xfrm>
            <a:off x="5940425" y="1558925"/>
            <a:ext cx="30241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fr-FR" sz="2000"/>
              <a:t>Infections opportunistes majeures (catégorie C)</a:t>
            </a:r>
          </a:p>
        </p:txBody>
      </p:sp>
      <p:sp>
        <p:nvSpPr>
          <p:cNvPr id="26646" name="Line 24"/>
          <p:cNvSpPr>
            <a:spLocks noChangeShapeType="1"/>
          </p:cNvSpPr>
          <p:nvPr/>
        </p:nvSpPr>
        <p:spPr bwMode="auto">
          <a:xfrm>
            <a:off x="5659438" y="2606675"/>
            <a:ext cx="749300" cy="0"/>
          </a:xfrm>
          <a:prstGeom prst="line">
            <a:avLst/>
          </a:prstGeom>
          <a:noFill/>
          <a:ln w="50800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47" name="Line 25"/>
          <p:cNvSpPr>
            <a:spLocks noChangeShapeType="1"/>
          </p:cNvSpPr>
          <p:nvPr/>
        </p:nvSpPr>
        <p:spPr bwMode="auto">
          <a:xfrm flipH="1">
            <a:off x="3381375" y="2535238"/>
            <a:ext cx="412750" cy="4460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48" name="Line 26"/>
          <p:cNvSpPr>
            <a:spLocks noChangeShapeType="1"/>
          </p:cNvSpPr>
          <p:nvPr/>
        </p:nvSpPr>
        <p:spPr bwMode="auto">
          <a:xfrm flipH="1">
            <a:off x="2828925" y="4027488"/>
            <a:ext cx="39846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532" name="Rectangle 28"/>
          <p:cNvSpPr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z="2000" smtClean="0"/>
              <a:t>VIH</a:t>
            </a: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Histoire naturelle</a:t>
            </a:r>
          </a:p>
        </p:txBody>
      </p:sp>
    </p:spTree>
    <p:extLst>
      <p:ext uri="{BB962C8B-B14F-4D97-AF65-F5344CB8AC3E}">
        <p14:creationId xmlns:p14="http://schemas.microsoft.com/office/powerpoint/2010/main" val="5567920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Meilleure prophylaxie: </a:t>
            </a:r>
          </a:p>
          <a:p>
            <a:pPr lvl="1"/>
            <a:r>
              <a:rPr lang="fr-FR" dirty="0" smtClean="0"/>
              <a:t>Antirétroviraux =&gt; Baisse charge virale et remontée CD4</a:t>
            </a:r>
          </a:p>
          <a:p>
            <a:r>
              <a:rPr lang="fr-FR" dirty="0"/>
              <a:t>Prophylaxies </a:t>
            </a:r>
            <a:r>
              <a:rPr lang="fr-FR" dirty="0" smtClean="0"/>
              <a:t>primaires</a:t>
            </a:r>
            <a:endParaRPr lang="fr-FR" dirty="0" smtClean="0"/>
          </a:p>
          <a:p>
            <a:pPr lvl="1"/>
            <a:r>
              <a:rPr lang="fr-FR" dirty="0"/>
              <a:t>Pneumocystose si CD4+ &lt; </a:t>
            </a:r>
            <a:r>
              <a:rPr lang="fr-FR" dirty="0" smtClean="0"/>
              <a:t>200</a:t>
            </a:r>
            <a:endParaRPr lang="fr-FR" dirty="0"/>
          </a:p>
          <a:p>
            <a:pPr lvl="1"/>
            <a:r>
              <a:rPr lang="fr-FR" dirty="0"/>
              <a:t>Toxoplasmose si CD4+ &lt; </a:t>
            </a:r>
            <a:r>
              <a:rPr lang="fr-FR" dirty="0" smtClean="0"/>
              <a:t>100</a:t>
            </a:r>
            <a:endParaRPr lang="fr-FR" dirty="0"/>
          </a:p>
          <a:p>
            <a:pPr lvl="1"/>
            <a:r>
              <a:rPr lang="fr-FR" dirty="0"/>
              <a:t>Tuberculose si ITL</a:t>
            </a:r>
          </a:p>
          <a:p>
            <a:pPr lvl="1"/>
            <a:r>
              <a:rPr lang="fr-FR" dirty="0"/>
              <a:t>Mycobactéries atypiques si </a:t>
            </a:r>
            <a:r>
              <a:rPr lang="fr-FR" dirty="0" smtClean="0"/>
              <a:t>CD4&lt;50</a:t>
            </a:r>
            <a:endParaRPr lang="fr-FR" dirty="0"/>
          </a:p>
          <a:p>
            <a:pPr lvl="1"/>
            <a:r>
              <a:rPr lang="fr-FR" dirty="0"/>
              <a:t>CMV si CD4&lt;50 </a:t>
            </a:r>
            <a:r>
              <a:rPr lang="fr-FR" dirty="0" err="1" smtClean="0"/>
              <a:t>premptif</a:t>
            </a:r>
            <a:endParaRPr lang="fr-FR" dirty="0"/>
          </a:p>
          <a:p>
            <a:r>
              <a:rPr lang="fr-FR" dirty="0"/>
              <a:t>Prophylaxie secondaire </a:t>
            </a:r>
            <a:endParaRPr lang="fr-FR" dirty="0" smtClean="0"/>
          </a:p>
          <a:p>
            <a:pPr lvl="1"/>
            <a:r>
              <a:rPr lang="fr-FR" dirty="0" smtClean="0"/>
              <a:t>Pneumocystose</a:t>
            </a:r>
            <a:endParaRPr lang="fr-FR" dirty="0"/>
          </a:p>
          <a:p>
            <a:pPr lvl="1"/>
            <a:r>
              <a:rPr lang="fr-FR" dirty="0" smtClean="0"/>
              <a:t>Toxoplasmose</a:t>
            </a:r>
            <a:endParaRPr lang="fr-FR" dirty="0"/>
          </a:p>
          <a:p>
            <a:pPr lvl="1"/>
            <a:r>
              <a:rPr lang="fr-FR" dirty="0" smtClean="0"/>
              <a:t>Mycobactéries atypiques</a:t>
            </a:r>
            <a:endParaRPr lang="fr-FR" dirty="0"/>
          </a:p>
          <a:p>
            <a:pPr lvl="1"/>
            <a:r>
              <a:rPr lang="fr-FR" dirty="0" smtClean="0"/>
              <a:t>CMV</a:t>
            </a:r>
            <a:endParaRPr lang="fr-FR" dirty="0"/>
          </a:p>
          <a:p>
            <a:pPr lvl="1"/>
            <a:r>
              <a:rPr lang="fr-FR" dirty="0"/>
              <a:t>Cryptococcose </a:t>
            </a:r>
            <a:r>
              <a:rPr lang="fr-FR" dirty="0" err="1" smtClean="0"/>
              <a:t>neuroméningée</a:t>
            </a:r>
            <a:endParaRPr lang="fr-FR" dirty="0"/>
          </a:p>
        </p:txBody>
      </p:sp>
      <p:sp>
        <p:nvSpPr>
          <p:cNvPr id="2458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VIH: </a:t>
            </a:r>
            <a:r>
              <a:rPr lang="fr-FR" dirty="0" smtClean="0"/>
              <a:t>Prophylaxies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699577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Vaccins et immunodépression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4400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mtClean="0"/>
              <a:t>Vaccin immunodéprimé</a:t>
            </a:r>
          </a:p>
        </p:txBody>
      </p:sp>
      <p:sp>
        <p:nvSpPr>
          <p:cNvPr id="59394" name="Rectangle 3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017962"/>
          </a:xfrm>
        </p:spPr>
        <p:txBody>
          <a:bodyPr/>
          <a:lstStyle/>
          <a:p>
            <a:r>
              <a:rPr lang="fr-FR" dirty="0"/>
              <a:t>Risque accru de certaines infections pour certains déficits immunitaires </a:t>
            </a:r>
          </a:p>
          <a:p>
            <a:r>
              <a:rPr lang="fr-FR" dirty="0" smtClean="0"/>
              <a:t>Risque des vaccins vivants atténués qui sont contre indiqués pour un grand nombre de déficits immunitaires </a:t>
            </a:r>
          </a:p>
          <a:p>
            <a:r>
              <a:rPr lang="fr-FR" dirty="0" smtClean="0"/>
              <a:t>Réponse vaccinale plus faible des patients immunodéprimés pouvant nécessiter des schémas vaccinaux particuliers, et, en particulier des périodes de vaccination spécifiques </a:t>
            </a:r>
          </a:p>
        </p:txBody>
      </p:sp>
      <p:sp>
        <p:nvSpPr>
          <p:cNvPr id="59395" name="Text Box 4"/>
          <p:cNvSpPr txBox="1">
            <a:spLocks noChangeArrowheads="1"/>
          </p:cNvSpPr>
          <p:nvPr/>
        </p:nvSpPr>
        <p:spPr bwMode="auto">
          <a:xfrm>
            <a:off x="6840538" y="6308725"/>
            <a:ext cx="1835150" cy="366713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HCSP, 2014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16113"/>
            <a:ext cx="8229600" cy="4090987"/>
          </a:xfrm>
        </p:spPr>
        <p:txBody>
          <a:bodyPr/>
          <a:lstStyle/>
          <a:p>
            <a:r>
              <a:rPr lang="fr-FR" smtClean="0"/>
              <a:t>Immunité innée (naturelle)</a:t>
            </a:r>
          </a:p>
          <a:p>
            <a:pPr lvl="1"/>
            <a:r>
              <a:rPr lang="fr-FR" smtClean="0"/>
              <a:t>Barrières anatomiques: peau, muqueuses et sécrétions</a:t>
            </a:r>
          </a:p>
          <a:p>
            <a:pPr lvl="1"/>
            <a:r>
              <a:rPr lang="fr-FR" smtClean="0"/>
              <a:t>Complément, cytokines</a:t>
            </a:r>
          </a:p>
          <a:p>
            <a:pPr lvl="1"/>
            <a:r>
              <a:rPr lang="fr-FR" smtClean="0"/>
              <a:t>Cellules phagocytaires : macrophages, PNN</a:t>
            </a:r>
          </a:p>
          <a:p>
            <a:pPr lvl="1"/>
            <a:r>
              <a:rPr lang="fr-FR" smtClean="0"/>
              <a:t>Cellules NK</a:t>
            </a:r>
          </a:p>
          <a:p>
            <a:r>
              <a:rPr lang="fr-FR" smtClean="0"/>
              <a:t>Immunité adaptative (acquise)</a:t>
            </a:r>
          </a:p>
          <a:p>
            <a:pPr lvl="1"/>
            <a:r>
              <a:rPr lang="fr-FR" smtClean="0"/>
              <a:t>Cellules présentatrices d’ag (CPA)</a:t>
            </a:r>
          </a:p>
          <a:p>
            <a:pPr lvl="1"/>
            <a:r>
              <a:rPr lang="fr-FR" smtClean="0"/>
              <a:t>Lymphocytes T et B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mtClean="0"/>
              <a:t>Les acteurs de l’immunité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/>
          <p:cNvSpPr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mtClean="0"/>
              <a:t>Vaccin immunodéprimé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54864" tIns="91440">
            <a:normAutofit lnSpcReduction="10000"/>
          </a:bodyPr>
          <a:lstStyle/>
          <a:p>
            <a:pPr marL="438150" indent="-319088" eaLnBrk="1" hangingPunct="1"/>
            <a:r>
              <a:rPr lang="fr-FR" dirty="0" smtClean="0"/>
              <a:t>En général</a:t>
            </a:r>
          </a:p>
          <a:p>
            <a:pPr marL="730250" lvl="1" indent="-273050" eaLnBrk="1" hangingPunct="1"/>
            <a:r>
              <a:rPr lang="fr-FR" dirty="0" smtClean="0"/>
              <a:t>Vaccins inactivés (DTPC, </a:t>
            </a:r>
            <a:r>
              <a:rPr lang="fr-FR" dirty="0" err="1" smtClean="0"/>
              <a:t>Pnc</a:t>
            </a:r>
            <a:r>
              <a:rPr lang="fr-FR" dirty="0" smtClean="0"/>
              <a:t>, grippe, HVB, HI, </a:t>
            </a:r>
            <a:r>
              <a:rPr lang="fr-FR" dirty="0" err="1" smtClean="0"/>
              <a:t>méningo</a:t>
            </a:r>
            <a:r>
              <a:rPr lang="fr-FR" dirty="0" smtClean="0"/>
              <a:t>)</a:t>
            </a:r>
          </a:p>
          <a:p>
            <a:pPr marL="995363" lvl="2" eaLnBrk="1" hangingPunct="1"/>
            <a:r>
              <a:rPr lang="fr-FR" dirty="0" smtClean="0"/>
              <a:t>Possibles tout le temps</a:t>
            </a:r>
          </a:p>
          <a:p>
            <a:pPr marL="995363" lvl="2" eaLnBrk="1" hangingPunct="1"/>
            <a:r>
              <a:rPr lang="fr-FR" dirty="0" smtClean="0"/>
              <a:t>Délai 6-12 mois si greffe </a:t>
            </a:r>
          </a:p>
          <a:p>
            <a:pPr marL="1279525" lvl="3" eaLnBrk="1" hangingPunct="1"/>
            <a:r>
              <a:rPr lang="fr-FR" dirty="0" smtClean="0"/>
              <a:t>Diminution de la réponse vaccinale</a:t>
            </a:r>
          </a:p>
          <a:p>
            <a:pPr marL="730250" lvl="1" indent="-273050" eaLnBrk="1" hangingPunct="1"/>
            <a:r>
              <a:rPr lang="fr-FR" dirty="0" smtClean="0"/>
              <a:t>Vaccins vivants (ROR, fièvre jaune, varicelle)</a:t>
            </a:r>
          </a:p>
          <a:p>
            <a:pPr marL="995363" lvl="2" eaLnBrk="1" hangingPunct="1"/>
            <a:r>
              <a:rPr lang="fr-FR" dirty="0" smtClean="0"/>
              <a:t>Idéalement les faire avant greffe/anti TNF…</a:t>
            </a:r>
          </a:p>
          <a:p>
            <a:pPr marL="995363" lvl="2" eaLnBrk="1" hangingPunct="1"/>
            <a:r>
              <a:rPr lang="fr-FR" dirty="0" smtClean="0"/>
              <a:t>Contre indiqués après sauf besoin impérieux</a:t>
            </a:r>
          </a:p>
          <a:p>
            <a:pPr marL="1216025" lvl="3" indent="-182563" eaLnBrk="1" hangingPunct="1"/>
            <a:r>
              <a:rPr lang="fr-FR" dirty="0" smtClean="0"/>
              <a:t>Envisageables si CD4 &gt;200</a:t>
            </a:r>
          </a:p>
          <a:p>
            <a:pPr marL="730250" lvl="1" indent="-273050" eaLnBrk="1" hangingPunct="1"/>
            <a:r>
              <a:rPr lang="fr-FR" dirty="0" smtClean="0"/>
              <a:t>BCG CI quel que soit le statut immunitaire chez l’ID</a:t>
            </a:r>
          </a:p>
          <a:p>
            <a:pPr marL="474662" indent="-273050" eaLnBrk="1" hangingPunct="1"/>
            <a:r>
              <a:rPr lang="fr-FR" dirty="0" smtClean="0"/>
              <a:t>Vacciner l’entourage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840538" y="6308725"/>
            <a:ext cx="1835150" cy="366713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HCSP, 2014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88913"/>
            <a:ext cx="7705725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5013325"/>
            <a:ext cx="7777163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7812088" y="6491288"/>
            <a:ext cx="1331912" cy="33655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/>
              <a:t>HCSP, 2014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6840538" y="6308725"/>
            <a:ext cx="1835150" cy="366713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HCSP, 2014</a:t>
            </a:r>
          </a:p>
        </p:txBody>
      </p:sp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7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825500"/>
            <a:ext cx="8891588" cy="339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7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21163"/>
            <a:ext cx="9144000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4"/>
          <p:cNvSpPr txBox="1">
            <a:spLocks noChangeArrowheads="1"/>
          </p:cNvSpPr>
          <p:nvPr/>
        </p:nvSpPr>
        <p:spPr bwMode="auto">
          <a:xfrm>
            <a:off x="6840538" y="6308725"/>
            <a:ext cx="1835150" cy="366713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HCSP, 2014</a:t>
            </a:r>
          </a:p>
        </p:txBody>
      </p:sp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6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6613"/>
            <a:ext cx="9144000" cy="374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4"/>
          <p:cNvSpPr txBox="1">
            <a:spLocks noChangeArrowheads="1"/>
          </p:cNvSpPr>
          <p:nvPr/>
        </p:nvSpPr>
        <p:spPr bwMode="auto">
          <a:xfrm>
            <a:off x="6840538" y="6308725"/>
            <a:ext cx="1835150" cy="366713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HCSP, 2014</a:t>
            </a:r>
          </a:p>
        </p:txBody>
      </p:sp>
      <p:pic>
        <p:nvPicPr>
          <p:cNvPr id="931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1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6613"/>
            <a:ext cx="91440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4"/>
          <p:cNvSpPr txBox="1">
            <a:spLocks noChangeArrowheads="1"/>
          </p:cNvSpPr>
          <p:nvPr/>
        </p:nvSpPr>
        <p:spPr bwMode="auto">
          <a:xfrm>
            <a:off x="6840538" y="6308725"/>
            <a:ext cx="1835150" cy="366713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HCSP, 2014</a:t>
            </a:r>
          </a:p>
        </p:txBody>
      </p:sp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42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8" y="639763"/>
            <a:ext cx="8964612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4"/>
          <p:cNvSpPr txBox="1">
            <a:spLocks noChangeArrowheads="1"/>
          </p:cNvSpPr>
          <p:nvPr/>
        </p:nvSpPr>
        <p:spPr bwMode="auto">
          <a:xfrm>
            <a:off x="6840538" y="6308725"/>
            <a:ext cx="1835150" cy="366713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HCSP, 2014</a:t>
            </a:r>
          </a:p>
        </p:txBody>
      </p:sp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6613"/>
            <a:ext cx="9144000" cy="25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Nombreuses causes d’immunodépression</a:t>
            </a:r>
          </a:p>
          <a:p>
            <a:r>
              <a:rPr lang="fr-FR" dirty="0" smtClean="0"/>
              <a:t>Fréquence, et type d’infections associées à ces ID variables mais augmentées</a:t>
            </a:r>
          </a:p>
          <a:p>
            <a:r>
              <a:rPr lang="fr-FR" dirty="0" smtClean="0"/>
              <a:t>On ne peut pas tout prévenir</a:t>
            </a:r>
          </a:p>
          <a:p>
            <a:pPr lvl="1"/>
            <a:r>
              <a:rPr lang="fr-FR" dirty="0" smtClean="0"/>
              <a:t>Prévention médicamenteuse</a:t>
            </a:r>
          </a:p>
          <a:p>
            <a:pPr lvl="2"/>
            <a:r>
              <a:rPr lang="fr-FR" dirty="0" smtClean="0"/>
              <a:t>pneumocystose, toxoplasmose, HSV/VZV, </a:t>
            </a:r>
          </a:p>
          <a:p>
            <a:pPr lvl="1"/>
            <a:r>
              <a:rPr lang="fr-FR" dirty="0" smtClean="0"/>
              <a:t>Traitement précoce d’une infection latente</a:t>
            </a:r>
          </a:p>
          <a:p>
            <a:pPr lvl="2"/>
            <a:r>
              <a:rPr lang="fr-FR" dirty="0" smtClean="0"/>
              <a:t>Tuberculose, hépatites</a:t>
            </a:r>
          </a:p>
          <a:p>
            <a:pPr lvl="1"/>
            <a:r>
              <a:rPr lang="fr-FR" dirty="0" smtClean="0"/>
              <a:t>Traitement préemptif	</a:t>
            </a:r>
          </a:p>
          <a:p>
            <a:pPr lvl="2"/>
            <a:r>
              <a:rPr lang="fr-FR" dirty="0" smtClean="0"/>
              <a:t>CMV</a:t>
            </a:r>
          </a:p>
          <a:p>
            <a:pPr lvl="1"/>
            <a:r>
              <a:rPr lang="fr-FR" dirty="0" smtClean="0"/>
              <a:t>Vaccination</a:t>
            </a:r>
          </a:p>
          <a:p>
            <a:pPr lvl="2"/>
            <a:r>
              <a:rPr lang="fr-FR" dirty="0" smtClean="0"/>
              <a:t>Si vaccin existe</a:t>
            </a:r>
          </a:p>
          <a:p>
            <a:pPr lvl="2"/>
            <a:r>
              <a:rPr lang="fr-FR" dirty="0" smtClean="0"/>
              <a:t>Patients et/ou entourage</a:t>
            </a:r>
          </a:p>
          <a:p>
            <a:pPr lvl="2"/>
            <a:r>
              <a:rPr lang="fr-FR" dirty="0" smtClean="0"/>
              <a:t>Si possible avant l’ID</a:t>
            </a:r>
          </a:p>
          <a:p>
            <a:r>
              <a:rPr lang="fr-FR" dirty="0" smtClean="0"/>
              <a:t>Diagnostic et traitement précoce</a:t>
            </a:r>
          </a:p>
          <a:p>
            <a:pPr lvl="1"/>
            <a:r>
              <a:rPr lang="fr-FR" dirty="0" smtClean="0"/>
              <a:t>En particulier pour infections bactériennes</a:t>
            </a:r>
            <a:endParaRPr lang="fr-FR" dirty="0"/>
          </a:p>
          <a:p>
            <a:pPr lvl="2"/>
            <a:endParaRPr lang="fr-FR" dirty="0" smtClean="0"/>
          </a:p>
        </p:txBody>
      </p:sp>
      <p:sp>
        <p:nvSpPr>
          <p:cNvPr id="6963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Conclusion: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3137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17" name="Group 25"/>
          <p:cNvGraphicFramePr>
            <a:graphicFrameLocks noGrp="1"/>
          </p:cNvGraphicFramePr>
          <p:nvPr>
            <p:ph idx="4294967295"/>
          </p:nvPr>
        </p:nvGraphicFramePr>
        <p:xfrm>
          <a:off x="457200" y="1916113"/>
          <a:ext cx="8229600" cy="2999486"/>
        </p:xfrm>
        <a:graphic>
          <a:graphicData uri="http://schemas.openxmlformats.org/drawingml/2006/table">
            <a:tbl>
              <a:tblPr/>
              <a:tblGrid>
                <a:gridCol w="1676400"/>
                <a:gridCol w="3810000"/>
                <a:gridCol w="2743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Immunité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Non spécifique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Spécifique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Humorale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Complément, cytokines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Immunoglobulines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Cellulaire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Polynucléaires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Phagocytes mononuclées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Cellules NK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Cellules dendritiques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Lymphocytes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Lymphocytes 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mtClean="0"/>
              <a:t>Les acteurs de l’immunité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Complications de l’immunodépression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457200" y="1989138"/>
            <a:ext cx="4038600" cy="4017962"/>
          </a:xfrm>
        </p:spPr>
        <p:txBody>
          <a:bodyPr/>
          <a:lstStyle/>
          <a:p>
            <a:r>
              <a:rPr lang="fr-FR" sz="2800" smtClean="0"/>
              <a:t>Infections</a:t>
            </a:r>
          </a:p>
          <a:p>
            <a:pPr lvl="1"/>
            <a:r>
              <a:rPr lang="fr-FR" sz="2400" smtClean="0"/>
              <a:t>Infections opportunistes</a:t>
            </a:r>
          </a:p>
          <a:p>
            <a:pPr lvl="1"/>
            <a:r>
              <a:rPr lang="fr-FR" sz="2400" smtClean="0"/>
              <a:t>Infections non opportunistes</a:t>
            </a:r>
          </a:p>
          <a:p>
            <a:r>
              <a:rPr lang="fr-FR" sz="2800" smtClean="0"/>
              <a:t>Manifestations non infectieuses</a:t>
            </a:r>
          </a:p>
          <a:p>
            <a:pPr lvl="1"/>
            <a:r>
              <a:rPr lang="fr-FR" sz="2400" smtClean="0"/>
              <a:t>maladies auto-immunes</a:t>
            </a:r>
          </a:p>
          <a:p>
            <a:pPr lvl="1"/>
            <a:r>
              <a:rPr lang="fr-FR" sz="2400" smtClean="0"/>
              <a:t>cancers</a:t>
            </a:r>
          </a:p>
        </p:txBody>
      </p:sp>
      <p:sp>
        <p:nvSpPr>
          <p:cNvPr id="19459" name="Espace réservé du contenu 9"/>
          <p:cNvSpPr>
            <a:spLocks noGrp="1"/>
          </p:cNvSpPr>
          <p:nvPr>
            <p:ph sz="half" idx="4294967295"/>
          </p:nvPr>
        </p:nvSpPr>
        <p:spPr>
          <a:xfrm>
            <a:off x="5220072" y="1916832"/>
            <a:ext cx="3452192" cy="2664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Blip>
                <a:blip r:embed="rId2"/>
              </a:buBlip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Bactériennes</a:t>
            </a:r>
          </a:p>
          <a:p>
            <a:pPr lvl="1"/>
            <a:r>
              <a:rPr lang="fr-F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Pyogènes</a:t>
            </a:r>
          </a:p>
          <a:p>
            <a:pPr lvl="1"/>
            <a:r>
              <a:rPr lang="fr-F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Pathogènes « rares »</a:t>
            </a: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Fongiques</a:t>
            </a: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Parasitaires</a:t>
            </a: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Virales</a:t>
            </a:r>
          </a:p>
        </p:txBody>
      </p:sp>
      <p:sp>
        <p:nvSpPr>
          <p:cNvPr id="2" name="Accolade fermante 1"/>
          <p:cNvSpPr/>
          <p:nvPr/>
        </p:nvSpPr>
        <p:spPr>
          <a:xfrm>
            <a:off x="4355976" y="2060848"/>
            <a:ext cx="720080" cy="1548172"/>
          </a:xfrm>
          <a:prstGeom prst="righ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dirty="0" smtClean="0"/>
              <a:t>Différentes types d’immunosuppression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028465"/>
              </p:ext>
            </p:extLst>
          </p:nvPr>
        </p:nvGraphicFramePr>
        <p:xfrm>
          <a:off x="285720" y="1785926"/>
          <a:ext cx="8467599" cy="3772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8675"/>
                <a:gridCol w="2541715"/>
                <a:gridCol w="2557209"/>
              </a:tblGrid>
              <a:tr h="495139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Cellules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Susceptibilité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715887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Phagocytose (macrophages, PNN)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Bactéries extracellulaires</a:t>
                      </a:r>
                    </a:p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Champignons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Ex: greffe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939229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Lymphocytes B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Bactéries extracellulaires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Protozoaires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Ex: immunosuppresseurs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072802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Lymphocytes T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Bactéries intracellulaires</a:t>
                      </a:r>
                    </a:p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Virus</a:t>
                      </a:r>
                    </a:p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Champignons</a:t>
                      </a:r>
                    </a:p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Parasites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Ex: VIH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433997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Fonction filtre de la rate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Bactéries encapsulées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Ex: splénectomie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3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mtClean="0"/>
              <a:t>Prévenir l’infection: pré requis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017962"/>
          </a:xfrm>
        </p:spPr>
        <p:txBody>
          <a:bodyPr/>
          <a:lstStyle/>
          <a:p>
            <a:r>
              <a:rPr lang="fr-FR" smtClean="0"/>
              <a:t>Infection fréquente</a:t>
            </a:r>
          </a:p>
          <a:p>
            <a:pPr lvl="1"/>
            <a:r>
              <a:rPr lang="fr-FR" smtClean="0"/>
              <a:t>Bénéfices prévention &gt; risque prévention</a:t>
            </a:r>
          </a:p>
          <a:p>
            <a:pPr lvl="1"/>
            <a:r>
              <a:rPr lang="fr-FR" smtClean="0"/>
              <a:t>Bien définir les populations</a:t>
            </a:r>
          </a:p>
          <a:p>
            <a:r>
              <a:rPr lang="fr-FR" smtClean="0"/>
              <a:t>Possibilité de prévention</a:t>
            </a:r>
          </a:p>
          <a:p>
            <a:pPr lvl="1"/>
            <a:r>
              <a:rPr lang="fr-FR" smtClean="0"/>
              <a:t>Médicamenteuse</a:t>
            </a:r>
          </a:p>
          <a:p>
            <a:pPr lvl="1"/>
            <a:r>
              <a:rPr lang="fr-FR" smtClean="0"/>
              <a:t>Vaccinale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Estimation du nombre de patients concernés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740085"/>
              </p:ext>
            </p:extLst>
          </p:nvPr>
        </p:nvGraphicFramePr>
        <p:xfrm>
          <a:off x="386809" y="1446703"/>
          <a:ext cx="8345234" cy="4996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9864"/>
                <a:gridCol w="2133918"/>
                <a:gridCol w="2981452"/>
              </a:tblGrid>
              <a:tr h="424503"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Situation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Année des données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 cas annuels estimés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45942"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Déficit immunitaire héréditaire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~ 1/4000 naissances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~200/an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45942"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Hémopathies malignes </a:t>
                      </a:r>
                    </a:p>
                    <a:p>
                      <a:pPr lvl="1"/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Leucémies</a:t>
                      </a:r>
                      <a:r>
                        <a:rPr lang="fr-FR" sz="15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aigües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34000</a:t>
                      </a:r>
                    </a:p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3800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45942"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Greffes d’organes solides 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5746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45942"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Allogreffe de CSH 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1964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45942"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Infection par le VIH </a:t>
                      </a:r>
                      <a:r>
                        <a:rPr lang="fr-FR" sz="15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5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lvl="1"/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Nouveau cas / an: </a:t>
                      </a:r>
                    </a:p>
                    <a:p>
                      <a:pPr lvl="1"/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SIDA 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150000</a:t>
                      </a:r>
                    </a:p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~7à8000</a:t>
                      </a:r>
                    </a:p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693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45942">
                <a:tc>
                  <a:txBody>
                    <a:bodyPr/>
                    <a:lstStyle/>
                    <a:p>
                      <a:pPr lvl="0"/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Traitements immunosuppresseurs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 forte augmentation 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Nouvelle</a:t>
                      </a:r>
                      <a:r>
                        <a:rPr lang="fr-FR" sz="15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5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smolécules</a:t>
                      </a:r>
                      <a:r>
                        <a:rPr lang="fr-FR" sz="15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fr-FR" sz="1500" baseline="30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ère</a:t>
                      </a:r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lignes…</a:t>
                      </a:r>
                    </a:p>
                  </a:txBody>
                  <a:tcPr/>
                </a:tc>
              </a:tr>
              <a:tr h="245942">
                <a:tc>
                  <a:txBody>
                    <a:bodyPr/>
                    <a:lstStyle/>
                    <a:p>
                      <a:pPr lvl="1"/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Biothérapies</a:t>
                      </a:r>
                    </a:p>
                    <a:p>
                      <a:pPr lvl="2"/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MICI</a:t>
                      </a:r>
                    </a:p>
                    <a:p>
                      <a:pPr lvl="2"/>
                      <a:r>
                        <a:rPr lang="fr-FR" sz="15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Rhumato</a:t>
                      </a:r>
                      <a:endParaRPr lang="fr-FR" sz="15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lvl="2"/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Autres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5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5900</a:t>
                      </a:r>
                    </a:p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Plusieurs</a:t>
                      </a:r>
                      <a:r>
                        <a:rPr lang="fr-FR" sz="15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milliers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Plusieurs</a:t>
                      </a:r>
                      <a:r>
                        <a:rPr lang="fr-FR" sz="15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milliers</a:t>
                      </a:r>
                      <a:endParaRPr lang="fr-FR" sz="15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45942">
                <a:tc>
                  <a:txBody>
                    <a:bodyPr/>
                    <a:lstStyle/>
                    <a:p>
                      <a:pPr lvl="1"/>
                      <a:r>
                        <a:rPr lang="fr-FR" sz="15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Corticoides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Plusieurs</a:t>
                      </a:r>
                      <a:r>
                        <a:rPr lang="fr-FR" sz="15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dizaines de milliers</a:t>
                      </a:r>
                      <a:endParaRPr lang="fr-FR" sz="15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45942">
                <a:tc>
                  <a:txBody>
                    <a:bodyPr/>
                    <a:lstStyle/>
                    <a:p>
                      <a:pPr lvl="1"/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Chimiothérapie 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Plusieurs</a:t>
                      </a:r>
                      <a:r>
                        <a:rPr lang="fr-FR" sz="15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dizaines de milliers</a:t>
                      </a:r>
                      <a:endParaRPr lang="fr-FR" sz="15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45942">
                <a:tc>
                  <a:txBody>
                    <a:bodyPr/>
                    <a:lstStyle/>
                    <a:p>
                      <a:pPr lvl="1"/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TT ciblés des cancers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QQ centaines</a:t>
                      </a:r>
                      <a:endParaRPr lang="fr-FR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95536" y="6505599"/>
            <a:ext cx="8280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sources: </a:t>
            </a:r>
            <a:r>
              <a:rPr lang="fr-FR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cededith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InVS/SPF –agence biomédecine – InVS/SPF/rapport </a:t>
            </a:r>
            <a:r>
              <a:rPr lang="fr-FR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Morlat</a:t>
            </a:r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26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7509</TotalTime>
  <Words>1879</Words>
  <Application>Microsoft Office PowerPoint</Application>
  <PresentationFormat>Affichage à l'écran (4:3)</PresentationFormat>
  <Paragraphs>519</Paragraphs>
  <Slides>47</Slides>
  <Notes>4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49" baseType="lpstr">
      <vt:lpstr>Concourse</vt:lpstr>
      <vt:lpstr>Document</vt:lpstr>
      <vt:lpstr>Prévention des infections chez les immunodéprimés</vt:lpstr>
      <vt:lpstr>Menu</vt:lpstr>
      <vt:lpstr>Immunodépressions</vt:lpstr>
      <vt:lpstr>Les acteurs de l’immunité</vt:lpstr>
      <vt:lpstr>Les acteurs de l’immunité</vt:lpstr>
      <vt:lpstr>Complications de l’immunodépression</vt:lpstr>
      <vt:lpstr>Différentes types d’immunosuppression</vt:lpstr>
      <vt:lpstr>Prévenir l’infection: pré requis</vt:lpstr>
      <vt:lpstr>Estimation du nombre de patients concernés</vt:lpstr>
      <vt:lpstr>Stratégies de prévention du risque infectieux</vt:lpstr>
      <vt:lpstr>Chronologie du risque</vt:lpstr>
      <vt:lpstr>Différentes prophylaxies</vt:lpstr>
      <vt:lpstr>Différentes ID/prophylaxies</vt:lpstr>
      <vt:lpstr>Quels molécules pour éviter quelles infections ?</vt:lpstr>
      <vt:lpstr>Biothérapies</vt:lpstr>
      <vt:lpstr>Dépistage et prophylaxie de la tuberculeuse avant anti TNF en France</vt:lpstr>
      <vt:lpstr>Présentation PowerPoint</vt:lpstr>
      <vt:lpstr>Biothérapies: autres prophylaxies</vt:lpstr>
      <vt:lpstr>Hémopathies malignes</vt:lpstr>
      <vt:lpstr>Hémopathies malignes</vt:lpstr>
      <vt:lpstr>Hémopathies malignes  Prophylaxie antifongique: ECIL 2013 </vt:lpstr>
      <vt:lpstr>Hémopathies malignes  Prophylaxie pneumocystose</vt:lpstr>
      <vt:lpstr>Hémopathies malignes  Prophylaxie antivirale</vt:lpstr>
      <vt:lpstr>Hémopathies malignes  Prophylaxie antibactérienne</vt:lpstr>
      <vt:lpstr>Greffe d’organe</vt:lpstr>
      <vt:lpstr>Greffe d’organe  Principes de la transplantation d’organe</vt:lpstr>
      <vt:lpstr>Greffe d’organe Epidémiologie des infections après transplantation</vt:lpstr>
      <vt:lpstr>Greffe d’organe  Epidémiologie des infections après transplantation</vt:lpstr>
      <vt:lpstr>Greffe d’organe  Epidémiologie des infections après transplantation</vt:lpstr>
      <vt:lpstr>Greffe d’organe  Infections du transplanté d’organe</vt:lpstr>
      <vt:lpstr>Greffe d’organe  Incidence infections après TOS diminue avec le temps</vt:lpstr>
      <vt:lpstr>Greffe d’organe  Prophylaxies: peu de consensus</vt:lpstr>
      <vt:lpstr>Déficits immunitaires héréditaires</vt:lpstr>
      <vt:lpstr>Situations particulières</vt:lpstr>
      <vt:lpstr>VIH</vt:lpstr>
      <vt:lpstr>VIH Histoire naturelle</vt:lpstr>
      <vt:lpstr>VIH: Prophylaxies</vt:lpstr>
      <vt:lpstr>Vaccins et immunodépression</vt:lpstr>
      <vt:lpstr>Vaccin immunodéprimé</vt:lpstr>
      <vt:lpstr>Vaccin immunodéprimé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ABT-SOT</dc:title>
  <dc:creator>Serge Alfandari</dc:creator>
  <cp:lastModifiedBy>Serge Alfandari</cp:lastModifiedBy>
  <cp:revision>491</cp:revision>
  <dcterms:created xsi:type="dcterms:W3CDTF">2010-11-21T17:00:31Z</dcterms:created>
  <dcterms:modified xsi:type="dcterms:W3CDTF">2017-12-04T09:00:42Z</dcterms:modified>
</cp:coreProperties>
</file>