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492" r:id="rId3"/>
    <p:sldId id="499" r:id="rId4"/>
    <p:sldId id="476" r:id="rId5"/>
    <p:sldId id="478" r:id="rId6"/>
    <p:sldId id="491" r:id="rId7"/>
    <p:sldId id="497" r:id="rId8"/>
    <p:sldId id="509" r:id="rId9"/>
    <p:sldId id="506" r:id="rId10"/>
    <p:sldId id="504" r:id="rId11"/>
    <p:sldId id="505" r:id="rId12"/>
    <p:sldId id="500" r:id="rId13"/>
    <p:sldId id="501" r:id="rId14"/>
    <p:sldId id="507" r:id="rId15"/>
    <p:sldId id="508" r:id="rId16"/>
    <p:sldId id="510" r:id="rId17"/>
    <p:sldId id="502" r:id="rId18"/>
    <p:sldId id="503" r:id="rId1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12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8F307EB5-903B-44C4-B1D5-73E3D8955FA9}" type="datetimeFigureOut">
              <a:rPr lang="fr-FR"/>
              <a:pPr/>
              <a:t>19/05/2016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90EB8E1A-CAFA-495B-81E6-78542F5B0D9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51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3E49A692-C6DA-4D0C-9E9D-85D43A662023}" type="datetimeFigureOut">
              <a:rPr lang="fr-FR"/>
              <a:pPr/>
              <a:t>19/05/2016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869DE7A8-FB59-4074-B045-E4DCE6988F8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32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0090C9-ACD2-4ABD-AD2F-68E1F7C1E106}" type="slidenum">
              <a:rPr lang="fr-FR"/>
              <a:pPr/>
              <a:t>2</a:t>
            </a:fld>
            <a:endParaRPr lang="fr-FR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7988" tIns="48135" rIns="97988" bIns="48135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E96C6-EFF1-4C3F-A297-58782A06A3FD}" type="slidenum">
              <a:rPr lang="fr-FR"/>
              <a:pPr/>
              <a:t>4</a:t>
            </a:fld>
            <a:endParaRPr lang="fr-FR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640F1-6681-4DDF-8F6E-B857163A58D1}" type="slidenum">
              <a:rPr lang="fr-FR"/>
              <a:pPr/>
              <a:t>5</a:t>
            </a:fld>
            <a:endParaRPr lang="fr-FR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2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36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7465-88B1-4F21-8743-84AEAE98D094}" type="datetimeFigureOut">
              <a:rPr lang="en-US"/>
              <a:pPr>
                <a:defRPr/>
              </a:pPr>
              <a:t>5/19/2016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7A128-F82D-4B9D-9155-A6928E6AEA2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815E6-E38D-40B9-81CE-A56530A6D4F0}" type="datetimeFigureOut">
              <a:rPr lang="en-US"/>
              <a:pPr>
                <a:defRPr/>
              </a:pPr>
              <a:t>5/19/2016</a:t>
            </a:fld>
            <a:endParaRPr lang="en-US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8FC65-EAA4-4E4F-AF18-710323455AC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28BB-0613-42C5-8644-A64D2446A643}" type="datetimeFigureOut">
              <a:rPr lang="en-US"/>
              <a:pPr>
                <a:defRPr/>
              </a:pPr>
              <a:t>5/19/2016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88E61-39AF-4470-844A-F3F465D17F3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7DD97-0A6F-4F2F-9958-AEF9E346AF73}" type="datetimeFigureOut">
              <a:rPr lang="en-US"/>
              <a:pPr>
                <a:defRPr/>
              </a:pPr>
              <a:t>5/19/2016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EDE1C-D8F4-4C8A-96DD-EF4E057C052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460CD-8B82-4780-8E6E-8DEC1A67D4CC}" type="datetimeFigureOut">
              <a:rPr lang="en-US"/>
              <a:pPr>
                <a:defRPr/>
              </a:pPr>
              <a:t>5/19/2016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76FB9-A01E-44ED-8B6C-858413BF1B0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C097B-95B5-4D8F-97D2-8A0391355C43}" type="datetimeFigureOut">
              <a:rPr lang="en-US"/>
              <a:pPr>
                <a:defRPr/>
              </a:pPr>
              <a:t>5/19/2016</a:t>
            </a:fld>
            <a:endParaRPr lang="en-US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F6F50-0498-4D01-A493-D4792CD8701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8B06A-D51C-417E-83FC-9509CC84F37D}" type="datetimeFigureOut">
              <a:rPr lang="en-US"/>
              <a:pPr>
                <a:defRPr/>
              </a:pPr>
              <a:t>5/19/2016</a:t>
            </a:fld>
            <a:endParaRPr lang="en-US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11C7F-02C6-44CA-A055-ED1F6511BF6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4239D-2B98-4A2C-8AEF-27235C0F1416}" type="datetimeFigureOut">
              <a:rPr lang="en-US"/>
              <a:pPr>
                <a:defRPr/>
              </a:pPr>
              <a:t>5/19/2016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684F9-4533-4310-9F1B-A1236B3D7D7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4033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en-US" dirty="0" smtClean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89138"/>
            <a:ext cx="8229600" cy="40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4EC15E-CED2-4B28-A09A-D371FAB6D1E9}" type="datetimeFigureOut">
              <a:rPr lang="en-US"/>
              <a:pPr>
                <a:defRPr/>
              </a:pPr>
              <a:t>5/19/2016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E8BCBF-5B35-4EE3-99DF-648D5C1DB3F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600" b="1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/>
          </p:cNvSpPr>
          <p:nvPr>
            <p:ph type="ctrTitle"/>
          </p:nvPr>
        </p:nvSpPr>
        <p:spPr>
          <a:xfrm>
            <a:off x="179388" y="1412875"/>
            <a:ext cx="8207375" cy="1900238"/>
          </a:xfrm>
        </p:spPr>
        <p:txBody>
          <a:bodyPr/>
          <a:lstStyle/>
          <a:p>
            <a:r>
              <a:rPr lang="fr-FR" dirty="0" smtClean="0"/>
              <a:t>Alimentation </a:t>
            </a:r>
            <a:r>
              <a:rPr lang="fr-FR" dirty="0"/>
              <a:t>contrôlée, le point de vue de l’infectiologue</a:t>
            </a:r>
            <a:endParaRPr lang="fr-FR" dirty="0" smtClean="0"/>
          </a:p>
        </p:txBody>
      </p:sp>
      <p:sp>
        <p:nvSpPr>
          <p:cNvPr id="6" name="Rectangle 5"/>
          <p:cNvSpPr/>
          <p:nvPr/>
        </p:nvSpPr>
        <p:spPr>
          <a:xfrm>
            <a:off x="207963" y="4508500"/>
            <a:ext cx="5803900" cy="9239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Dr S. Alfandari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Infectiologue, </a:t>
            </a:r>
            <a:r>
              <a:rPr lang="fr-FR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CH Tourcoing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Infectiologue du Service des Maladies du Sang, CHRU Lille</a:t>
            </a:r>
            <a:endParaRPr lang="fr-FR" b="1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07963" y="116632"/>
            <a:ext cx="8468493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latin typeface="Berlin Sans FB Demi" panose="020E0802020502020306" pitchFamily="34" charset="0"/>
              </a:rPr>
              <a:t>journées d’études de l’Association Française des Diététiciens </a:t>
            </a:r>
            <a:r>
              <a:rPr lang="fr-FR" dirty="0" smtClean="0">
                <a:latin typeface="Berlin Sans FB Demi" panose="020E0802020502020306" pitchFamily="34" charset="0"/>
              </a:rPr>
              <a:t>Nutritionnistes</a:t>
            </a:r>
          </a:p>
          <a:p>
            <a:pPr algn="ctr">
              <a:defRPr/>
            </a:pPr>
            <a:r>
              <a:rPr lang="fr-FR" dirty="0">
                <a:latin typeface="Berlin Sans FB Demi" panose="020E0802020502020306" pitchFamily="34" charset="0"/>
              </a:rPr>
              <a:t>26 au 28 mai 2016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Non</a:t>
            </a:r>
          </a:p>
          <a:p>
            <a:pPr lvl="1"/>
            <a:r>
              <a:rPr lang="fr-FR" dirty="0" smtClean="0"/>
              <a:t>Viande crue ou peu cuite</a:t>
            </a:r>
          </a:p>
          <a:p>
            <a:pPr lvl="1"/>
            <a:r>
              <a:rPr lang="fr-FR" dirty="0" smtClean="0"/>
              <a:t>Poisson et fruits de mer crus</a:t>
            </a:r>
          </a:p>
          <a:p>
            <a:pPr lvl="1"/>
            <a:r>
              <a:rPr lang="fr-FR" dirty="0" smtClean="0"/>
              <a:t>Poissons fumés</a:t>
            </a:r>
          </a:p>
          <a:p>
            <a:pPr lvl="1"/>
            <a:r>
              <a:rPr lang="fr-FR" dirty="0" smtClean="0"/>
              <a:t>Lait et fromages non pasteurisés</a:t>
            </a:r>
          </a:p>
          <a:p>
            <a:pPr lvl="1"/>
            <a:r>
              <a:rPr lang="fr-FR" dirty="0" smtClean="0"/>
              <a:t>Œufs crus ou peu cuits</a:t>
            </a:r>
          </a:p>
          <a:p>
            <a:pPr lvl="1"/>
            <a:r>
              <a:rPr lang="fr-FR" dirty="0" smtClean="0"/>
              <a:t>Fruits et légumes non lavés</a:t>
            </a:r>
          </a:p>
          <a:p>
            <a:pPr lvl="1"/>
            <a:r>
              <a:rPr lang="fr-FR" dirty="0" smtClean="0"/>
              <a:t>Jus non pasteurisés</a:t>
            </a:r>
          </a:p>
          <a:p>
            <a:pPr lvl="1"/>
            <a:r>
              <a:rPr lang="fr-FR" dirty="0" smtClean="0"/>
              <a:t>Pâtés/terrines/charcuterie hors conserves</a:t>
            </a:r>
          </a:p>
          <a:p>
            <a:pPr lvl="1"/>
            <a:r>
              <a:rPr lang="fr-FR" dirty="0" smtClean="0"/>
              <a:t>Graines germées</a:t>
            </a:r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USA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51920" y="6184435"/>
            <a:ext cx="3744416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latin typeface="Calibri" panose="020F0502020204030204" pitchFamily="34" charset="0"/>
              </a:rPr>
              <a:t>ASBMT. </a:t>
            </a:r>
            <a:r>
              <a:rPr lang="fr-FR" sz="1400" dirty="0" err="1" smtClean="0">
                <a:latin typeface="Calibri" panose="020F0502020204030204" pitchFamily="34" charset="0"/>
              </a:rPr>
              <a:t>Biol</a:t>
            </a:r>
            <a:r>
              <a:rPr lang="fr-FR" sz="1400" dirty="0" smtClean="0">
                <a:latin typeface="Calibri" panose="020F0502020204030204" pitchFamily="34" charset="0"/>
              </a:rPr>
              <a:t> </a:t>
            </a:r>
            <a:r>
              <a:rPr lang="fr-FR" sz="1400" dirty="0" err="1" smtClean="0">
                <a:latin typeface="Calibri" panose="020F0502020204030204" pitchFamily="34" charset="0"/>
              </a:rPr>
              <a:t>Bone</a:t>
            </a:r>
            <a:r>
              <a:rPr lang="fr-FR" sz="1400" dirty="0" smtClean="0">
                <a:latin typeface="Calibri" panose="020F0502020204030204" pitchFamily="34" charset="0"/>
              </a:rPr>
              <a:t> </a:t>
            </a:r>
            <a:r>
              <a:rPr lang="fr-FR" sz="1400" dirty="0" err="1" smtClean="0">
                <a:latin typeface="Calibri" panose="020F0502020204030204" pitchFamily="34" charset="0"/>
              </a:rPr>
              <a:t>Marrow</a:t>
            </a:r>
            <a:r>
              <a:rPr lang="fr-FR" sz="1400" dirty="0" smtClean="0">
                <a:latin typeface="Calibri" panose="020F0502020204030204" pitchFamily="34" charset="0"/>
              </a:rPr>
              <a:t> Transplant 2009</a:t>
            </a:r>
            <a:endParaRPr lang="fr-FR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4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Non</a:t>
            </a:r>
          </a:p>
          <a:p>
            <a:pPr lvl="1"/>
            <a:r>
              <a:rPr lang="fr-FR" sz="2400" dirty="0" smtClean="0"/>
              <a:t>Produits végétaux crus non </a:t>
            </a:r>
            <a:r>
              <a:rPr lang="fr-FR" sz="2400" dirty="0" err="1" smtClean="0"/>
              <a:t>épluchables</a:t>
            </a:r>
            <a:r>
              <a:rPr lang="fr-FR" sz="2400" dirty="0" smtClean="0"/>
              <a:t> de manière aseptique</a:t>
            </a:r>
          </a:p>
          <a:p>
            <a:pPr lvl="1"/>
            <a:r>
              <a:rPr lang="fr-FR" sz="2400" dirty="0" smtClean="0"/>
              <a:t>Charcuteries crues ou conditionnées sous vide après cuisson</a:t>
            </a:r>
          </a:p>
          <a:p>
            <a:pPr lvl="1"/>
            <a:r>
              <a:rPr lang="fr-FR" sz="2400" dirty="0" smtClean="0"/>
              <a:t>Viandes et volailles crues ou peu cuites</a:t>
            </a:r>
          </a:p>
          <a:p>
            <a:pPr lvl="1"/>
            <a:r>
              <a:rPr lang="fr-FR" sz="2400" dirty="0" smtClean="0"/>
              <a:t>Œufs crus ou cuisinés</a:t>
            </a:r>
          </a:p>
          <a:p>
            <a:pPr lvl="1"/>
            <a:r>
              <a:rPr lang="fr-FR" sz="2400" dirty="0" smtClean="0"/>
              <a:t>Poissons et fruits de mer crus ou cuisinés</a:t>
            </a:r>
          </a:p>
          <a:p>
            <a:pPr lvl="1"/>
            <a:r>
              <a:rPr lang="fr-FR" sz="2400" dirty="0" smtClean="0"/>
              <a:t>Produits laitiers crus ou pasteurisés</a:t>
            </a:r>
          </a:p>
          <a:p>
            <a:pPr lvl="1"/>
            <a:r>
              <a:rPr lang="fr-FR" sz="2400" dirty="0" smtClean="0"/>
              <a:t>Lait non pasteurisé, bière, cidre et jus de fruits frais ou pasteurisés</a:t>
            </a:r>
          </a:p>
          <a:p>
            <a:pPr lvl="1"/>
            <a:r>
              <a:rPr lang="fr-FR" sz="2400" dirty="0" smtClean="0"/>
              <a:t>Eau du robinet, glaçons</a:t>
            </a:r>
          </a:p>
          <a:p>
            <a:pPr lvl="1"/>
            <a:r>
              <a:rPr lang="fr-FR" sz="2400" dirty="0" smtClean="0"/>
              <a:t>Pain</a:t>
            </a:r>
          </a:p>
          <a:p>
            <a:pPr lvl="1"/>
            <a:r>
              <a:rPr lang="fr-FR" sz="2400" dirty="0" smtClean="0"/>
              <a:t>Plantes, aliments ou aromates susceptibles d’être contaminées par des spores </a:t>
            </a:r>
            <a:r>
              <a:rPr lang="fr-FR" sz="2400" dirty="0" err="1" smtClean="0"/>
              <a:t>aspergillaires</a:t>
            </a:r>
            <a:r>
              <a:rPr lang="fr-FR" sz="2400" dirty="0" smtClean="0"/>
              <a:t> (thé, poivre, potages lyophilisés, kiwis,…)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CCLIN Sud Est 2009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05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Essai randomisé sur 153 patients</a:t>
            </a:r>
          </a:p>
          <a:p>
            <a:r>
              <a:rPr lang="fr-FR" dirty="0" smtClean="0"/>
              <a:t>LAM en induction en environnement protégé</a:t>
            </a:r>
          </a:p>
          <a:p>
            <a:pPr lvl="1"/>
            <a:r>
              <a:rPr lang="fr-FR" dirty="0" smtClean="0"/>
              <a:t>Randomisés pour avoir fruits et légumes frais, ou non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Est-ce que ca marche ? La leucémie aigue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932040" y="6196662"/>
            <a:ext cx="2736304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latin typeface="Calibri" panose="020F0502020204030204" pitchFamily="34" charset="0"/>
              </a:rPr>
              <a:t>Gardner et al  J Clin </a:t>
            </a:r>
            <a:r>
              <a:rPr lang="fr-FR" sz="1400" dirty="0" err="1" smtClean="0">
                <a:latin typeface="Calibri" panose="020F0502020204030204" pitchFamily="34" charset="0"/>
              </a:rPr>
              <a:t>Oncol</a:t>
            </a:r>
            <a:r>
              <a:rPr lang="fr-FR" sz="1400" dirty="0" smtClean="0">
                <a:latin typeface="Calibri" panose="020F0502020204030204" pitchFamily="34" charset="0"/>
              </a:rPr>
              <a:t> 2008</a:t>
            </a:r>
            <a:endParaRPr lang="fr-FR" sz="14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566388"/>
              </p:ext>
            </p:extLst>
          </p:nvPr>
        </p:nvGraphicFramePr>
        <p:xfrm>
          <a:off x="1043608" y="3284984"/>
          <a:ext cx="6021833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392"/>
                <a:gridCol w="1222693"/>
                <a:gridCol w="1276668"/>
                <a:gridCol w="640080"/>
              </a:tblGrid>
              <a:tr h="119866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%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Cru (n=75)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Cuit (n=78)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p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Pneumonie ou bactériémie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35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29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0,6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fr-FR" dirty="0" smtClean="0">
                          <a:latin typeface="Calibri" panose="020F0502020204030204" pitchFamily="34" charset="0"/>
                        </a:rPr>
                        <a:t>Infection mineure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0,99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Fièvre</a:t>
                      </a:r>
                      <a:r>
                        <a:rPr lang="fr-FR" baseline="0" dirty="0" smtClean="0">
                          <a:latin typeface="Calibri" panose="020F0502020204030204" pitchFamily="34" charset="0"/>
                        </a:rPr>
                        <a:t> isolée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36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51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0,07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774157"/>
            <a:ext cx="29527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195736" y="540457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libri" panose="020F0502020204030204" pitchFamily="34" charset="0"/>
              </a:rPr>
              <a:t>Mortalité non modifiée</a:t>
            </a:r>
            <a:endParaRPr lang="fr-F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417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Etude avant/après</a:t>
            </a:r>
          </a:p>
          <a:p>
            <a:pPr lvl="1"/>
            <a:r>
              <a:rPr lang="fr-FR" dirty="0" smtClean="0"/>
              <a:t>363 pts avec alimentation strictement contrôlée </a:t>
            </a:r>
          </a:p>
          <a:p>
            <a:pPr lvl="1"/>
            <a:r>
              <a:rPr lang="fr-FR" dirty="0" smtClean="0"/>
              <a:t>363 pts ou seuls viande/poissons crus et produits laitiers non pasteurisés interdits</a:t>
            </a:r>
          </a:p>
          <a:p>
            <a:pPr lvl="1"/>
            <a:r>
              <a:rPr lang="fr-FR" dirty="0" smtClean="0"/>
              <a:t>25% allo</a:t>
            </a:r>
          </a:p>
          <a:p>
            <a:pPr lvl="1"/>
            <a:r>
              <a:rPr lang="fr-FR" dirty="0" smtClean="0"/>
              <a:t>75% auto greffe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Est-ce que ca marche ? La greffe de CSH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851920" y="6184435"/>
            <a:ext cx="3744416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Calibri" panose="020F0502020204030204" pitchFamily="34" charset="0"/>
              </a:rPr>
              <a:t>Trifilio</a:t>
            </a:r>
            <a:r>
              <a:rPr lang="fr-FR" sz="1400" dirty="0" smtClean="0">
                <a:latin typeface="Calibri" panose="020F0502020204030204" pitchFamily="34" charset="0"/>
              </a:rPr>
              <a:t> et al  </a:t>
            </a:r>
            <a:r>
              <a:rPr lang="fr-FR" sz="1400" dirty="0" err="1" smtClean="0">
                <a:latin typeface="Calibri" panose="020F0502020204030204" pitchFamily="34" charset="0"/>
              </a:rPr>
              <a:t>Biol</a:t>
            </a:r>
            <a:r>
              <a:rPr lang="fr-FR" sz="1400" dirty="0" smtClean="0">
                <a:latin typeface="Calibri" panose="020F0502020204030204" pitchFamily="34" charset="0"/>
              </a:rPr>
              <a:t> </a:t>
            </a:r>
            <a:r>
              <a:rPr lang="fr-FR" sz="1400" dirty="0" err="1" smtClean="0">
                <a:latin typeface="Calibri" panose="020F0502020204030204" pitchFamily="34" charset="0"/>
              </a:rPr>
              <a:t>Bone</a:t>
            </a:r>
            <a:r>
              <a:rPr lang="fr-FR" sz="1400" dirty="0" smtClean="0">
                <a:latin typeface="Calibri" panose="020F0502020204030204" pitchFamily="34" charset="0"/>
              </a:rPr>
              <a:t> </a:t>
            </a:r>
            <a:r>
              <a:rPr lang="fr-FR" sz="1400" dirty="0" err="1" smtClean="0">
                <a:latin typeface="Calibri" panose="020F0502020204030204" pitchFamily="34" charset="0"/>
              </a:rPr>
              <a:t>Marrow</a:t>
            </a:r>
            <a:r>
              <a:rPr lang="fr-FR" sz="1400" dirty="0" smtClean="0">
                <a:latin typeface="Calibri" panose="020F0502020204030204" pitchFamily="34" charset="0"/>
              </a:rPr>
              <a:t> Transplant 2012</a:t>
            </a:r>
            <a:endParaRPr lang="fr-FR" sz="14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589078"/>
              </p:ext>
            </p:extLst>
          </p:nvPr>
        </p:nvGraphicFramePr>
        <p:xfrm>
          <a:off x="3851920" y="3356992"/>
          <a:ext cx="518757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392"/>
                <a:gridCol w="845249"/>
                <a:gridCol w="819849"/>
                <a:gridCol w="640080"/>
              </a:tblGrid>
              <a:tr h="119866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n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Stricte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Limité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p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Infections</a:t>
                      </a:r>
                      <a:r>
                        <a:rPr lang="fr-FR" baseline="0" dirty="0" smtClean="0">
                          <a:latin typeface="Calibri" panose="020F0502020204030204" pitchFamily="34" charset="0"/>
                        </a:rPr>
                        <a:t> documentées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135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106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0,03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fr-FR" dirty="0" smtClean="0">
                          <a:latin typeface="Calibri" panose="020F0502020204030204" pitchFamily="34" charset="0"/>
                        </a:rPr>
                        <a:t>Pendant la neutropénie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100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85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0,22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fr-FR" dirty="0" smtClean="0">
                          <a:latin typeface="Calibri" panose="020F0502020204030204" pitchFamily="34" charset="0"/>
                        </a:rPr>
                        <a:t>Après la neutropénie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35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16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0,01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Diarrhée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294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276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0,1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GVH </a:t>
                      </a:r>
                      <a:r>
                        <a:rPr lang="fr-FR" dirty="0" err="1" smtClean="0">
                          <a:latin typeface="Calibri" panose="020F0502020204030204" pitchFamily="34" charset="0"/>
                        </a:rPr>
                        <a:t>dig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19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0,13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Mortalité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17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18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0,58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99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916832"/>
            <a:ext cx="5050904" cy="4090268"/>
          </a:xfrm>
        </p:spPr>
        <p:txBody>
          <a:bodyPr/>
          <a:lstStyle/>
          <a:p>
            <a:r>
              <a:rPr lang="fr-FR" sz="2400" dirty="0" smtClean="0"/>
              <a:t>Résultat d’une symbiose hôte/bactéries</a:t>
            </a:r>
          </a:p>
          <a:p>
            <a:pPr lvl="1"/>
            <a:r>
              <a:rPr lang="fr-FR" sz="2000" dirty="0" smtClean="0"/>
              <a:t>Dépendant mode de vie/alimentation etc…</a:t>
            </a:r>
          </a:p>
          <a:p>
            <a:pPr lvl="2"/>
            <a:r>
              <a:rPr lang="fr-FR" sz="2000" dirty="0" smtClean="0"/>
              <a:t>~ 2Kg de bactéries</a:t>
            </a:r>
          </a:p>
          <a:p>
            <a:pPr lvl="2"/>
            <a:r>
              <a:rPr lang="fr-FR" sz="2000" dirty="0" smtClean="0"/>
              <a:t>&gt;160 espèces</a:t>
            </a:r>
          </a:p>
          <a:p>
            <a:pPr lvl="2"/>
            <a:r>
              <a:rPr lang="fr-FR" sz="2000" dirty="0" smtClean="0"/>
              <a:t>10</a:t>
            </a:r>
            <a:r>
              <a:rPr lang="fr-FR" sz="2000" baseline="30000" dirty="0" smtClean="0"/>
              <a:t>14</a:t>
            </a:r>
            <a:r>
              <a:rPr lang="fr-FR" sz="2000" dirty="0" smtClean="0"/>
              <a:t> bactéries</a:t>
            </a:r>
          </a:p>
          <a:p>
            <a:r>
              <a:rPr lang="fr-FR" sz="2400" dirty="0" smtClean="0"/>
              <a:t>L’alimentation contrôlée pourrait appauvrir le microbiote</a:t>
            </a:r>
          </a:p>
          <a:p>
            <a:pPr lvl="1"/>
            <a:r>
              <a:rPr lang="fr-FR" sz="2000" dirty="0" smtClean="0"/>
              <a:t>Un déficit de microbiote + l’effet des ATB et de la chimiothérapie pourrait favoriser la translocation de pathogènes</a:t>
            </a:r>
            <a:endParaRPr lang="fr-FR" sz="1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limites: le microbiote intestinal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524" y="1453076"/>
            <a:ext cx="3979495" cy="28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951335" y="4591000"/>
            <a:ext cx="2437089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Calibri" panose="020F0502020204030204" pitchFamily="34" charset="0"/>
              </a:rPr>
              <a:t>Arumugam</a:t>
            </a:r>
            <a:r>
              <a:rPr lang="fr-FR" sz="1400" dirty="0" smtClean="0">
                <a:latin typeface="Calibri" panose="020F0502020204030204" pitchFamily="34" charset="0"/>
              </a:rPr>
              <a:t> et al  Nature 2011</a:t>
            </a:r>
            <a:endParaRPr lang="fr-FR" sz="1400" dirty="0">
              <a:latin typeface="Calibri" panose="020F05020202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652120" y="6021288"/>
            <a:ext cx="2592288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Calibri" panose="020F0502020204030204" pitchFamily="34" charset="0"/>
              </a:rPr>
              <a:t>Neish</a:t>
            </a:r>
            <a:r>
              <a:rPr lang="fr-FR" sz="1400" dirty="0" smtClean="0">
                <a:latin typeface="Calibri" panose="020F0502020204030204" pitchFamily="34" charset="0"/>
              </a:rPr>
              <a:t>.  </a:t>
            </a:r>
            <a:r>
              <a:rPr lang="fr-FR" sz="1400" dirty="0" err="1" smtClean="0">
                <a:latin typeface="Calibri" panose="020F0502020204030204" pitchFamily="34" charset="0"/>
              </a:rPr>
              <a:t>Gastroenterology</a:t>
            </a:r>
            <a:r>
              <a:rPr lang="fr-FR" sz="1400" dirty="0" smtClean="0">
                <a:latin typeface="Calibri" panose="020F0502020204030204" pitchFamily="34" charset="0"/>
              </a:rPr>
              <a:t> 2009</a:t>
            </a:r>
            <a:endParaRPr lang="fr-FR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651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 nombreux patients relevant de l’alimentation contrôlée reçoivent:</a:t>
            </a:r>
          </a:p>
          <a:p>
            <a:pPr lvl="1"/>
            <a:r>
              <a:rPr lang="fr-FR" dirty="0" smtClean="0"/>
              <a:t>Une prophylaxie des infections fongiques (anti levures +/- moisissures)</a:t>
            </a:r>
          </a:p>
          <a:p>
            <a:r>
              <a:rPr lang="fr-FR" dirty="0" smtClean="0"/>
              <a:t>Certains centres d’allogreffe utilisent</a:t>
            </a:r>
          </a:p>
          <a:p>
            <a:pPr lvl="1"/>
            <a:r>
              <a:rPr lang="fr-FR" dirty="0" smtClean="0"/>
              <a:t>Une décontamination digestive antibiotique</a:t>
            </a:r>
          </a:p>
          <a:p>
            <a:r>
              <a:rPr lang="fr-FR" dirty="0" smtClean="0"/>
              <a:t>Quelques centres utilisent une prophylaxie antibiotique</a:t>
            </a:r>
          </a:p>
          <a:p>
            <a:pPr lvl="1"/>
            <a:r>
              <a:rPr lang="fr-FR" dirty="0" smtClean="0"/>
              <a:t>Rare en France du fait des résistances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limites: les prophylaxies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3157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6"/>
          <p:cNvSpPr>
            <a:spLocks noChangeArrowheads="1"/>
          </p:cNvSpPr>
          <p:nvPr/>
        </p:nvSpPr>
        <p:spPr bwMode="auto">
          <a:xfrm>
            <a:off x="5076825" y="6308725"/>
            <a:ext cx="2568717" cy="307777"/>
          </a:xfrm>
          <a:prstGeom prst="rect">
            <a:avLst/>
          </a:prstGeom>
          <a:gradFill rotWithShape="1">
            <a:gsLst>
              <a:gs pos="0">
                <a:srgbClr val="881A00"/>
              </a:gs>
              <a:gs pos="50000">
                <a:srgbClr val="D93400"/>
              </a:gs>
              <a:gs pos="70000">
                <a:srgbClr val="EF4400"/>
              </a:gs>
              <a:gs pos="100000">
                <a:srgbClr val="FF5D14"/>
              </a:gs>
            </a:gsLst>
            <a:lin ang="16200000"/>
          </a:gradFill>
          <a:ln w="9525" algn="ctr">
            <a:solidFill>
              <a:srgbClr val="EB641B"/>
            </a:solidFill>
            <a:miter lim="800000"/>
            <a:headEnd/>
            <a:tailEnd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b="1" dirty="0" err="1">
                <a:solidFill>
                  <a:schemeClr val="bg1"/>
                </a:solidFill>
                <a:latin typeface="Calibri" pitchFamily="34" charset="0"/>
              </a:rPr>
              <a:t>Cornely</a:t>
            </a:r>
            <a:r>
              <a:rPr lang="fr-FR" sz="1400" b="1" dirty="0">
                <a:solidFill>
                  <a:schemeClr val="bg1"/>
                </a:solidFill>
                <a:latin typeface="Calibri" pitchFamily="34" charset="0"/>
              </a:rPr>
              <a:t> et al. N </a:t>
            </a:r>
            <a:r>
              <a:rPr lang="fr-FR" sz="1400" b="1" dirty="0" err="1">
                <a:solidFill>
                  <a:schemeClr val="bg1"/>
                </a:solidFill>
                <a:latin typeface="Calibri" pitchFamily="34" charset="0"/>
              </a:rPr>
              <a:t>Engl</a:t>
            </a:r>
            <a:r>
              <a:rPr lang="fr-FR" sz="1400" b="1" dirty="0">
                <a:solidFill>
                  <a:schemeClr val="bg1"/>
                </a:solidFill>
                <a:latin typeface="Calibri" pitchFamily="34" charset="0"/>
              </a:rPr>
              <a:t> J Med </a:t>
            </a:r>
            <a:r>
              <a:rPr lang="fr-FR" sz="1400" b="1" dirty="0" smtClean="0">
                <a:solidFill>
                  <a:schemeClr val="bg1"/>
                </a:solidFill>
                <a:latin typeface="Calibri" pitchFamily="34" charset="0"/>
              </a:rPr>
              <a:t>2007</a:t>
            </a:r>
            <a:endParaRPr lang="fr-FR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1008112"/>
          </a:xfrm>
        </p:spPr>
        <p:txBody>
          <a:bodyPr/>
          <a:lstStyle/>
          <a:p>
            <a:r>
              <a:rPr lang="fr-FR" dirty="0" smtClean="0"/>
              <a:t>Randomisée – non aveugle</a:t>
            </a:r>
          </a:p>
          <a:p>
            <a:r>
              <a:rPr lang="fr-FR" dirty="0" smtClean="0"/>
              <a:t>Evaluation à J100</a:t>
            </a:r>
          </a:p>
          <a:p>
            <a:endParaRPr lang="fr-FR" dirty="0"/>
          </a:p>
        </p:txBody>
      </p:sp>
      <p:sp>
        <p:nvSpPr>
          <p:cNvPr id="106509" name="Rectang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Prophylaxie anti aspergillaire:</a:t>
            </a:r>
            <a:endParaRPr lang="fr-FR" dirty="0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780198"/>
              </p:ext>
            </p:extLst>
          </p:nvPr>
        </p:nvGraphicFramePr>
        <p:xfrm>
          <a:off x="1907704" y="3429000"/>
          <a:ext cx="6597332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855"/>
                <a:gridCol w="1596136"/>
                <a:gridCol w="1479486"/>
                <a:gridCol w="871855"/>
              </a:tblGrid>
              <a:tr h="119866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n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Produit étudié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Comparateur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p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dirty="0" smtClean="0">
                          <a:latin typeface="Calibri" panose="020F0502020204030204" pitchFamily="34" charset="0"/>
                        </a:rPr>
                        <a:t>Patients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304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298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Calibri" panose="020F0502020204030204" pitchFamily="34" charset="0"/>
                        </a:rPr>
                        <a:t>Aspergillose invasive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1%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7%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0,0001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762000" eaLnBrk="0" hangingPunct="0"/>
                      <a:r>
                        <a:rPr lang="fr-FR" sz="1800" b="1" dirty="0" smtClean="0">
                          <a:latin typeface="Calibri" panose="020F0502020204030204" pitchFamily="34" charset="0"/>
                        </a:rPr>
                        <a:t>Décès « fongiques »</a:t>
                      </a:r>
                      <a:endParaRPr lang="fr-FR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2%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5%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0,012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762000" eaLnBrk="0" hangingPunct="0"/>
                      <a:r>
                        <a:rPr lang="fr-FR" sz="1800" b="1" dirty="0" smtClean="0">
                          <a:latin typeface="Calibri" panose="020F0502020204030204" pitchFamily="34" charset="0"/>
                        </a:rPr>
                        <a:t>Décès toutes causes</a:t>
                      </a:r>
                      <a:endParaRPr lang="fr-FR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16%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22%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</a:rPr>
                        <a:t>0,048</a:t>
                      </a:r>
                      <a:endParaRPr lang="fr-F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45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RFE de la Société Française d’Hygiène Hospitalière</a:t>
            </a:r>
          </a:p>
          <a:p>
            <a:pPr lvl="1"/>
            <a:r>
              <a:rPr lang="fr-FR" dirty="0" smtClean="0"/>
              <a:t>Recommandations attendues fin 2016</a:t>
            </a:r>
          </a:p>
          <a:p>
            <a:pPr lvl="1"/>
            <a:r>
              <a:rPr lang="fr-FR" dirty="0" smtClean="0"/>
              <a:t>2 propositions vont être cotées (qui vont être acceptées ou refusées)</a:t>
            </a:r>
          </a:p>
          <a:p>
            <a:pPr lvl="2"/>
            <a:r>
              <a:rPr lang="fr-FR" dirty="0" smtClean="0"/>
              <a:t>Recommandation 17.</a:t>
            </a:r>
          </a:p>
          <a:p>
            <a:pPr lvl="3"/>
            <a:r>
              <a:rPr lang="fr-FR" dirty="0" smtClean="0"/>
              <a:t>Chez les patients à risque infectieux élevé,  hospitalisés en secteur bénéficiant d’une qualité d’air maitrisée, il est recommandé d’éviter les aliments fortement contaminés par des micro-organismes.</a:t>
            </a:r>
          </a:p>
          <a:p>
            <a:pPr lvl="2"/>
            <a:r>
              <a:rPr lang="fr-FR" dirty="0" smtClean="0"/>
              <a:t>Recommandation 18.</a:t>
            </a:r>
          </a:p>
          <a:p>
            <a:pPr lvl="3"/>
            <a:r>
              <a:rPr lang="fr-FR" dirty="0" smtClean="0"/>
              <a:t>Chez les patients à risque infectieux élevé,  hospitalisés en secteur bénéficiant d’une qualité d’air maitrisée , il est possible de proposer des aliments à condition qu’ils aient subi un traitement décontaminant efficace préalable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Quelles mesures pour maitriser le risque infectieux chez les patients immunodéprimés 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2244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Alimentation contrôlée</a:t>
            </a:r>
          </a:p>
          <a:p>
            <a:pPr lvl="1"/>
            <a:r>
              <a:rPr lang="fr-FR" dirty="0" smtClean="0"/>
              <a:t>Bien définir les populations</a:t>
            </a:r>
          </a:p>
          <a:p>
            <a:pPr lvl="1"/>
            <a:r>
              <a:rPr lang="fr-FR" dirty="0" smtClean="0"/>
              <a:t>Bien définir ce que l’on cherche à éviter (infection, GVH ?)</a:t>
            </a:r>
          </a:p>
          <a:p>
            <a:r>
              <a:rPr lang="fr-FR" dirty="0" smtClean="0"/>
              <a:t>Pas d’arguments formels en faveur d’une efficacité</a:t>
            </a:r>
          </a:p>
          <a:p>
            <a:pPr lvl="1"/>
            <a:r>
              <a:rPr lang="fr-FR" dirty="0" smtClean="0"/>
              <a:t>Décider quel niveau de risque infectieux est acceptable</a:t>
            </a:r>
          </a:p>
          <a:p>
            <a:pPr lvl="1"/>
            <a:r>
              <a:rPr lang="fr-FR" dirty="0" smtClean="0"/>
              <a:t>Etre prêt à revoir les dogmes selon les nouvelles données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879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Matière première contaminée </a:t>
            </a:r>
          </a:p>
          <a:p>
            <a:r>
              <a:rPr lang="fr-FR" dirty="0" smtClean="0"/>
              <a:t>Aliment contaminé secondairement</a:t>
            </a:r>
          </a:p>
          <a:p>
            <a:pPr lvl="1"/>
            <a:r>
              <a:rPr lang="fr-FR" dirty="0" smtClean="0"/>
              <a:t>Par l'homme</a:t>
            </a:r>
          </a:p>
          <a:p>
            <a:pPr lvl="1"/>
            <a:r>
              <a:rPr lang="fr-FR" dirty="0" smtClean="0"/>
              <a:t>par l'environnement de la production alimentaire</a:t>
            </a:r>
          </a:p>
          <a:p>
            <a:pPr lvl="1"/>
            <a:r>
              <a:rPr lang="fr-FR" dirty="0" smtClean="0"/>
              <a:t>par contamination croisée, par l’intermédiaire d’ustensiles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Sources de contamination de l’aliment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5035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Fruits </a:t>
            </a:r>
            <a:r>
              <a:rPr lang="fr-FR" dirty="0"/>
              <a:t>frais et </a:t>
            </a:r>
            <a:r>
              <a:rPr lang="fr-FR" dirty="0" smtClean="0"/>
              <a:t>légumes: </a:t>
            </a:r>
          </a:p>
          <a:p>
            <a:pPr lvl="1"/>
            <a:r>
              <a:rPr lang="fr-FR" dirty="0" smtClean="0"/>
              <a:t>Bacilles </a:t>
            </a:r>
            <a:r>
              <a:rPr lang="fr-FR" dirty="0"/>
              <a:t>à gram négatif (</a:t>
            </a:r>
            <a:r>
              <a:rPr lang="fr-FR" i="1" dirty="0" smtClean="0"/>
              <a:t>E. </a:t>
            </a:r>
            <a:r>
              <a:rPr lang="fr-FR" i="1" dirty="0"/>
              <a:t>coli</a:t>
            </a:r>
            <a:r>
              <a:rPr lang="fr-FR" dirty="0"/>
              <a:t>, </a:t>
            </a:r>
            <a:r>
              <a:rPr lang="fr-FR" i="1" dirty="0" smtClean="0"/>
              <a:t>P. aeruginosa, Salmonella</a:t>
            </a:r>
            <a:r>
              <a:rPr lang="fr-FR" dirty="0" smtClean="0"/>
              <a:t>)</a:t>
            </a:r>
          </a:p>
          <a:p>
            <a:pPr lvl="1"/>
            <a:r>
              <a:rPr lang="fr-FR" dirty="0"/>
              <a:t>C</a:t>
            </a:r>
            <a:r>
              <a:rPr lang="fr-FR" dirty="0" smtClean="0"/>
              <a:t>hampignons </a:t>
            </a:r>
            <a:r>
              <a:rPr lang="fr-FR" dirty="0"/>
              <a:t>(</a:t>
            </a:r>
            <a:r>
              <a:rPr lang="fr-FR" i="1" dirty="0"/>
              <a:t>Aspergillus </a:t>
            </a:r>
            <a:r>
              <a:rPr lang="fr-FR" i="1" dirty="0" err="1"/>
              <a:t>sp</a:t>
            </a:r>
            <a:r>
              <a:rPr lang="fr-FR" i="1" dirty="0"/>
              <a:t>.) </a:t>
            </a:r>
            <a:endParaRPr lang="fr-FR" dirty="0" smtClean="0"/>
          </a:p>
          <a:p>
            <a:pPr lvl="1"/>
            <a:r>
              <a:rPr lang="fr-FR" dirty="0"/>
              <a:t>P</a:t>
            </a:r>
            <a:r>
              <a:rPr lang="fr-FR" dirty="0" smtClean="0"/>
              <a:t>arasites</a:t>
            </a:r>
            <a:r>
              <a:rPr lang="fr-FR" i="1" dirty="0" smtClean="0"/>
              <a:t> </a:t>
            </a:r>
            <a:r>
              <a:rPr lang="fr-FR" i="1" dirty="0"/>
              <a:t>(</a:t>
            </a:r>
            <a:r>
              <a:rPr lang="fr-FR" i="1" dirty="0" err="1" smtClean="0"/>
              <a:t>Toxoplasma</a:t>
            </a:r>
            <a:r>
              <a:rPr lang="fr-FR" i="1" dirty="0" smtClean="0"/>
              <a:t>).</a:t>
            </a:r>
          </a:p>
          <a:p>
            <a:r>
              <a:rPr lang="fr-FR" dirty="0" smtClean="0"/>
              <a:t>Fromages frais, charcuterie, poissons fumés: </a:t>
            </a:r>
            <a:r>
              <a:rPr lang="fr-FR" i="1" dirty="0" smtClean="0"/>
              <a:t>Listeria</a:t>
            </a:r>
            <a:r>
              <a:rPr lang="fr-FR" dirty="0" smtClean="0"/>
              <a:t> </a:t>
            </a:r>
          </a:p>
          <a:p>
            <a:r>
              <a:rPr lang="fr-FR" dirty="0" smtClean="0"/>
              <a:t>Volaille et </a:t>
            </a:r>
            <a:r>
              <a:rPr lang="fr-FR" i="1" dirty="0" smtClean="0"/>
              <a:t>Campylobacter ou Salmonella</a:t>
            </a:r>
          </a:p>
          <a:p>
            <a:r>
              <a:rPr lang="fr-FR" dirty="0" smtClean="0"/>
              <a:t>Œufs et </a:t>
            </a:r>
            <a:r>
              <a:rPr lang="fr-FR" i="1" dirty="0"/>
              <a:t>Salmonella</a:t>
            </a:r>
            <a:endParaRPr lang="fr-FR" dirty="0" smtClean="0"/>
          </a:p>
          <a:p>
            <a:r>
              <a:rPr lang="fr-FR" dirty="0" smtClean="0"/>
              <a:t>…..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Nombreux pathogènes d’origine hydrique ou alimentaire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693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Personnes</a:t>
            </a:r>
            <a:r>
              <a:rPr lang="en-GB" dirty="0" smtClean="0"/>
              <a:t> à </a:t>
            </a:r>
            <a:r>
              <a:rPr lang="en-GB" dirty="0" err="1" smtClean="0"/>
              <a:t>risque</a:t>
            </a:r>
            <a:r>
              <a:rPr lang="en-GB" dirty="0" smtClean="0"/>
              <a:t>: </a:t>
            </a:r>
            <a:r>
              <a:rPr lang="en-GB" dirty="0" err="1" smtClean="0"/>
              <a:t>définition</a:t>
            </a:r>
            <a:endParaRPr lang="en-GB" dirty="0"/>
          </a:p>
        </p:txBody>
      </p:sp>
      <p:sp>
        <p:nvSpPr>
          <p:cNvPr id="2" name="ZoneTexte 1"/>
          <p:cNvSpPr txBox="1"/>
          <p:nvPr/>
        </p:nvSpPr>
        <p:spPr>
          <a:xfrm>
            <a:off x="379653" y="3031792"/>
            <a:ext cx="1664186" cy="147732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25400"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Exposition plus forte ou plus fréquente</a:t>
            </a:r>
          </a:p>
          <a:p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459744" y="3185679"/>
            <a:ext cx="1749198" cy="9233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/>
              <a:t>Susceptibilité </a:t>
            </a:r>
          </a:p>
          <a:p>
            <a:pPr algn="ctr"/>
            <a:r>
              <a:rPr lang="fr-FR" b="1" dirty="0" smtClean="0"/>
              <a:t>Accrue</a:t>
            </a:r>
          </a:p>
          <a:p>
            <a:pPr algn="ctr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6121581" y="3039227"/>
            <a:ext cx="2198039" cy="1200329"/>
          </a:xfrm>
          <a:prstGeom prst="rect">
            <a:avLst/>
          </a:prstGeom>
          <a:solidFill>
            <a:srgbClr val="92D050">
              <a:alpha val="34000"/>
            </a:srgbClr>
          </a:solidFill>
          <a:ln w="254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/>
              <a:t>Risque plus élevé </a:t>
            </a:r>
          </a:p>
          <a:p>
            <a:pPr algn="ctr"/>
            <a:r>
              <a:rPr lang="fr-FR" b="1" dirty="0" smtClean="0"/>
              <a:t>de formes graves </a:t>
            </a:r>
          </a:p>
          <a:p>
            <a:pPr algn="ctr"/>
            <a:r>
              <a:rPr lang="fr-FR" b="1" dirty="0" smtClean="0"/>
              <a:t>ou de séquelles</a:t>
            </a:r>
          </a:p>
          <a:p>
            <a:pPr algn="ctr"/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706184" y="346267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X</a:t>
            </a:r>
            <a:endParaRPr lang="fr-FR" sz="2400" b="1" dirty="0"/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093" y="3377889"/>
            <a:ext cx="476956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2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Probabilité plus élevée, après exposition à l’agent infectieux:</a:t>
            </a:r>
          </a:p>
          <a:p>
            <a:pPr lvl="1"/>
            <a:r>
              <a:rPr lang="fr-FR" dirty="0" smtClean="0"/>
              <a:t>de contracter l’infection ou de développer la maladie</a:t>
            </a:r>
          </a:p>
          <a:p>
            <a:pPr lvl="1"/>
            <a:r>
              <a:rPr lang="fr-FR" dirty="0" smtClean="0"/>
              <a:t>Et pour certain agents avec une dose infectante plus faible</a:t>
            </a:r>
          </a:p>
          <a:p>
            <a:r>
              <a:rPr lang="fr-FR" dirty="0" smtClean="0"/>
              <a:t>Absence d’immunité acquise </a:t>
            </a:r>
          </a:p>
          <a:p>
            <a:r>
              <a:rPr lang="fr-FR" dirty="0" smtClean="0"/>
              <a:t>Atteinte des barrières: </a:t>
            </a:r>
            <a:r>
              <a:rPr lang="en-US" dirty="0" smtClean="0"/>
              <a:t>Anti-</a:t>
            </a:r>
            <a:r>
              <a:rPr lang="en-US" dirty="0" err="1" smtClean="0"/>
              <a:t>acides</a:t>
            </a:r>
            <a:r>
              <a:rPr lang="en-US" dirty="0" smtClean="0"/>
              <a:t>, </a:t>
            </a:r>
            <a:r>
              <a:rPr lang="en-US" dirty="0" err="1" smtClean="0"/>
              <a:t>mucite</a:t>
            </a:r>
            <a:endParaRPr lang="fr-FR" dirty="0" smtClean="0"/>
          </a:p>
          <a:p>
            <a:r>
              <a:rPr lang="fr-FR" dirty="0" smtClean="0"/>
              <a:t>Baisse de l’immunité</a:t>
            </a:r>
          </a:p>
          <a:p>
            <a:pPr lvl="1"/>
            <a:r>
              <a:rPr lang="fr-FR" dirty="0" smtClean="0"/>
              <a:t>Iatrogène</a:t>
            </a:r>
          </a:p>
          <a:p>
            <a:pPr lvl="1"/>
            <a:r>
              <a:rPr lang="fr-FR" dirty="0" smtClean="0"/>
              <a:t>Pathologique</a:t>
            </a:r>
          </a:p>
          <a:p>
            <a:pPr lvl="1"/>
            <a:r>
              <a:rPr lang="fr-FR" dirty="0" smtClean="0"/>
              <a:t>Maladies chroniques</a:t>
            </a:r>
          </a:p>
          <a:p>
            <a:pPr lvl="1"/>
            <a:r>
              <a:rPr lang="fr-FR" dirty="0" smtClean="0"/>
              <a:t>Dénutrition </a:t>
            </a:r>
          </a:p>
          <a:p>
            <a:endParaRPr lang="fr-FR" dirty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Personnes à risque: susceptibilité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594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Risque à l’hôpital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Risque alimentaire « standard »</a:t>
            </a:r>
          </a:p>
          <a:p>
            <a:r>
              <a:rPr lang="fr-FR" dirty="0" smtClean="0"/>
              <a:t>Sur-risque lié à l’immunodépression</a:t>
            </a:r>
          </a:p>
          <a:p>
            <a:pPr lvl="1"/>
            <a:r>
              <a:rPr lang="fr-FR" dirty="0" smtClean="0"/>
              <a:t>Germes opportunistes sur ou dans les aliments</a:t>
            </a:r>
          </a:p>
          <a:p>
            <a:pPr lvl="1"/>
            <a:r>
              <a:rPr lang="fr-FR" dirty="0" smtClean="0"/>
              <a:t>Risque d’infection digestive, ou respiratoire (par inhalation)</a:t>
            </a:r>
          </a:p>
          <a:p>
            <a:pPr lvl="1"/>
            <a:r>
              <a:rPr lang="fr-FR" dirty="0" smtClean="0"/>
              <a:t>(pour les </a:t>
            </a:r>
            <a:r>
              <a:rPr lang="fr-FR" dirty="0" err="1" smtClean="0"/>
              <a:t>allogreffés</a:t>
            </a:r>
            <a:r>
              <a:rPr lang="fr-FR" dirty="0" smtClean="0"/>
              <a:t>) risque particulier de GVH digestive</a:t>
            </a:r>
          </a:p>
          <a:p>
            <a:r>
              <a:rPr lang="fr-FR" dirty="0" smtClean="0"/>
              <a:t>Mais:</a:t>
            </a:r>
          </a:p>
          <a:p>
            <a:pPr lvl="1"/>
            <a:r>
              <a:rPr lang="fr-FR" dirty="0" smtClean="0"/>
              <a:t>Toutes les immunodépressions n’exposent pas aux mêmes risque</a:t>
            </a:r>
          </a:p>
          <a:p>
            <a:pPr lvl="1"/>
            <a:r>
              <a:rPr lang="fr-FR" dirty="0" smtClean="0"/>
              <a:t>Tous les risques infectieux n’ont pas la même gravité</a:t>
            </a:r>
          </a:p>
        </p:txBody>
      </p:sp>
    </p:spTree>
    <p:extLst>
      <p:ext uri="{BB962C8B-B14F-4D97-AF65-F5344CB8AC3E}">
        <p14:creationId xmlns:p14="http://schemas.microsoft.com/office/powerpoint/2010/main" val="399028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Patients ayant une neutropénie profonde (&lt; 500/mm3) et prolongée (&gt;10j)</a:t>
            </a:r>
          </a:p>
          <a:p>
            <a:r>
              <a:rPr lang="fr-FR" dirty="0" smtClean="0"/>
              <a:t>Mais surtout ayant une </a:t>
            </a:r>
            <a:r>
              <a:rPr lang="fr-FR" dirty="0" err="1" smtClean="0"/>
              <a:t>mucite</a:t>
            </a:r>
            <a:r>
              <a:rPr lang="fr-FR" dirty="0" smtClean="0"/>
              <a:t> de haut grade</a:t>
            </a:r>
          </a:p>
          <a:p>
            <a:pPr lvl="1"/>
            <a:r>
              <a:rPr lang="fr-FR" dirty="0" smtClean="0"/>
              <a:t>En pratique: </a:t>
            </a:r>
          </a:p>
          <a:p>
            <a:pPr lvl="2"/>
            <a:r>
              <a:rPr lang="fr-FR" dirty="0" smtClean="0"/>
              <a:t>Induction de LA</a:t>
            </a:r>
          </a:p>
          <a:p>
            <a:pPr lvl="2"/>
            <a:r>
              <a:rPr lang="fr-FR" dirty="0" smtClean="0"/>
              <a:t>Autogreffe de CSH</a:t>
            </a:r>
          </a:p>
          <a:p>
            <a:pPr lvl="2"/>
            <a:r>
              <a:rPr lang="fr-FR" dirty="0" smtClean="0"/>
              <a:t>Allogreffe de CSH</a:t>
            </a:r>
          </a:p>
          <a:p>
            <a:pPr lvl="2"/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Qui est le plus à risque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636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Aspergillose invasive</a:t>
            </a:r>
          </a:p>
          <a:p>
            <a:pPr lvl="1"/>
            <a:r>
              <a:rPr lang="fr-FR" dirty="0" smtClean="0"/>
              <a:t>Fréquence (hors prophylaxie): ~8% pour allogreffe et induction de LAM (0,8% pour autogreffe)</a:t>
            </a:r>
          </a:p>
          <a:p>
            <a:pPr lvl="1"/>
            <a:r>
              <a:rPr lang="fr-FR" dirty="0" smtClean="0"/>
              <a:t>Létalité autour de 30% (séries récentes)</a:t>
            </a:r>
          </a:p>
          <a:p>
            <a:pPr lvl="1"/>
            <a:r>
              <a:rPr lang="fr-FR" dirty="0" smtClean="0"/>
              <a:t>Contamination plus fréquente par voie aérienne</a:t>
            </a:r>
          </a:p>
          <a:p>
            <a:r>
              <a:rPr lang="fr-FR" dirty="0" smtClean="0"/>
              <a:t>Bactériémies</a:t>
            </a:r>
          </a:p>
          <a:p>
            <a:pPr lvl="1"/>
            <a:r>
              <a:rPr lang="fr-FR" dirty="0" smtClean="0"/>
              <a:t>Rarement liées à des transmissions alimentaires</a:t>
            </a:r>
          </a:p>
          <a:p>
            <a:pPr lvl="1"/>
            <a:r>
              <a:rPr lang="fr-FR" dirty="0" smtClean="0"/>
              <a:t>Létalité &lt; 5% dans notre centre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Quelles infections sont les plus sévères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1435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n’y a pas de liste universelle</a:t>
            </a:r>
          </a:p>
          <a:p>
            <a:r>
              <a:rPr lang="fr-FR" dirty="0" smtClean="0"/>
              <a:t>La plupart des centres définissent leurs priorités</a:t>
            </a:r>
          </a:p>
          <a:p>
            <a:r>
              <a:rPr lang="fr-FR" dirty="0" smtClean="0"/>
              <a:t>Il y a des recommandations, mais pas toujours convergentes</a:t>
            </a:r>
          </a:p>
          <a:p>
            <a:pPr lvl="1"/>
            <a:r>
              <a:rPr lang="fr-FR" dirty="0" smtClean="0"/>
              <a:t>Risque d’erreur</a:t>
            </a:r>
          </a:p>
          <a:p>
            <a:pPr lvl="1"/>
            <a:r>
              <a:rPr lang="fr-FR" dirty="0" smtClean="0"/>
              <a:t>Risque de surenchère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aliments sont concernés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4259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3738</TotalTime>
  <Words>914</Words>
  <Application>Microsoft Office PowerPoint</Application>
  <PresentationFormat>Affichage à l'écran (4:3)</PresentationFormat>
  <Paragraphs>209</Paragraphs>
  <Slides>18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Concourse</vt:lpstr>
      <vt:lpstr>Alimentation contrôlée, le point de vue de l’infectiologue</vt:lpstr>
      <vt:lpstr>Sources de contamination de l’aliment</vt:lpstr>
      <vt:lpstr>Nombreux pathogènes d’origine hydrique ou alimentaire</vt:lpstr>
      <vt:lpstr>Personnes à risque: définition</vt:lpstr>
      <vt:lpstr>Personnes à risque: susceptibilité</vt:lpstr>
      <vt:lpstr>Risque à l’hôpital</vt:lpstr>
      <vt:lpstr>Qui est le plus à risque ? </vt:lpstr>
      <vt:lpstr>Quelles infections sont les plus sévères ?</vt:lpstr>
      <vt:lpstr>Quels aliments sont concernés ?</vt:lpstr>
      <vt:lpstr>Recommandations USA</vt:lpstr>
      <vt:lpstr>Recommandations CCLIN Sud Est 2009</vt:lpstr>
      <vt:lpstr>Est-ce que ca marche ? La leucémie aigue</vt:lpstr>
      <vt:lpstr>Est-ce que ca marche ? La greffe de CSH</vt:lpstr>
      <vt:lpstr>Les limites: le microbiote intestinal</vt:lpstr>
      <vt:lpstr>Les limites: les prophylaxies</vt:lpstr>
      <vt:lpstr>Prophylaxie anti aspergillaire:</vt:lpstr>
      <vt:lpstr>Quelles mesures pour maitriser le risque infectieux chez les patients immunodéprimés ?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serge alfandari</dc:creator>
  <cp:lastModifiedBy>serge alfandari</cp:lastModifiedBy>
  <cp:revision>100</cp:revision>
  <dcterms:modified xsi:type="dcterms:W3CDTF">2016-05-19T20:40:29Z</dcterms:modified>
</cp:coreProperties>
</file>