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activeX/activeX1.xml" ContentType="application/vnd.ms-office.activeX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handoutMasterIdLst>
    <p:handoutMasterId r:id="rId44"/>
  </p:handoutMasterIdLst>
  <p:sldIdLst>
    <p:sldId id="256" r:id="rId2"/>
    <p:sldId id="402" r:id="rId3"/>
    <p:sldId id="334" r:id="rId4"/>
    <p:sldId id="335" r:id="rId5"/>
    <p:sldId id="403" r:id="rId6"/>
    <p:sldId id="404" r:id="rId7"/>
    <p:sldId id="341" r:id="rId8"/>
    <p:sldId id="362" r:id="rId9"/>
    <p:sldId id="367" r:id="rId10"/>
    <p:sldId id="411" r:id="rId11"/>
    <p:sldId id="365" r:id="rId12"/>
    <p:sldId id="366" r:id="rId13"/>
    <p:sldId id="426" r:id="rId14"/>
    <p:sldId id="425" r:id="rId15"/>
    <p:sldId id="412" r:id="rId16"/>
    <p:sldId id="415" r:id="rId17"/>
    <p:sldId id="417" r:id="rId18"/>
    <p:sldId id="427" r:id="rId19"/>
    <p:sldId id="421" r:id="rId20"/>
    <p:sldId id="375" r:id="rId21"/>
    <p:sldId id="382" r:id="rId22"/>
    <p:sldId id="348" r:id="rId23"/>
    <p:sldId id="420" r:id="rId24"/>
    <p:sldId id="349" r:id="rId25"/>
    <p:sldId id="354" r:id="rId26"/>
    <p:sldId id="358" r:id="rId27"/>
    <p:sldId id="356" r:id="rId28"/>
    <p:sldId id="357" r:id="rId29"/>
    <p:sldId id="351" r:id="rId30"/>
    <p:sldId id="359" r:id="rId31"/>
    <p:sldId id="360" r:id="rId32"/>
    <p:sldId id="361" r:id="rId33"/>
    <p:sldId id="342" r:id="rId34"/>
    <p:sldId id="345" r:id="rId35"/>
    <p:sldId id="343" r:id="rId36"/>
    <p:sldId id="344" r:id="rId37"/>
    <p:sldId id="396" r:id="rId38"/>
    <p:sldId id="423" r:id="rId39"/>
    <p:sldId id="424" r:id="rId40"/>
    <p:sldId id="422" r:id="rId41"/>
    <p:sldId id="401" r:id="rId4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66FF33"/>
    <a:srgbClr val="FF0000"/>
    <a:srgbClr val="99FFCC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Style foncé 1 - Accentuation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00" autoAdjust="0"/>
    <p:restoredTop sz="94660" autoAdjust="0"/>
  </p:normalViewPr>
  <p:slideViewPr>
    <p:cSldViewPr>
      <p:cViewPr>
        <p:scale>
          <a:sx n="80" d="100"/>
          <a:sy n="80" d="100"/>
        </p:scale>
        <p:origin x="-264" y="-8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2"/>
    </p:cViewPr>
  </p:sorterViewPr>
  <p:notesViewPr>
    <p:cSldViewPr>
      <p:cViewPr varScale="1">
        <p:scale>
          <a:sx n="78" d="100"/>
          <a:sy n="78" d="100"/>
        </p:scale>
        <p:origin x="-249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7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5512D112-5CC6-11CF-8D67-00AA00BDCE1D}" ax:persistence="persistStream" r:id="rId1"/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\Documents\hemato-IFI-suivi%20nombre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5775365756406185E-2"/>
          <c:y val="6.60979335629375E-2"/>
          <c:w val="0.91176946631671063"/>
          <c:h val="0.83261956838728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Aspergilloses</c:v>
                </c:pt>
              </c:strCache>
            </c:strRef>
          </c:tx>
          <c:invertIfNegative val="0"/>
          <c:cat>
            <c:numRef>
              <c:f>Feuil1!$A$2:$A$13</c:f>
              <c:numCache>
                <c:formatCode>General</c:formatCode>
                <c:ptCount val="12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</c:numCache>
            </c:numRef>
          </c:cat>
          <c:val>
            <c:numRef>
              <c:f>Feuil1!$B$2:$B$13</c:f>
              <c:numCache>
                <c:formatCode>General</c:formatCode>
                <c:ptCount val="12"/>
                <c:pt idx="0">
                  <c:v>10</c:v>
                </c:pt>
                <c:pt idx="1">
                  <c:v>7</c:v>
                </c:pt>
                <c:pt idx="2">
                  <c:v>9</c:v>
                </c:pt>
                <c:pt idx="3">
                  <c:v>6</c:v>
                </c:pt>
                <c:pt idx="4">
                  <c:v>6</c:v>
                </c:pt>
                <c:pt idx="5">
                  <c:v>5</c:v>
                </c:pt>
                <c:pt idx="6">
                  <c:v>7</c:v>
                </c:pt>
                <c:pt idx="7">
                  <c:v>5</c:v>
                </c:pt>
                <c:pt idx="8">
                  <c:v>5</c:v>
                </c:pt>
                <c:pt idx="9">
                  <c:v>16</c:v>
                </c:pt>
                <c:pt idx="10">
                  <c:v>6</c:v>
                </c:pt>
                <c:pt idx="11">
                  <c:v>8</c:v>
                </c:pt>
              </c:numCache>
            </c:numRef>
          </c:val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Candidémies</c:v>
                </c:pt>
              </c:strCache>
            </c:strRef>
          </c:tx>
          <c:invertIfNegative val="0"/>
          <c:cat>
            <c:numRef>
              <c:f>Feuil1!$A$2:$A$13</c:f>
              <c:numCache>
                <c:formatCode>General</c:formatCode>
                <c:ptCount val="12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</c:numCache>
            </c:numRef>
          </c:cat>
          <c:val>
            <c:numRef>
              <c:f>Feuil1!$C$2:$C$13</c:f>
              <c:numCache>
                <c:formatCode>General</c:formatCode>
                <c:ptCount val="12"/>
                <c:pt idx="0">
                  <c:v>2</c:v>
                </c:pt>
                <c:pt idx="1">
                  <c:v>4</c:v>
                </c:pt>
                <c:pt idx="2">
                  <c:v>1</c:v>
                </c:pt>
                <c:pt idx="3">
                  <c:v>2</c:v>
                </c:pt>
                <c:pt idx="4">
                  <c:v>3</c:v>
                </c:pt>
                <c:pt idx="5">
                  <c:v>11</c:v>
                </c:pt>
                <c:pt idx="6">
                  <c:v>4</c:v>
                </c:pt>
                <c:pt idx="7">
                  <c:v>2</c:v>
                </c:pt>
                <c:pt idx="8">
                  <c:v>6</c:v>
                </c:pt>
                <c:pt idx="9">
                  <c:v>5</c:v>
                </c:pt>
                <c:pt idx="10">
                  <c:v>7</c:v>
                </c:pt>
                <c:pt idx="11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881408"/>
        <c:axId val="42910080"/>
      </c:barChart>
      <c:catAx>
        <c:axId val="42881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2910080"/>
        <c:crosses val="autoZero"/>
        <c:auto val="1"/>
        <c:lblAlgn val="ctr"/>
        <c:lblOffset val="100"/>
        <c:noMultiLvlLbl val="0"/>
      </c:catAx>
      <c:valAx>
        <c:axId val="4291008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428814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0262642169728778"/>
          <c:y val="7.8319845435987162E-2"/>
          <c:w val="0.40939570644195905"/>
          <c:h val="0.2600269757946929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fr-FR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CAD7ED-C47C-4836-8998-859793A4E1C1}" type="datetimeFigureOut">
              <a:rPr lang="fr-FR"/>
              <a:pPr>
                <a:defRPr/>
              </a:pPr>
              <a:t>05/01/2014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4D21F65-9EA4-4E42-964B-DEB141743A0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74890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6BB4777-AA17-4AB8-B9E0-405CC917B39A}" type="datetimeFigureOut">
              <a:rPr lang="fr-FR"/>
              <a:pPr>
                <a:defRPr/>
              </a:pPr>
              <a:t>05/01/2014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1B33937-26A3-4A4B-A61B-63B1164AD1F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7724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7900E40-4333-4C20-A53B-7505614AD2DE}" type="slidenum">
              <a:rPr lang="fr-FR"/>
              <a:pPr>
                <a:defRPr/>
              </a:pPr>
              <a:t>7</a:t>
            </a:fld>
            <a:endParaRPr lang="fr-FR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972F6F-4798-40FE-B557-CCB997CF31DC}" type="slidenum">
              <a:rPr lang="fr-FR">
                <a:latin typeface="Arial" charset="0"/>
              </a:rPr>
              <a:pPr>
                <a:defRPr/>
              </a:pPr>
              <a:t>11</a:t>
            </a:fld>
            <a:endParaRPr lang="fr-FR">
              <a:latin typeface="Arial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19188" y="676275"/>
            <a:ext cx="4618037" cy="3463925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9163" y="4359275"/>
            <a:ext cx="5018087" cy="4114800"/>
          </a:xfrm>
          <a:noFill/>
        </p:spPr>
        <p:txBody>
          <a:bodyPr wrap="square" lIns="93702" tIns="46851" rIns="93702" bIns="46851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DFCB5F-BFF1-4416-A99A-118E4DE42244}" type="slidenum">
              <a:rPr lang="fr-FR"/>
              <a:pPr/>
              <a:t>17</a:t>
            </a:fld>
            <a:endParaRPr lang="fr-FR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5BE40FC3-A4F9-4196-BEDE-FE0D435BA1EB}" type="slidenum">
              <a:rPr lang="en-US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8A4292-A1E5-4EFB-91EC-7FEF6C658A3D}" type="slidenum">
              <a:rPr lang="fr-FR">
                <a:latin typeface="Arial" charset="0"/>
              </a:rPr>
              <a:pPr>
                <a:defRPr/>
              </a:pPr>
              <a:t>35</a:t>
            </a:fld>
            <a:endParaRPr lang="fr-FR">
              <a:latin typeface="Arial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0463" y="698500"/>
            <a:ext cx="4537075" cy="34036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09026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  <a:effectLst/>
              </a:defRPr>
            </a:lvl1pPr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3F894-9E8E-4CA5-BBD2-777E1E1B6B48}" type="datetimeFigureOut">
              <a:rPr lang="en-US"/>
              <a:pPr>
                <a:defRPr/>
              </a:pPr>
              <a:t>1/5/2014</a:t>
            </a:fld>
            <a:endParaRPr lang="en-US" dirty="0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FB9D0-4DA9-4E4B-920C-D245A29BF1EB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457200" y="1989138"/>
            <a:ext cx="8229600" cy="4017962"/>
          </a:xfrm>
        </p:spPr>
        <p:txBody>
          <a:bodyPr/>
          <a:lstStyle/>
          <a:p>
            <a:pPr lvl="0"/>
            <a:endParaRPr lang="fr-FR" noProof="0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E8D34-ECE5-49E3-B57F-688DC66DB8E9}" type="datetimeFigureOut">
              <a:rPr lang="en-US"/>
              <a:pPr>
                <a:defRPr/>
              </a:pPr>
              <a:t>1/5/2014</a:t>
            </a:fld>
            <a:endParaRPr lang="en-US" dirty="0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F2C79-51D8-4EDB-A0A6-60F5D9FFBE5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963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B2B90-D2E5-4490-8847-DEC3D131AAEE}" type="datetimeFigureOut">
              <a:rPr lang="en-US"/>
              <a:pPr>
                <a:defRPr/>
              </a:pPr>
              <a:t>1/5/2014</a:t>
            </a:fld>
            <a:endParaRPr lang="en-US" dirty="0"/>
          </a:p>
        </p:txBody>
      </p:sp>
      <p:sp>
        <p:nvSpPr>
          <p:cNvPr id="3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BDA08-4EA9-4774-BE8F-DE03AA37B814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46F8D-6430-4C7C-A632-26044751D2D9}" type="datetimeFigureOut">
              <a:rPr lang="en-US"/>
              <a:pPr>
                <a:defRPr/>
              </a:pPr>
              <a:t>1/5/2014</a:t>
            </a:fld>
            <a:endParaRPr lang="en-US" dirty="0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06424-AA34-4CFB-ABCC-0118AB4237B7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3C076-60BC-4415-ABD6-4F1C03A7FDB8}" type="datetimeFigureOut">
              <a:rPr lang="en-US"/>
              <a:pPr>
                <a:defRPr/>
              </a:pPr>
              <a:t>1/5/2014</a:t>
            </a:fld>
            <a:endParaRPr lang="en-US" dirty="0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CFF5B-2876-4C65-8903-4CEA8BF66082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C248B-6FF1-4B74-BF6A-088F385C64E0}" type="datetimeFigureOut">
              <a:rPr lang="en-US"/>
              <a:pPr>
                <a:defRPr/>
              </a:pPr>
              <a:t>1/5/2014</a:t>
            </a:fld>
            <a:endParaRPr lang="en-US" dirty="0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5855F-B07C-43C4-BE8D-679C425BC04D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none"/>
        </p:style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44E14-35AB-4D0B-8F84-4AB9933A474C}" type="datetimeFigureOut">
              <a:rPr lang="en-US"/>
              <a:pPr>
                <a:defRPr/>
              </a:pPr>
              <a:t>1/5/2014</a:t>
            </a:fld>
            <a:endParaRPr lang="en-US" dirty="0"/>
          </a:p>
        </p:txBody>
      </p:sp>
      <p:sp>
        <p:nvSpPr>
          <p:cNvPr id="4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E7C96-792B-47D5-958B-8A11090F0AAB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989138"/>
            <a:ext cx="4038600" cy="401796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9138"/>
            <a:ext cx="4038600" cy="401796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EACE9-0938-4F70-BB13-F82B4E4E8AF2}" type="datetimeFigureOut">
              <a:rPr lang="en-US"/>
              <a:pPr>
                <a:defRPr/>
              </a:pPr>
              <a:t>1/5/2014</a:t>
            </a:fld>
            <a:endParaRPr lang="en-US" dirty="0"/>
          </a:p>
        </p:txBody>
      </p:sp>
      <p:sp>
        <p:nvSpPr>
          <p:cNvPr id="6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82C4D-91C8-47EC-9B52-E1AE042772B4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89138"/>
            <a:ext cx="4038600" cy="4017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9138"/>
            <a:ext cx="4038600" cy="4017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0E9AF-369D-4F6D-B824-D7834C37EBE1}" type="datetimeFigureOut">
              <a:rPr lang="en-US"/>
              <a:pPr>
                <a:defRPr/>
              </a:pPr>
              <a:t>1/5/2014</a:t>
            </a:fld>
            <a:endParaRPr lang="en-US" dirty="0"/>
          </a:p>
        </p:txBody>
      </p:sp>
      <p:sp>
        <p:nvSpPr>
          <p:cNvPr id="6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26989-53DA-4F89-8F3B-716A86338DF1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2438400" y="624840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5791200" y="6248400"/>
            <a:ext cx="2897188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84138" y="6242050"/>
            <a:ext cx="587375" cy="488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DF305F-EDDE-437B-80B3-3C2933CEC9D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Espace réservé du titre 8"/>
          <p:cNvSpPr>
            <a:spLocks noGrp="1"/>
          </p:cNvSpPr>
          <p:nvPr>
            <p:ph type="title"/>
          </p:nvPr>
        </p:nvSpPr>
        <p:spPr bwMode="auto">
          <a:xfrm>
            <a:off x="468313" y="260350"/>
            <a:ext cx="8229600" cy="1143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none"/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en-US" smtClean="0"/>
          </a:p>
        </p:txBody>
      </p:sp>
      <p:sp>
        <p:nvSpPr>
          <p:cNvPr id="3079" name="Espace réservé du texte 29"/>
          <p:cNvSpPr>
            <a:spLocks noGrp="1"/>
          </p:cNvSpPr>
          <p:nvPr>
            <p:ph type="body" idx="1"/>
          </p:nvPr>
        </p:nvSpPr>
        <p:spPr bwMode="auto">
          <a:xfrm>
            <a:off x="457200" y="1989138"/>
            <a:ext cx="8229600" cy="401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Calibri" pitchFamily="34" charset="0"/>
                <a:cs typeface="+mn-cs"/>
              </a:defRPr>
            </a:lvl1pPr>
            <a:extLst/>
          </a:lstStyle>
          <a:p>
            <a:pPr>
              <a:defRPr/>
            </a:pPr>
            <a:fld id="{D3758084-EB7F-45F1-B98C-E3F6FDD330BC}" type="datetimeFigureOut">
              <a:rPr lang="en-US" smtClean="0"/>
              <a:pPr>
                <a:defRPr/>
              </a:pPr>
              <a:t>1/5/2014</a:t>
            </a:fld>
            <a:endParaRPr lang="en-US" dirty="0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Calibri" pitchFamily="34" charset="0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Calibri" pitchFamily="34" charset="0"/>
                <a:cs typeface="+mn-cs"/>
              </a:defRPr>
            </a:lvl1pPr>
            <a:extLst/>
          </a:lstStyle>
          <a:p>
            <a:pPr>
              <a:defRPr/>
            </a:pPr>
            <a:fld id="{97579508-9414-48CC-840C-BA7EB447EDA6}" type="slidenum">
              <a:rPr lang="en-US" smtClean="0"/>
              <a:pPr>
                <a:defRPr/>
              </a:pPr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6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oneTexte 3"/>
          <p:cNvSpPr txBox="1">
            <a:spLocks noChangeArrowheads="1"/>
          </p:cNvSpPr>
          <p:nvPr/>
        </p:nvSpPr>
        <p:spPr bwMode="auto">
          <a:xfrm>
            <a:off x="0" y="0"/>
            <a:ext cx="9144000" cy="369888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b="1"/>
              <a:t>DU Hygiène Hospitalière et prévention des infections associées aux soins</a:t>
            </a:r>
            <a:endParaRPr lang="fr-FR">
              <a:latin typeface="Lucida Sans Unicode" pitchFamily="34" charset="0"/>
            </a:endParaRPr>
          </a:p>
        </p:txBody>
      </p:sp>
      <p:sp>
        <p:nvSpPr>
          <p:cNvPr id="6147" name="Rectangle 10"/>
          <p:cNvSpPr>
            <a:spLocks noGrp="1"/>
          </p:cNvSpPr>
          <p:nvPr>
            <p:ph type="ctrTitle"/>
          </p:nvPr>
        </p:nvSpPr>
        <p:spPr>
          <a:xfrm>
            <a:off x="323850" y="1412875"/>
            <a:ext cx="8640763" cy="1368053"/>
          </a:xfrm>
        </p:spPr>
        <p:txBody>
          <a:bodyPr/>
          <a:lstStyle/>
          <a:p>
            <a:r>
              <a:rPr lang="fr-FR" sz="3600" smtClean="0"/>
              <a:t>Epidémiologie et facteurs de risque des infections chez les immunodéprimés</a:t>
            </a:r>
            <a:endParaRPr lang="fr-FR" smtClean="0"/>
          </a:p>
        </p:txBody>
      </p:sp>
      <p:sp>
        <p:nvSpPr>
          <p:cNvPr id="8" name="Rectangle 7"/>
          <p:cNvSpPr/>
          <p:nvPr/>
        </p:nvSpPr>
        <p:spPr>
          <a:xfrm>
            <a:off x="335072" y="3284984"/>
            <a:ext cx="6109384" cy="147732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fr-FR" dirty="0">
                <a:latin typeface="Calibri" panose="020F0502020204030204" pitchFamily="34" charset="0"/>
              </a:rPr>
              <a:t>Dr S. Alfandari</a:t>
            </a:r>
          </a:p>
          <a:p>
            <a:pPr>
              <a:defRPr/>
            </a:pPr>
            <a:r>
              <a:rPr lang="fr-FR" dirty="0">
                <a:latin typeface="Calibri" panose="020F0502020204030204" pitchFamily="34" charset="0"/>
              </a:rPr>
              <a:t>Infectiologue</a:t>
            </a:r>
          </a:p>
          <a:p>
            <a:pPr>
              <a:defRPr/>
            </a:pPr>
            <a:endParaRPr lang="fr-FR" dirty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fr-FR" dirty="0">
                <a:latin typeface="Calibri" panose="020F0502020204030204" pitchFamily="34" charset="0"/>
              </a:rPr>
              <a:t>Service de Réanimation et Maladies Infectieuses, CH Tourcoing</a:t>
            </a:r>
          </a:p>
          <a:p>
            <a:pPr>
              <a:defRPr/>
            </a:pPr>
            <a:r>
              <a:rPr lang="fr-FR" dirty="0">
                <a:latin typeface="Calibri" panose="020F0502020204030204" pitchFamily="34" charset="0"/>
              </a:rPr>
              <a:t>Service des Maladies du sang, CHRU </a:t>
            </a:r>
            <a:r>
              <a:rPr lang="fr-FR" dirty="0" smtClean="0">
                <a:latin typeface="Calibri" panose="020F0502020204030204" pitchFamily="34" charset="0"/>
              </a:rPr>
              <a:t>Lille</a:t>
            </a:r>
            <a:endParaRPr lang="fr-FR" dirty="0">
              <a:latin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32363" y="6021388"/>
            <a:ext cx="3024187" cy="36988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fr-FR" b="1"/>
              <a:t>www.infectio-lille.com</a:t>
            </a:r>
            <a:endParaRPr lang="fr-FR"/>
          </a:p>
        </p:txBody>
      </p:sp>
      <p:sp>
        <p:nvSpPr>
          <p:cNvPr id="6150" name="ZoneTexte 8"/>
          <p:cNvSpPr txBox="1">
            <a:spLocks noChangeArrowheads="1"/>
          </p:cNvSpPr>
          <p:nvPr/>
        </p:nvSpPr>
        <p:spPr bwMode="auto">
          <a:xfrm>
            <a:off x="4932363" y="5013325"/>
            <a:ext cx="28797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dirty="0"/>
              <a:t>Lille </a:t>
            </a:r>
            <a:r>
              <a:rPr lang="fr-FR" dirty="0" smtClean="0"/>
              <a:t>7/1/14</a:t>
            </a:r>
            <a:endParaRPr lang="fr-F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Risque infectieux et hémopathies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Pathologie</a:t>
            </a:r>
          </a:p>
          <a:p>
            <a:pPr lvl="1"/>
            <a:r>
              <a:rPr lang="fr-FR" dirty="0" smtClean="0"/>
              <a:t>Leucémie aigue</a:t>
            </a:r>
          </a:p>
          <a:p>
            <a:pPr lvl="1"/>
            <a:r>
              <a:rPr lang="fr-FR" dirty="0" smtClean="0"/>
              <a:t>Autogreffe</a:t>
            </a:r>
            <a:endParaRPr lang="fr-FR" dirty="0" smtClean="0"/>
          </a:p>
          <a:p>
            <a:pPr lvl="1"/>
            <a:r>
              <a:rPr lang="fr-FR" dirty="0" smtClean="0"/>
              <a:t>LLC</a:t>
            </a:r>
          </a:p>
          <a:p>
            <a:pPr lvl="1"/>
            <a:r>
              <a:rPr lang="fr-FR" dirty="0" smtClean="0"/>
              <a:t>Lymphome</a:t>
            </a:r>
          </a:p>
          <a:p>
            <a:pPr lvl="1"/>
            <a:r>
              <a:rPr lang="fr-FR" dirty="0" smtClean="0"/>
              <a:t>Myélome</a:t>
            </a:r>
          </a:p>
          <a:p>
            <a:pPr lvl="1"/>
            <a:r>
              <a:rPr lang="fr-FR" dirty="0" smtClean="0"/>
              <a:t>Allogreffe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067944" y="1989138"/>
            <a:ext cx="4618856" cy="4017962"/>
          </a:xfrm>
        </p:spPr>
        <p:txBody>
          <a:bodyPr/>
          <a:lstStyle/>
          <a:p>
            <a:r>
              <a:rPr lang="fr-FR" smtClean="0">
                <a:solidFill>
                  <a:srgbClr val="FF0000"/>
                </a:solidFill>
              </a:rPr>
              <a:t>Infections les + fréquentes</a:t>
            </a:r>
          </a:p>
          <a:p>
            <a:pPr lvl="1"/>
            <a:r>
              <a:rPr lang="fr-FR" smtClean="0"/>
              <a:t>Bactérien et fongique</a:t>
            </a:r>
          </a:p>
          <a:p>
            <a:pPr lvl="1"/>
            <a:r>
              <a:rPr lang="fr-FR" smtClean="0"/>
              <a:t>Bactérien et fongique</a:t>
            </a:r>
          </a:p>
          <a:p>
            <a:pPr lvl="1"/>
            <a:r>
              <a:rPr lang="fr-FR" smtClean="0"/>
              <a:t>Bactérien et viral</a:t>
            </a:r>
          </a:p>
          <a:p>
            <a:pPr lvl="1"/>
            <a:r>
              <a:rPr lang="fr-FR" smtClean="0"/>
              <a:t>Bactérien et viral</a:t>
            </a:r>
          </a:p>
          <a:p>
            <a:pPr lvl="1"/>
            <a:r>
              <a:rPr lang="fr-FR" smtClean="0"/>
              <a:t>Bactérien</a:t>
            </a:r>
          </a:p>
          <a:p>
            <a:pPr lvl="1"/>
            <a:r>
              <a:rPr lang="fr-FR" smtClean="0"/>
              <a:t>Tout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Infection et greffe de moelle</a:t>
            </a:r>
            <a:br>
              <a:rPr lang="fr-FR" smtClean="0"/>
            </a:br>
            <a:r>
              <a:rPr lang="fr-FR" smtClean="0"/>
              <a:t>ASBMT/EBMT/CDC/IDSA 2009</a:t>
            </a:r>
          </a:p>
        </p:txBody>
      </p:sp>
      <p:pic>
        <p:nvPicPr>
          <p:cNvPr id="21507" name="Picture 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1628775"/>
            <a:ext cx="7945437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Lié aux taux de polynucléaires neutrophiles</a:t>
            </a:r>
          </a:p>
          <a:p>
            <a:pPr lvl="1"/>
            <a:r>
              <a:rPr lang="fr-FR" dirty="0" smtClean="0"/>
              <a:t>Risque augmenté &lt; 500 mm3</a:t>
            </a:r>
            <a:r>
              <a:rPr lang="fr-FR" dirty="0" smtClean="0"/>
              <a:t>	</a:t>
            </a:r>
          </a:p>
          <a:p>
            <a:pPr lvl="1"/>
            <a:r>
              <a:rPr lang="fr-FR" dirty="0" smtClean="0"/>
              <a:t>Risque très augmenté &lt; 100/mm</a:t>
            </a:r>
            <a:r>
              <a:rPr lang="fr-FR" dirty="0" smtClean="0"/>
              <a:t>3</a:t>
            </a:r>
          </a:p>
          <a:p>
            <a:r>
              <a:rPr lang="fr-FR" dirty="0" smtClean="0"/>
              <a:t>Neutropénies fébriles non documentées</a:t>
            </a:r>
          </a:p>
          <a:p>
            <a:pPr lvl="1"/>
            <a:r>
              <a:rPr lang="fr-FR" dirty="0" err="1" smtClean="0"/>
              <a:t>Frequentes</a:t>
            </a:r>
            <a:r>
              <a:rPr lang="fr-FR" dirty="0" smtClean="0"/>
              <a:t> – plusieurs épisodes</a:t>
            </a:r>
            <a:endParaRPr lang="fr-FR" dirty="0" smtClean="0"/>
          </a:p>
          <a:p>
            <a:r>
              <a:rPr lang="fr-FR" dirty="0" smtClean="0"/>
              <a:t>Bactériémies:</a:t>
            </a:r>
          </a:p>
          <a:p>
            <a:pPr lvl="1"/>
            <a:r>
              <a:rPr lang="fr-FR" dirty="0" smtClean="0"/>
              <a:t>Infections documentées les + fréquentes</a:t>
            </a:r>
          </a:p>
          <a:p>
            <a:pPr lvl="1"/>
            <a:r>
              <a:rPr lang="fr-FR" dirty="0" smtClean="0"/>
              <a:t>~240 épisodes/an en hémato à Lille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Neutropénie: risque bactérien</a:t>
            </a:r>
            <a:endParaRPr lang="fr-FR" dirty="0" smtClean="0"/>
          </a:p>
        </p:txBody>
      </p:sp>
      <p:graphicFrame>
        <p:nvGraphicFramePr>
          <p:cNvPr id="10" name="Group 1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4514667"/>
              </p:ext>
            </p:extLst>
          </p:nvPr>
        </p:nvGraphicFramePr>
        <p:xfrm>
          <a:off x="6300192" y="3933056"/>
          <a:ext cx="2625599" cy="2682240"/>
        </p:xfrm>
        <a:graphic>
          <a:graphicData uri="http://schemas.openxmlformats.org/drawingml/2006/table">
            <a:tbl>
              <a:tblPr firstRow="1" firstCol="1">
                <a:tableStyleId>{6E25E649-3F16-4E02-A733-19D2CDBF48F0}</a:tableStyleId>
              </a:tblPr>
              <a:tblGrid>
                <a:gridCol w="1823911"/>
                <a:gridCol w="801688"/>
              </a:tblGrid>
              <a:tr h="287338">
                <a:tc>
                  <a:txBody>
                    <a:bodyPr/>
                    <a:lstStyle/>
                    <a:p>
                      <a:pPr marL="365125" marR="0" lvl="0" indent="-255588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>
                          <a:latin typeface="Calibri" panose="020F0502020204030204" pitchFamily="34" charset="0"/>
                        </a:rPr>
                        <a:t>Porte d'entrée</a:t>
                      </a:r>
                      <a:endParaRPr lang="fr-FR" sz="1600" b="0" dirty="0" smtClean="0">
                        <a:latin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65125" marR="0" lvl="0" indent="-2555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%</a:t>
                      </a:r>
                      <a:endParaRPr kumimoji="0" 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Calibri" pitchFamily="34" charset="0"/>
                      </a:endParaRPr>
                    </a:p>
                  </a:txBody>
                  <a:tcPr horzOverflow="overflow"/>
                </a:tc>
              </a:tr>
              <a:tr h="240784">
                <a:tc>
                  <a:txBody>
                    <a:bodyPr/>
                    <a:lstStyle/>
                    <a:p>
                      <a:pPr marL="365125" marR="0" lvl="0" indent="-255588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Indéterminée</a:t>
                      </a:r>
                      <a:endParaRPr kumimoji="0" 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65125" marR="0" lvl="0" indent="-255588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35,35</a:t>
                      </a:r>
                      <a:endParaRPr kumimoji="0" 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Calibri" pitchFamily="34" charset="0"/>
                      </a:endParaRPr>
                    </a:p>
                  </a:txBody>
                  <a:tcPr anchor="b" horzOverflow="overflow"/>
                </a:tc>
              </a:tr>
              <a:tr h="184150">
                <a:tc>
                  <a:txBody>
                    <a:bodyPr/>
                    <a:lstStyle/>
                    <a:p>
                      <a:pPr marL="365125" marR="0" lvl="0" indent="-255588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Cathéter central</a:t>
                      </a:r>
                      <a:endParaRPr kumimoji="0" lang="fr-F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65125" marR="0" lvl="0" indent="-255588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27,27</a:t>
                      </a:r>
                      <a:endParaRPr kumimoji="0" 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Calibri" pitchFamily="34" charset="0"/>
                      </a:endParaRPr>
                    </a:p>
                  </a:txBody>
                  <a:tcPr anchor="b" horzOverflow="overflow"/>
                </a:tc>
              </a:tr>
              <a:tr h="184150">
                <a:tc>
                  <a:txBody>
                    <a:bodyPr/>
                    <a:lstStyle/>
                    <a:p>
                      <a:pPr marL="365125" marR="0" lvl="0" indent="-255588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Urines</a:t>
                      </a:r>
                      <a:endParaRPr kumimoji="0" 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65125" marR="0" lvl="0" indent="-255588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11,62</a:t>
                      </a:r>
                      <a:endParaRPr kumimoji="0" 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Calibri" pitchFamily="34" charset="0"/>
                      </a:endParaRPr>
                    </a:p>
                  </a:txBody>
                  <a:tcPr anchor="b" horzOverflow="overflow"/>
                </a:tc>
              </a:tr>
              <a:tr h="184150">
                <a:tc>
                  <a:txBody>
                    <a:bodyPr/>
                    <a:lstStyle/>
                    <a:p>
                      <a:pPr marL="365125" marR="0" lvl="0" indent="-255588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Tube digestif</a:t>
                      </a:r>
                      <a:endParaRPr kumimoji="0" lang="fr-F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65125" marR="0" lvl="0" indent="-255588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9,09</a:t>
                      </a:r>
                      <a:endParaRPr kumimoji="0" 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Calibri" pitchFamily="34" charset="0"/>
                      </a:endParaRPr>
                    </a:p>
                  </a:txBody>
                  <a:tcPr anchor="b" horzOverflow="overflow"/>
                </a:tc>
              </a:tr>
              <a:tr h="184150">
                <a:tc>
                  <a:txBody>
                    <a:bodyPr/>
                    <a:lstStyle/>
                    <a:p>
                      <a:pPr marL="365125" marR="0" lvl="0" indent="-255588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Poumon</a:t>
                      </a:r>
                      <a:endParaRPr kumimoji="0" lang="fr-F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65125" marR="0" lvl="0" indent="-255588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6,57</a:t>
                      </a:r>
                      <a:endParaRPr kumimoji="0" 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Calibri" pitchFamily="34" charset="0"/>
                      </a:endParaRPr>
                    </a:p>
                  </a:txBody>
                  <a:tcPr anchor="b" horzOverflow="overflow"/>
                </a:tc>
              </a:tr>
              <a:tr h="184150">
                <a:tc>
                  <a:txBody>
                    <a:bodyPr/>
                    <a:lstStyle/>
                    <a:p>
                      <a:pPr marL="365125" marR="0" lvl="0" indent="-255588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Mucite</a:t>
                      </a:r>
                      <a:endParaRPr kumimoji="0" lang="fr-F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65125" marR="0" lvl="0" indent="-255588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5,56</a:t>
                      </a:r>
                      <a:endParaRPr kumimoji="0" 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Calibri" pitchFamily="34" charset="0"/>
                      </a:endParaRPr>
                    </a:p>
                  </a:txBody>
                  <a:tcPr anchor="b" horzOverflow="overflow"/>
                </a:tc>
              </a:tr>
              <a:tr h="184150">
                <a:tc>
                  <a:txBody>
                    <a:bodyPr/>
                    <a:lstStyle/>
                    <a:p>
                      <a:pPr marL="365125" marR="0" lvl="0" indent="-255588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Peau/tissus </a:t>
                      </a:r>
                      <a:r>
                        <a:rPr kumimoji="0" lang="fr-F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mous</a:t>
                      </a:r>
                      <a:endParaRPr kumimoji="0" 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65125" marR="0" lvl="0" indent="-255588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0,51</a:t>
                      </a:r>
                      <a:endParaRPr kumimoji="0" 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Calibri" pitchFamily="34" charset="0"/>
                      </a:endParaRPr>
                    </a:p>
                  </a:txBody>
                  <a:tcPr anchor="b" horzOverflow="overflow"/>
                </a:tc>
              </a:tr>
            </a:tbl>
          </a:graphicData>
        </a:graphic>
      </p:graphicFrame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3491880" y="6314415"/>
            <a:ext cx="2230437" cy="3079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fr-FR" sz="1400" b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Balkaran S. Thèse Lille 2012</a:t>
            </a:r>
            <a:endParaRPr lang="en-US" sz="1400" b="1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468313" y="0"/>
            <a:ext cx="8229600" cy="56356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fr-FR" sz="2800" b="1" dirty="0"/>
          </a:p>
        </p:txBody>
      </p:sp>
      <p:graphicFrame>
        <p:nvGraphicFramePr>
          <p:cNvPr id="78067" name="Group 2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131100"/>
              </p:ext>
            </p:extLst>
          </p:nvPr>
        </p:nvGraphicFramePr>
        <p:xfrm>
          <a:off x="611560" y="2132856"/>
          <a:ext cx="4103687" cy="3702215"/>
        </p:xfrm>
        <a:graphic>
          <a:graphicData uri="http://schemas.openxmlformats.org/drawingml/2006/table">
            <a:tbl>
              <a:tblPr/>
              <a:tblGrid>
                <a:gridCol w="2790825"/>
                <a:gridCol w="452437"/>
                <a:gridCol w="860425"/>
              </a:tblGrid>
              <a:tr h="218604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Par pathogène (n=239)</a:t>
                      </a:r>
                    </a:p>
                  </a:txBody>
                  <a:tcPr marL="44450" marR="4445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Arial" charset="0"/>
                        </a:rPr>
                        <a:t>Nb</a:t>
                      </a:r>
                      <a:endParaRPr kumimoji="0" lang="fr-FR" alt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44450" marR="4445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Arial" charset="0"/>
                        </a:rPr>
                        <a:t>%</a:t>
                      </a:r>
                      <a:endParaRPr kumimoji="0" lang="fr-FR" alt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44450" marR="4445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075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Arial" charset="0"/>
                        </a:rPr>
                        <a:t> Bacilles à Gram négatif</a:t>
                      </a:r>
                      <a:endParaRPr kumimoji="0" lang="fr-FR" alt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44450" marR="4445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Arial" charset="0"/>
                        </a:rPr>
                        <a:t>36</a:t>
                      </a:r>
                      <a:endParaRPr kumimoji="0" lang="fr-FR" alt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44450" marR="4445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075">
                <a:tc>
                  <a:txBody>
                    <a:bodyPr/>
                    <a:lstStyle>
                      <a:lvl1pPr marL="449263"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4492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Arial" charset="0"/>
                        </a:rPr>
                        <a:t>Escherichia Coli</a:t>
                      </a:r>
                      <a:endParaRPr kumimoji="0" lang="fr-FR" altLang="fr-FR" sz="1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41</a:t>
                      </a: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075">
                <a:tc>
                  <a:txBody>
                    <a:bodyPr/>
                    <a:lstStyle>
                      <a:lvl1pPr marL="449263"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4492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Arial" charset="0"/>
                        </a:rPr>
                        <a:t>Pseudomonas spp</a:t>
                      </a:r>
                      <a:endParaRPr kumimoji="0" lang="fr-FR" altLang="fr-FR" sz="1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10</a:t>
                      </a: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075">
                <a:tc>
                  <a:txBody>
                    <a:bodyPr/>
                    <a:lstStyle>
                      <a:lvl1pPr marL="449263"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4492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Arial" charset="0"/>
                        </a:rPr>
                        <a:t>Enterobacter spp</a:t>
                      </a:r>
                      <a:endParaRPr kumimoji="0" lang="fr-FR" altLang="fr-FR" sz="1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12</a:t>
                      </a: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075">
                <a:tc>
                  <a:txBody>
                    <a:bodyPr/>
                    <a:lstStyle>
                      <a:lvl1pPr marL="449263"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4492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Arial" charset="0"/>
                        </a:rPr>
                        <a:t>Klebsiella spp</a:t>
                      </a:r>
                      <a:endParaRPr kumimoji="0" lang="fr-FR" altLang="fr-FR" sz="1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16</a:t>
                      </a: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5413">
                <a:tc>
                  <a:txBody>
                    <a:bodyPr/>
                    <a:lstStyle>
                      <a:lvl1pPr marL="449263"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4492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Arial" charset="0"/>
                        </a:rPr>
                        <a:t>Autres</a:t>
                      </a:r>
                      <a:endParaRPr kumimoji="0" lang="fr-FR" alt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9</a:t>
                      </a: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3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Arial" charset="0"/>
                        </a:rPr>
                        <a:t>Cocci à Gram positif</a:t>
                      </a:r>
                      <a:endParaRPr kumimoji="0" lang="fr-FR" alt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44450" marR="4445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60</a:t>
                      </a:r>
                    </a:p>
                  </a:txBody>
                  <a:tcPr marL="44450" marR="4445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>
                      <a:lvl1pPr marL="449263"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4492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Arial" charset="0"/>
                        </a:rPr>
                        <a:t>SCN (&gt; 2 HC)</a:t>
                      </a:r>
                    </a:p>
                    <a:p>
                      <a:pPr marL="4492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SCN 1 HC</a:t>
                      </a: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50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46</a:t>
                      </a: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075">
                <a:tc>
                  <a:txBody>
                    <a:bodyPr/>
                    <a:lstStyle>
                      <a:lvl1pPr marL="449263"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4492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Arial" charset="0"/>
                        </a:rPr>
                        <a:t>Streptococcus spp</a:t>
                      </a:r>
                      <a:endParaRPr kumimoji="0" lang="fr-FR" altLang="fr-FR" sz="1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19</a:t>
                      </a: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075">
                <a:tc>
                  <a:txBody>
                    <a:bodyPr/>
                    <a:lstStyle>
                      <a:lvl1pPr marL="449263"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4492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Arial" charset="0"/>
                        </a:rPr>
                        <a:t>Staphylocoque aureus</a:t>
                      </a:r>
                      <a:endParaRPr kumimoji="0" lang="fr-FR" altLang="fr-FR" sz="1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4</a:t>
                      </a: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075">
                <a:tc>
                  <a:txBody>
                    <a:bodyPr/>
                    <a:lstStyle>
                      <a:lvl1pPr marL="449263"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4492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Arial" charset="0"/>
                        </a:rPr>
                        <a:t>Enterococcus spp</a:t>
                      </a:r>
                      <a:endParaRPr kumimoji="0" lang="fr-FR" altLang="fr-FR" sz="1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16</a:t>
                      </a: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075">
                <a:tc>
                  <a:txBody>
                    <a:bodyPr/>
                    <a:lstStyle>
                      <a:lvl1pPr marL="449263"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4492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Arial" charset="0"/>
                        </a:rPr>
                        <a:t>Autres</a:t>
                      </a:r>
                      <a:endParaRPr kumimoji="0" lang="fr-FR" alt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075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Arial" charset="0"/>
                        </a:rPr>
                        <a:t>Fungi</a:t>
                      </a:r>
                      <a:endParaRPr kumimoji="0" lang="fr-FR" alt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Arial" charset="0"/>
                        </a:rPr>
                        <a:t>8</a:t>
                      </a:r>
                      <a:endParaRPr kumimoji="0" lang="fr-FR" alt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44450" marR="4445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Arial" charset="0"/>
                        </a:rPr>
                        <a:t>3</a:t>
                      </a:r>
                      <a:endParaRPr kumimoji="0" lang="fr-FR" alt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44450" marR="4445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075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Arial" charset="0"/>
                        </a:rPr>
                        <a:t>Anaérobies</a:t>
                      </a:r>
                      <a:endParaRPr kumimoji="0" lang="fr-FR" alt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Arial" charset="0"/>
                        </a:rPr>
                        <a:t>3</a:t>
                      </a:r>
                      <a:endParaRPr kumimoji="0" lang="fr-FR" alt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44450" marR="4445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Arial" charset="0"/>
                        </a:rPr>
                        <a:t>1</a:t>
                      </a:r>
                      <a:endParaRPr kumimoji="0" lang="fr-FR" alt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44450" marR="4445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075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Divers</a:t>
                      </a:r>
                    </a:p>
                  </a:txBody>
                  <a:tcPr marL="44450" marR="4445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4</a:t>
                      </a:r>
                    </a:p>
                  </a:txBody>
                  <a:tcPr marL="44450" marR="4445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1</a:t>
                      </a:r>
                    </a:p>
                  </a:txBody>
                  <a:tcPr marL="44450" marR="4445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390" name="Rectangle 83"/>
          <p:cNvSpPr>
            <a:spLocks noChangeArrowheads="1"/>
          </p:cNvSpPr>
          <p:nvPr>
            <p:ph type="title"/>
          </p:nvPr>
        </p:nvSpPr>
        <p:spPr>
          <a:gradFill>
            <a:gsLst>
              <a:gs pos="0">
                <a:srgbClr val="95D4EE"/>
              </a:gs>
              <a:gs pos="64999">
                <a:srgbClr val="C9ECFD"/>
              </a:gs>
              <a:gs pos="100000">
                <a:srgbClr val="D6F3FF"/>
              </a:gs>
            </a:gsLst>
          </a:gradFill>
          <a:ln>
            <a:miter lim="800000"/>
          </a:ln>
          <a:effectLst>
            <a:outerShdw dist="381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r>
              <a:rPr lang="fr-FR" altLang="fr-FR" dirty="0" smtClean="0"/>
              <a:t>Ecologie </a:t>
            </a:r>
            <a:r>
              <a:rPr lang="fr-FR" altLang="fr-FR" dirty="0" smtClean="0"/>
              <a:t>2012</a:t>
            </a:r>
            <a:endParaRPr lang="fr-FR" altLang="fr-FR" dirty="0" smtClean="0"/>
          </a:p>
        </p:txBody>
      </p:sp>
      <p:graphicFrame>
        <p:nvGraphicFramePr>
          <p:cNvPr id="78052" name="Group 22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6089070"/>
              </p:ext>
            </p:extLst>
          </p:nvPr>
        </p:nvGraphicFramePr>
        <p:xfrm>
          <a:off x="5364088" y="2996952"/>
          <a:ext cx="2957513" cy="173719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728192"/>
                <a:gridCol w="1229321"/>
              </a:tblGrid>
              <a:tr h="304689">
                <a:tc>
                  <a:txBody>
                    <a:bodyPr/>
                    <a:lstStyle>
                      <a:lvl1pPr marL="109538"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392113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630238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9144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11430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1600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0574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2514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29718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0953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fr-FR" altLang="fr-F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BMR 2012</a:t>
                      </a:r>
                      <a:endParaRPr kumimoji="0" lang="fr-FR" alt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03" marB="45703" anchor="b" horzOverflow="overflow"/>
                </a:tc>
                <a:tc>
                  <a:txBody>
                    <a:bodyPr/>
                    <a:lstStyle>
                      <a:lvl1pPr marL="109538"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392113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630238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9144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11430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1600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0574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2514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29718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095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N</a:t>
                      </a:r>
                      <a:endParaRPr kumimoji="0" lang="fr-FR" alt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T="45703" marB="45703" horzOverflow="overflow"/>
                </a:tc>
              </a:tr>
              <a:tr h="517971">
                <a:tc>
                  <a:txBody>
                    <a:bodyPr/>
                    <a:lstStyle>
                      <a:lvl1pPr marL="109538"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392113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630238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9144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11430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1600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0574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2514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29718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09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Episodes</a:t>
                      </a:r>
                    </a:p>
                    <a:p>
                      <a:pPr marL="109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Patients</a:t>
                      </a:r>
                      <a:endParaRPr kumimoji="0" lang="fr-FR" altLang="fr-F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03" marB="45703" horzOverflow="overflow"/>
                </a:tc>
                <a:tc>
                  <a:txBody>
                    <a:bodyPr/>
                    <a:lstStyle>
                      <a:lvl1pPr marL="109538"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392113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630238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9144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11430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1600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0574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2514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29718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095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26 (14,2%)</a:t>
                      </a:r>
                    </a:p>
                    <a:p>
                      <a:pPr marL="1095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21 (13 %)</a:t>
                      </a:r>
                      <a:endParaRPr kumimoji="0" lang="fr-FR" altLang="fr-F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T="45703" marB="45703" horzOverflow="overflow"/>
                </a:tc>
              </a:tr>
              <a:tr h="304689">
                <a:tc>
                  <a:txBody>
                    <a:bodyPr/>
                    <a:lstStyle>
                      <a:lvl1pPr marL="109538"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392113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630238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9144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11430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1600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0574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2514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29718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09538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BLSE</a:t>
                      </a:r>
                      <a:endParaRPr kumimoji="0" lang="fr-FR" altLang="fr-FR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T="45703" marB="45703" horzOverflow="overflow"/>
                </a:tc>
                <a:tc>
                  <a:txBody>
                    <a:bodyPr/>
                    <a:lstStyle>
                      <a:lvl1pPr marL="109538"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392113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630238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9144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11430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1600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0574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2514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29718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095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16</a:t>
                      </a:r>
                      <a:endParaRPr kumimoji="0" lang="fr-FR" alt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T="45703" marB="45703" anchor="b" horzOverflow="overflow"/>
                </a:tc>
              </a:tr>
              <a:tr h="304689">
                <a:tc>
                  <a:txBody>
                    <a:bodyPr/>
                    <a:lstStyle>
                      <a:lvl1pPr marL="109538"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392113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630238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9144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11430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1600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0574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2514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29718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09538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P. </a:t>
                      </a:r>
                      <a:r>
                        <a:rPr kumimoji="0" lang="fr-FR" altLang="fr-FR" sz="1400" i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aeruginosa</a:t>
                      </a:r>
                      <a:endParaRPr kumimoji="0" lang="fr-FR" altLang="fr-FR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T="45703" marB="45703" horzOverflow="overflow"/>
                </a:tc>
                <a:tc>
                  <a:txBody>
                    <a:bodyPr/>
                    <a:lstStyle>
                      <a:lvl1pPr marL="109538"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392113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630238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9144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11430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1600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0574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2514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29718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095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fr-FR" alt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T="45703" marB="45703" anchor="b" horzOverflow="overflow"/>
                </a:tc>
              </a:tr>
              <a:tr h="304689">
                <a:tc>
                  <a:txBody>
                    <a:bodyPr/>
                    <a:lstStyle>
                      <a:lvl1pPr marL="109538"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392113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630238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9144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11430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1600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0574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2514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29718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09538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S. aureus</a:t>
                      </a:r>
                      <a:endParaRPr kumimoji="0" lang="fr-FR" altLang="fr-FR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T="45703" marB="45703" horzOverflow="overflow"/>
                </a:tc>
                <a:tc>
                  <a:txBody>
                    <a:bodyPr/>
                    <a:lstStyle>
                      <a:lvl1pPr marL="109538"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392113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630238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9144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11430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16002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0574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2514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29718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095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fr-FR" alt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T="45703" marB="45703" anchor="b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591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fr-FR" smtClean="0"/>
              <a:t>Bactériémies à BMR hémato Lille	</a:t>
            </a:r>
          </a:p>
        </p:txBody>
      </p:sp>
      <p:sp>
        <p:nvSpPr>
          <p:cNvPr id="16387" name="Line 10"/>
          <p:cNvSpPr>
            <a:spLocks noChangeShapeType="1"/>
          </p:cNvSpPr>
          <p:nvPr/>
        </p:nvSpPr>
        <p:spPr bwMode="auto">
          <a:xfrm>
            <a:off x="1833563" y="1635125"/>
            <a:ext cx="0" cy="3351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6388" name="Line 11"/>
          <p:cNvSpPr>
            <a:spLocks noChangeShapeType="1"/>
          </p:cNvSpPr>
          <p:nvPr/>
        </p:nvSpPr>
        <p:spPr bwMode="auto">
          <a:xfrm>
            <a:off x="1760538" y="4986338"/>
            <a:ext cx="7302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6389" name="Line 12"/>
          <p:cNvSpPr>
            <a:spLocks noChangeShapeType="1"/>
          </p:cNvSpPr>
          <p:nvPr/>
        </p:nvSpPr>
        <p:spPr bwMode="auto">
          <a:xfrm>
            <a:off x="1760538" y="4316413"/>
            <a:ext cx="7302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6390" name="Line 13"/>
          <p:cNvSpPr>
            <a:spLocks noChangeShapeType="1"/>
          </p:cNvSpPr>
          <p:nvPr/>
        </p:nvSpPr>
        <p:spPr bwMode="auto">
          <a:xfrm>
            <a:off x="1760538" y="3646488"/>
            <a:ext cx="7302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6391" name="Line 14"/>
          <p:cNvSpPr>
            <a:spLocks noChangeShapeType="1"/>
          </p:cNvSpPr>
          <p:nvPr/>
        </p:nvSpPr>
        <p:spPr bwMode="auto">
          <a:xfrm>
            <a:off x="1760538" y="2976563"/>
            <a:ext cx="7302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6392" name="Line 15"/>
          <p:cNvSpPr>
            <a:spLocks noChangeShapeType="1"/>
          </p:cNvSpPr>
          <p:nvPr/>
        </p:nvSpPr>
        <p:spPr bwMode="auto">
          <a:xfrm>
            <a:off x="1760538" y="2305050"/>
            <a:ext cx="7302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6393" name="Line 16"/>
          <p:cNvSpPr>
            <a:spLocks noChangeShapeType="1"/>
          </p:cNvSpPr>
          <p:nvPr/>
        </p:nvSpPr>
        <p:spPr bwMode="auto">
          <a:xfrm>
            <a:off x="1760538" y="1635125"/>
            <a:ext cx="7302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6394" name="Line 17"/>
          <p:cNvSpPr>
            <a:spLocks noChangeShapeType="1"/>
          </p:cNvSpPr>
          <p:nvPr/>
        </p:nvSpPr>
        <p:spPr bwMode="auto">
          <a:xfrm>
            <a:off x="1835150" y="5013325"/>
            <a:ext cx="561657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6395" name="Line 18"/>
          <p:cNvSpPr>
            <a:spLocks noChangeShapeType="1"/>
          </p:cNvSpPr>
          <p:nvPr/>
        </p:nvSpPr>
        <p:spPr bwMode="auto">
          <a:xfrm flipV="1">
            <a:off x="1833563" y="4986338"/>
            <a:ext cx="0" cy="730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6396" name="Line 19"/>
          <p:cNvSpPr>
            <a:spLocks noChangeShapeType="1"/>
          </p:cNvSpPr>
          <p:nvPr/>
        </p:nvSpPr>
        <p:spPr bwMode="auto">
          <a:xfrm flipV="1">
            <a:off x="2333625" y="4986338"/>
            <a:ext cx="0" cy="730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6397" name="Line 20"/>
          <p:cNvSpPr>
            <a:spLocks noChangeShapeType="1"/>
          </p:cNvSpPr>
          <p:nvPr/>
        </p:nvSpPr>
        <p:spPr bwMode="auto">
          <a:xfrm flipV="1">
            <a:off x="2832100" y="4986338"/>
            <a:ext cx="0" cy="730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6398" name="Line 21"/>
          <p:cNvSpPr>
            <a:spLocks noChangeShapeType="1"/>
          </p:cNvSpPr>
          <p:nvPr/>
        </p:nvSpPr>
        <p:spPr bwMode="auto">
          <a:xfrm flipV="1">
            <a:off x="3332163" y="4986338"/>
            <a:ext cx="0" cy="730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6399" name="Line 22"/>
          <p:cNvSpPr>
            <a:spLocks noChangeShapeType="1"/>
          </p:cNvSpPr>
          <p:nvPr/>
        </p:nvSpPr>
        <p:spPr bwMode="auto">
          <a:xfrm flipV="1">
            <a:off x="3832225" y="4986338"/>
            <a:ext cx="0" cy="730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6400" name="Line 23"/>
          <p:cNvSpPr>
            <a:spLocks noChangeShapeType="1"/>
          </p:cNvSpPr>
          <p:nvPr/>
        </p:nvSpPr>
        <p:spPr bwMode="auto">
          <a:xfrm flipV="1">
            <a:off x="4343400" y="4986338"/>
            <a:ext cx="0" cy="730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6401" name="Line 24"/>
          <p:cNvSpPr>
            <a:spLocks noChangeShapeType="1"/>
          </p:cNvSpPr>
          <p:nvPr/>
        </p:nvSpPr>
        <p:spPr bwMode="auto">
          <a:xfrm flipV="1">
            <a:off x="4843463" y="4986338"/>
            <a:ext cx="0" cy="730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6402" name="Line 25"/>
          <p:cNvSpPr>
            <a:spLocks noChangeShapeType="1"/>
          </p:cNvSpPr>
          <p:nvPr/>
        </p:nvSpPr>
        <p:spPr bwMode="auto">
          <a:xfrm flipV="1">
            <a:off x="5343525" y="4986338"/>
            <a:ext cx="0" cy="730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6403" name="Line 26"/>
          <p:cNvSpPr>
            <a:spLocks noChangeShapeType="1"/>
          </p:cNvSpPr>
          <p:nvPr/>
        </p:nvSpPr>
        <p:spPr bwMode="auto">
          <a:xfrm flipV="1">
            <a:off x="5843588" y="4986338"/>
            <a:ext cx="0" cy="730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6404" name="Line 27"/>
          <p:cNvSpPr>
            <a:spLocks noChangeShapeType="1"/>
          </p:cNvSpPr>
          <p:nvPr/>
        </p:nvSpPr>
        <p:spPr bwMode="auto">
          <a:xfrm flipV="1">
            <a:off x="6342063" y="4986338"/>
            <a:ext cx="0" cy="730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6405" name="Line 28"/>
          <p:cNvSpPr>
            <a:spLocks noChangeShapeType="1"/>
          </p:cNvSpPr>
          <p:nvPr/>
        </p:nvSpPr>
        <p:spPr bwMode="auto">
          <a:xfrm flipV="1">
            <a:off x="7451725" y="5013325"/>
            <a:ext cx="0" cy="730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6406" name="Freeform 30"/>
          <p:cNvSpPr>
            <a:spLocks/>
          </p:cNvSpPr>
          <p:nvPr/>
        </p:nvSpPr>
        <p:spPr bwMode="auto">
          <a:xfrm>
            <a:off x="2124075" y="1916113"/>
            <a:ext cx="4497388" cy="3082925"/>
          </a:xfrm>
          <a:custGeom>
            <a:avLst/>
            <a:gdLst>
              <a:gd name="T0" fmla="*/ 0 w 369"/>
              <a:gd name="T1" fmla="*/ 2147483647 h 253"/>
              <a:gd name="T2" fmla="*/ 2147483647 w 369"/>
              <a:gd name="T3" fmla="*/ 2147483647 h 253"/>
              <a:gd name="T4" fmla="*/ 2147483647 w 369"/>
              <a:gd name="T5" fmla="*/ 2147483647 h 253"/>
              <a:gd name="T6" fmla="*/ 2147483647 w 369"/>
              <a:gd name="T7" fmla="*/ 2147483647 h 253"/>
              <a:gd name="T8" fmla="*/ 2147483647 w 369"/>
              <a:gd name="T9" fmla="*/ 2147483647 h 253"/>
              <a:gd name="T10" fmla="*/ 2147483647 w 369"/>
              <a:gd name="T11" fmla="*/ 2147483647 h 253"/>
              <a:gd name="T12" fmla="*/ 2147483647 w 369"/>
              <a:gd name="T13" fmla="*/ 2147483647 h 253"/>
              <a:gd name="T14" fmla="*/ 2147483647 w 369"/>
              <a:gd name="T15" fmla="*/ 2147483647 h 253"/>
              <a:gd name="T16" fmla="*/ 2147483647 w 369"/>
              <a:gd name="T17" fmla="*/ 2147483647 h 253"/>
              <a:gd name="T18" fmla="*/ 2147483647 w 369"/>
              <a:gd name="T19" fmla="*/ 0 h 25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69"/>
              <a:gd name="T31" fmla="*/ 0 h 253"/>
              <a:gd name="T32" fmla="*/ 369 w 369"/>
              <a:gd name="T33" fmla="*/ 253 h 25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69" h="253">
                <a:moveTo>
                  <a:pt x="0" y="253"/>
                </a:moveTo>
                <a:lnTo>
                  <a:pt x="41" y="220"/>
                </a:lnTo>
                <a:lnTo>
                  <a:pt x="82" y="209"/>
                </a:lnTo>
                <a:lnTo>
                  <a:pt x="123" y="99"/>
                </a:lnTo>
                <a:lnTo>
                  <a:pt x="164" y="176"/>
                </a:lnTo>
                <a:lnTo>
                  <a:pt x="205" y="110"/>
                </a:lnTo>
                <a:lnTo>
                  <a:pt x="246" y="143"/>
                </a:lnTo>
                <a:lnTo>
                  <a:pt x="287" y="220"/>
                </a:lnTo>
                <a:lnTo>
                  <a:pt x="328" y="187"/>
                </a:lnTo>
                <a:lnTo>
                  <a:pt x="369" y="0"/>
                </a:lnTo>
              </a:path>
            </a:pathLst>
          </a:custGeom>
          <a:noFill/>
          <a:ln w="36513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6407" name="Freeform 31"/>
          <p:cNvSpPr>
            <a:spLocks/>
          </p:cNvSpPr>
          <p:nvPr/>
        </p:nvSpPr>
        <p:spPr bwMode="auto">
          <a:xfrm>
            <a:off x="2016125" y="4913313"/>
            <a:ext cx="146050" cy="146050"/>
          </a:xfrm>
          <a:custGeom>
            <a:avLst/>
            <a:gdLst>
              <a:gd name="T0" fmla="*/ 2147483647 w 92"/>
              <a:gd name="T1" fmla="*/ 0 h 92"/>
              <a:gd name="T2" fmla="*/ 2147483647 w 92"/>
              <a:gd name="T3" fmla="*/ 2147483647 h 92"/>
              <a:gd name="T4" fmla="*/ 2147483647 w 92"/>
              <a:gd name="T5" fmla="*/ 2147483647 h 92"/>
              <a:gd name="T6" fmla="*/ 0 w 92"/>
              <a:gd name="T7" fmla="*/ 2147483647 h 92"/>
              <a:gd name="T8" fmla="*/ 2147483647 w 92"/>
              <a:gd name="T9" fmla="*/ 0 h 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2"/>
              <a:gd name="T16" fmla="*/ 0 h 92"/>
              <a:gd name="T17" fmla="*/ 92 w 92"/>
              <a:gd name="T18" fmla="*/ 92 h 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2" h="92">
                <a:moveTo>
                  <a:pt x="46" y="0"/>
                </a:moveTo>
                <a:lnTo>
                  <a:pt x="92" y="46"/>
                </a:lnTo>
                <a:lnTo>
                  <a:pt x="46" y="92"/>
                </a:lnTo>
                <a:lnTo>
                  <a:pt x="0" y="46"/>
                </a:lnTo>
                <a:lnTo>
                  <a:pt x="46" y="0"/>
                </a:lnTo>
                <a:close/>
              </a:path>
            </a:pathLst>
          </a:custGeom>
          <a:solidFill>
            <a:srgbClr val="000080"/>
          </a:solidFill>
          <a:ln w="1270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408" name="Freeform 32"/>
          <p:cNvSpPr>
            <a:spLocks/>
          </p:cNvSpPr>
          <p:nvPr/>
        </p:nvSpPr>
        <p:spPr bwMode="auto">
          <a:xfrm>
            <a:off x="2516188" y="4913313"/>
            <a:ext cx="146050" cy="146050"/>
          </a:xfrm>
          <a:custGeom>
            <a:avLst/>
            <a:gdLst>
              <a:gd name="T0" fmla="*/ 2147483647 w 92"/>
              <a:gd name="T1" fmla="*/ 0 h 92"/>
              <a:gd name="T2" fmla="*/ 2147483647 w 92"/>
              <a:gd name="T3" fmla="*/ 2147483647 h 92"/>
              <a:gd name="T4" fmla="*/ 2147483647 w 92"/>
              <a:gd name="T5" fmla="*/ 2147483647 h 92"/>
              <a:gd name="T6" fmla="*/ 0 w 92"/>
              <a:gd name="T7" fmla="*/ 2147483647 h 92"/>
              <a:gd name="T8" fmla="*/ 2147483647 w 92"/>
              <a:gd name="T9" fmla="*/ 0 h 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2"/>
              <a:gd name="T16" fmla="*/ 0 h 92"/>
              <a:gd name="T17" fmla="*/ 92 w 92"/>
              <a:gd name="T18" fmla="*/ 92 h 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2" h="92">
                <a:moveTo>
                  <a:pt x="46" y="0"/>
                </a:moveTo>
                <a:lnTo>
                  <a:pt x="92" y="46"/>
                </a:lnTo>
                <a:lnTo>
                  <a:pt x="46" y="92"/>
                </a:lnTo>
                <a:lnTo>
                  <a:pt x="0" y="46"/>
                </a:lnTo>
                <a:lnTo>
                  <a:pt x="46" y="0"/>
                </a:lnTo>
                <a:close/>
              </a:path>
            </a:pathLst>
          </a:custGeom>
          <a:solidFill>
            <a:srgbClr val="000080"/>
          </a:solidFill>
          <a:ln w="1270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409" name="Freeform 33"/>
          <p:cNvSpPr>
            <a:spLocks/>
          </p:cNvSpPr>
          <p:nvPr/>
        </p:nvSpPr>
        <p:spPr bwMode="auto">
          <a:xfrm>
            <a:off x="3016250" y="4779963"/>
            <a:ext cx="146050" cy="146050"/>
          </a:xfrm>
          <a:custGeom>
            <a:avLst/>
            <a:gdLst>
              <a:gd name="T0" fmla="*/ 2147483647 w 92"/>
              <a:gd name="T1" fmla="*/ 0 h 92"/>
              <a:gd name="T2" fmla="*/ 2147483647 w 92"/>
              <a:gd name="T3" fmla="*/ 2147483647 h 92"/>
              <a:gd name="T4" fmla="*/ 2147483647 w 92"/>
              <a:gd name="T5" fmla="*/ 2147483647 h 92"/>
              <a:gd name="T6" fmla="*/ 0 w 92"/>
              <a:gd name="T7" fmla="*/ 2147483647 h 92"/>
              <a:gd name="T8" fmla="*/ 2147483647 w 92"/>
              <a:gd name="T9" fmla="*/ 0 h 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2"/>
              <a:gd name="T16" fmla="*/ 0 h 92"/>
              <a:gd name="T17" fmla="*/ 92 w 92"/>
              <a:gd name="T18" fmla="*/ 92 h 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2" h="92">
                <a:moveTo>
                  <a:pt x="46" y="0"/>
                </a:moveTo>
                <a:lnTo>
                  <a:pt x="92" y="46"/>
                </a:lnTo>
                <a:lnTo>
                  <a:pt x="46" y="92"/>
                </a:lnTo>
                <a:lnTo>
                  <a:pt x="0" y="46"/>
                </a:lnTo>
                <a:lnTo>
                  <a:pt x="46" y="0"/>
                </a:lnTo>
                <a:close/>
              </a:path>
            </a:pathLst>
          </a:custGeom>
          <a:solidFill>
            <a:srgbClr val="000080"/>
          </a:solidFill>
          <a:ln w="1270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410" name="Freeform 34"/>
          <p:cNvSpPr>
            <a:spLocks/>
          </p:cNvSpPr>
          <p:nvPr/>
        </p:nvSpPr>
        <p:spPr bwMode="auto">
          <a:xfrm>
            <a:off x="3514725" y="4779963"/>
            <a:ext cx="146050" cy="146050"/>
          </a:xfrm>
          <a:custGeom>
            <a:avLst/>
            <a:gdLst>
              <a:gd name="T0" fmla="*/ 2147483647 w 92"/>
              <a:gd name="T1" fmla="*/ 0 h 92"/>
              <a:gd name="T2" fmla="*/ 2147483647 w 92"/>
              <a:gd name="T3" fmla="*/ 2147483647 h 92"/>
              <a:gd name="T4" fmla="*/ 2147483647 w 92"/>
              <a:gd name="T5" fmla="*/ 2147483647 h 92"/>
              <a:gd name="T6" fmla="*/ 0 w 92"/>
              <a:gd name="T7" fmla="*/ 2147483647 h 92"/>
              <a:gd name="T8" fmla="*/ 2147483647 w 92"/>
              <a:gd name="T9" fmla="*/ 0 h 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2"/>
              <a:gd name="T16" fmla="*/ 0 h 92"/>
              <a:gd name="T17" fmla="*/ 92 w 92"/>
              <a:gd name="T18" fmla="*/ 92 h 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2" h="92">
                <a:moveTo>
                  <a:pt x="46" y="0"/>
                </a:moveTo>
                <a:lnTo>
                  <a:pt x="92" y="46"/>
                </a:lnTo>
                <a:lnTo>
                  <a:pt x="46" y="92"/>
                </a:lnTo>
                <a:lnTo>
                  <a:pt x="0" y="46"/>
                </a:lnTo>
                <a:lnTo>
                  <a:pt x="46" y="0"/>
                </a:lnTo>
                <a:close/>
              </a:path>
            </a:pathLst>
          </a:custGeom>
          <a:solidFill>
            <a:srgbClr val="000080"/>
          </a:solidFill>
          <a:ln w="1270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411" name="Freeform 35"/>
          <p:cNvSpPr>
            <a:spLocks/>
          </p:cNvSpPr>
          <p:nvPr/>
        </p:nvSpPr>
        <p:spPr bwMode="auto">
          <a:xfrm>
            <a:off x="4014788" y="4913313"/>
            <a:ext cx="146050" cy="146050"/>
          </a:xfrm>
          <a:custGeom>
            <a:avLst/>
            <a:gdLst>
              <a:gd name="T0" fmla="*/ 2147483647 w 92"/>
              <a:gd name="T1" fmla="*/ 0 h 92"/>
              <a:gd name="T2" fmla="*/ 2147483647 w 92"/>
              <a:gd name="T3" fmla="*/ 2147483647 h 92"/>
              <a:gd name="T4" fmla="*/ 2147483647 w 92"/>
              <a:gd name="T5" fmla="*/ 2147483647 h 92"/>
              <a:gd name="T6" fmla="*/ 0 w 92"/>
              <a:gd name="T7" fmla="*/ 2147483647 h 92"/>
              <a:gd name="T8" fmla="*/ 2147483647 w 92"/>
              <a:gd name="T9" fmla="*/ 0 h 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2"/>
              <a:gd name="T16" fmla="*/ 0 h 92"/>
              <a:gd name="T17" fmla="*/ 92 w 92"/>
              <a:gd name="T18" fmla="*/ 92 h 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2" h="92">
                <a:moveTo>
                  <a:pt x="46" y="0"/>
                </a:moveTo>
                <a:lnTo>
                  <a:pt x="92" y="46"/>
                </a:lnTo>
                <a:lnTo>
                  <a:pt x="46" y="92"/>
                </a:lnTo>
                <a:lnTo>
                  <a:pt x="0" y="46"/>
                </a:lnTo>
                <a:lnTo>
                  <a:pt x="46" y="0"/>
                </a:lnTo>
                <a:close/>
              </a:path>
            </a:pathLst>
          </a:custGeom>
          <a:solidFill>
            <a:srgbClr val="000080"/>
          </a:solidFill>
          <a:ln w="1270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412" name="Freeform 36"/>
          <p:cNvSpPr>
            <a:spLocks/>
          </p:cNvSpPr>
          <p:nvPr/>
        </p:nvSpPr>
        <p:spPr bwMode="auto">
          <a:xfrm>
            <a:off x="4514850" y="4645025"/>
            <a:ext cx="146050" cy="146050"/>
          </a:xfrm>
          <a:custGeom>
            <a:avLst/>
            <a:gdLst>
              <a:gd name="T0" fmla="*/ 2147483647 w 92"/>
              <a:gd name="T1" fmla="*/ 0 h 92"/>
              <a:gd name="T2" fmla="*/ 2147483647 w 92"/>
              <a:gd name="T3" fmla="*/ 2147483647 h 92"/>
              <a:gd name="T4" fmla="*/ 2147483647 w 92"/>
              <a:gd name="T5" fmla="*/ 2147483647 h 92"/>
              <a:gd name="T6" fmla="*/ 0 w 92"/>
              <a:gd name="T7" fmla="*/ 2147483647 h 92"/>
              <a:gd name="T8" fmla="*/ 2147483647 w 92"/>
              <a:gd name="T9" fmla="*/ 0 h 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2"/>
              <a:gd name="T16" fmla="*/ 0 h 92"/>
              <a:gd name="T17" fmla="*/ 92 w 92"/>
              <a:gd name="T18" fmla="*/ 92 h 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2" h="92">
                <a:moveTo>
                  <a:pt x="46" y="0"/>
                </a:moveTo>
                <a:lnTo>
                  <a:pt x="92" y="46"/>
                </a:lnTo>
                <a:lnTo>
                  <a:pt x="46" y="92"/>
                </a:lnTo>
                <a:lnTo>
                  <a:pt x="0" y="46"/>
                </a:lnTo>
                <a:lnTo>
                  <a:pt x="46" y="0"/>
                </a:lnTo>
                <a:close/>
              </a:path>
            </a:pathLst>
          </a:custGeom>
          <a:solidFill>
            <a:srgbClr val="000080"/>
          </a:solidFill>
          <a:ln w="1270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413" name="Freeform 37"/>
          <p:cNvSpPr>
            <a:spLocks/>
          </p:cNvSpPr>
          <p:nvPr/>
        </p:nvSpPr>
        <p:spPr bwMode="auto">
          <a:xfrm>
            <a:off x="5014913" y="4110038"/>
            <a:ext cx="146050" cy="146050"/>
          </a:xfrm>
          <a:custGeom>
            <a:avLst/>
            <a:gdLst>
              <a:gd name="T0" fmla="*/ 2147483647 w 92"/>
              <a:gd name="T1" fmla="*/ 0 h 92"/>
              <a:gd name="T2" fmla="*/ 2147483647 w 92"/>
              <a:gd name="T3" fmla="*/ 2147483647 h 92"/>
              <a:gd name="T4" fmla="*/ 2147483647 w 92"/>
              <a:gd name="T5" fmla="*/ 2147483647 h 92"/>
              <a:gd name="T6" fmla="*/ 0 w 92"/>
              <a:gd name="T7" fmla="*/ 2147483647 h 92"/>
              <a:gd name="T8" fmla="*/ 2147483647 w 92"/>
              <a:gd name="T9" fmla="*/ 0 h 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2"/>
              <a:gd name="T16" fmla="*/ 0 h 92"/>
              <a:gd name="T17" fmla="*/ 92 w 92"/>
              <a:gd name="T18" fmla="*/ 92 h 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2" h="92">
                <a:moveTo>
                  <a:pt x="46" y="0"/>
                </a:moveTo>
                <a:lnTo>
                  <a:pt x="92" y="46"/>
                </a:lnTo>
                <a:lnTo>
                  <a:pt x="46" y="92"/>
                </a:lnTo>
                <a:lnTo>
                  <a:pt x="0" y="46"/>
                </a:lnTo>
                <a:lnTo>
                  <a:pt x="46" y="0"/>
                </a:lnTo>
                <a:close/>
              </a:path>
            </a:pathLst>
          </a:custGeom>
          <a:solidFill>
            <a:srgbClr val="000080"/>
          </a:solidFill>
          <a:ln w="1270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414" name="Freeform 38"/>
          <p:cNvSpPr>
            <a:spLocks/>
          </p:cNvSpPr>
          <p:nvPr/>
        </p:nvSpPr>
        <p:spPr bwMode="auto">
          <a:xfrm>
            <a:off x="5513388" y="4243388"/>
            <a:ext cx="146050" cy="146050"/>
          </a:xfrm>
          <a:custGeom>
            <a:avLst/>
            <a:gdLst>
              <a:gd name="T0" fmla="*/ 2147483647 w 92"/>
              <a:gd name="T1" fmla="*/ 0 h 92"/>
              <a:gd name="T2" fmla="*/ 2147483647 w 92"/>
              <a:gd name="T3" fmla="*/ 2147483647 h 92"/>
              <a:gd name="T4" fmla="*/ 2147483647 w 92"/>
              <a:gd name="T5" fmla="*/ 2147483647 h 92"/>
              <a:gd name="T6" fmla="*/ 0 w 92"/>
              <a:gd name="T7" fmla="*/ 2147483647 h 92"/>
              <a:gd name="T8" fmla="*/ 2147483647 w 92"/>
              <a:gd name="T9" fmla="*/ 0 h 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2"/>
              <a:gd name="T16" fmla="*/ 0 h 92"/>
              <a:gd name="T17" fmla="*/ 92 w 92"/>
              <a:gd name="T18" fmla="*/ 92 h 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2" h="92">
                <a:moveTo>
                  <a:pt x="46" y="0"/>
                </a:moveTo>
                <a:lnTo>
                  <a:pt x="92" y="46"/>
                </a:lnTo>
                <a:lnTo>
                  <a:pt x="46" y="92"/>
                </a:lnTo>
                <a:lnTo>
                  <a:pt x="0" y="46"/>
                </a:lnTo>
                <a:lnTo>
                  <a:pt x="46" y="0"/>
                </a:lnTo>
                <a:close/>
              </a:path>
            </a:pathLst>
          </a:custGeom>
          <a:solidFill>
            <a:srgbClr val="000080"/>
          </a:solidFill>
          <a:ln w="1270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415" name="Freeform 39"/>
          <p:cNvSpPr>
            <a:spLocks/>
          </p:cNvSpPr>
          <p:nvPr/>
        </p:nvSpPr>
        <p:spPr bwMode="auto">
          <a:xfrm>
            <a:off x="6013450" y="3706813"/>
            <a:ext cx="146050" cy="146050"/>
          </a:xfrm>
          <a:custGeom>
            <a:avLst/>
            <a:gdLst>
              <a:gd name="T0" fmla="*/ 2147483647 w 92"/>
              <a:gd name="T1" fmla="*/ 0 h 92"/>
              <a:gd name="T2" fmla="*/ 2147483647 w 92"/>
              <a:gd name="T3" fmla="*/ 2147483647 h 92"/>
              <a:gd name="T4" fmla="*/ 2147483647 w 92"/>
              <a:gd name="T5" fmla="*/ 2147483647 h 92"/>
              <a:gd name="T6" fmla="*/ 0 w 92"/>
              <a:gd name="T7" fmla="*/ 2147483647 h 92"/>
              <a:gd name="T8" fmla="*/ 2147483647 w 92"/>
              <a:gd name="T9" fmla="*/ 0 h 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2"/>
              <a:gd name="T16" fmla="*/ 0 h 92"/>
              <a:gd name="T17" fmla="*/ 92 w 92"/>
              <a:gd name="T18" fmla="*/ 92 h 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2" h="92">
                <a:moveTo>
                  <a:pt x="46" y="0"/>
                </a:moveTo>
                <a:lnTo>
                  <a:pt x="92" y="46"/>
                </a:lnTo>
                <a:lnTo>
                  <a:pt x="46" y="92"/>
                </a:lnTo>
                <a:lnTo>
                  <a:pt x="0" y="46"/>
                </a:lnTo>
                <a:lnTo>
                  <a:pt x="46" y="0"/>
                </a:lnTo>
                <a:close/>
              </a:path>
            </a:pathLst>
          </a:custGeom>
          <a:solidFill>
            <a:srgbClr val="000080"/>
          </a:solidFill>
          <a:ln w="1270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416" name="Freeform 40"/>
          <p:cNvSpPr>
            <a:spLocks/>
          </p:cNvSpPr>
          <p:nvPr/>
        </p:nvSpPr>
        <p:spPr bwMode="auto">
          <a:xfrm>
            <a:off x="6513513" y="4110038"/>
            <a:ext cx="146050" cy="146050"/>
          </a:xfrm>
          <a:custGeom>
            <a:avLst/>
            <a:gdLst>
              <a:gd name="T0" fmla="*/ 2147483647 w 92"/>
              <a:gd name="T1" fmla="*/ 0 h 92"/>
              <a:gd name="T2" fmla="*/ 2147483647 w 92"/>
              <a:gd name="T3" fmla="*/ 2147483647 h 92"/>
              <a:gd name="T4" fmla="*/ 2147483647 w 92"/>
              <a:gd name="T5" fmla="*/ 2147483647 h 92"/>
              <a:gd name="T6" fmla="*/ 0 w 92"/>
              <a:gd name="T7" fmla="*/ 2147483647 h 92"/>
              <a:gd name="T8" fmla="*/ 2147483647 w 92"/>
              <a:gd name="T9" fmla="*/ 0 h 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2"/>
              <a:gd name="T16" fmla="*/ 0 h 92"/>
              <a:gd name="T17" fmla="*/ 92 w 92"/>
              <a:gd name="T18" fmla="*/ 92 h 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2" h="92">
                <a:moveTo>
                  <a:pt x="46" y="0"/>
                </a:moveTo>
                <a:lnTo>
                  <a:pt x="92" y="46"/>
                </a:lnTo>
                <a:lnTo>
                  <a:pt x="46" y="92"/>
                </a:lnTo>
                <a:lnTo>
                  <a:pt x="0" y="46"/>
                </a:lnTo>
                <a:lnTo>
                  <a:pt x="46" y="0"/>
                </a:lnTo>
                <a:close/>
              </a:path>
            </a:pathLst>
          </a:custGeom>
          <a:solidFill>
            <a:srgbClr val="000080"/>
          </a:solidFill>
          <a:ln w="1270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417" name="Rectangle 41"/>
          <p:cNvSpPr>
            <a:spLocks noChangeArrowheads="1"/>
          </p:cNvSpPr>
          <p:nvPr/>
        </p:nvSpPr>
        <p:spPr bwMode="auto">
          <a:xfrm>
            <a:off x="2016125" y="4913313"/>
            <a:ext cx="133350" cy="134937"/>
          </a:xfrm>
          <a:prstGeom prst="rect">
            <a:avLst/>
          </a:prstGeom>
          <a:solidFill>
            <a:srgbClr val="FF0000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6418" name="Rectangle 42"/>
          <p:cNvSpPr>
            <a:spLocks noChangeArrowheads="1"/>
          </p:cNvSpPr>
          <p:nvPr/>
        </p:nvSpPr>
        <p:spPr bwMode="auto">
          <a:xfrm>
            <a:off x="2516188" y="4511675"/>
            <a:ext cx="133350" cy="133350"/>
          </a:xfrm>
          <a:prstGeom prst="rect">
            <a:avLst/>
          </a:prstGeom>
          <a:solidFill>
            <a:srgbClr val="FF0000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6419" name="Rectangle 43"/>
          <p:cNvSpPr>
            <a:spLocks noChangeArrowheads="1"/>
          </p:cNvSpPr>
          <p:nvPr/>
        </p:nvSpPr>
        <p:spPr bwMode="auto">
          <a:xfrm>
            <a:off x="3016250" y="4376738"/>
            <a:ext cx="133350" cy="134937"/>
          </a:xfrm>
          <a:prstGeom prst="rect">
            <a:avLst/>
          </a:prstGeom>
          <a:solidFill>
            <a:srgbClr val="FF0000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6420" name="Rectangle 44"/>
          <p:cNvSpPr>
            <a:spLocks noChangeArrowheads="1"/>
          </p:cNvSpPr>
          <p:nvPr/>
        </p:nvSpPr>
        <p:spPr bwMode="auto">
          <a:xfrm>
            <a:off x="3514725" y="3036888"/>
            <a:ext cx="134938" cy="133350"/>
          </a:xfrm>
          <a:prstGeom prst="rect">
            <a:avLst/>
          </a:prstGeom>
          <a:solidFill>
            <a:srgbClr val="FF0000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6421" name="Rectangle 45"/>
          <p:cNvSpPr>
            <a:spLocks noChangeArrowheads="1"/>
          </p:cNvSpPr>
          <p:nvPr/>
        </p:nvSpPr>
        <p:spPr bwMode="auto">
          <a:xfrm>
            <a:off x="4014788" y="3975100"/>
            <a:ext cx="134937" cy="134938"/>
          </a:xfrm>
          <a:prstGeom prst="rect">
            <a:avLst/>
          </a:prstGeom>
          <a:solidFill>
            <a:srgbClr val="FF0000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6422" name="Rectangle 46"/>
          <p:cNvSpPr>
            <a:spLocks noChangeArrowheads="1"/>
          </p:cNvSpPr>
          <p:nvPr/>
        </p:nvSpPr>
        <p:spPr bwMode="auto">
          <a:xfrm>
            <a:off x="4514850" y="3170238"/>
            <a:ext cx="133350" cy="134937"/>
          </a:xfrm>
          <a:prstGeom prst="rect">
            <a:avLst/>
          </a:prstGeom>
          <a:solidFill>
            <a:srgbClr val="FF0000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6423" name="Rectangle 47"/>
          <p:cNvSpPr>
            <a:spLocks noChangeArrowheads="1"/>
          </p:cNvSpPr>
          <p:nvPr/>
        </p:nvSpPr>
        <p:spPr bwMode="auto">
          <a:xfrm>
            <a:off x="5014913" y="3573463"/>
            <a:ext cx="133350" cy="133350"/>
          </a:xfrm>
          <a:prstGeom prst="rect">
            <a:avLst/>
          </a:prstGeom>
          <a:solidFill>
            <a:srgbClr val="FF0000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6424" name="Rectangle 48"/>
          <p:cNvSpPr>
            <a:spLocks noChangeArrowheads="1"/>
          </p:cNvSpPr>
          <p:nvPr/>
        </p:nvSpPr>
        <p:spPr bwMode="auto">
          <a:xfrm>
            <a:off x="5513388" y="4511675"/>
            <a:ext cx="134937" cy="133350"/>
          </a:xfrm>
          <a:prstGeom prst="rect">
            <a:avLst/>
          </a:prstGeom>
          <a:solidFill>
            <a:srgbClr val="FF0000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6425" name="Rectangle 49"/>
          <p:cNvSpPr>
            <a:spLocks noChangeArrowheads="1"/>
          </p:cNvSpPr>
          <p:nvPr/>
        </p:nvSpPr>
        <p:spPr bwMode="auto">
          <a:xfrm>
            <a:off x="6013450" y="4110038"/>
            <a:ext cx="134938" cy="133350"/>
          </a:xfrm>
          <a:prstGeom prst="rect">
            <a:avLst/>
          </a:prstGeom>
          <a:solidFill>
            <a:srgbClr val="FF0000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6426" name="Rectangle 50"/>
          <p:cNvSpPr>
            <a:spLocks noChangeArrowheads="1"/>
          </p:cNvSpPr>
          <p:nvPr/>
        </p:nvSpPr>
        <p:spPr bwMode="auto">
          <a:xfrm>
            <a:off x="6516688" y="1844675"/>
            <a:ext cx="133350" cy="134938"/>
          </a:xfrm>
          <a:prstGeom prst="rect">
            <a:avLst/>
          </a:prstGeom>
          <a:solidFill>
            <a:srgbClr val="FF0000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6427" name="Rectangle 51"/>
          <p:cNvSpPr>
            <a:spLocks noChangeArrowheads="1"/>
          </p:cNvSpPr>
          <p:nvPr/>
        </p:nvSpPr>
        <p:spPr bwMode="auto">
          <a:xfrm>
            <a:off x="1528763" y="4840288"/>
            <a:ext cx="122237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altLang="fr-FR" sz="1900">
                <a:solidFill>
                  <a:srgbClr val="000000"/>
                </a:solidFill>
                <a:latin typeface="Calibri" pitchFamily="34" charset="0"/>
              </a:rPr>
              <a:t>0</a:t>
            </a:r>
            <a:endParaRPr lang="fr-FR" altLang="fr-FR"/>
          </a:p>
        </p:txBody>
      </p:sp>
      <p:sp>
        <p:nvSpPr>
          <p:cNvPr id="16428" name="Rectangle 52"/>
          <p:cNvSpPr>
            <a:spLocks noChangeArrowheads="1"/>
          </p:cNvSpPr>
          <p:nvPr/>
        </p:nvSpPr>
        <p:spPr bwMode="auto">
          <a:xfrm>
            <a:off x="1528763" y="4170363"/>
            <a:ext cx="122237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altLang="fr-FR" sz="1900">
                <a:solidFill>
                  <a:srgbClr val="000000"/>
                </a:solidFill>
                <a:latin typeface="Calibri" pitchFamily="34" charset="0"/>
              </a:rPr>
              <a:t>5</a:t>
            </a:r>
            <a:endParaRPr lang="fr-FR" altLang="fr-FR"/>
          </a:p>
        </p:txBody>
      </p:sp>
      <p:sp>
        <p:nvSpPr>
          <p:cNvPr id="16429" name="Rectangle 53"/>
          <p:cNvSpPr>
            <a:spLocks noChangeArrowheads="1"/>
          </p:cNvSpPr>
          <p:nvPr/>
        </p:nvSpPr>
        <p:spPr bwMode="auto">
          <a:xfrm>
            <a:off x="1406525" y="3500438"/>
            <a:ext cx="2444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altLang="fr-FR" sz="1900">
                <a:solidFill>
                  <a:srgbClr val="000000"/>
                </a:solidFill>
                <a:latin typeface="Calibri" pitchFamily="34" charset="0"/>
              </a:rPr>
              <a:t>10</a:t>
            </a:r>
            <a:endParaRPr lang="fr-FR" altLang="fr-FR"/>
          </a:p>
        </p:txBody>
      </p:sp>
      <p:sp>
        <p:nvSpPr>
          <p:cNvPr id="16430" name="Rectangle 54"/>
          <p:cNvSpPr>
            <a:spLocks noChangeArrowheads="1"/>
          </p:cNvSpPr>
          <p:nvPr/>
        </p:nvSpPr>
        <p:spPr bwMode="auto">
          <a:xfrm>
            <a:off x="1406525" y="2830513"/>
            <a:ext cx="2444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altLang="fr-FR" sz="1900">
                <a:solidFill>
                  <a:srgbClr val="000000"/>
                </a:solidFill>
                <a:latin typeface="Calibri" pitchFamily="34" charset="0"/>
              </a:rPr>
              <a:t>15</a:t>
            </a:r>
            <a:endParaRPr lang="fr-FR" altLang="fr-FR"/>
          </a:p>
        </p:txBody>
      </p:sp>
      <p:sp>
        <p:nvSpPr>
          <p:cNvPr id="16431" name="Rectangle 55"/>
          <p:cNvSpPr>
            <a:spLocks noChangeArrowheads="1"/>
          </p:cNvSpPr>
          <p:nvPr/>
        </p:nvSpPr>
        <p:spPr bwMode="auto">
          <a:xfrm>
            <a:off x="1406525" y="2159000"/>
            <a:ext cx="2444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altLang="fr-FR" sz="1900">
                <a:solidFill>
                  <a:srgbClr val="000000"/>
                </a:solidFill>
                <a:latin typeface="Calibri" pitchFamily="34" charset="0"/>
              </a:rPr>
              <a:t>20</a:t>
            </a:r>
            <a:endParaRPr lang="fr-FR" altLang="fr-FR"/>
          </a:p>
        </p:txBody>
      </p:sp>
      <p:sp>
        <p:nvSpPr>
          <p:cNvPr id="16432" name="Rectangle 56"/>
          <p:cNvSpPr>
            <a:spLocks noChangeArrowheads="1"/>
          </p:cNvSpPr>
          <p:nvPr/>
        </p:nvSpPr>
        <p:spPr bwMode="auto">
          <a:xfrm>
            <a:off x="1406525" y="1489075"/>
            <a:ext cx="2444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altLang="fr-FR" sz="1900">
                <a:solidFill>
                  <a:srgbClr val="000000"/>
                </a:solidFill>
                <a:latin typeface="Calibri" pitchFamily="34" charset="0"/>
              </a:rPr>
              <a:t>25</a:t>
            </a:r>
            <a:endParaRPr lang="fr-FR" altLang="fr-FR"/>
          </a:p>
        </p:txBody>
      </p:sp>
      <p:sp>
        <p:nvSpPr>
          <p:cNvPr id="16433" name="Rectangle 57"/>
          <p:cNvSpPr>
            <a:spLocks noChangeArrowheads="1"/>
          </p:cNvSpPr>
          <p:nvPr/>
        </p:nvSpPr>
        <p:spPr bwMode="auto">
          <a:xfrm rot="-2700000">
            <a:off x="1508125" y="5340350"/>
            <a:ext cx="4889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altLang="fr-FR" sz="1900">
                <a:solidFill>
                  <a:srgbClr val="000000"/>
                </a:solidFill>
                <a:latin typeface="Calibri" pitchFamily="34" charset="0"/>
              </a:rPr>
              <a:t>2001</a:t>
            </a:r>
            <a:endParaRPr lang="fr-FR" altLang="fr-FR"/>
          </a:p>
        </p:txBody>
      </p:sp>
      <p:sp>
        <p:nvSpPr>
          <p:cNvPr id="16434" name="Rectangle 58"/>
          <p:cNvSpPr>
            <a:spLocks noChangeArrowheads="1"/>
          </p:cNvSpPr>
          <p:nvPr/>
        </p:nvSpPr>
        <p:spPr bwMode="auto">
          <a:xfrm rot="-2700000">
            <a:off x="2008188" y="5340350"/>
            <a:ext cx="4889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altLang="fr-FR" sz="1900">
                <a:solidFill>
                  <a:srgbClr val="000000"/>
                </a:solidFill>
                <a:latin typeface="Calibri" pitchFamily="34" charset="0"/>
              </a:rPr>
              <a:t>2002</a:t>
            </a:r>
            <a:endParaRPr lang="fr-FR" altLang="fr-FR"/>
          </a:p>
        </p:txBody>
      </p:sp>
      <p:sp>
        <p:nvSpPr>
          <p:cNvPr id="16435" name="Rectangle 59"/>
          <p:cNvSpPr>
            <a:spLocks noChangeArrowheads="1"/>
          </p:cNvSpPr>
          <p:nvPr/>
        </p:nvSpPr>
        <p:spPr bwMode="auto">
          <a:xfrm rot="-2700000">
            <a:off x="2508250" y="5340350"/>
            <a:ext cx="4889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altLang="fr-FR" sz="1900">
                <a:solidFill>
                  <a:srgbClr val="000000"/>
                </a:solidFill>
                <a:latin typeface="Calibri" pitchFamily="34" charset="0"/>
              </a:rPr>
              <a:t>2003</a:t>
            </a:r>
            <a:endParaRPr lang="fr-FR" altLang="fr-FR"/>
          </a:p>
        </p:txBody>
      </p:sp>
      <p:sp>
        <p:nvSpPr>
          <p:cNvPr id="16436" name="Rectangle 60"/>
          <p:cNvSpPr>
            <a:spLocks noChangeArrowheads="1"/>
          </p:cNvSpPr>
          <p:nvPr/>
        </p:nvSpPr>
        <p:spPr bwMode="auto">
          <a:xfrm rot="-2700000">
            <a:off x="3008313" y="5340350"/>
            <a:ext cx="4889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altLang="fr-FR" sz="1900">
                <a:solidFill>
                  <a:srgbClr val="000000"/>
                </a:solidFill>
                <a:latin typeface="Calibri" pitchFamily="34" charset="0"/>
              </a:rPr>
              <a:t>2004</a:t>
            </a:r>
            <a:endParaRPr lang="fr-FR" altLang="fr-FR"/>
          </a:p>
        </p:txBody>
      </p:sp>
      <p:sp>
        <p:nvSpPr>
          <p:cNvPr id="16437" name="Rectangle 61"/>
          <p:cNvSpPr>
            <a:spLocks noChangeArrowheads="1"/>
          </p:cNvSpPr>
          <p:nvPr/>
        </p:nvSpPr>
        <p:spPr bwMode="auto">
          <a:xfrm rot="-2700000">
            <a:off x="3506788" y="5340350"/>
            <a:ext cx="4889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altLang="fr-FR" sz="1900">
                <a:solidFill>
                  <a:srgbClr val="000000"/>
                </a:solidFill>
                <a:latin typeface="Calibri" pitchFamily="34" charset="0"/>
              </a:rPr>
              <a:t>2005</a:t>
            </a:r>
            <a:endParaRPr lang="fr-FR" altLang="fr-FR"/>
          </a:p>
        </p:txBody>
      </p:sp>
      <p:sp>
        <p:nvSpPr>
          <p:cNvPr id="16438" name="Rectangle 62"/>
          <p:cNvSpPr>
            <a:spLocks noChangeArrowheads="1"/>
          </p:cNvSpPr>
          <p:nvPr/>
        </p:nvSpPr>
        <p:spPr bwMode="auto">
          <a:xfrm rot="-2700000">
            <a:off x="4006850" y="5340350"/>
            <a:ext cx="4889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altLang="fr-FR" sz="1900">
                <a:solidFill>
                  <a:srgbClr val="000000"/>
                </a:solidFill>
                <a:latin typeface="Calibri" pitchFamily="34" charset="0"/>
              </a:rPr>
              <a:t>2006</a:t>
            </a:r>
            <a:endParaRPr lang="fr-FR" altLang="fr-FR"/>
          </a:p>
        </p:txBody>
      </p:sp>
      <p:sp>
        <p:nvSpPr>
          <p:cNvPr id="16439" name="Rectangle 63"/>
          <p:cNvSpPr>
            <a:spLocks noChangeArrowheads="1"/>
          </p:cNvSpPr>
          <p:nvPr/>
        </p:nvSpPr>
        <p:spPr bwMode="auto">
          <a:xfrm rot="-2700000">
            <a:off x="4506913" y="5340350"/>
            <a:ext cx="4889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altLang="fr-FR" sz="1900">
                <a:solidFill>
                  <a:srgbClr val="000000"/>
                </a:solidFill>
                <a:latin typeface="Calibri" pitchFamily="34" charset="0"/>
              </a:rPr>
              <a:t>2007</a:t>
            </a:r>
            <a:endParaRPr lang="fr-FR" altLang="fr-FR"/>
          </a:p>
        </p:txBody>
      </p:sp>
      <p:sp>
        <p:nvSpPr>
          <p:cNvPr id="16440" name="Rectangle 64"/>
          <p:cNvSpPr>
            <a:spLocks noChangeArrowheads="1"/>
          </p:cNvSpPr>
          <p:nvPr/>
        </p:nvSpPr>
        <p:spPr bwMode="auto">
          <a:xfrm rot="-2700000">
            <a:off x="5006975" y="5340350"/>
            <a:ext cx="4889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altLang="fr-FR" sz="1900">
                <a:solidFill>
                  <a:srgbClr val="000000"/>
                </a:solidFill>
                <a:latin typeface="Calibri" pitchFamily="34" charset="0"/>
              </a:rPr>
              <a:t>2008</a:t>
            </a:r>
            <a:endParaRPr lang="fr-FR" altLang="fr-FR"/>
          </a:p>
        </p:txBody>
      </p:sp>
      <p:sp>
        <p:nvSpPr>
          <p:cNvPr id="16441" name="Rectangle 65"/>
          <p:cNvSpPr>
            <a:spLocks noChangeArrowheads="1"/>
          </p:cNvSpPr>
          <p:nvPr/>
        </p:nvSpPr>
        <p:spPr bwMode="auto">
          <a:xfrm rot="-2700000">
            <a:off x="5505450" y="5340350"/>
            <a:ext cx="4889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altLang="fr-FR" sz="1900">
                <a:solidFill>
                  <a:srgbClr val="000000"/>
                </a:solidFill>
                <a:latin typeface="Calibri" pitchFamily="34" charset="0"/>
              </a:rPr>
              <a:t>2009</a:t>
            </a:r>
            <a:endParaRPr lang="fr-FR" altLang="fr-FR"/>
          </a:p>
        </p:txBody>
      </p:sp>
      <p:sp>
        <p:nvSpPr>
          <p:cNvPr id="16442" name="Rectangle 66"/>
          <p:cNvSpPr>
            <a:spLocks noChangeArrowheads="1"/>
          </p:cNvSpPr>
          <p:nvPr/>
        </p:nvSpPr>
        <p:spPr bwMode="auto">
          <a:xfrm rot="-2700000">
            <a:off x="6005513" y="5340350"/>
            <a:ext cx="4889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altLang="fr-FR" sz="1900">
                <a:solidFill>
                  <a:srgbClr val="000000"/>
                </a:solidFill>
                <a:latin typeface="Calibri" pitchFamily="34" charset="0"/>
              </a:rPr>
              <a:t>2010</a:t>
            </a:r>
            <a:endParaRPr lang="fr-FR" altLang="fr-FR"/>
          </a:p>
        </p:txBody>
      </p:sp>
      <p:sp>
        <p:nvSpPr>
          <p:cNvPr id="16443" name="Line 68"/>
          <p:cNvSpPr>
            <a:spLocks noChangeShapeType="1"/>
          </p:cNvSpPr>
          <p:nvPr/>
        </p:nvSpPr>
        <p:spPr bwMode="auto">
          <a:xfrm>
            <a:off x="3209925" y="1660525"/>
            <a:ext cx="390525" cy="0"/>
          </a:xfrm>
          <a:prstGeom prst="line">
            <a:avLst/>
          </a:prstGeom>
          <a:noFill/>
          <a:ln w="3651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6444" name="Freeform 69"/>
          <p:cNvSpPr>
            <a:spLocks/>
          </p:cNvSpPr>
          <p:nvPr/>
        </p:nvSpPr>
        <p:spPr bwMode="auto">
          <a:xfrm>
            <a:off x="3332163" y="1587500"/>
            <a:ext cx="146050" cy="146050"/>
          </a:xfrm>
          <a:custGeom>
            <a:avLst/>
            <a:gdLst>
              <a:gd name="T0" fmla="*/ 2147483647 w 92"/>
              <a:gd name="T1" fmla="*/ 0 h 92"/>
              <a:gd name="T2" fmla="*/ 2147483647 w 92"/>
              <a:gd name="T3" fmla="*/ 2147483647 h 92"/>
              <a:gd name="T4" fmla="*/ 2147483647 w 92"/>
              <a:gd name="T5" fmla="*/ 2147483647 h 92"/>
              <a:gd name="T6" fmla="*/ 0 w 92"/>
              <a:gd name="T7" fmla="*/ 2147483647 h 92"/>
              <a:gd name="T8" fmla="*/ 2147483647 w 92"/>
              <a:gd name="T9" fmla="*/ 0 h 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2"/>
              <a:gd name="T16" fmla="*/ 0 h 92"/>
              <a:gd name="T17" fmla="*/ 92 w 92"/>
              <a:gd name="T18" fmla="*/ 92 h 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2" h="92">
                <a:moveTo>
                  <a:pt x="46" y="0"/>
                </a:moveTo>
                <a:lnTo>
                  <a:pt x="92" y="46"/>
                </a:lnTo>
                <a:lnTo>
                  <a:pt x="46" y="92"/>
                </a:lnTo>
                <a:lnTo>
                  <a:pt x="0" y="46"/>
                </a:lnTo>
                <a:lnTo>
                  <a:pt x="46" y="0"/>
                </a:lnTo>
                <a:close/>
              </a:path>
            </a:pathLst>
          </a:custGeom>
          <a:solidFill>
            <a:srgbClr val="000080"/>
          </a:solidFill>
          <a:ln w="1270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445" name="Rectangle 70"/>
          <p:cNvSpPr>
            <a:spLocks noChangeArrowheads="1"/>
          </p:cNvSpPr>
          <p:nvPr/>
        </p:nvSpPr>
        <p:spPr bwMode="auto">
          <a:xfrm>
            <a:off x="3660775" y="1525588"/>
            <a:ext cx="461963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altLang="fr-FR" sz="1900">
                <a:solidFill>
                  <a:srgbClr val="000000"/>
                </a:solidFill>
                <a:latin typeface="Calibri" pitchFamily="34" charset="0"/>
              </a:rPr>
              <a:t>BLSE</a:t>
            </a:r>
            <a:endParaRPr lang="fr-FR" altLang="fr-FR"/>
          </a:p>
        </p:txBody>
      </p:sp>
      <p:sp>
        <p:nvSpPr>
          <p:cNvPr id="16446" name="Line 71"/>
          <p:cNvSpPr>
            <a:spLocks noChangeShapeType="1"/>
          </p:cNvSpPr>
          <p:nvPr/>
        </p:nvSpPr>
        <p:spPr bwMode="auto">
          <a:xfrm>
            <a:off x="3209925" y="2012950"/>
            <a:ext cx="390525" cy="0"/>
          </a:xfrm>
          <a:prstGeom prst="line">
            <a:avLst/>
          </a:prstGeom>
          <a:noFill/>
          <a:ln w="36513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6447" name="Rectangle 72"/>
          <p:cNvSpPr>
            <a:spLocks noChangeArrowheads="1"/>
          </p:cNvSpPr>
          <p:nvPr/>
        </p:nvSpPr>
        <p:spPr bwMode="auto">
          <a:xfrm>
            <a:off x="3332163" y="1939925"/>
            <a:ext cx="134937" cy="134938"/>
          </a:xfrm>
          <a:prstGeom prst="rect">
            <a:avLst/>
          </a:prstGeom>
          <a:solidFill>
            <a:srgbClr val="FF0000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6448" name="Rectangle 73"/>
          <p:cNvSpPr>
            <a:spLocks noChangeArrowheads="1"/>
          </p:cNvSpPr>
          <p:nvPr/>
        </p:nvSpPr>
        <p:spPr bwMode="auto">
          <a:xfrm>
            <a:off x="3660775" y="1844675"/>
            <a:ext cx="15589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altLang="fr-FR" sz="1900">
                <a:solidFill>
                  <a:srgbClr val="000000"/>
                </a:solidFill>
                <a:latin typeface="Calibri" pitchFamily="34" charset="0"/>
              </a:rPr>
              <a:t>Pyo IMR/CAZ-R</a:t>
            </a:r>
            <a:endParaRPr lang="fr-FR" altLang="fr-FR"/>
          </a:p>
        </p:txBody>
      </p:sp>
      <p:sp>
        <p:nvSpPr>
          <p:cNvPr id="16449" name="Rectangle 66"/>
          <p:cNvSpPr>
            <a:spLocks noChangeArrowheads="1"/>
          </p:cNvSpPr>
          <p:nvPr/>
        </p:nvSpPr>
        <p:spPr bwMode="auto">
          <a:xfrm rot="-2700000">
            <a:off x="6642100" y="5286375"/>
            <a:ext cx="493713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altLang="fr-FR" sz="1900">
                <a:solidFill>
                  <a:srgbClr val="000000"/>
                </a:solidFill>
                <a:latin typeface="Calibri" pitchFamily="34" charset="0"/>
              </a:rPr>
              <a:t>2011</a:t>
            </a:r>
            <a:endParaRPr lang="fr-FR" altLang="fr-FR"/>
          </a:p>
        </p:txBody>
      </p:sp>
      <p:sp>
        <p:nvSpPr>
          <p:cNvPr id="16450" name="Rectangle 49"/>
          <p:cNvSpPr>
            <a:spLocks noChangeArrowheads="1"/>
          </p:cNvSpPr>
          <p:nvPr/>
        </p:nvSpPr>
        <p:spPr bwMode="auto">
          <a:xfrm>
            <a:off x="6875463" y="3357563"/>
            <a:ext cx="136525" cy="133350"/>
          </a:xfrm>
          <a:prstGeom prst="rect">
            <a:avLst/>
          </a:prstGeom>
          <a:solidFill>
            <a:srgbClr val="FF0000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fr-FR" altLang="fr-FR"/>
          </a:p>
        </p:txBody>
      </p:sp>
      <p:cxnSp>
        <p:nvCxnSpPr>
          <p:cNvPr id="69" name="Connecteur droit 68"/>
          <p:cNvCxnSpPr/>
          <p:nvPr/>
        </p:nvCxnSpPr>
        <p:spPr>
          <a:xfrm>
            <a:off x="6588125" y="1989138"/>
            <a:ext cx="431800" cy="14589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52" name="Freeform 40"/>
          <p:cNvSpPr>
            <a:spLocks/>
          </p:cNvSpPr>
          <p:nvPr/>
        </p:nvSpPr>
        <p:spPr bwMode="auto">
          <a:xfrm>
            <a:off x="6804025" y="2852738"/>
            <a:ext cx="146050" cy="146050"/>
          </a:xfrm>
          <a:custGeom>
            <a:avLst/>
            <a:gdLst>
              <a:gd name="T0" fmla="*/ 2147483647 w 92"/>
              <a:gd name="T1" fmla="*/ 0 h 92"/>
              <a:gd name="T2" fmla="*/ 2147483647 w 92"/>
              <a:gd name="T3" fmla="*/ 2147483647 h 92"/>
              <a:gd name="T4" fmla="*/ 2147483647 w 92"/>
              <a:gd name="T5" fmla="*/ 2147483647 h 92"/>
              <a:gd name="T6" fmla="*/ 0 w 92"/>
              <a:gd name="T7" fmla="*/ 2147483647 h 92"/>
              <a:gd name="T8" fmla="*/ 2147483647 w 92"/>
              <a:gd name="T9" fmla="*/ 0 h 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2"/>
              <a:gd name="T16" fmla="*/ 0 h 92"/>
              <a:gd name="T17" fmla="*/ 92 w 92"/>
              <a:gd name="T18" fmla="*/ 92 h 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2" h="92">
                <a:moveTo>
                  <a:pt x="46" y="0"/>
                </a:moveTo>
                <a:lnTo>
                  <a:pt x="92" y="46"/>
                </a:lnTo>
                <a:lnTo>
                  <a:pt x="46" y="92"/>
                </a:lnTo>
                <a:lnTo>
                  <a:pt x="0" y="46"/>
                </a:lnTo>
                <a:lnTo>
                  <a:pt x="46" y="0"/>
                </a:lnTo>
                <a:close/>
              </a:path>
            </a:pathLst>
          </a:custGeom>
          <a:solidFill>
            <a:srgbClr val="000080"/>
          </a:solidFill>
          <a:ln w="1270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cxnSp>
        <p:nvCxnSpPr>
          <p:cNvPr id="72" name="Connecteur droit 71"/>
          <p:cNvCxnSpPr/>
          <p:nvPr/>
        </p:nvCxnSpPr>
        <p:spPr>
          <a:xfrm flipH="1">
            <a:off x="6588125" y="2924175"/>
            <a:ext cx="217488" cy="1184275"/>
          </a:xfrm>
          <a:prstGeom prst="line">
            <a:avLst/>
          </a:prstGeom>
          <a:ln w="28575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54" name="Rectangle 66"/>
          <p:cNvSpPr>
            <a:spLocks noChangeArrowheads="1"/>
          </p:cNvSpPr>
          <p:nvPr/>
        </p:nvSpPr>
        <p:spPr bwMode="auto">
          <a:xfrm rot="-2700000">
            <a:off x="7251700" y="5300663"/>
            <a:ext cx="4889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altLang="fr-FR" sz="1900">
                <a:solidFill>
                  <a:srgbClr val="000000"/>
                </a:solidFill>
                <a:latin typeface="Calibri" pitchFamily="34" charset="0"/>
              </a:rPr>
              <a:t>2012</a:t>
            </a:r>
            <a:endParaRPr lang="fr-FR" altLang="fr-FR"/>
          </a:p>
        </p:txBody>
      </p:sp>
      <p:sp>
        <p:nvSpPr>
          <p:cNvPr id="16455" name="Line 28"/>
          <p:cNvSpPr>
            <a:spLocks noChangeShapeType="1"/>
          </p:cNvSpPr>
          <p:nvPr/>
        </p:nvSpPr>
        <p:spPr bwMode="auto">
          <a:xfrm flipV="1">
            <a:off x="6877050" y="5013325"/>
            <a:ext cx="0" cy="730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cxnSp>
        <p:nvCxnSpPr>
          <p:cNvPr id="2" name="Connecteur droit 68"/>
          <p:cNvCxnSpPr/>
          <p:nvPr/>
        </p:nvCxnSpPr>
        <p:spPr>
          <a:xfrm>
            <a:off x="7019925" y="3429000"/>
            <a:ext cx="288925" cy="6477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57" name="Freeform 29"/>
          <p:cNvSpPr>
            <a:spLocks/>
          </p:cNvSpPr>
          <p:nvPr/>
        </p:nvSpPr>
        <p:spPr bwMode="auto">
          <a:xfrm>
            <a:off x="2124075" y="3789363"/>
            <a:ext cx="4497388" cy="1206500"/>
          </a:xfrm>
          <a:custGeom>
            <a:avLst/>
            <a:gdLst>
              <a:gd name="T0" fmla="*/ 0 w 369"/>
              <a:gd name="T1" fmla="*/ 2147483647 h 99"/>
              <a:gd name="T2" fmla="*/ 2147483647 w 369"/>
              <a:gd name="T3" fmla="*/ 2147483647 h 99"/>
              <a:gd name="T4" fmla="*/ 2147483647 w 369"/>
              <a:gd name="T5" fmla="*/ 2147483647 h 99"/>
              <a:gd name="T6" fmla="*/ 2147483647 w 369"/>
              <a:gd name="T7" fmla="*/ 2147483647 h 99"/>
              <a:gd name="T8" fmla="*/ 2147483647 w 369"/>
              <a:gd name="T9" fmla="*/ 2147483647 h 99"/>
              <a:gd name="T10" fmla="*/ 2147483647 w 369"/>
              <a:gd name="T11" fmla="*/ 2147483647 h 99"/>
              <a:gd name="T12" fmla="*/ 2147483647 w 369"/>
              <a:gd name="T13" fmla="*/ 2147483647 h 99"/>
              <a:gd name="T14" fmla="*/ 2147483647 w 369"/>
              <a:gd name="T15" fmla="*/ 2147483647 h 99"/>
              <a:gd name="T16" fmla="*/ 2147483647 w 369"/>
              <a:gd name="T17" fmla="*/ 0 h 99"/>
              <a:gd name="T18" fmla="*/ 2147483647 w 369"/>
              <a:gd name="T19" fmla="*/ 2147483647 h 9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69"/>
              <a:gd name="T31" fmla="*/ 0 h 99"/>
              <a:gd name="T32" fmla="*/ 369 w 369"/>
              <a:gd name="T33" fmla="*/ 99 h 9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69" h="99">
                <a:moveTo>
                  <a:pt x="0" y="99"/>
                </a:moveTo>
                <a:lnTo>
                  <a:pt x="41" y="99"/>
                </a:lnTo>
                <a:lnTo>
                  <a:pt x="82" y="88"/>
                </a:lnTo>
                <a:lnTo>
                  <a:pt x="123" y="88"/>
                </a:lnTo>
                <a:lnTo>
                  <a:pt x="164" y="99"/>
                </a:lnTo>
                <a:lnTo>
                  <a:pt x="205" y="77"/>
                </a:lnTo>
                <a:lnTo>
                  <a:pt x="246" y="33"/>
                </a:lnTo>
                <a:lnTo>
                  <a:pt x="287" y="44"/>
                </a:lnTo>
                <a:lnTo>
                  <a:pt x="328" y="0"/>
                </a:lnTo>
                <a:lnTo>
                  <a:pt x="369" y="33"/>
                </a:lnTo>
              </a:path>
            </a:pathLst>
          </a:custGeom>
          <a:noFill/>
          <a:ln w="3651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cxnSp>
        <p:nvCxnSpPr>
          <p:cNvPr id="16458" name="Connecteur droit 68"/>
          <p:cNvCxnSpPr>
            <a:cxnSpLocks noChangeShapeType="1"/>
          </p:cNvCxnSpPr>
          <p:nvPr/>
        </p:nvCxnSpPr>
        <p:spPr bwMode="auto">
          <a:xfrm>
            <a:off x="6948488" y="2924175"/>
            <a:ext cx="503237" cy="217488"/>
          </a:xfrm>
          <a:prstGeom prst="line">
            <a:avLst/>
          </a:prstGeom>
          <a:noFill/>
          <a:ln w="38100" algn="ctr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459" name="Rectangle 50"/>
          <p:cNvSpPr>
            <a:spLocks noChangeArrowheads="1"/>
          </p:cNvSpPr>
          <p:nvPr/>
        </p:nvSpPr>
        <p:spPr bwMode="auto">
          <a:xfrm>
            <a:off x="7246938" y="3941763"/>
            <a:ext cx="133350" cy="134937"/>
          </a:xfrm>
          <a:prstGeom prst="rect">
            <a:avLst/>
          </a:prstGeom>
          <a:solidFill>
            <a:srgbClr val="FF0000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6460" name="Rectangle 50"/>
          <p:cNvSpPr>
            <a:spLocks noChangeArrowheads="1"/>
          </p:cNvSpPr>
          <p:nvPr/>
        </p:nvSpPr>
        <p:spPr bwMode="auto">
          <a:xfrm>
            <a:off x="7391400" y="3078163"/>
            <a:ext cx="133350" cy="134937"/>
          </a:xfrm>
          <a:prstGeom prst="rect">
            <a:avLst/>
          </a:prstGeom>
          <a:solidFill>
            <a:srgbClr val="0033CC"/>
          </a:solidFill>
          <a:ln w="12700">
            <a:solidFill>
              <a:srgbClr val="0033CC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8172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r-FR" smtClean="0"/>
              <a:t>Pathogènes</a:t>
            </a:r>
          </a:p>
          <a:p>
            <a:pPr lvl="1" eaLnBrk="1" hangingPunct="1"/>
            <a:r>
              <a:rPr lang="fr-FR" smtClean="0"/>
              <a:t>Aspergillus</a:t>
            </a:r>
          </a:p>
          <a:p>
            <a:pPr lvl="1" eaLnBrk="1" hangingPunct="1"/>
            <a:r>
              <a:rPr lang="fr-FR" smtClean="0"/>
              <a:t>Candida</a:t>
            </a:r>
          </a:p>
          <a:p>
            <a:pPr lvl="1" eaLnBrk="1" hangingPunct="1"/>
            <a:r>
              <a:rPr lang="fr-FR" smtClean="0"/>
              <a:t>Autre moisissures</a:t>
            </a:r>
          </a:p>
          <a:p>
            <a:pPr eaLnBrk="1" hangingPunct="1"/>
            <a:r>
              <a:rPr lang="fr-FR" smtClean="0"/>
              <a:t>Mais aussi</a:t>
            </a:r>
          </a:p>
          <a:p>
            <a:pPr lvl="1" eaLnBrk="1" hangingPunct="1"/>
            <a:r>
              <a:rPr lang="fr-FR" smtClean="0"/>
              <a:t>Cryptocoque</a:t>
            </a:r>
          </a:p>
          <a:p>
            <a:pPr lvl="1" eaLnBrk="1" hangingPunct="1"/>
            <a:r>
              <a:rPr lang="fr-FR" smtClean="0"/>
              <a:t>Pneumocystis</a:t>
            </a:r>
          </a:p>
          <a:p>
            <a:pPr lvl="1" eaLnBrk="1" hangingPunct="1"/>
            <a:r>
              <a:rPr lang="fr-FR" smtClean="0"/>
              <a:t>Mycoses endémiques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Hémopathies et risque fongique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Facteurs de </a:t>
            </a:r>
            <a:r>
              <a:rPr lang="fr-FR" dirty="0" smtClean="0"/>
              <a:t>risque</a:t>
            </a:r>
            <a:endParaRPr lang="fr-FR" dirty="0" smtClean="0"/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FR" sz="2000" dirty="0" smtClean="0"/>
              <a:t>Aspergillose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1600" dirty="0" smtClean="0"/>
              <a:t>Neutropénie </a:t>
            </a:r>
            <a:r>
              <a:rPr lang="fr-FR" sz="1600" dirty="0"/>
              <a:t>profonde et prolongée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1600" dirty="0"/>
              <a:t>Corticothérapie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1600" dirty="0"/>
              <a:t>CMV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1600" dirty="0"/>
              <a:t>Environnement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1600" dirty="0"/>
              <a:t>Réaction greffon contre </a:t>
            </a:r>
            <a:r>
              <a:rPr lang="fr-FR" sz="1600" dirty="0" smtClean="0"/>
              <a:t>l’hôte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1600" dirty="0" smtClean="0"/>
              <a:t>Transplantés </a:t>
            </a:r>
            <a:r>
              <a:rPr lang="fr-FR" sz="1600" dirty="0"/>
              <a:t>d’organes </a:t>
            </a:r>
            <a:r>
              <a:rPr lang="fr-FR" sz="1600" dirty="0" smtClean="0"/>
              <a:t>solides (poumon)</a:t>
            </a:r>
            <a:endParaRPr lang="fr-FR" sz="1600" dirty="0"/>
          </a:p>
          <a:p>
            <a:endParaRPr lang="fr-FR" dirty="0"/>
          </a:p>
        </p:txBody>
      </p:sp>
      <p:sp>
        <p:nvSpPr>
          <p:cNvPr id="30722" name="Rectangle 3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FR" sz="2000" dirty="0" smtClean="0"/>
              <a:t>Candidoses 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1400" dirty="0"/>
              <a:t>KT veineux central +/- alimentation parentérale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1400" dirty="0"/>
              <a:t>Antibiothérapie à large spectre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1400" dirty="0" err="1"/>
              <a:t>Mucite</a:t>
            </a:r>
            <a:endParaRPr lang="fr-FR" sz="1400" dirty="0"/>
          </a:p>
          <a:p>
            <a:pPr lvl="1" eaLnBrk="1" hangingPunct="1">
              <a:lnSpc>
                <a:spcPct val="80000"/>
              </a:lnSpc>
            </a:pPr>
            <a:r>
              <a:rPr lang="fr-FR" sz="1400" dirty="0"/>
              <a:t>Longue durée de la neutropénie</a:t>
            </a:r>
          </a:p>
          <a:p>
            <a:pPr lvl="1" eaLnBrk="1" hangingPunct="1">
              <a:lnSpc>
                <a:spcPct val="80000"/>
              </a:lnSpc>
            </a:pPr>
            <a:endParaRPr lang="fr-FR" sz="1400" dirty="0" smtClean="0"/>
          </a:p>
          <a:p>
            <a:pPr lvl="1" eaLnBrk="1" hangingPunct="1">
              <a:lnSpc>
                <a:spcPct val="80000"/>
              </a:lnSpc>
            </a:pPr>
            <a:endParaRPr lang="fr-FR" sz="1400" dirty="0"/>
          </a:p>
          <a:p>
            <a:pPr lvl="1" eaLnBrk="1" hangingPunct="1">
              <a:lnSpc>
                <a:spcPct val="80000"/>
              </a:lnSpc>
            </a:pPr>
            <a:r>
              <a:rPr lang="fr-FR" sz="1400" dirty="0" smtClean="0"/>
              <a:t>Transplantation </a:t>
            </a:r>
            <a:r>
              <a:rPr lang="fr-FR" sz="1400" dirty="0"/>
              <a:t>hépatique</a:t>
            </a:r>
          </a:p>
          <a:p>
            <a:pPr lvl="2" eaLnBrk="1" hangingPunct="1">
              <a:lnSpc>
                <a:spcPct val="80000"/>
              </a:lnSpc>
            </a:pPr>
            <a:r>
              <a:rPr lang="fr-FR" sz="1400" dirty="0"/>
              <a:t>Technique chirurgicale (</a:t>
            </a:r>
            <a:r>
              <a:rPr lang="fr-FR" sz="1400" dirty="0" err="1"/>
              <a:t>cholédoco-jéjunostomie</a:t>
            </a:r>
            <a:r>
              <a:rPr lang="fr-FR" sz="1400" dirty="0"/>
              <a:t>), ré-intervention, infection à CMV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1400" dirty="0"/>
              <a:t>Patients VIH</a:t>
            </a:r>
          </a:p>
          <a:p>
            <a:pPr lvl="2" eaLnBrk="1" hangingPunct="1">
              <a:lnSpc>
                <a:spcPct val="80000"/>
              </a:lnSpc>
            </a:pPr>
            <a:r>
              <a:rPr lang="fr-FR" sz="1400" dirty="0"/>
              <a:t>Taux de CD4</a:t>
            </a:r>
          </a:p>
          <a:p>
            <a:pPr eaLnBrk="1" hangingPunct="1">
              <a:lnSpc>
                <a:spcPct val="80000"/>
              </a:lnSpc>
            </a:pPr>
            <a:endParaRPr lang="fr-FR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API en hématologie en France</a:t>
            </a: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3459163" y="2284413"/>
            <a:ext cx="3779837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fr-FR" sz="2000" b="1"/>
              <a:t>8%</a:t>
            </a:r>
          </a:p>
          <a:p>
            <a:pPr algn="ctr">
              <a:spcBef>
                <a:spcPct val="20000"/>
              </a:spcBef>
            </a:pPr>
            <a:r>
              <a:rPr lang="fr-FR" sz="2000" b="1"/>
              <a:t>6.3%</a:t>
            </a:r>
          </a:p>
          <a:p>
            <a:pPr algn="ctr">
              <a:spcBef>
                <a:spcPct val="20000"/>
              </a:spcBef>
            </a:pPr>
            <a:r>
              <a:rPr lang="fr-FR" sz="2000" b="1"/>
              <a:t>12.8%</a:t>
            </a:r>
          </a:p>
          <a:p>
            <a:pPr algn="ctr">
              <a:spcBef>
                <a:spcPct val="20000"/>
              </a:spcBef>
            </a:pPr>
            <a:endParaRPr lang="fr-FR" sz="2000" b="1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1524000" y="2284413"/>
            <a:ext cx="1265238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fr-FR" b="1"/>
              <a:t>LAM</a:t>
            </a:r>
          </a:p>
          <a:p>
            <a:pPr>
              <a:spcBef>
                <a:spcPct val="20000"/>
              </a:spcBef>
            </a:pPr>
            <a:r>
              <a:rPr lang="fr-FR" b="1"/>
              <a:t>LAL</a:t>
            </a:r>
          </a:p>
          <a:p>
            <a:pPr>
              <a:spcBef>
                <a:spcPct val="20000"/>
              </a:spcBef>
            </a:pPr>
            <a:r>
              <a:rPr lang="fr-FR" b="1"/>
              <a:t>Allogreffe </a:t>
            </a: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3459163" y="1828800"/>
            <a:ext cx="3779837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fr-FR" sz="2400" b="1"/>
              <a:t>Incidence</a:t>
            </a: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685800" y="1828800"/>
            <a:ext cx="2424113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fr-FR" sz="2400" b="1"/>
              <a:t>Pathologie</a:t>
            </a:r>
          </a:p>
        </p:txBody>
      </p:sp>
      <p:sp>
        <p:nvSpPr>
          <p:cNvPr id="17415" name="Line 7"/>
          <p:cNvSpPr>
            <a:spLocks noChangeShapeType="1"/>
          </p:cNvSpPr>
          <p:nvPr/>
        </p:nvSpPr>
        <p:spPr bwMode="auto">
          <a:xfrm>
            <a:off x="685800" y="2057400"/>
            <a:ext cx="277336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416" name="Line 8"/>
          <p:cNvSpPr>
            <a:spLocks noChangeShapeType="1"/>
          </p:cNvSpPr>
          <p:nvPr/>
        </p:nvSpPr>
        <p:spPr bwMode="auto">
          <a:xfrm>
            <a:off x="685800" y="4100513"/>
            <a:ext cx="277336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417" name="Line 9"/>
          <p:cNvSpPr>
            <a:spLocks noChangeShapeType="1"/>
          </p:cNvSpPr>
          <p:nvPr/>
        </p:nvSpPr>
        <p:spPr bwMode="auto">
          <a:xfrm>
            <a:off x="685800" y="2057400"/>
            <a:ext cx="0" cy="455613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3459163" y="1828800"/>
            <a:ext cx="1587" cy="2043113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419" name="Line 11"/>
          <p:cNvSpPr>
            <a:spLocks noChangeShapeType="1"/>
          </p:cNvSpPr>
          <p:nvPr/>
        </p:nvSpPr>
        <p:spPr bwMode="auto">
          <a:xfrm>
            <a:off x="7785100" y="2057400"/>
            <a:ext cx="0" cy="455613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>
            <a:off x="3459163" y="2057400"/>
            <a:ext cx="4325937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>
            <a:off x="685800" y="2513013"/>
            <a:ext cx="0" cy="15875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>
            <a:off x="7785100" y="2513013"/>
            <a:ext cx="0" cy="15875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>
            <a:off x="3505200" y="4191000"/>
            <a:ext cx="4325938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4114800" y="3810000"/>
            <a:ext cx="4403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 b="1">
                <a:latin typeface="Times New Roman" pitchFamily="18" charset="0"/>
              </a:rPr>
              <a:t>Cornet M et al. </a:t>
            </a:r>
            <a:r>
              <a:rPr lang="fr-FR" sz="1600" b="1" i="1">
                <a:latin typeface="Times New Roman" pitchFamily="18" charset="0"/>
              </a:rPr>
              <a:t>J Hosp Infect 2002;51:288-296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mtClean="0"/>
              <a:t>IFI aux MdS, CHRU Lille</a:t>
            </a:r>
          </a:p>
        </p:txBody>
      </p:sp>
      <p:graphicFrame>
        <p:nvGraphicFramePr>
          <p:cNvPr id="4" name="Graphique 3"/>
          <p:cNvGraphicFramePr/>
          <p:nvPr/>
        </p:nvGraphicFramePr>
        <p:xfrm>
          <a:off x="1475656" y="2132856"/>
          <a:ext cx="6192688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074088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Herpès:</a:t>
            </a:r>
          </a:p>
          <a:p>
            <a:pPr lvl="1"/>
            <a:r>
              <a:rPr lang="fr-FR" dirty="0" smtClean="0"/>
              <a:t>Réactivation: 60-80 % de positifs avant allogreffe</a:t>
            </a:r>
          </a:p>
          <a:p>
            <a:pPr lvl="1"/>
            <a:r>
              <a:rPr lang="fr-FR" dirty="0" err="1" smtClean="0"/>
              <a:t>FdR</a:t>
            </a:r>
            <a:r>
              <a:rPr lang="fr-FR" dirty="0" smtClean="0"/>
              <a:t>: Sérologie HSV</a:t>
            </a:r>
            <a:r>
              <a:rPr lang="fr-FR" dirty="0" smtClean="0"/>
              <a:t>+/</a:t>
            </a:r>
            <a:r>
              <a:rPr lang="fr-FR" dirty="0" err="1" smtClean="0"/>
              <a:t>mucite</a:t>
            </a:r>
            <a:r>
              <a:rPr lang="fr-FR" dirty="0" smtClean="0"/>
              <a:t>/degré </a:t>
            </a:r>
            <a:r>
              <a:rPr lang="fr-FR" dirty="0" smtClean="0"/>
              <a:t>immunosuppression.</a:t>
            </a:r>
          </a:p>
          <a:p>
            <a:r>
              <a:rPr lang="fr-FR" dirty="0" smtClean="0"/>
              <a:t>VZV</a:t>
            </a:r>
          </a:p>
          <a:p>
            <a:pPr lvl="1"/>
            <a:r>
              <a:rPr lang="fr-FR" dirty="0" smtClean="0"/>
              <a:t>primo infection ou réactivation</a:t>
            </a:r>
          </a:p>
          <a:p>
            <a:pPr lvl="1"/>
            <a:r>
              <a:rPr lang="fr-FR" dirty="0" err="1" smtClean="0"/>
              <a:t>FdR</a:t>
            </a:r>
            <a:r>
              <a:rPr lang="fr-FR" dirty="0" smtClean="0"/>
              <a:t>: Allogreffe et </a:t>
            </a:r>
            <a:r>
              <a:rPr lang="fr-FR" dirty="0" smtClean="0"/>
              <a:t>GVH</a:t>
            </a:r>
            <a:endParaRPr lang="fr-FR" dirty="0" smtClean="0"/>
          </a:p>
          <a:p>
            <a:r>
              <a:rPr lang="fr-FR" dirty="0" smtClean="0"/>
              <a:t>Zona</a:t>
            </a:r>
            <a:endParaRPr lang="fr-FR" dirty="0" smtClean="0"/>
          </a:p>
          <a:p>
            <a:pPr lvl="1"/>
            <a:r>
              <a:rPr lang="fr-FR" dirty="0" smtClean="0"/>
              <a:t>Forme de récurrence du VZV</a:t>
            </a:r>
          </a:p>
          <a:p>
            <a:pPr lvl="1"/>
            <a:r>
              <a:rPr lang="fr-FR" dirty="0" smtClean="0"/>
              <a:t>LLC</a:t>
            </a:r>
            <a:r>
              <a:rPr lang="fr-FR" dirty="0" smtClean="0"/>
              <a:t>, Hodgkin, allogreffe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Hémopathies et risque viral</a:t>
            </a:r>
            <a:endParaRPr lang="fr-FR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728119" y="3068960"/>
            <a:ext cx="2415881" cy="1656183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93186" name="DefaultOcx" r:id="rId2" imgW="2124000" imgH="1704960"/>
        </mc:Choice>
        <mc:Fallback>
          <p:control name="DefaultOcx" r:id="rId2" imgW="2124000" imgH="1704960">
            <p:pic>
              <p:nvPicPr>
                <p:cNvPr id="0" name="DefaultOcx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019925" y="5157788"/>
                  <a:ext cx="2124075" cy="1700212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C’est quoi l’immunité ?</a:t>
            </a:r>
          </a:p>
          <a:p>
            <a:pPr lvl="1"/>
            <a:r>
              <a:rPr lang="fr-FR" smtClean="0"/>
              <a:t>Acteurs de l’immunité</a:t>
            </a:r>
          </a:p>
          <a:p>
            <a:r>
              <a:rPr lang="fr-FR" smtClean="0"/>
              <a:t>Toutes les immunodépressions ne sont pas identiques</a:t>
            </a:r>
          </a:p>
          <a:p>
            <a:pPr lvl="1"/>
            <a:r>
              <a:rPr lang="fr-FR" smtClean="0"/>
              <a:t>Types d’immunodépression</a:t>
            </a:r>
          </a:p>
          <a:p>
            <a:r>
              <a:rPr lang="fr-FR" smtClean="0"/>
              <a:t>Quelles immunodépressions donnent quels risques ?</a:t>
            </a:r>
          </a:p>
          <a:p>
            <a:pPr lvl="1"/>
            <a:r>
              <a:rPr lang="fr-FR" smtClean="0"/>
              <a:t>Y a pas que le nosocomial dans la vie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Menu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CMV</a:t>
            </a:r>
          </a:p>
          <a:p>
            <a:pPr lvl="2"/>
            <a:r>
              <a:rPr lang="fr-FR" dirty="0" smtClean="0"/>
              <a:t>primo infection ou réactivation</a:t>
            </a:r>
          </a:p>
          <a:p>
            <a:pPr lvl="3"/>
            <a:r>
              <a:rPr lang="fr-FR" dirty="0" smtClean="0"/>
              <a:t>Séroprévalence population &gt; 40 ans: 50 à 80%. </a:t>
            </a:r>
          </a:p>
          <a:p>
            <a:pPr lvl="2"/>
            <a:r>
              <a:rPr lang="fr-FR" dirty="0" smtClean="0"/>
              <a:t>Surtout allogreffe et</a:t>
            </a:r>
            <a:r>
              <a:rPr lang="fr-FR" dirty="0" smtClean="0"/>
              <a:t> </a:t>
            </a:r>
            <a:r>
              <a:rPr lang="fr-FR" dirty="0" smtClean="0"/>
              <a:t>LLC </a:t>
            </a:r>
          </a:p>
          <a:p>
            <a:pPr lvl="2"/>
            <a:r>
              <a:rPr lang="fr-FR" dirty="0" smtClean="0"/>
              <a:t>Greffe: </a:t>
            </a:r>
            <a:r>
              <a:rPr lang="fr-FR" dirty="0" err="1" smtClean="0"/>
              <a:t>FdR</a:t>
            </a:r>
            <a:endParaRPr lang="fr-FR" dirty="0" smtClean="0"/>
          </a:p>
          <a:p>
            <a:pPr lvl="3"/>
            <a:r>
              <a:rPr lang="fr-FR" dirty="0" smtClean="0"/>
              <a:t>Couples Donneur/Receveur: R+/D- &gt; R+/D+ &gt; R-/D+ &gt; R-/D-</a:t>
            </a:r>
          </a:p>
          <a:p>
            <a:pPr lvl="3"/>
            <a:r>
              <a:rPr lang="fr-FR" dirty="0" smtClean="0"/>
              <a:t>Virémie prédictive de la maladie = Monitorage</a:t>
            </a:r>
          </a:p>
          <a:p>
            <a:pPr lvl="3"/>
            <a:r>
              <a:rPr lang="fr-FR" dirty="0" smtClean="0"/>
              <a:t>Type de conditionnement utilisé</a:t>
            </a:r>
          </a:p>
          <a:p>
            <a:pPr lvl="3"/>
            <a:r>
              <a:rPr lang="fr-FR" dirty="0" smtClean="0"/>
              <a:t>degré de compatibilité HLA</a:t>
            </a:r>
          </a:p>
          <a:p>
            <a:pPr lvl="3"/>
            <a:r>
              <a:rPr lang="fr-FR" dirty="0" smtClean="0"/>
              <a:t>présence d’une GVH et immunosuppression</a:t>
            </a:r>
          </a:p>
          <a:p>
            <a:pPr lvl="3"/>
            <a:r>
              <a:rPr lang="fr-FR" dirty="0" smtClean="0"/>
              <a:t>âge</a:t>
            </a:r>
          </a:p>
          <a:p>
            <a:pPr lvl="2"/>
            <a:endParaRPr lang="fr-FR" dirty="0" smtClean="0"/>
          </a:p>
        </p:txBody>
      </p:sp>
      <p:sp>
        <p:nvSpPr>
          <p:cNvPr id="24579" name="AutoShap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Hémopathies et risque viral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mtClean="0"/>
              <a:t>Autres virus: primo infection ou réactivation</a:t>
            </a:r>
          </a:p>
          <a:p>
            <a:pPr lvl="1"/>
            <a:r>
              <a:rPr lang="fr-FR" smtClean="0"/>
              <a:t>HHV6: Hépatites, encéphalite, pneumonie interstitielles graves.</a:t>
            </a:r>
          </a:p>
          <a:p>
            <a:pPr lvl="1"/>
            <a:r>
              <a:rPr lang="fr-FR" smtClean="0"/>
              <a:t>VRS : pneumopathies interstitielles hypoxémiantes, sinusite.</a:t>
            </a:r>
          </a:p>
          <a:p>
            <a:pPr lvl="1"/>
            <a:r>
              <a:rPr lang="fr-FR" smtClean="0"/>
              <a:t>Adénovirus: hépatite fulminante.</a:t>
            </a:r>
          </a:p>
          <a:p>
            <a:pPr lvl="1"/>
            <a:r>
              <a:rPr lang="fr-FR" smtClean="0"/>
              <a:t>BK virus: cystite hémorragique</a:t>
            </a:r>
          </a:p>
          <a:p>
            <a:pPr lvl="1"/>
            <a:r>
              <a:rPr lang="fr-FR" smtClean="0"/>
              <a:t>Parvovirus B19: pancytopénie post allogreffe.</a:t>
            </a:r>
          </a:p>
          <a:p>
            <a:pPr lvl="1"/>
            <a:r>
              <a:rPr lang="fr-FR" smtClean="0"/>
              <a:t>Entérovirus (coxsackie, poliovirus, échovirus)</a:t>
            </a:r>
          </a:p>
        </p:txBody>
      </p:sp>
      <p:sp>
        <p:nvSpPr>
          <p:cNvPr id="28675" name="AutoShap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Hémopathies et risque viral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fr-FR" smtClean="0"/>
              <a:t>Greffe d’organe</a:t>
            </a:r>
          </a:p>
        </p:txBody>
      </p:sp>
      <p:sp>
        <p:nvSpPr>
          <p:cNvPr id="35843" name="Sous-titr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mtClean="0"/>
              <a:t>Déficit de l’immunité cellulaire</a:t>
            </a:r>
          </a:p>
          <a:p>
            <a:r>
              <a:rPr lang="fr-FR" smtClean="0"/>
              <a:t>Infections spécifiques de l’organe transplanté:</a:t>
            </a:r>
          </a:p>
          <a:p>
            <a:pPr lvl="1"/>
            <a:r>
              <a:rPr lang="fr-FR" smtClean="0"/>
              <a:t>Rein: infection urinaire, virus BK/JC…</a:t>
            </a:r>
          </a:p>
          <a:p>
            <a:pPr lvl="1"/>
            <a:r>
              <a:rPr lang="fr-FR" smtClean="0"/>
              <a:t>Foie: infection hépatobiliaire</a:t>
            </a:r>
          </a:p>
          <a:p>
            <a:pPr lvl="1"/>
            <a:r>
              <a:rPr lang="fr-FR" smtClean="0"/>
              <a:t>Cœur-Poumon: pleuro-pneumonie, médiastinite</a:t>
            </a:r>
            <a:endParaRPr lang="fr-FR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Greffe d’organe solide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Déterminants du risque infectieux</a:t>
            </a:r>
          </a:p>
        </p:txBody>
      </p:sp>
      <p:sp>
        <p:nvSpPr>
          <p:cNvPr id="38915" name="Rectangle 7"/>
          <p:cNvSpPr>
            <a:spLocks noGrp="1"/>
          </p:cNvSpPr>
          <p:nvPr>
            <p:ph type="body"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smtClean="0"/>
              <a:t>Haut risque</a:t>
            </a:r>
          </a:p>
          <a:p>
            <a:pPr lvl="1"/>
            <a:r>
              <a:rPr lang="fr-FR" smtClean="0"/>
              <a:t>Induction avec déplétion lymphocytaire</a:t>
            </a:r>
          </a:p>
          <a:p>
            <a:pPr lvl="1"/>
            <a:r>
              <a:rPr lang="fr-FR" smtClean="0"/>
              <a:t>Bolus corticoides</a:t>
            </a:r>
          </a:p>
          <a:p>
            <a:pPr lvl="1"/>
            <a:r>
              <a:rPr lang="fr-FR" smtClean="0"/>
              <a:t>Plasmaphérèses</a:t>
            </a:r>
          </a:p>
          <a:p>
            <a:pPr lvl="1"/>
            <a:r>
              <a:rPr lang="fr-FR" smtClean="0"/>
              <a:t>Haut risque de rejet</a:t>
            </a:r>
          </a:p>
          <a:p>
            <a:pPr lvl="1"/>
            <a:r>
              <a:rPr lang="fr-FR" smtClean="0"/>
              <a:t>Rejet précoce</a:t>
            </a:r>
          </a:p>
          <a:p>
            <a:pPr lvl="1"/>
            <a:r>
              <a:rPr lang="fr-FR" smtClean="0"/>
              <a:t>Dysfonction du greffon</a:t>
            </a:r>
          </a:p>
          <a:p>
            <a:pPr lvl="1"/>
            <a:r>
              <a:rPr lang="fr-FR" smtClean="0"/>
              <a:t>Infection active ou latente donneur or receveur</a:t>
            </a:r>
          </a:p>
          <a:p>
            <a:pPr lvl="1"/>
            <a:r>
              <a:rPr lang="fr-FR" smtClean="0"/>
              <a:t>Complications techniques : fuite/saignement/plaie</a:t>
            </a:r>
          </a:p>
          <a:p>
            <a:pPr lvl="1"/>
            <a:r>
              <a:rPr lang="fr-FR" smtClean="0"/>
              <a:t>VM/KT</a:t>
            </a:r>
          </a:p>
        </p:txBody>
      </p:sp>
      <p:sp>
        <p:nvSpPr>
          <p:cNvPr id="38916" name="Rectangle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FR" smtClean="0"/>
              <a:t>Bas risque</a:t>
            </a:r>
          </a:p>
          <a:p>
            <a:pPr lvl="1"/>
            <a:r>
              <a:rPr lang="fr-FR" sz="2200" smtClean="0"/>
              <a:t>Tolérance immunologique</a:t>
            </a:r>
          </a:p>
          <a:p>
            <a:pPr lvl="1"/>
            <a:r>
              <a:rPr lang="fr-FR" sz="2200" smtClean="0"/>
              <a:t>Compatibilité HLA</a:t>
            </a:r>
          </a:p>
          <a:p>
            <a:pPr lvl="1"/>
            <a:r>
              <a:rPr lang="fr-FR" sz="2200" smtClean="0"/>
              <a:t>Chirurgie sans complications</a:t>
            </a:r>
          </a:p>
          <a:p>
            <a:pPr lvl="1"/>
            <a:r>
              <a:rPr lang="fr-FR" sz="2200" smtClean="0"/>
              <a:t>Bonne fonction du greffon</a:t>
            </a:r>
          </a:p>
          <a:p>
            <a:pPr lvl="1"/>
            <a:r>
              <a:rPr lang="fr-FR" sz="2200" smtClean="0"/>
              <a:t>Antibioprophylaxie chirurgicale</a:t>
            </a:r>
          </a:p>
          <a:p>
            <a:pPr lvl="1"/>
            <a:r>
              <a:rPr lang="fr-FR" sz="2200" smtClean="0"/>
              <a:t>Prophylaxie antivirale </a:t>
            </a:r>
          </a:p>
          <a:p>
            <a:pPr lvl="1"/>
            <a:r>
              <a:rPr lang="fr-FR" sz="2200" smtClean="0"/>
              <a:t>Prophylaxie PCP</a:t>
            </a:r>
          </a:p>
          <a:p>
            <a:pPr lvl="1"/>
            <a:r>
              <a:rPr lang="fr-FR" sz="2200" smtClean="0"/>
              <a:t>Vaccinations adequates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Down Arrow 19"/>
          <p:cNvSpPr>
            <a:spLocks noChangeArrowheads="1"/>
          </p:cNvSpPr>
          <p:nvPr/>
        </p:nvSpPr>
        <p:spPr bwMode="auto">
          <a:xfrm>
            <a:off x="1908175" y="2636838"/>
            <a:ext cx="457200" cy="647700"/>
          </a:xfrm>
          <a:prstGeom prst="downArrow">
            <a:avLst>
              <a:gd name="adj1" fmla="val 50000"/>
              <a:gd name="adj2" fmla="val 49970"/>
            </a:avLst>
          </a:prstGeom>
          <a:solidFill>
            <a:schemeClr val="bg2"/>
          </a:soli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fr-FR" smtClean="0"/>
              <a:t>Epidémiologie des infections après transplantation</a:t>
            </a:r>
          </a:p>
        </p:txBody>
      </p:sp>
      <p:sp>
        <p:nvSpPr>
          <p:cNvPr id="19" name="Right Arrow 18"/>
          <p:cNvSpPr/>
          <p:nvPr/>
        </p:nvSpPr>
        <p:spPr bwMode="auto">
          <a:xfrm>
            <a:off x="304800" y="1100138"/>
            <a:ext cx="8686800" cy="685800"/>
          </a:xfrm>
          <a:prstGeom prst="rightArrow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000">
                <a:latin typeface="Arial" charset="0"/>
                <a:cs typeface="Arial" charset="0"/>
              </a:rPr>
              <a:t>Délai post transplantation</a:t>
            </a:r>
          </a:p>
        </p:txBody>
      </p:sp>
      <p:sp>
        <p:nvSpPr>
          <p:cNvPr id="40965" name="TextBox 13"/>
          <p:cNvSpPr txBox="1">
            <a:spLocks noChangeArrowheads="1"/>
          </p:cNvSpPr>
          <p:nvPr/>
        </p:nvSpPr>
        <p:spPr bwMode="auto">
          <a:xfrm>
            <a:off x="6804025" y="6078538"/>
            <a:ext cx="23399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i="1"/>
              <a:t>Fishman, NEJM 2007</a:t>
            </a:r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288925" y="1998663"/>
            <a:ext cx="2554288" cy="708025"/>
          </a:xfrm>
          <a:prstGeom prst="rect">
            <a:avLst/>
          </a:prstGeom>
          <a:solidFill>
            <a:schemeClr val="bg2"/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>
                <a:solidFill>
                  <a:srgbClr val="000000"/>
                </a:solidFill>
              </a:rPr>
              <a:t>&lt; 1 mois: Nosocomial</a:t>
            </a:r>
          </a:p>
        </p:txBody>
      </p:sp>
      <p:sp>
        <p:nvSpPr>
          <p:cNvPr id="55304" name="Text Box 7"/>
          <p:cNvSpPr txBox="1">
            <a:spLocks noChangeArrowheads="1"/>
          </p:cNvSpPr>
          <p:nvPr/>
        </p:nvSpPr>
        <p:spPr bwMode="auto">
          <a:xfrm>
            <a:off x="3276600" y="1900238"/>
            <a:ext cx="2819400" cy="101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00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fr-FR" sz="2000">
                <a:solidFill>
                  <a:srgbClr val="000000"/>
                </a:solidFill>
                <a:latin typeface="Arial" charset="0"/>
                <a:cs typeface="Arial" charset="0"/>
              </a:rPr>
              <a:t>1-6 mois: Infections opportunistes, réactivations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6511925" y="1922463"/>
            <a:ext cx="2251075" cy="708025"/>
          </a:xfrm>
          <a:prstGeom prst="rect">
            <a:avLst/>
          </a:prstGeom>
          <a:solidFill>
            <a:srgbClr val="FFC000"/>
          </a:solidFill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000">
                <a:solidFill>
                  <a:srgbClr val="000000"/>
                </a:solidFill>
                <a:latin typeface="Arial" charset="0"/>
                <a:cs typeface="Arial" charset="0"/>
              </a:rPr>
              <a:t>Au-delà de M6: Comunautaire</a:t>
            </a:r>
          </a:p>
        </p:txBody>
      </p:sp>
      <p:sp>
        <p:nvSpPr>
          <p:cNvPr id="40969" name="Text Box 10"/>
          <p:cNvSpPr txBox="1">
            <a:spLocks noChangeArrowheads="1"/>
          </p:cNvSpPr>
          <p:nvPr/>
        </p:nvSpPr>
        <p:spPr bwMode="auto">
          <a:xfrm>
            <a:off x="179388" y="3284538"/>
            <a:ext cx="6116637" cy="2862262"/>
          </a:xfrm>
          <a:prstGeom prst="rect">
            <a:avLst/>
          </a:prstGeom>
          <a:solidFill>
            <a:schemeClr val="bg2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000">
                <a:solidFill>
                  <a:srgbClr val="0033CC"/>
                </a:solidFill>
              </a:rPr>
              <a:t>Bactérien: Infections nosocomiales:</a:t>
            </a:r>
          </a:p>
          <a:p>
            <a:r>
              <a:rPr lang="fr-FR" sz="2000"/>
              <a:t> Infections KT, pneumopathie, Infection site opératoire</a:t>
            </a:r>
            <a:endParaRPr lang="fr-FR" sz="2000">
              <a:solidFill>
                <a:srgbClr val="FF66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fr-FR" sz="2000">
                <a:solidFill>
                  <a:srgbClr val="0033CC"/>
                </a:solidFill>
              </a:rPr>
              <a:t>Viral</a:t>
            </a:r>
          </a:p>
          <a:p>
            <a:r>
              <a:rPr lang="fr-FR" sz="2000"/>
              <a:t>HSV (réactiva°</a:t>
            </a:r>
            <a:r>
              <a:rPr lang="en-US" sz="2000"/>
              <a:t>&gt;primo-inf°)</a:t>
            </a:r>
          </a:p>
          <a:p>
            <a:pPr>
              <a:buFont typeface="Arial" pitchFamily="34" charset="0"/>
              <a:buChar char="•"/>
            </a:pPr>
            <a:r>
              <a:rPr lang="en-US" sz="2000">
                <a:solidFill>
                  <a:srgbClr val="0033CC"/>
                </a:solidFill>
              </a:rPr>
              <a:t>Fongique</a:t>
            </a:r>
          </a:p>
          <a:p>
            <a:r>
              <a:rPr lang="en-US" sz="2000"/>
              <a:t>Candida</a:t>
            </a:r>
          </a:p>
          <a:p>
            <a:pPr>
              <a:buFont typeface="Arial" pitchFamily="34" charset="0"/>
              <a:buChar char="•"/>
            </a:pPr>
            <a:r>
              <a:rPr lang="en-US" sz="2000">
                <a:solidFill>
                  <a:srgbClr val="0033CC"/>
                </a:solidFill>
              </a:rPr>
              <a:t>Infections provenant du donneur</a:t>
            </a:r>
            <a:r>
              <a:rPr lang="en-US" sz="2000">
                <a:solidFill>
                  <a:srgbClr val="FF6600"/>
                </a:solidFill>
              </a:rPr>
              <a:t>:</a:t>
            </a:r>
          </a:p>
          <a:p>
            <a:r>
              <a:rPr lang="en-US" sz="2000"/>
              <a:t>VHC, VHB, VIH </a:t>
            </a:r>
            <a:endParaRPr lang="en-US" sz="200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mtClean="0"/>
              <a:t>Risque de bactéries multi‐résistantes</a:t>
            </a:r>
          </a:p>
          <a:p>
            <a:pPr lvl="1"/>
            <a:r>
              <a:rPr lang="fr-FR" smtClean="0"/>
              <a:t>SARM</a:t>
            </a:r>
          </a:p>
          <a:p>
            <a:pPr lvl="1"/>
            <a:r>
              <a:rPr lang="fr-FR" smtClean="0"/>
              <a:t>Entérobactéries BLSE</a:t>
            </a:r>
          </a:p>
          <a:p>
            <a:pPr lvl="1"/>
            <a:r>
              <a:rPr lang="fr-FR" smtClean="0"/>
              <a:t>P. aeruginosa et autres non fermentants multi‐R </a:t>
            </a:r>
          </a:p>
          <a:p>
            <a:pPr lvl="1"/>
            <a:r>
              <a:rPr lang="fr-FR" smtClean="0"/>
              <a:t>ERG</a:t>
            </a:r>
          </a:p>
          <a:p>
            <a:pPr lvl="1"/>
            <a:r>
              <a:rPr lang="fr-FR" smtClean="0"/>
              <a:t>Carbapénémases ?</a:t>
            </a:r>
          </a:p>
          <a:p>
            <a:r>
              <a:rPr lang="fr-FR" smtClean="0"/>
              <a:t>Facteurs de risque:</a:t>
            </a:r>
          </a:p>
          <a:p>
            <a:pPr lvl="1"/>
            <a:r>
              <a:rPr lang="fr-FR" smtClean="0"/>
              <a:t>Expositions aux antibiotiques</a:t>
            </a:r>
          </a:p>
          <a:p>
            <a:pPr lvl="1"/>
            <a:r>
              <a:rPr lang="fr-FR" smtClean="0"/>
              <a:t>Hospitalisation prolongée (en particulier soins intensifs)</a:t>
            </a:r>
          </a:p>
          <a:p>
            <a:pPr lvl="1"/>
            <a:r>
              <a:rPr lang="fr-FR" smtClean="0"/>
              <a:t>Mais aussi, séjour pays de forte endémie BMR</a:t>
            </a:r>
          </a:p>
        </p:txBody>
      </p:sp>
      <p:sp>
        <p:nvSpPr>
          <p:cNvPr id="4403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Infections précoces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fr-FR" smtClean="0"/>
              <a:t>Epidémiologie des infections après transplantation</a:t>
            </a:r>
          </a:p>
        </p:txBody>
      </p:sp>
      <p:sp>
        <p:nvSpPr>
          <p:cNvPr id="55299" name="Text Box 10"/>
          <p:cNvSpPr txBox="1">
            <a:spLocks noChangeArrowheads="1"/>
          </p:cNvSpPr>
          <p:nvPr/>
        </p:nvSpPr>
        <p:spPr bwMode="auto">
          <a:xfrm>
            <a:off x="3419475" y="3071813"/>
            <a:ext cx="5113338" cy="37861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  <a:defRPr/>
            </a:pPr>
            <a:r>
              <a:rPr lang="fr-FR" sz="2000">
                <a:solidFill>
                  <a:srgbClr val="0033CC"/>
                </a:solidFill>
                <a:latin typeface="Arial" charset="0"/>
                <a:cs typeface="Arial" charset="0"/>
              </a:rPr>
              <a:t>Avec Prophylaxie antivirale/</a:t>
            </a:r>
            <a:r>
              <a:rPr lang="fr-FR" sz="2000" i="1">
                <a:solidFill>
                  <a:srgbClr val="0033CC"/>
                </a:solidFill>
                <a:latin typeface="Arial" charset="0"/>
                <a:cs typeface="Arial" charset="0"/>
              </a:rPr>
              <a:t>Pneumocystis:</a:t>
            </a:r>
          </a:p>
          <a:p>
            <a:pPr>
              <a:defRPr/>
            </a:pPr>
            <a:r>
              <a:rPr lang="fr-FR" sz="2000">
                <a:solidFill>
                  <a:srgbClr val="000000"/>
                </a:solidFill>
                <a:latin typeface="Arial" charset="0"/>
                <a:cs typeface="Arial" charset="0"/>
              </a:rPr>
              <a:t>BK virus</a:t>
            </a:r>
          </a:p>
          <a:p>
            <a:pPr>
              <a:defRPr/>
            </a:pPr>
            <a:r>
              <a:rPr lang="fr-FR" sz="2000">
                <a:solidFill>
                  <a:srgbClr val="000000"/>
                </a:solidFill>
                <a:latin typeface="Arial" charset="0"/>
                <a:cs typeface="Arial" charset="0"/>
              </a:rPr>
              <a:t>Adénovirus/VRS/Influenza</a:t>
            </a:r>
          </a:p>
          <a:p>
            <a:pPr>
              <a:defRPr/>
            </a:pPr>
            <a:r>
              <a:rPr lang="fr-FR" sz="2000" i="1">
                <a:solidFill>
                  <a:srgbClr val="000000"/>
                </a:solidFill>
                <a:latin typeface="Arial" charset="0"/>
                <a:cs typeface="Arial" charset="0"/>
              </a:rPr>
              <a:t>M.Tuberculosis</a:t>
            </a:r>
          </a:p>
          <a:p>
            <a:pPr>
              <a:defRPr/>
            </a:pPr>
            <a:r>
              <a:rPr lang="fr-FR" sz="2000">
                <a:solidFill>
                  <a:srgbClr val="000000"/>
                </a:solidFill>
                <a:latin typeface="Arial" charset="0"/>
                <a:cs typeface="Arial" charset="0"/>
              </a:rPr>
              <a:t>Colite </a:t>
            </a:r>
            <a:r>
              <a:rPr lang="fr-FR" sz="2000" i="1">
                <a:solidFill>
                  <a:srgbClr val="000000"/>
                </a:solidFill>
                <a:latin typeface="Arial" charset="0"/>
                <a:cs typeface="Arial" charset="0"/>
              </a:rPr>
              <a:t>C.difficile</a:t>
            </a:r>
          </a:p>
          <a:p>
            <a:pPr>
              <a:defRPr/>
            </a:pPr>
            <a:endParaRPr lang="fr-FR" sz="2000">
              <a:solidFill>
                <a:srgbClr val="FF6600"/>
              </a:solidFill>
              <a:latin typeface="Arial" charset="0"/>
              <a:cs typeface="Arial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en-US" sz="2000">
                <a:solidFill>
                  <a:srgbClr val="0033CC"/>
                </a:solidFill>
                <a:latin typeface="Arial" charset="0"/>
                <a:cs typeface="Arial" charset="0"/>
              </a:rPr>
              <a:t>Sans Prophylaxie :</a:t>
            </a:r>
          </a:p>
          <a:p>
            <a:pPr>
              <a:defRPr/>
            </a:pPr>
            <a:r>
              <a:rPr lang="en-US" sz="2000" i="1">
                <a:solidFill>
                  <a:srgbClr val="000000"/>
                </a:solidFill>
                <a:latin typeface="Arial" charset="0"/>
                <a:cs typeface="Arial" charset="0"/>
              </a:rPr>
              <a:t>Pneumocystis</a:t>
            </a:r>
          </a:p>
          <a:p>
            <a:pPr>
              <a:defRPr/>
            </a:pPr>
            <a:r>
              <a:rPr lang="en-US" sz="2000">
                <a:solidFill>
                  <a:srgbClr val="000000"/>
                </a:solidFill>
                <a:latin typeface="Arial" charset="0"/>
                <a:cs typeface="Arial" charset="0"/>
              </a:rPr>
              <a:t>HSV, VZV, CMV, EBV,</a:t>
            </a:r>
          </a:p>
          <a:p>
            <a:pPr>
              <a:defRPr/>
            </a:pPr>
            <a:r>
              <a:rPr lang="en-US" sz="2000">
                <a:solidFill>
                  <a:srgbClr val="000000"/>
                </a:solidFill>
                <a:latin typeface="Arial" charset="0"/>
                <a:cs typeface="Arial" charset="0"/>
              </a:rPr>
              <a:t>Nocardia</a:t>
            </a:r>
          </a:p>
          <a:p>
            <a:pPr>
              <a:defRPr/>
            </a:pPr>
            <a:r>
              <a:rPr lang="en-US" sz="2000">
                <a:solidFill>
                  <a:srgbClr val="000000"/>
                </a:solidFill>
                <a:latin typeface="Arial" charset="0"/>
                <a:cs typeface="Arial" charset="0"/>
              </a:rPr>
              <a:t>Listeria</a:t>
            </a:r>
          </a:p>
          <a:p>
            <a:pPr>
              <a:defRPr/>
            </a:pPr>
            <a:r>
              <a:rPr lang="en-US" sz="2000">
                <a:solidFill>
                  <a:srgbClr val="000000"/>
                </a:solidFill>
                <a:latin typeface="Arial" charset="0"/>
                <a:cs typeface="Arial" charset="0"/>
              </a:rPr>
              <a:t>Toxoplasmose</a:t>
            </a:r>
            <a:endParaRPr lang="en-US" sz="2000">
              <a:solidFill>
                <a:srgbClr val="FF6600"/>
              </a:solidFill>
              <a:latin typeface="Arial" charset="0"/>
              <a:cs typeface="Arial" charset="0"/>
            </a:endParaRPr>
          </a:p>
        </p:txBody>
      </p:sp>
      <p:sp>
        <p:nvSpPr>
          <p:cNvPr id="19" name="Right Arrow 18"/>
          <p:cNvSpPr/>
          <p:nvPr/>
        </p:nvSpPr>
        <p:spPr bwMode="auto">
          <a:xfrm>
            <a:off x="304800" y="1100138"/>
            <a:ext cx="8686800" cy="685800"/>
          </a:xfrm>
          <a:prstGeom prst="rightArrow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000">
                <a:latin typeface="Arial" charset="0"/>
                <a:cs typeface="Arial" charset="0"/>
              </a:rPr>
              <a:t>Délai post transplantation</a:t>
            </a:r>
          </a:p>
        </p:txBody>
      </p:sp>
      <p:sp>
        <p:nvSpPr>
          <p:cNvPr id="20" name="Down Arrow 19"/>
          <p:cNvSpPr/>
          <p:nvPr/>
        </p:nvSpPr>
        <p:spPr bwMode="auto">
          <a:xfrm>
            <a:off x="4495800" y="2532063"/>
            <a:ext cx="457200" cy="609600"/>
          </a:xfrm>
          <a:prstGeom prst="downArrow">
            <a:avLst/>
          </a:prstGeom>
          <a:solidFill>
            <a:schemeClr val="accent2"/>
          </a:solidFill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41990" name="TextBox 13"/>
          <p:cNvSpPr txBox="1">
            <a:spLocks noChangeArrowheads="1"/>
          </p:cNvSpPr>
          <p:nvPr/>
        </p:nvSpPr>
        <p:spPr bwMode="auto">
          <a:xfrm>
            <a:off x="6804025" y="6078538"/>
            <a:ext cx="23399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i="1"/>
              <a:t>Fishman, NEJM 2007</a:t>
            </a:r>
          </a:p>
        </p:txBody>
      </p:sp>
      <p:sp>
        <p:nvSpPr>
          <p:cNvPr id="41991" name="Text Box 6"/>
          <p:cNvSpPr txBox="1">
            <a:spLocks noChangeArrowheads="1"/>
          </p:cNvSpPr>
          <p:nvPr/>
        </p:nvSpPr>
        <p:spPr bwMode="auto">
          <a:xfrm>
            <a:off x="288925" y="1998663"/>
            <a:ext cx="2554288" cy="708025"/>
          </a:xfrm>
          <a:prstGeom prst="rect">
            <a:avLst/>
          </a:prstGeom>
          <a:solidFill>
            <a:schemeClr val="bg2"/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>
                <a:solidFill>
                  <a:srgbClr val="000000"/>
                </a:solidFill>
              </a:rPr>
              <a:t>&lt; 1 mois: Nosocomial</a:t>
            </a:r>
          </a:p>
        </p:txBody>
      </p:sp>
      <p:sp>
        <p:nvSpPr>
          <p:cNvPr id="55304" name="Text Box 7"/>
          <p:cNvSpPr txBox="1">
            <a:spLocks noChangeArrowheads="1"/>
          </p:cNvSpPr>
          <p:nvPr/>
        </p:nvSpPr>
        <p:spPr bwMode="auto">
          <a:xfrm>
            <a:off x="3276600" y="1900238"/>
            <a:ext cx="2819400" cy="101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00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fr-FR" sz="2000">
                <a:solidFill>
                  <a:srgbClr val="000000"/>
                </a:solidFill>
                <a:latin typeface="Arial" charset="0"/>
                <a:cs typeface="Arial" charset="0"/>
              </a:rPr>
              <a:t>1-6 mois: Infections opportunistes, réactivations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6511925" y="1922463"/>
            <a:ext cx="2251075" cy="708025"/>
          </a:xfrm>
          <a:prstGeom prst="rect">
            <a:avLst/>
          </a:prstGeom>
          <a:solidFill>
            <a:srgbClr val="FFC000"/>
          </a:solidFill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000">
                <a:solidFill>
                  <a:srgbClr val="000000"/>
                </a:solidFill>
                <a:latin typeface="Arial" charset="0"/>
                <a:cs typeface="Arial" charset="0"/>
              </a:rPr>
              <a:t>Au-delà de M6: Comunautaire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fr-FR" smtClean="0"/>
              <a:t>Epidémiologie des infections après transplantation</a:t>
            </a:r>
          </a:p>
        </p:txBody>
      </p:sp>
      <p:sp>
        <p:nvSpPr>
          <p:cNvPr id="19" name="Right Arrow 18"/>
          <p:cNvSpPr/>
          <p:nvPr/>
        </p:nvSpPr>
        <p:spPr bwMode="auto">
          <a:xfrm>
            <a:off x="304800" y="1100138"/>
            <a:ext cx="8686800" cy="685800"/>
          </a:xfrm>
          <a:prstGeom prst="rightArrow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000">
                <a:latin typeface="Arial" charset="0"/>
                <a:cs typeface="Arial" charset="0"/>
              </a:rPr>
              <a:t>Délai post transplantation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288925" y="1998663"/>
            <a:ext cx="2554288" cy="708025"/>
          </a:xfrm>
          <a:prstGeom prst="rect">
            <a:avLst/>
          </a:prstGeom>
          <a:solidFill>
            <a:schemeClr val="bg2"/>
          </a:solidFill>
          <a:ln w="28575">
            <a:solidFill>
              <a:schemeClr val="accent5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000">
                <a:solidFill>
                  <a:srgbClr val="000000"/>
                </a:solidFill>
                <a:latin typeface="Arial" charset="0"/>
                <a:cs typeface="Arial" charset="0"/>
              </a:rPr>
              <a:t>&lt; 1 mois: Nosocomial</a:t>
            </a:r>
          </a:p>
        </p:txBody>
      </p:sp>
      <p:sp>
        <p:nvSpPr>
          <p:cNvPr id="55304" name="Text Box 7"/>
          <p:cNvSpPr txBox="1">
            <a:spLocks noChangeArrowheads="1"/>
          </p:cNvSpPr>
          <p:nvPr/>
        </p:nvSpPr>
        <p:spPr bwMode="auto">
          <a:xfrm>
            <a:off x="3276600" y="1900238"/>
            <a:ext cx="2819400" cy="101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00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fr-FR" sz="2000">
                <a:solidFill>
                  <a:srgbClr val="000000"/>
                </a:solidFill>
                <a:latin typeface="Arial" charset="0"/>
                <a:cs typeface="Arial" charset="0"/>
              </a:rPr>
              <a:t>1-6 mois: Infections opportunistes, réactivations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6511925" y="1922463"/>
            <a:ext cx="2251075" cy="708025"/>
          </a:xfrm>
          <a:prstGeom prst="rect">
            <a:avLst/>
          </a:prstGeom>
          <a:solidFill>
            <a:srgbClr val="FFC000"/>
          </a:solidFill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000">
                <a:solidFill>
                  <a:srgbClr val="000000"/>
                </a:solidFill>
                <a:latin typeface="Arial" charset="0"/>
                <a:cs typeface="Arial" charset="0"/>
              </a:rPr>
              <a:t>Au-delà de M6: Comunautaire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3779838" y="3071813"/>
            <a:ext cx="4973637" cy="3786187"/>
          </a:xfrm>
          <a:prstGeom prst="rect">
            <a:avLst/>
          </a:prstGeom>
          <a:solidFill>
            <a:srgbClr val="FFC000"/>
          </a:solidFill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Arial" charset="0"/>
              <a:buChar char="•"/>
              <a:defRPr/>
            </a:pPr>
            <a:r>
              <a:rPr lang="fr-FR" sz="2000">
                <a:solidFill>
                  <a:srgbClr val="0033CC"/>
                </a:solidFill>
                <a:latin typeface="Arial" charset="0"/>
                <a:cs typeface="Arial" charset="0"/>
              </a:rPr>
              <a:t>Infections communautaires</a:t>
            </a:r>
          </a:p>
          <a:p>
            <a:pPr>
              <a:defRPr/>
            </a:pPr>
            <a:r>
              <a:rPr lang="fr-FR" sz="2000">
                <a:solidFill>
                  <a:srgbClr val="000000"/>
                </a:solidFill>
                <a:latin typeface="Arial" charset="0"/>
                <a:cs typeface="Arial" charset="0"/>
              </a:rPr>
              <a:t>Pneumonies</a:t>
            </a:r>
          </a:p>
          <a:p>
            <a:pPr>
              <a:defRPr/>
            </a:pPr>
            <a:r>
              <a:rPr lang="fr-FR" sz="2000">
                <a:solidFill>
                  <a:srgbClr val="000000"/>
                </a:solidFill>
                <a:latin typeface="Arial" charset="0"/>
                <a:cs typeface="Arial" charset="0"/>
              </a:rPr>
              <a:t>Infections urinaires</a:t>
            </a:r>
          </a:p>
          <a:p>
            <a:pPr>
              <a:defRPr/>
            </a:pPr>
            <a:r>
              <a:rPr lang="fr-FR" sz="2000" i="1">
                <a:solidFill>
                  <a:srgbClr val="000000"/>
                </a:solidFill>
                <a:latin typeface="Arial" charset="0"/>
                <a:cs typeface="Arial" charset="0"/>
              </a:rPr>
              <a:t>M.Tuberculosis</a:t>
            </a:r>
          </a:p>
          <a:p>
            <a:pPr>
              <a:defRPr/>
            </a:pPr>
            <a:r>
              <a:rPr lang="fr-FR" sz="2000">
                <a:solidFill>
                  <a:srgbClr val="000000"/>
                </a:solidFill>
                <a:latin typeface="Arial" charset="0"/>
                <a:cs typeface="Arial" charset="0"/>
              </a:rPr>
              <a:t>Colite </a:t>
            </a:r>
            <a:r>
              <a:rPr lang="fr-FR" sz="2000" i="1">
                <a:solidFill>
                  <a:srgbClr val="000000"/>
                </a:solidFill>
                <a:latin typeface="Arial" charset="0"/>
                <a:cs typeface="Arial" charset="0"/>
              </a:rPr>
              <a:t>C.difficile</a:t>
            </a:r>
          </a:p>
          <a:p>
            <a:pPr>
              <a:defRPr/>
            </a:pPr>
            <a:r>
              <a:rPr lang="en-US" sz="2000">
                <a:solidFill>
                  <a:srgbClr val="000000"/>
                </a:solidFill>
                <a:latin typeface="Arial" charset="0"/>
                <a:cs typeface="Arial" charset="0"/>
              </a:rPr>
              <a:t>Nocardia</a:t>
            </a:r>
            <a:endParaRPr lang="fr-FR" sz="2000">
              <a:solidFill>
                <a:srgbClr val="FF6600"/>
              </a:solidFill>
              <a:latin typeface="Arial" charset="0"/>
              <a:cs typeface="Arial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en-US" sz="2000">
                <a:solidFill>
                  <a:srgbClr val="0033CC"/>
                </a:solidFill>
                <a:latin typeface="Arial" charset="0"/>
                <a:cs typeface="Arial" charset="0"/>
              </a:rPr>
              <a:t>Infections opportunistes</a:t>
            </a:r>
          </a:p>
          <a:p>
            <a:pPr>
              <a:defRPr/>
            </a:pPr>
            <a:r>
              <a:rPr lang="en-US" sz="2000">
                <a:solidFill>
                  <a:srgbClr val="000000"/>
                </a:solidFill>
                <a:latin typeface="Arial" charset="0"/>
                <a:cs typeface="Arial" charset="0"/>
              </a:rPr>
              <a:t>Hépatites (HBV, HCV), Infection CMV</a:t>
            </a:r>
          </a:p>
          <a:p>
            <a:pPr>
              <a:defRPr/>
            </a:pPr>
            <a:r>
              <a:rPr lang="en-US" sz="2000">
                <a:solidFill>
                  <a:srgbClr val="000000"/>
                </a:solidFill>
                <a:latin typeface="Arial" charset="0"/>
                <a:cs typeface="Arial" charset="0"/>
              </a:rPr>
              <a:t>Encéphalite HSV,</a:t>
            </a:r>
          </a:p>
          <a:p>
            <a:pPr>
              <a:defRPr/>
            </a:pPr>
            <a:r>
              <a:rPr lang="fr-FR" sz="2000">
                <a:solidFill>
                  <a:srgbClr val="000000"/>
                </a:solidFill>
                <a:latin typeface="Arial" charset="0"/>
                <a:cs typeface="Arial" charset="0"/>
              </a:rPr>
              <a:t>BK virus</a:t>
            </a:r>
            <a:endParaRPr lang="en-US" sz="200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US" sz="2000">
                <a:solidFill>
                  <a:srgbClr val="000000"/>
                </a:solidFill>
                <a:latin typeface="Arial" charset="0"/>
                <a:cs typeface="Arial" charset="0"/>
              </a:rPr>
              <a:t>Listeria</a:t>
            </a:r>
          </a:p>
          <a:p>
            <a:pPr>
              <a:defRPr/>
            </a:pPr>
            <a:r>
              <a:rPr lang="en-US" sz="2000">
                <a:solidFill>
                  <a:srgbClr val="000000"/>
                </a:solidFill>
                <a:latin typeface="Arial" charset="0"/>
                <a:cs typeface="Arial" charset="0"/>
              </a:rPr>
              <a:t>Toxoplasmose</a:t>
            </a:r>
            <a:endParaRPr lang="en-US" sz="2000">
              <a:solidFill>
                <a:srgbClr val="FF6600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Down Arrow 10"/>
          <p:cNvSpPr/>
          <p:nvPr/>
        </p:nvSpPr>
        <p:spPr bwMode="auto">
          <a:xfrm>
            <a:off x="6858000" y="2590800"/>
            <a:ext cx="457200" cy="550863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43017" name="TextBox 13"/>
          <p:cNvSpPr txBox="1">
            <a:spLocks noChangeArrowheads="1"/>
          </p:cNvSpPr>
          <p:nvPr/>
        </p:nvSpPr>
        <p:spPr bwMode="auto">
          <a:xfrm>
            <a:off x="6804025" y="6078538"/>
            <a:ext cx="23399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i="1"/>
              <a:t>Fishman, NEJM 2007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Epidémiologie de la transplantation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r>
              <a:rPr lang="en-US" smtClean="0">
                <a:latin typeface="Times New Roman" pitchFamily="18" charset="0"/>
              </a:rPr>
              <a:t>12000 patients sont en attente de greffe par an</a:t>
            </a:r>
          </a:p>
          <a:p>
            <a:r>
              <a:rPr lang="en-US" smtClean="0">
                <a:latin typeface="Times New Roman" pitchFamily="18" charset="0"/>
              </a:rPr>
              <a:t>Pénurie de greffon+++</a:t>
            </a:r>
          </a:p>
          <a:p>
            <a:r>
              <a:rPr lang="en-US" smtClean="0">
                <a:latin typeface="Times New Roman" pitchFamily="18" charset="0"/>
              </a:rPr>
              <a:t> 424 malades décèdent sur liste d’attente en 2008</a:t>
            </a:r>
          </a:p>
          <a:p>
            <a:r>
              <a:rPr lang="en-US" smtClean="0">
                <a:latin typeface="Times New Roman" pitchFamily="18" charset="0"/>
              </a:rPr>
              <a:t>Solution: élargir les critères de sélection des donneurs?</a:t>
            </a:r>
          </a:p>
          <a:p>
            <a:endParaRPr lang="en-US" smtClean="0">
              <a:latin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743200" y="3733800"/>
          <a:ext cx="3352800" cy="1857375"/>
        </p:xfrm>
        <a:graphic>
          <a:graphicData uri="http://schemas.openxmlformats.org/drawingml/2006/table">
            <a:tbl>
              <a:tblPr/>
              <a:tblGrid>
                <a:gridCol w="1676400"/>
                <a:gridCol w="16764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7E5"/>
                          </a:solidFill>
                          <a:effectLst/>
                          <a:latin typeface="Times" charset="0"/>
                        </a:rPr>
                        <a:t>Greffes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7E5"/>
                          </a:solidFill>
                          <a:effectLst/>
                          <a:latin typeface="Times" charset="0"/>
                        </a:rPr>
                        <a:t>2009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</a:rPr>
                        <a:t>Coeur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</a:rPr>
                        <a:t>359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</a:rPr>
                        <a:t>Poumon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</a:rPr>
                        <a:t>231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</a:rPr>
                        <a:t>Foie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</a:rPr>
                        <a:t>1047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</a:rPr>
                        <a:t>Rein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 charset="0"/>
                        </a:rPr>
                        <a:t>2826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6882" name="TextBox 5"/>
          <p:cNvSpPr txBox="1">
            <a:spLocks noChangeArrowheads="1"/>
          </p:cNvSpPr>
          <p:nvPr/>
        </p:nvSpPr>
        <p:spPr bwMode="auto">
          <a:xfrm>
            <a:off x="5741988" y="6259513"/>
            <a:ext cx="26400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Agence de la biomédecine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16113"/>
            <a:ext cx="8229600" cy="4090987"/>
          </a:xfrm>
        </p:spPr>
        <p:txBody>
          <a:bodyPr/>
          <a:lstStyle/>
          <a:p>
            <a:r>
              <a:rPr lang="fr-FR" smtClean="0"/>
              <a:t>Immunité innée (naturelle)</a:t>
            </a:r>
          </a:p>
          <a:p>
            <a:pPr lvl="1"/>
            <a:r>
              <a:rPr lang="fr-FR" smtClean="0"/>
              <a:t>Barrières anatomiques: peau, muqueuses et sécrétions</a:t>
            </a:r>
          </a:p>
          <a:p>
            <a:pPr lvl="1"/>
            <a:r>
              <a:rPr lang="fr-FR" smtClean="0"/>
              <a:t>Complément, cytokines</a:t>
            </a:r>
          </a:p>
          <a:p>
            <a:pPr lvl="1"/>
            <a:r>
              <a:rPr lang="fr-FR" smtClean="0"/>
              <a:t>Cellules phagocytaires : macrophages, PNN</a:t>
            </a:r>
          </a:p>
          <a:p>
            <a:pPr lvl="1"/>
            <a:r>
              <a:rPr lang="fr-FR" smtClean="0"/>
              <a:t>Cellules NK</a:t>
            </a:r>
          </a:p>
          <a:p>
            <a:r>
              <a:rPr lang="fr-FR" smtClean="0"/>
              <a:t>Immunité adaptative (acquise)</a:t>
            </a:r>
          </a:p>
          <a:p>
            <a:pPr lvl="1"/>
            <a:r>
              <a:rPr lang="fr-FR" smtClean="0"/>
              <a:t>Cellules présentatrices d’ag (CPA)</a:t>
            </a:r>
          </a:p>
          <a:p>
            <a:pPr lvl="1"/>
            <a:r>
              <a:rPr lang="fr-FR" smtClean="0"/>
              <a:t>Lymphocytes T et B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Les acteurs de l’immunité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83820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Risques infectieux liés au donneur:</a:t>
            </a:r>
            <a:br>
              <a:rPr lang="en-US" smtClean="0"/>
            </a:br>
            <a:endParaRPr lang="en-US" smtClean="0"/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611188" y="2852738"/>
            <a:ext cx="7772400" cy="3352800"/>
          </a:xfrm>
        </p:spPr>
        <p:txBody>
          <a:bodyPr/>
          <a:lstStyle/>
          <a:p>
            <a:r>
              <a:rPr lang="en-US" smtClean="0">
                <a:solidFill>
                  <a:srgbClr val="FF0000"/>
                </a:solidFill>
                <a:latin typeface="Times New Roman" pitchFamily="18" charset="0"/>
              </a:rPr>
              <a:t>Etat de mort encéphalique: Délai bref pour détecter les agents infectieux</a:t>
            </a:r>
          </a:p>
          <a:p>
            <a:r>
              <a:rPr lang="en-US" smtClean="0">
                <a:latin typeface="Times New Roman" pitchFamily="18" charset="0"/>
              </a:rPr>
              <a:t>Prévalence faible, sécurité sanitaire</a:t>
            </a:r>
          </a:p>
          <a:p>
            <a:r>
              <a:rPr lang="en-US" smtClean="0">
                <a:latin typeface="Times New Roman" pitchFamily="18" charset="0"/>
              </a:rPr>
              <a:t>Recherche systématique de:</a:t>
            </a:r>
          </a:p>
          <a:p>
            <a:pPr lvl="1"/>
            <a:r>
              <a:rPr lang="en-US" smtClean="0">
                <a:latin typeface="Times New Roman" pitchFamily="18" charset="0"/>
              </a:rPr>
              <a:t>VIH 1 et 2, Ag p24, HTLV1: CI absolues</a:t>
            </a:r>
          </a:p>
          <a:p>
            <a:pPr lvl="1"/>
            <a:r>
              <a:rPr lang="en-US" smtClean="0">
                <a:latin typeface="Times New Roman" pitchFamily="18" charset="0"/>
              </a:rPr>
              <a:t>VHB, VHC, EBV, CMV, HSV, VZV, Syphilis: CI relatives</a:t>
            </a:r>
          </a:p>
          <a:p>
            <a:pPr lvl="1"/>
            <a:r>
              <a:rPr lang="en-US" smtClean="0">
                <a:latin typeface="Times New Roman" pitchFamily="18" charset="0"/>
              </a:rPr>
              <a:t>Radiographie thoracique</a:t>
            </a:r>
          </a:p>
        </p:txBody>
      </p:sp>
      <p:pic>
        <p:nvPicPr>
          <p:cNvPr id="45060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89450" y="3422650"/>
            <a:ext cx="165100" cy="1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1052513"/>
            <a:ext cx="363855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Picture 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725" y="1196975"/>
            <a:ext cx="3351213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3" name="Picture 6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7763" y="2060575"/>
            <a:ext cx="197485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Content Placeholder 2"/>
          <p:cNvSpPr>
            <a:spLocks noGrp="1"/>
          </p:cNvSpPr>
          <p:nvPr>
            <p:ph idx="1"/>
          </p:nvPr>
        </p:nvSpPr>
        <p:spPr>
          <a:xfrm>
            <a:off x="457200" y="1916113"/>
            <a:ext cx="8229600" cy="4090987"/>
          </a:xfrm>
        </p:spPr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en-US" smtClean="0"/>
              <a:t>Délai entre les prélèvements et le passage au bloc le plus court possible</a:t>
            </a:r>
          </a:p>
          <a:p>
            <a:pPr>
              <a:defRPr/>
            </a:pPr>
            <a:r>
              <a:rPr lang="en-US" smtClean="0"/>
              <a:t>Prélèvements:</a:t>
            </a:r>
          </a:p>
          <a:p>
            <a:pPr lvl="1">
              <a:defRPr/>
            </a:pPr>
            <a:r>
              <a:rPr lang="en-US" smtClean="0"/>
              <a:t>ECBU avec mise en culture bactériolgique et fongique</a:t>
            </a:r>
          </a:p>
          <a:p>
            <a:pPr lvl="1">
              <a:defRPr/>
            </a:pPr>
            <a:r>
              <a:rPr lang="en-US" smtClean="0"/>
              <a:t>2 paires d’Hémocultures avec un flacon aérobie et un flacon anaérobie</a:t>
            </a:r>
          </a:p>
          <a:p>
            <a:pPr>
              <a:defRPr/>
            </a:pPr>
            <a:r>
              <a:rPr lang="en-US" smtClean="0"/>
              <a:t>Transplantation poumon ou coeur/poumon: </a:t>
            </a:r>
          </a:p>
          <a:p>
            <a:pPr lvl="1">
              <a:defRPr/>
            </a:pPr>
            <a:r>
              <a:rPr lang="en-US" smtClean="0"/>
              <a:t>Prélèvements respiratoires de bonne qualité: LBA/ brossage protégé</a:t>
            </a:r>
          </a:p>
          <a:p>
            <a:pPr>
              <a:defRPr/>
            </a:pPr>
            <a:r>
              <a:rPr lang="en-US" smtClean="0"/>
              <a:t>Au bloc: Prélever tout liquide d’épanchement détécté lors de l’incicion pour bactério et myco.</a:t>
            </a:r>
          </a:p>
          <a:p>
            <a:pPr>
              <a:defRPr/>
            </a:pPr>
            <a:r>
              <a:rPr lang="en-US" smtClean="0"/>
              <a:t>Situations particulières:</a:t>
            </a:r>
          </a:p>
          <a:p>
            <a:pPr lvl="1">
              <a:defRPr/>
            </a:pPr>
            <a:r>
              <a:rPr lang="en-US" smtClean="0"/>
              <a:t>Infection inconnue chez le donneur</a:t>
            </a:r>
          </a:p>
          <a:p>
            <a:pPr lvl="1">
              <a:defRPr/>
            </a:pPr>
            <a:r>
              <a:rPr lang="en-US" smtClean="0"/>
              <a:t>Infection liquide de conservation</a:t>
            </a:r>
          </a:p>
          <a:p>
            <a:pPr>
              <a:defRPr/>
            </a:pPr>
            <a:endParaRPr lang="en-US" smtClean="0"/>
          </a:p>
        </p:txBody>
      </p:sp>
      <p:sp>
        <p:nvSpPr>
          <p:cNvPr id="4608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Risques infectieux avant/pendant la greffe</a:t>
            </a:r>
          </a:p>
        </p:txBody>
      </p:sp>
      <p:pic>
        <p:nvPicPr>
          <p:cNvPr id="46084" name="Picture 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765175"/>
            <a:ext cx="2819400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Risques infectieux liés au liquide de conservation du greffon: Année 2006</a:t>
            </a:r>
          </a:p>
        </p:txBody>
      </p:sp>
      <p:pic>
        <p:nvPicPr>
          <p:cNvPr id="47107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2350" y="1803400"/>
            <a:ext cx="7283450" cy="459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fr-FR" smtClean="0"/>
              <a:t>VIH</a:t>
            </a:r>
          </a:p>
        </p:txBody>
      </p:sp>
      <p:sp>
        <p:nvSpPr>
          <p:cNvPr id="48131" name="Sous-titr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mtClean="0"/>
              <a:t>Prévalence estimée de l’infection par le VIH en France :</a:t>
            </a:r>
          </a:p>
          <a:p>
            <a:pPr lvl="1"/>
            <a:r>
              <a:rPr lang="fr-FR" smtClean="0"/>
              <a:t>113 000 à 141 000 personnes </a:t>
            </a:r>
          </a:p>
          <a:p>
            <a:pPr lvl="1"/>
            <a:r>
              <a:rPr lang="fr-FR" smtClean="0"/>
              <a:t>83 000 à 100 000 suivis</a:t>
            </a:r>
          </a:p>
          <a:p>
            <a:pPr lvl="1"/>
            <a:r>
              <a:rPr lang="fr-FR" smtClean="0"/>
              <a:t>50 000 séropositifs qui s’ignorent</a:t>
            </a:r>
          </a:p>
          <a:p>
            <a:r>
              <a:rPr lang="fr-FR" smtClean="0"/>
              <a:t>5 millions de tests VIH/an</a:t>
            </a:r>
          </a:p>
          <a:p>
            <a:r>
              <a:rPr lang="fr-FR" smtClean="0"/>
              <a:t>7 000 nouvelles contaminations</a:t>
            </a:r>
          </a:p>
          <a:p>
            <a:r>
              <a:rPr lang="fr-FR" smtClean="0"/>
              <a:t>6 500 découvertes de séropositivité </a:t>
            </a:r>
          </a:p>
          <a:p>
            <a:r>
              <a:rPr lang="fr-FR" smtClean="0"/>
              <a:t>1 550 nouveaux cas de sida</a:t>
            </a:r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VIH/sida en France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/>
          <p:cNvSpPr>
            <a:spLocks noChangeArrowheads="1"/>
          </p:cNvSpPr>
          <p:nvPr/>
        </p:nvSpPr>
        <p:spPr bwMode="auto">
          <a:xfrm>
            <a:off x="1069975" y="5653088"/>
            <a:ext cx="1574800" cy="377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2227" name="Rectangle 4"/>
          <p:cNvSpPr>
            <a:spLocks noChangeArrowheads="1"/>
          </p:cNvSpPr>
          <p:nvPr/>
        </p:nvSpPr>
        <p:spPr bwMode="auto">
          <a:xfrm>
            <a:off x="3336925" y="5653088"/>
            <a:ext cx="2392363" cy="377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2228" name="Rectangle 5"/>
          <p:cNvSpPr>
            <a:spLocks noChangeArrowheads="1"/>
          </p:cNvSpPr>
          <p:nvPr/>
        </p:nvSpPr>
        <p:spPr bwMode="auto">
          <a:xfrm>
            <a:off x="6550025" y="5510213"/>
            <a:ext cx="1095375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fr-FR" b="1"/>
              <a:t>SIDA</a:t>
            </a:r>
          </a:p>
          <a:p>
            <a:pPr algn="ctr" eaLnBrk="0" hangingPunct="0"/>
            <a:r>
              <a:rPr lang="fr-FR" b="1"/>
              <a:t>2 - 3 ans</a:t>
            </a:r>
          </a:p>
        </p:txBody>
      </p:sp>
      <p:sp>
        <p:nvSpPr>
          <p:cNvPr id="52229" name="Line 6"/>
          <p:cNvSpPr>
            <a:spLocks noChangeShapeType="1"/>
          </p:cNvSpPr>
          <p:nvPr/>
        </p:nvSpPr>
        <p:spPr bwMode="auto">
          <a:xfrm>
            <a:off x="1511300" y="2197100"/>
            <a:ext cx="0" cy="31988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2230" name="Line 7"/>
          <p:cNvSpPr>
            <a:spLocks noChangeShapeType="1"/>
          </p:cNvSpPr>
          <p:nvPr/>
        </p:nvSpPr>
        <p:spPr bwMode="auto">
          <a:xfrm>
            <a:off x="1643063" y="5402263"/>
            <a:ext cx="9334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2231" name="Freeform 8"/>
          <p:cNvSpPr>
            <a:spLocks/>
          </p:cNvSpPr>
          <p:nvPr/>
        </p:nvSpPr>
        <p:spPr bwMode="auto">
          <a:xfrm>
            <a:off x="1574800" y="2252663"/>
            <a:ext cx="5919788" cy="3151187"/>
          </a:xfrm>
          <a:custGeom>
            <a:avLst/>
            <a:gdLst>
              <a:gd name="T0" fmla="*/ 0 w 4513"/>
              <a:gd name="T1" fmla="*/ 2147483647 h 2401"/>
              <a:gd name="T2" fmla="*/ 2147483647 w 4513"/>
              <a:gd name="T3" fmla="*/ 2147483647 h 2401"/>
              <a:gd name="T4" fmla="*/ 2147483647 w 4513"/>
              <a:gd name="T5" fmla="*/ 0 h 2401"/>
              <a:gd name="T6" fmla="*/ 2147483647 w 4513"/>
              <a:gd name="T7" fmla="*/ 2147483647 h 2401"/>
              <a:gd name="T8" fmla="*/ 2147483647 w 4513"/>
              <a:gd name="T9" fmla="*/ 2147483647 h 2401"/>
              <a:gd name="T10" fmla="*/ 2147483647 w 4513"/>
              <a:gd name="T11" fmla="*/ 2147483647 h 2401"/>
              <a:gd name="T12" fmla="*/ 2147483647 w 4513"/>
              <a:gd name="T13" fmla="*/ 2147483647 h 2401"/>
              <a:gd name="T14" fmla="*/ 2147483647 w 4513"/>
              <a:gd name="T15" fmla="*/ 2147483647 h 2401"/>
              <a:gd name="T16" fmla="*/ 2147483647 w 4513"/>
              <a:gd name="T17" fmla="*/ 2147483647 h 2401"/>
              <a:gd name="T18" fmla="*/ 2147483647 w 4513"/>
              <a:gd name="T19" fmla="*/ 2147483647 h 2401"/>
              <a:gd name="T20" fmla="*/ 2147483647 w 4513"/>
              <a:gd name="T21" fmla="*/ 2147483647 h 240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513"/>
              <a:gd name="T34" fmla="*/ 0 h 2401"/>
              <a:gd name="T35" fmla="*/ 4513 w 4513"/>
              <a:gd name="T36" fmla="*/ 2401 h 240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513" h="2401">
                <a:moveTo>
                  <a:pt x="0" y="2400"/>
                </a:moveTo>
                <a:lnTo>
                  <a:pt x="192" y="48"/>
                </a:lnTo>
                <a:lnTo>
                  <a:pt x="336" y="0"/>
                </a:lnTo>
                <a:lnTo>
                  <a:pt x="480" y="96"/>
                </a:lnTo>
                <a:lnTo>
                  <a:pt x="720" y="1488"/>
                </a:lnTo>
                <a:lnTo>
                  <a:pt x="1056" y="1824"/>
                </a:lnTo>
                <a:lnTo>
                  <a:pt x="1536" y="1920"/>
                </a:lnTo>
                <a:lnTo>
                  <a:pt x="2832" y="2112"/>
                </a:lnTo>
                <a:lnTo>
                  <a:pt x="3504" y="2016"/>
                </a:lnTo>
                <a:lnTo>
                  <a:pt x="3984" y="1728"/>
                </a:lnTo>
                <a:lnTo>
                  <a:pt x="4512" y="96"/>
                </a:lnTo>
              </a:path>
            </a:pathLst>
          </a:custGeom>
          <a:noFill/>
          <a:ln w="50800" cap="rnd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2232" name="Freeform 9"/>
          <p:cNvSpPr>
            <a:spLocks/>
          </p:cNvSpPr>
          <p:nvPr/>
        </p:nvSpPr>
        <p:spPr bwMode="auto">
          <a:xfrm>
            <a:off x="1731963" y="2630488"/>
            <a:ext cx="6170612" cy="2582862"/>
          </a:xfrm>
          <a:custGeom>
            <a:avLst/>
            <a:gdLst>
              <a:gd name="T0" fmla="*/ 0 w 4704"/>
              <a:gd name="T1" fmla="*/ 0 h 1968"/>
              <a:gd name="T2" fmla="*/ 2147483647 w 4704"/>
              <a:gd name="T3" fmla="*/ 2147483647 h 1968"/>
              <a:gd name="T4" fmla="*/ 2147483647 w 4704"/>
              <a:gd name="T5" fmla="*/ 2147483647 h 1968"/>
              <a:gd name="T6" fmla="*/ 2147483647 w 4704"/>
              <a:gd name="T7" fmla="*/ 2147483647 h 1968"/>
              <a:gd name="T8" fmla="*/ 2147483647 w 4704"/>
              <a:gd name="T9" fmla="*/ 2147483647 h 1968"/>
              <a:gd name="T10" fmla="*/ 2147483647 w 4704"/>
              <a:gd name="T11" fmla="*/ 0 h 1968"/>
              <a:gd name="T12" fmla="*/ 2147483647 w 4704"/>
              <a:gd name="T13" fmla="*/ 2147483647 h 1968"/>
              <a:gd name="T14" fmla="*/ 2147483647 w 4704"/>
              <a:gd name="T15" fmla="*/ 2147483647 h 1968"/>
              <a:gd name="T16" fmla="*/ 2147483647 w 4704"/>
              <a:gd name="T17" fmla="*/ 2147483647 h 1968"/>
              <a:gd name="T18" fmla="*/ 2147483647 w 4704"/>
              <a:gd name="T19" fmla="*/ 2147483647 h 1968"/>
              <a:gd name="T20" fmla="*/ 2147483647 w 4704"/>
              <a:gd name="T21" fmla="*/ 2147483647 h 1968"/>
              <a:gd name="T22" fmla="*/ 2147483647 w 4704"/>
              <a:gd name="T23" fmla="*/ 2147483647 h 1968"/>
              <a:gd name="T24" fmla="*/ 2147483647 w 4704"/>
              <a:gd name="T25" fmla="*/ 2147483647 h 1968"/>
              <a:gd name="T26" fmla="*/ 2147483647 w 4704"/>
              <a:gd name="T27" fmla="*/ 2147483647 h 1968"/>
              <a:gd name="T28" fmla="*/ 2147483647 w 4704"/>
              <a:gd name="T29" fmla="*/ 2147483647 h 1968"/>
              <a:gd name="T30" fmla="*/ 2147483647 w 4704"/>
              <a:gd name="T31" fmla="*/ 2147483647 h 1968"/>
              <a:gd name="T32" fmla="*/ 2147483647 w 4704"/>
              <a:gd name="T33" fmla="*/ 2147483647 h 196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704"/>
              <a:gd name="T52" fmla="*/ 0 h 1968"/>
              <a:gd name="T53" fmla="*/ 4704 w 4704"/>
              <a:gd name="T54" fmla="*/ 1968 h 196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704" h="1968">
                <a:moveTo>
                  <a:pt x="0" y="0"/>
                </a:moveTo>
                <a:lnTo>
                  <a:pt x="100" y="526"/>
                </a:lnTo>
                <a:lnTo>
                  <a:pt x="207" y="1486"/>
                </a:lnTo>
                <a:lnTo>
                  <a:pt x="576" y="336"/>
                </a:lnTo>
                <a:lnTo>
                  <a:pt x="624" y="144"/>
                </a:lnTo>
                <a:lnTo>
                  <a:pt x="816" y="0"/>
                </a:lnTo>
                <a:lnTo>
                  <a:pt x="1296" y="384"/>
                </a:lnTo>
                <a:lnTo>
                  <a:pt x="1680" y="672"/>
                </a:lnTo>
                <a:lnTo>
                  <a:pt x="1968" y="864"/>
                </a:lnTo>
                <a:lnTo>
                  <a:pt x="2400" y="1104"/>
                </a:lnTo>
                <a:lnTo>
                  <a:pt x="2880" y="1344"/>
                </a:lnTo>
                <a:lnTo>
                  <a:pt x="3168" y="1440"/>
                </a:lnTo>
                <a:lnTo>
                  <a:pt x="3360" y="1584"/>
                </a:lnTo>
                <a:lnTo>
                  <a:pt x="3792" y="1728"/>
                </a:lnTo>
                <a:lnTo>
                  <a:pt x="4128" y="1872"/>
                </a:lnTo>
                <a:lnTo>
                  <a:pt x="4464" y="1920"/>
                </a:lnTo>
                <a:lnTo>
                  <a:pt x="4704" y="1968"/>
                </a:lnTo>
              </a:path>
            </a:pathLst>
          </a:custGeom>
          <a:noFill/>
          <a:ln w="25400" cap="rnd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2233" name="Rectangle 10"/>
          <p:cNvSpPr>
            <a:spLocks noChangeArrowheads="1"/>
          </p:cNvSpPr>
          <p:nvPr/>
        </p:nvSpPr>
        <p:spPr bwMode="auto">
          <a:xfrm>
            <a:off x="2767013" y="3689350"/>
            <a:ext cx="1216025" cy="454025"/>
          </a:xfrm>
          <a:prstGeom prst="rect">
            <a:avLst/>
          </a:prstGeom>
          <a:solidFill>
            <a:srgbClr val="66FF99"/>
          </a:solidFill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fr-FR" sz="2400"/>
              <a:t>Virémie</a:t>
            </a:r>
          </a:p>
        </p:txBody>
      </p:sp>
      <p:sp>
        <p:nvSpPr>
          <p:cNvPr id="52234" name="Rectangle 11"/>
          <p:cNvSpPr>
            <a:spLocks noChangeArrowheads="1"/>
          </p:cNvSpPr>
          <p:nvPr/>
        </p:nvSpPr>
        <p:spPr bwMode="auto">
          <a:xfrm>
            <a:off x="685800" y="1916113"/>
            <a:ext cx="792163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fr-FR" sz="2400" b="1"/>
              <a:t>CD4</a:t>
            </a:r>
          </a:p>
        </p:txBody>
      </p:sp>
      <p:sp>
        <p:nvSpPr>
          <p:cNvPr id="52235" name="Line 12"/>
          <p:cNvSpPr>
            <a:spLocks noChangeShapeType="1"/>
          </p:cNvSpPr>
          <p:nvPr/>
        </p:nvSpPr>
        <p:spPr bwMode="auto">
          <a:xfrm>
            <a:off x="2651125" y="5402263"/>
            <a:ext cx="37036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2236" name="Line 13"/>
          <p:cNvSpPr>
            <a:spLocks noChangeShapeType="1"/>
          </p:cNvSpPr>
          <p:nvPr/>
        </p:nvSpPr>
        <p:spPr bwMode="auto">
          <a:xfrm>
            <a:off x="6492875" y="5402263"/>
            <a:ext cx="11207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2237" name="Rectangle 14"/>
          <p:cNvSpPr>
            <a:spLocks noChangeArrowheads="1"/>
          </p:cNvSpPr>
          <p:nvPr/>
        </p:nvSpPr>
        <p:spPr bwMode="auto">
          <a:xfrm>
            <a:off x="1166813" y="5510213"/>
            <a:ext cx="1908175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fr-FR" b="1"/>
              <a:t>Séroconversion</a:t>
            </a:r>
          </a:p>
          <a:p>
            <a:pPr algn="ctr" eaLnBrk="0" hangingPunct="0"/>
            <a:r>
              <a:rPr lang="fr-FR" b="1"/>
              <a:t>1 - 12 sem.</a:t>
            </a:r>
          </a:p>
        </p:txBody>
      </p:sp>
      <p:sp>
        <p:nvSpPr>
          <p:cNvPr id="52238" name="Rectangle 15"/>
          <p:cNvSpPr>
            <a:spLocks noChangeArrowheads="1"/>
          </p:cNvSpPr>
          <p:nvPr/>
        </p:nvSpPr>
        <p:spPr bwMode="auto">
          <a:xfrm>
            <a:off x="3378200" y="5510213"/>
            <a:ext cx="2035175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fr-FR" b="1"/>
              <a:t>Asymptomatique</a:t>
            </a:r>
          </a:p>
          <a:p>
            <a:pPr algn="ctr" eaLnBrk="0" hangingPunct="0"/>
            <a:r>
              <a:rPr lang="fr-FR" b="1"/>
              <a:t>7 - 12 ans</a:t>
            </a:r>
          </a:p>
        </p:txBody>
      </p:sp>
      <p:sp>
        <p:nvSpPr>
          <p:cNvPr id="52239" name="Line 16"/>
          <p:cNvSpPr>
            <a:spLocks noChangeShapeType="1"/>
          </p:cNvSpPr>
          <p:nvPr/>
        </p:nvSpPr>
        <p:spPr bwMode="auto">
          <a:xfrm>
            <a:off x="1517650" y="4772025"/>
            <a:ext cx="634841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2240" name="Rectangle 17"/>
          <p:cNvSpPr>
            <a:spLocks noChangeArrowheads="1"/>
          </p:cNvSpPr>
          <p:nvPr/>
        </p:nvSpPr>
        <p:spPr bwMode="auto">
          <a:xfrm>
            <a:off x="995363" y="4610100"/>
            <a:ext cx="604837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fr-FR" sz="2000" b="1"/>
              <a:t>200</a:t>
            </a:r>
          </a:p>
        </p:txBody>
      </p:sp>
      <p:sp>
        <p:nvSpPr>
          <p:cNvPr id="52241" name="Line 18"/>
          <p:cNvSpPr>
            <a:spLocks noChangeShapeType="1"/>
          </p:cNvSpPr>
          <p:nvPr/>
        </p:nvSpPr>
        <p:spPr bwMode="auto">
          <a:xfrm>
            <a:off x="6359525" y="2574925"/>
            <a:ext cx="0" cy="2759075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2242" name="Rectangle 19"/>
          <p:cNvSpPr>
            <a:spLocks noChangeArrowheads="1"/>
          </p:cNvSpPr>
          <p:nvPr/>
        </p:nvSpPr>
        <p:spPr bwMode="auto">
          <a:xfrm>
            <a:off x="995363" y="2971800"/>
            <a:ext cx="604837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fr-FR" sz="2000" b="1"/>
              <a:t>500</a:t>
            </a:r>
          </a:p>
        </p:txBody>
      </p:sp>
      <p:sp>
        <p:nvSpPr>
          <p:cNvPr id="52243" name="Line 20"/>
          <p:cNvSpPr>
            <a:spLocks noChangeShapeType="1"/>
          </p:cNvSpPr>
          <p:nvPr/>
        </p:nvSpPr>
        <p:spPr bwMode="auto">
          <a:xfrm>
            <a:off x="1517650" y="3135313"/>
            <a:ext cx="6410325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2244" name="Rectangle 21"/>
          <p:cNvSpPr>
            <a:spLocks noChangeArrowheads="1"/>
          </p:cNvSpPr>
          <p:nvPr/>
        </p:nvSpPr>
        <p:spPr bwMode="auto">
          <a:xfrm>
            <a:off x="3468688" y="2214563"/>
            <a:ext cx="792162" cy="454025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fr-FR" sz="2400"/>
              <a:t>CD4</a:t>
            </a:r>
          </a:p>
        </p:txBody>
      </p:sp>
      <p:sp>
        <p:nvSpPr>
          <p:cNvPr id="52245" name="Line 22"/>
          <p:cNvSpPr>
            <a:spLocks noChangeShapeType="1"/>
          </p:cNvSpPr>
          <p:nvPr/>
        </p:nvSpPr>
        <p:spPr bwMode="auto">
          <a:xfrm>
            <a:off x="6373813" y="2614613"/>
            <a:ext cx="1843087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2246" name="Rectangle 23"/>
          <p:cNvSpPr>
            <a:spLocks noChangeArrowheads="1"/>
          </p:cNvSpPr>
          <p:nvPr/>
        </p:nvSpPr>
        <p:spPr bwMode="auto">
          <a:xfrm>
            <a:off x="5940425" y="1558925"/>
            <a:ext cx="3024188" cy="6985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fr-FR" sz="2000"/>
              <a:t>Infections opportunistes majeures (catégorie C)</a:t>
            </a:r>
          </a:p>
        </p:txBody>
      </p:sp>
      <p:sp>
        <p:nvSpPr>
          <p:cNvPr id="52247" name="Line 24"/>
          <p:cNvSpPr>
            <a:spLocks noChangeShapeType="1"/>
          </p:cNvSpPr>
          <p:nvPr/>
        </p:nvSpPr>
        <p:spPr bwMode="auto">
          <a:xfrm>
            <a:off x="5659438" y="2606675"/>
            <a:ext cx="749300" cy="0"/>
          </a:xfrm>
          <a:prstGeom prst="line">
            <a:avLst/>
          </a:prstGeom>
          <a:noFill/>
          <a:ln w="50800">
            <a:solidFill>
              <a:srgbClr val="FF66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2248" name="Line 25"/>
          <p:cNvSpPr>
            <a:spLocks noChangeShapeType="1"/>
          </p:cNvSpPr>
          <p:nvPr/>
        </p:nvSpPr>
        <p:spPr bwMode="auto">
          <a:xfrm flipH="1">
            <a:off x="3381375" y="2535238"/>
            <a:ext cx="412750" cy="4460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2249" name="Line 26"/>
          <p:cNvSpPr>
            <a:spLocks noChangeShapeType="1"/>
          </p:cNvSpPr>
          <p:nvPr/>
        </p:nvSpPr>
        <p:spPr bwMode="auto">
          <a:xfrm flipH="1">
            <a:off x="2828925" y="4027488"/>
            <a:ext cx="398463" cy="3619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2250" name="Rectangle 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Histoire naturelle de l ’infection par le VIH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Line 3"/>
          <p:cNvSpPr>
            <a:spLocks noChangeShapeType="1"/>
          </p:cNvSpPr>
          <p:nvPr/>
        </p:nvSpPr>
        <p:spPr bwMode="auto">
          <a:xfrm>
            <a:off x="1595438" y="2443163"/>
            <a:ext cx="1587" cy="3136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3251" name="Line 4"/>
          <p:cNvSpPr>
            <a:spLocks noChangeShapeType="1"/>
          </p:cNvSpPr>
          <p:nvPr/>
        </p:nvSpPr>
        <p:spPr bwMode="auto">
          <a:xfrm>
            <a:off x="1519238" y="5580063"/>
            <a:ext cx="1524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3252" name="Line 5"/>
          <p:cNvSpPr>
            <a:spLocks noChangeShapeType="1"/>
          </p:cNvSpPr>
          <p:nvPr/>
        </p:nvSpPr>
        <p:spPr bwMode="auto">
          <a:xfrm>
            <a:off x="1519238" y="5227638"/>
            <a:ext cx="1524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3253" name="Line 6"/>
          <p:cNvSpPr>
            <a:spLocks noChangeShapeType="1"/>
          </p:cNvSpPr>
          <p:nvPr/>
        </p:nvSpPr>
        <p:spPr bwMode="auto">
          <a:xfrm>
            <a:off x="1519238" y="4886325"/>
            <a:ext cx="152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3254" name="Line 7"/>
          <p:cNvSpPr>
            <a:spLocks noChangeShapeType="1"/>
          </p:cNvSpPr>
          <p:nvPr/>
        </p:nvSpPr>
        <p:spPr bwMode="auto">
          <a:xfrm>
            <a:off x="1519238" y="4533900"/>
            <a:ext cx="152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3255" name="Line 8"/>
          <p:cNvSpPr>
            <a:spLocks noChangeShapeType="1"/>
          </p:cNvSpPr>
          <p:nvPr/>
        </p:nvSpPr>
        <p:spPr bwMode="auto">
          <a:xfrm>
            <a:off x="1519238" y="4183063"/>
            <a:ext cx="1524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3256" name="Line 9"/>
          <p:cNvSpPr>
            <a:spLocks noChangeShapeType="1"/>
          </p:cNvSpPr>
          <p:nvPr/>
        </p:nvSpPr>
        <p:spPr bwMode="auto">
          <a:xfrm>
            <a:off x="1519238" y="3840163"/>
            <a:ext cx="1524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3257" name="Line 10"/>
          <p:cNvSpPr>
            <a:spLocks noChangeShapeType="1"/>
          </p:cNvSpPr>
          <p:nvPr/>
        </p:nvSpPr>
        <p:spPr bwMode="auto">
          <a:xfrm>
            <a:off x="1519238" y="3487738"/>
            <a:ext cx="1524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3258" name="Line 11"/>
          <p:cNvSpPr>
            <a:spLocks noChangeShapeType="1"/>
          </p:cNvSpPr>
          <p:nvPr/>
        </p:nvSpPr>
        <p:spPr bwMode="auto">
          <a:xfrm>
            <a:off x="1519238" y="3136900"/>
            <a:ext cx="152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3259" name="Line 12"/>
          <p:cNvSpPr>
            <a:spLocks noChangeShapeType="1"/>
          </p:cNvSpPr>
          <p:nvPr/>
        </p:nvSpPr>
        <p:spPr bwMode="auto">
          <a:xfrm>
            <a:off x="1519238" y="2794000"/>
            <a:ext cx="152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3260" name="Line 13"/>
          <p:cNvSpPr>
            <a:spLocks noChangeShapeType="1"/>
          </p:cNvSpPr>
          <p:nvPr/>
        </p:nvSpPr>
        <p:spPr bwMode="auto">
          <a:xfrm>
            <a:off x="1519238" y="2443163"/>
            <a:ext cx="1524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3261" name="Line 14"/>
          <p:cNvSpPr>
            <a:spLocks noChangeShapeType="1"/>
          </p:cNvSpPr>
          <p:nvPr/>
        </p:nvSpPr>
        <p:spPr bwMode="auto">
          <a:xfrm>
            <a:off x="1595438" y="5580063"/>
            <a:ext cx="6148387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3262" name="Line 15"/>
          <p:cNvSpPr>
            <a:spLocks noChangeShapeType="1"/>
          </p:cNvSpPr>
          <p:nvPr/>
        </p:nvSpPr>
        <p:spPr bwMode="auto">
          <a:xfrm flipV="1">
            <a:off x="1595438" y="5503863"/>
            <a:ext cx="1587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3263" name="Line 16"/>
          <p:cNvSpPr>
            <a:spLocks noChangeShapeType="1"/>
          </p:cNvSpPr>
          <p:nvPr/>
        </p:nvSpPr>
        <p:spPr bwMode="auto">
          <a:xfrm flipV="1">
            <a:off x="2470150" y="5503863"/>
            <a:ext cx="1588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3264" name="Line 17"/>
          <p:cNvSpPr>
            <a:spLocks noChangeShapeType="1"/>
          </p:cNvSpPr>
          <p:nvPr/>
        </p:nvSpPr>
        <p:spPr bwMode="auto">
          <a:xfrm flipH="1" flipV="1">
            <a:off x="3419475" y="5445125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3265" name="Line 18"/>
          <p:cNvSpPr>
            <a:spLocks noChangeShapeType="1"/>
          </p:cNvSpPr>
          <p:nvPr/>
        </p:nvSpPr>
        <p:spPr bwMode="auto">
          <a:xfrm flipV="1">
            <a:off x="4232275" y="5503863"/>
            <a:ext cx="1588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3266" name="Line 19"/>
          <p:cNvSpPr>
            <a:spLocks noChangeShapeType="1"/>
          </p:cNvSpPr>
          <p:nvPr/>
        </p:nvSpPr>
        <p:spPr bwMode="auto">
          <a:xfrm flipV="1">
            <a:off x="5106988" y="5503863"/>
            <a:ext cx="1587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3267" name="Line 20"/>
          <p:cNvSpPr>
            <a:spLocks noChangeShapeType="1"/>
          </p:cNvSpPr>
          <p:nvPr/>
        </p:nvSpPr>
        <p:spPr bwMode="auto">
          <a:xfrm flipV="1">
            <a:off x="5983288" y="5503863"/>
            <a:ext cx="1587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3268" name="Line 21"/>
          <p:cNvSpPr>
            <a:spLocks noChangeShapeType="1"/>
          </p:cNvSpPr>
          <p:nvPr/>
        </p:nvSpPr>
        <p:spPr bwMode="auto">
          <a:xfrm flipV="1">
            <a:off x="6867525" y="5503863"/>
            <a:ext cx="1588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3269" name="Line 22"/>
          <p:cNvSpPr>
            <a:spLocks noChangeShapeType="1"/>
          </p:cNvSpPr>
          <p:nvPr/>
        </p:nvSpPr>
        <p:spPr bwMode="auto">
          <a:xfrm flipV="1">
            <a:off x="7743825" y="5503863"/>
            <a:ext cx="1588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3270" name="Line 23"/>
          <p:cNvSpPr>
            <a:spLocks noChangeShapeType="1"/>
          </p:cNvSpPr>
          <p:nvPr/>
        </p:nvSpPr>
        <p:spPr bwMode="auto">
          <a:xfrm>
            <a:off x="1595438" y="2794000"/>
            <a:ext cx="874712" cy="3429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3271" name="Line 24"/>
          <p:cNvSpPr>
            <a:spLocks noChangeShapeType="1"/>
          </p:cNvSpPr>
          <p:nvPr/>
        </p:nvSpPr>
        <p:spPr bwMode="auto">
          <a:xfrm>
            <a:off x="2470150" y="3136900"/>
            <a:ext cx="885825" cy="350838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3272" name="Line 25"/>
          <p:cNvSpPr>
            <a:spLocks noChangeShapeType="1"/>
          </p:cNvSpPr>
          <p:nvPr/>
        </p:nvSpPr>
        <p:spPr bwMode="auto">
          <a:xfrm>
            <a:off x="3355975" y="3487738"/>
            <a:ext cx="876300" cy="695325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3273" name="Line 26"/>
          <p:cNvSpPr>
            <a:spLocks noChangeShapeType="1"/>
          </p:cNvSpPr>
          <p:nvPr/>
        </p:nvSpPr>
        <p:spPr bwMode="auto">
          <a:xfrm>
            <a:off x="4232275" y="4183063"/>
            <a:ext cx="874713" cy="703262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3274" name="Line 27"/>
          <p:cNvSpPr>
            <a:spLocks noChangeShapeType="1"/>
          </p:cNvSpPr>
          <p:nvPr/>
        </p:nvSpPr>
        <p:spPr bwMode="auto">
          <a:xfrm>
            <a:off x="5106988" y="4886325"/>
            <a:ext cx="876300" cy="341313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3275" name="Line 28"/>
          <p:cNvSpPr>
            <a:spLocks noChangeShapeType="1"/>
          </p:cNvSpPr>
          <p:nvPr/>
        </p:nvSpPr>
        <p:spPr bwMode="auto">
          <a:xfrm>
            <a:off x="5983288" y="5227638"/>
            <a:ext cx="884237" cy="180975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3276" name="Line 29"/>
          <p:cNvSpPr>
            <a:spLocks noChangeShapeType="1"/>
          </p:cNvSpPr>
          <p:nvPr/>
        </p:nvSpPr>
        <p:spPr bwMode="auto">
          <a:xfrm>
            <a:off x="6867525" y="5408613"/>
            <a:ext cx="876300" cy="13335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3277" name="Rectangle 30"/>
          <p:cNvSpPr>
            <a:spLocks noChangeArrowheads="1"/>
          </p:cNvSpPr>
          <p:nvPr/>
        </p:nvSpPr>
        <p:spPr bwMode="auto">
          <a:xfrm>
            <a:off x="1566863" y="2765425"/>
            <a:ext cx="47625" cy="476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3278" name="Rectangle 31"/>
          <p:cNvSpPr>
            <a:spLocks noChangeArrowheads="1"/>
          </p:cNvSpPr>
          <p:nvPr/>
        </p:nvSpPr>
        <p:spPr bwMode="auto">
          <a:xfrm>
            <a:off x="2441575" y="3108325"/>
            <a:ext cx="47625" cy="47625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3279" name="Rectangle 32"/>
          <p:cNvSpPr>
            <a:spLocks noChangeArrowheads="1"/>
          </p:cNvSpPr>
          <p:nvPr/>
        </p:nvSpPr>
        <p:spPr bwMode="auto">
          <a:xfrm>
            <a:off x="3327400" y="3459163"/>
            <a:ext cx="47625" cy="47625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3280" name="Rectangle 33"/>
          <p:cNvSpPr>
            <a:spLocks noChangeArrowheads="1"/>
          </p:cNvSpPr>
          <p:nvPr/>
        </p:nvSpPr>
        <p:spPr bwMode="auto">
          <a:xfrm>
            <a:off x="4203700" y="4154488"/>
            <a:ext cx="47625" cy="46037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3281" name="Rectangle 34"/>
          <p:cNvSpPr>
            <a:spLocks noChangeArrowheads="1"/>
          </p:cNvSpPr>
          <p:nvPr/>
        </p:nvSpPr>
        <p:spPr bwMode="auto">
          <a:xfrm>
            <a:off x="5078413" y="4857750"/>
            <a:ext cx="47625" cy="47625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3282" name="Rectangle 35"/>
          <p:cNvSpPr>
            <a:spLocks noChangeArrowheads="1"/>
          </p:cNvSpPr>
          <p:nvPr/>
        </p:nvSpPr>
        <p:spPr bwMode="auto">
          <a:xfrm>
            <a:off x="5954713" y="5199063"/>
            <a:ext cx="47625" cy="47625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3283" name="Rectangle 36"/>
          <p:cNvSpPr>
            <a:spLocks noChangeArrowheads="1"/>
          </p:cNvSpPr>
          <p:nvPr/>
        </p:nvSpPr>
        <p:spPr bwMode="auto">
          <a:xfrm>
            <a:off x="6838950" y="5380038"/>
            <a:ext cx="47625" cy="47625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3284" name="Rectangle 37"/>
          <p:cNvSpPr>
            <a:spLocks noChangeArrowheads="1"/>
          </p:cNvSpPr>
          <p:nvPr/>
        </p:nvSpPr>
        <p:spPr bwMode="auto">
          <a:xfrm>
            <a:off x="7715250" y="5513388"/>
            <a:ext cx="47625" cy="47625"/>
          </a:xfrm>
          <a:prstGeom prst="rect">
            <a:avLst/>
          </a:prstGeom>
          <a:solidFill>
            <a:srgbClr val="66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3285" name="Rectangle 38"/>
          <p:cNvSpPr>
            <a:spLocks noChangeArrowheads="1"/>
          </p:cNvSpPr>
          <p:nvPr/>
        </p:nvSpPr>
        <p:spPr bwMode="auto">
          <a:xfrm>
            <a:off x="1336675" y="5446713"/>
            <a:ext cx="127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 eaLnBrk="0" hangingPunct="0"/>
            <a:r>
              <a:rPr lang="fr-FR" b="1"/>
              <a:t>0</a:t>
            </a:r>
            <a:endParaRPr lang="fr-FR" sz="2400">
              <a:latin typeface="Times New Roman" pitchFamily="18" charset="0"/>
            </a:endParaRPr>
          </a:p>
        </p:txBody>
      </p:sp>
      <p:sp>
        <p:nvSpPr>
          <p:cNvPr id="53286" name="Rectangle 39"/>
          <p:cNvSpPr>
            <a:spLocks noChangeArrowheads="1"/>
          </p:cNvSpPr>
          <p:nvPr/>
        </p:nvSpPr>
        <p:spPr bwMode="auto">
          <a:xfrm>
            <a:off x="1090613" y="5094288"/>
            <a:ext cx="381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 eaLnBrk="0" hangingPunct="0"/>
            <a:r>
              <a:rPr lang="fr-FR" b="1"/>
              <a:t>100</a:t>
            </a:r>
            <a:endParaRPr lang="fr-FR" sz="2400">
              <a:latin typeface="Times New Roman" pitchFamily="18" charset="0"/>
            </a:endParaRPr>
          </a:p>
        </p:txBody>
      </p:sp>
      <p:sp>
        <p:nvSpPr>
          <p:cNvPr id="53287" name="Rectangle 40"/>
          <p:cNvSpPr>
            <a:spLocks noChangeArrowheads="1"/>
          </p:cNvSpPr>
          <p:nvPr/>
        </p:nvSpPr>
        <p:spPr bwMode="auto">
          <a:xfrm>
            <a:off x="1090613" y="4752975"/>
            <a:ext cx="381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 eaLnBrk="0" hangingPunct="0"/>
            <a:r>
              <a:rPr lang="fr-FR" b="1"/>
              <a:t>200</a:t>
            </a:r>
            <a:endParaRPr lang="fr-FR" sz="2400">
              <a:latin typeface="Times New Roman" pitchFamily="18" charset="0"/>
            </a:endParaRPr>
          </a:p>
        </p:txBody>
      </p:sp>
      <p:sp>
        <p:nvSpPr>
          <p:cNvPr id="53288" name="Rectangle 41"/>
          <p:cNvSpPr>
            <a:spLocks noChangeArrowheads="1"/>
          </p:cNvSpPr>
          <p:nvPr/>
        </p:nvSpPr>
        <p:spPr bwMode="auto">
          <a:xfrm>
            <a:off x="1090613" y="4400550"/>
            <a:ext cx="381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 eaLnBrk="0" hangingPunct="0"/>
            <a:r>
              <a:rPr lang="fr-FR" b="1"/>
              <a:t>300</a:t>
            </a:r>
            <a:endParaRPr lang="fr-FR" sz="2400">
              <a:latin typeface="Times New Roman" pitchFamily="18" charset="0"/>
            </a:endParaRPr>
          </a:p>
        </p:txBody>
      </p:sp>
      <p:sp>
        <p:nvSpPr>
          <p:cNvPr id="53289" name="Rectangle 42"/>
          <p:cNvSpPr>
            <a:spLocks noChangeArrowheads="1"/>
          </p:cNvSpPr>
          <p:nvPr/>
        </p:nvSpPr>
        <p:spPr bwMode="auto">
          <a:xfrm>
            <a:off x="1090613" y="4049713"/>
            <a:ext cx="381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 eaLnBrk="0" hangingPunct="0"/>
            <a:r>
              <a:rPr lang="fr-FR" b="1"/>
              <a:t>400</a:t>
            </a:r>
            <a:endParaRPr lang="fr-FR" sz="2400">
              <a:latin typeface="Times New Roman" pitchFamily="18" charset="0"/>
            </a:endParaRPr>
          </a:p>
        </p:txBody>
      </p:sp>
      <p:sp>
        <p:nvSpPr>
          <p:cNvPr id="53290" name="Rectangle 43"/>
          <p:cNvSpPr>
            <a:spLocks noChangeArrowheads="1"/>
          </p:cNvSpPr>
          <p:nvPr/>
        </p:nvSpPr>
        <p:spPr bwMode="auto">
          <a:xfrm>
            <a:off x="1090613" y="3706813"/>
            <a:ext cx="381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 eaLnBrk="0" hangingPunct="0"/>
            <a:r>
              <a:rPr lang="fr-FR" b="1"/>
              <a:t>500</a:t>
            </a:r>
            <a:endParaRPr lang="fr-FR" sz="2400">
              <a:latin typeface="Times New Roman" pitchFamily="18" charset="0"/>
            </a:endParaRPr>
          </a:p>
        </p:txBody>
      </p:sp>
      <p:sp>
        <p:nvSpPr>
          <p:cNvPr id="53291" name="Rectangle 44"/>
          <p:cNvSpPr>
            <a:spLocks noChangeArrowheads="1"/>
          </p:cNvSpPr>
          <p:nvPr/>
        </p:nvSpPr>
        <p:spPr bwMode="auto">
          <a:xfrm>
            <a:off x="1090613" y="3354388"/>
            <a:ext cx="381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 eaLnBrk="0" hangingPunct="0"/>
            <a:r>
              <a:rPr lang="fr-FR" b="1"/>
              <a:t>600</a:t>
            </a:r>
            <a:endParaRPr lang="fr-FR" sz="2400">
              <a:latin typeface="Times New Roman" pitchFamily="18" charset="0"/>
            </a:endParaRPr>
          </a:p>
        </p:txBody>
      </p:sp>
      <p:sp>
        <p:nvSpPr>
          <p:cNvPr id="53292" name="Rectangle 45"/>
          <p:cNvSpPr>
            <a:spLocks noChangeArrowheads="1"/>
          </p:cNvSpPr>
          <p:nvPr/>
        </p:nvSpPr>
        <p:spPr bwMode="auto">
          <a:xfrm>
            <a:off x="1090613" y="3003550"/>
            <a:ext cx="381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 eaLnBrk="0" hangingPunct="0"/>
            <a:r>
              <a:rPr lang="fr-FR" b="1"/>
              <a:t>700</a:t>
            </a:r>
            <a:endParaRPr lang="fr-FR" sz="2400">
              <a:latin typeface="Times New Roman" pitchFamily="18" charset="0"/>
            </a:endParaRPr>
          </a:p>
        </p:txBody>
      </p:sp>
      <p:sp>
        <p:nvSpPr>
          <p:cNvPr id="53293" name="Rectangle 46"/>
          <p:cNvSpPr>
            <a:spLocks noChangeArrowheads="1"/>
          </p:cNvSpPr>
          <p:nvPr/>
        </p:nvSpPr>
        <p:spPr bwMode="auto">
          <a:xfrm>
            <a:off x="1090613" y="2660650"/>
            <a:ext cx="381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 eaLnBrk="0" hangingPunct="0"/>
            <a:r>
              <a:rPr lang="fr-FR" b="1"/>
              <a:t>800</a:t>
            </a:r>
            <a:endParaRPr lang="fr-FR" sz="2400">
              <a:latin typeface="Times New Roman" pitchFamily="18" charset="0"/>
            </a:endParaRPr>
          </a:p>
        </p:txBody>
      </p:sp>
      <p:sp>
        <p:nvSpPr>
          <p:cNvPr id="53294" name="Rectangle 47"/>
          <p:cNvSpPr>
            <a:spLocks noChangeArrowheads="1"/>
          </p:cNvSpPr>
          <p:nvPr/>
        </p:nvSpPr>
        <p:spPr bwMode="auto">
          <a:xfrm>
            <a:off x="1090613" y="2309813"/>
            <a:ext cx="381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 eaLnBrk="0" hangingPunct="0"/>
            <a:r>
              <a:rPr lang="fr-FR" b="1"/>
              <a:t>900</a:t>
            </a:r>
            <a:endParaRPr lang="fr-FR" sz="2400">
              <a:latin typeface="Times New Roman" pitchFamily="18" charset="0"/>
            </a:endParaRPr>
          </a:p>
        </p:txBody>
      </p:sp>
      <p:sp>
        <p:nvSpPr>
          <p:cNvPr id="53295" name="Rectangle 48"/>
          <p:cNvSpPr>
            <a:spLocks noChangeArrowheads="1"/>
          </p:cNvSpPr>
          <p:nvPr/>
        </p:nvSpPr>
        <p:spPr bwMode="auto">
          <a:xfrm>
            <a:off x="1593850" y="5799138"/>
            <a:ext cx="127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 eaLnBrk="0" hangingPunct="0"/>
            <a:r>
              <a:rPr lang="fr-FR" b="1"/>
              <a:t>1</a:t>
            </a:r>
            <a:endParaRPr lang="fr-FR" sz="2400">
              <a:latin typeface="Times New Roman" pitchFamily="18" charset="0"/>
            </a:endParaRPr>
          </a:p>
        </p:txBody>
      </p:sp>
      <p:sp>
        <p:nvSpPr>
          <p:cNvPr id="53296" name="Rectangle 49"/>
          <p:cNvSpPr>
            <a:spLocks noChangeArrowheads="1"/>
          </p:cNvSpPr>
          <p:nvPr/>
        </p:nvSpPr>
        <p:spPr bwMode="auto">
          <a:xfrm>
            <a:off x="2468563" y="5799138"/>
            <a:ext cx="127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 eaLnBrk="0" hangingPunct="0"/>
            <a:r>
              <a:rPr lang="fr-FR" b="1"/>
              <a:t>2</a:t>
            </a:r>
            <a:endParaRPr lang="fr-FR" sz="2400">
              <a:latin typeface="Times New Roman" pitchFamily="18" charset="0"/>
            </a:endParaRPr>
          </a:p>
        </p:txBody>
      </p:sp>
      <p:sp>
        <p:nvSpPr>
          <p:cNvPr id="53297" name="Rectangle 50"/>
          <p:cNvSpPr>
            <a:spLocks noChangeArrowheads="1"/>
          </p:cNvSpPr>
          <p:nvPr/>
        </p:nvSpPr>
        <p:spPr bwMode="auto">
          <a:xfrm>
            <a:off x="3354388" y="5799138"/>
            <a:ext cx="127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 eaLnBrk="0" hangingPunct="0"/>
            <a:r>
              <a:rPr lang="fr-FR" b="1"/>
              <a:t>3</a:t>
            </a:r>
            <a:endParaRPr lang="fr-FR" sz="2400">
              <a:latin typeface="Times New Roman" pitchFamily="18" charset="0"/>
            </a:endParaRPr>
          </a:p>
        </p:txBody>
      </p:sp>
      <p:sp>
        <p:nvSpPr>
          <p:cNvPr id="53298" name="Rectangle 51"/>
          <p:cNvSpPr>
            <a:spLocks noChangeArrowheads="1"/>
          </p:cNvSpPr>
          <p:nvPr/>
        </p:nvSpPr>
        <p:spPr bwMode="auto">
          <a:xfrm>
            <a:off x="4230688" y="5799138"/>
            <a:ext cx="127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 eaLnBrk="0" hangingPunct="0"/>
            <a:r>
              <a:rPr lang="fr-FR" b="1"/>
              <a:t>4</a:t>
            </a:r>
            <a:endParaRPr lang="fr-FR" sz="2400">
              <a:latin typeface="Times New Roman" pitchFamily="18" charset="0"/>
            </a:endParaRPr>
          </a:p>
        </p:txBody>
      </p:sp>
      <p:sp>
        <p:nvSpPr>
          <p:cNvPr id="53299" name="Rectangle 52"/>
          <p:cNvSpPr>
            <a:spLocks noChangeArrowheads="1"/>
          </p:cNvSpPr>
          <p:nvPr/>
        </p:nvSpPr>
        <p:spPr bwMode="auto">
          <a:xfrm>
            <a:off x="5105400" y="5799138"/>
            <a:ext cx="127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 eaLnBrk="0" hangingPunct="0"/>
            <a:r>
              <a:rPr lang="fr-FR" b="1"/>
              <a:t>5</a:t>
            </a:r>
            <a:endParaRPr lang="fr-FR" sz="2400">
              <a:latin typeface="Times New Roman" pitchFamily="18" charset="0"/>
            </a:endParaRPr>
          </a:p>
        </p:txBody>
      </p:sp>
      <p:sp>
        <p:nvSpPr>
          <p:cNvPr id="53300" name="Rectangle 53"/>
          <p:cNvSpPr>
            <a:spLocks noChangeArrowheads="1"/>
          </p:cNvSpPr>
          <p:nvPr/>
        </p:nvSpPr>
        <p:spPr bwMode="auto">
          <a:xfrm>
            <a:off x="5981700" y="5799138"/>
            <a:ext cx="127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 eaLnBrk="0" hangingPunct="0"/>
            <a:r>
              <a:rPr lang="fr-FR" b="1"/>
              <a:t>6</a:t>
            </a:r>
            <a:endParaRPr lang="fr-FR" sz="2400">
              <a:latin typeface="Times New Roman" pitchFamily="18" charset="0"/>
            </a:endParaRPr>
          </a:p>
        </p:txBody>
      </p:sp>
      <p:sp>
        <p:nvSpPr>
          <p:cNvPr id="53301" name="Rectangle 54"/>
          <p:cNvSpPr>
            <a:spLocks noChangeArrowheads="1"/>
          </p:cNvSpPr>
          <p:nvPr/>
        </p:nvSpPr>
        <p:spPr bwMode="auto">
          <a:xfrm>
            <a:off x="6865938" y="5799138"/>
            <a:ext cx="127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 eaLnBrk="0" hangingPunct="0"/>
            <a:r>
              <a:rPr lang="fr-FR" b="1"/>
              <a:t>7</a:t>
            </a:r>
            <a:endParaRPr lang="fr-FR" sz="2400">
              <a:latin typeface="Times New Roman" pitchFamily="18" charset="0"/>
            </a:endParaRPr>
          </a:p>
        </p:txBody>
      </p:sp>
      <p:sp>
        <p:nvSpPr>
          <p:cNvPr id="53302" name="Rectangle 55"/>
          <p:cNvSpPr>
            <a:spLocks noChangeArrowheads="1"/>
          </p:cNvSpPr>
          <p:nvPr/>
        </p:nvSpPr>
        <p:spPr bwMode="auto">
          <a:xfrm>
            <a:off x="7742238" y="5799138"/>
            <a:ext cx="127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 eaLnBrk="0" hangingPunct="0"/>
            <a:r>
              <a:rPr lang="fr-FR" b="1"/>
              <a:t>8</a:t>
            </a:r>
            <a:endParaRPr lang="fr-FR" sz="2400">
              <a:latin typeface="Times New Roman" pitchFamily="18" charset="0"/>
            </a:endParaRPr>
          </a:p>
        </p:txBody>
      </p:sp>
      <p:sp>
        <p:nvSpPr>
          <p:cNvPr id="53303" name="AutoShape 56"/>
          <p:cNvSpPr>
            <a:spLocks noChangeArrowheads="1"/>
          </p:cNvSpPr>
          <p:nvPr/>
        </p:nvSpPr>
        <p:spPr bwMode="auto">
          <a:xfrm rot="16200000" flipH="1">
            <a:off x="3960019" y="3401219"/>
            <a:ext cx="596900" cy="207962"/>
          </a:xfrm>
          <a:prstGeom prst="rightArrow">
            <a:avLst>
              <a:gd name="adj1" fmla="val 50000"/>
              <a:gd name="adj2" fmla="val 143525"/>
            </a:avLst>
          </a:prstGeom>
          <a:solidFill>
            <a:schemeClr val="accent2"/>
          </a:solidFill>
          <a:ln w="12699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3304" name="AutoShape 57"/>
          <p:cNvSpPr>
            <a:spLocks noChangeArrowheads="1"/>
          </p:cNvSpPr>
          <p:nvPr/>
        </p:nvSpPr>
        <p:spPr bwMode="auto">
          <a:xfrm rot="16200000" flipH="1">
            <a:off x="5026819" y="4563269"/>
            <a:ext cx="596900" cy="207962"/>
          </a:xfrm>
          <a:prstGeom prst="rightArrow">
            <a:avLst>
              <a:gd name="adj1" fmla="val 50000"/>
              <a:gd name="adj2" fmla="val 143525"/>
            </a:avLst>
          </a:prstGeom>
          <a:solidFill>
            <a:schemeClr val="accent2"/>
          </a:solidFill>
          <a:ln w="12699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3305" name="AutoShape 58"/>
          <p:cNvSpPr>
            <a:spLocks noChangeArrowheads="1"/>
          </p:cNvSpPr>
          <p:nvPr/>
        </p:nvSpPr>
        <p:spPr bwMode="auto">
          <a:xfrm rot="16200000" flipH="1">
            <a:off x="6991350" y="4962525"/>
            <a:ext cx="596900" cy="209550"/>
          </a:xfrm>
          <a:prstGeom prst="rightArrow">
            <a:avLst>
              <a:gd name="adj1" fmla="val 50000"/>
              <a:gd name="adj2" fmla="val 142437"/>
            </a:avLst>
          </a:prstGeom>
          <a:solidFill>
            <a:schemeClr val="accent2"/>
          </a:solidFill>
          <a:ln w="12699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3306" name="AutoShape 59"/>
          <p:cNvSpPr>
            <a:spLocks noChangeArrowheads="1"/>
          </p:cNvSpPr>
          <p:nvPr/>
        </p:nvSpPr>
        <p:spPr bwMode="auto">
          <a:xfrm rot="16200000" flipH="1">
            <a:off x="6686550" y="4962525"/>
            <a:ext cx="596900" cy="209550"/>
          </a:xfrm>
          <a:prstGeom prst="rightArrow">
            <a:avLst>
              <a:gd name="adj1" fmla="val 50000"/>
              <a:gd name="adj2" fmla="val 142437"/>
            </a:avLst>
          </a:prstGeom>
          <a:solidFill>
            <a:schemeClr val="accent2"/>
          </a:solidFill>
          <a:ln w="12699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3307" name="Rectangle 60"/>
          <p:cNvSpPr>
            <a:spLocks noChangeArrowheads="1"/>
          </p:cNvSpPr>
          <p:nvPr/>
        </p:nvSpPr>
        <p:spPr bwMode="auto">
          <a:xfrm>
            <a:off x="4803775" y="3584575"/>
            <a:ext cx="1082675" cy="638175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fr-FR" b="1"/>
              <a:t>PCP</a:t>
            </a:r>
          </a:p>
          <a:p>
            <a:pPr algn="ctr" eaLnBrk="0" hangingPunct="0"/>
            <a:r>
              <a:rPr lang="fr-FR" b="1"/>
              <a:t>Candida</a:t>
            </a:r>
          </a:p>
        </p:txBody>
      </p:sp>
      <p:sp>
        <p:nvSpPr>
          <p:cNvPr id="53308" name="Rectangle 61"/>
          <p:cNvSpPr>
            <a:spLocks noChangeArrowheads="1"/>
          </p:cNvSpPr>
          <p:nvPr/>
        </p:nvSpPr>
        <p:spPr bwMode="auto">
          <a:xfrm>
            <a:off x="5902325" y="3908425"/>
            <a:ext cx="3152775" cy="912813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fr-FR" b="1"/>
              <a:t>Toxoplasmose cérébrale </a:t>
            </a:r>
          </a:p>
          <a:p>
            <a:pPr eaLnBrk="0" hangingPunct="0"/>
            <a:r>
              <a:rPr lang="fr-FR" b="1"/>
              <a:t>      	MAC, Rétinite CMV</a:t>
            </a:r>
            <a:br>
              <a:rPr lang="fr-FR" b="1"/>
            </a:br>
            <a:endParaRPr lang="fr-FR" b="1"/>
          </a:p>
        </p:txBody>
      </p:sp>
      <p:sp>
        <p:nvSpPr>
          <p:cNvPr id="53309" name="AutoShape 62"/>
          <p:cNvSpPr>
            <a:spLocks noChangeArrowheads="1"/>
          </p:cNvSpPr>
          <p:nvPr/>
        </p:nvSpPr>
        <p:spPr bwMode="auto">
          <a:xfrm rot="16200000" flipH="1">
            <a:off x="5673725" y="4765675"/>
            <a:ext cx="596900" cy="209550"/>
          </a:xfrm>
          <a:prstGeom prst="rightArrow">
            <a:avLst>
              <a:gd name="adj1" fmla="val 50000"/>
              <a:gd name="adj2" fmla="val 142437"/>
            </a:avLst>
          </a:prstGeom>
          <a:solidFill>
            <a:schemeClr val="accent2"/>
          </a:solidFill>
          <a:ln w="12699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3310" name="Rectangle 63"/>
          <p:cNvSpPr>
            <a:spLocks noChangeArrowheads="1"/>
          </p:cNvSpPr>
          <p:nvPr/>
        </p:nvSpPr>
        <p:spPr bwMode="auto">
          <a:xfrm>
            <a:off x="3813175" y="2593975"/>
            <a:ext cx="942975" cy="363538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fr-FR" b="1"/>
              <a:t>Kaposi</a:t>
            </a:r>
          </a:p>
        </p:txBody>
      </p:sp>
      <p:sp>
        <p:nvSpPr>
          <p:cNvPr id="53311" name="Rectangle 6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Complications en fonction du nombre des CD4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r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mtClean="0"/>
              <a:t>Anticorps monoclonaux</a:t>
            </a:r>
          </a:p>
        </p:txBody>
      </p:sp>
      <p:sp>
        <p:nvSpPr>
          <p:cNvPr id="54275" name="Sous-titr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smtClean="0"/>
              <a:t>« biothérapies 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smtClean="0"/>
              <a:t>Anticorps anti TNF a (Remicade°, Humira°)</a:t>
            </a:r>
          </a:p>
          <a:p>
            <a:r>
              <a:rPr lang="fr-FR" smtClean="0"/>
              <a:t>Anticorps anti CD20 (Mabthera°)</a:t>
            </a:r>
          </a:p>
          <a:p>
            <a:r>
              <a:rPr lang="fr-FR" smtClean="0"/>
              <a:t>Anticorps LFA-1  (Raptiva°)</a:t>
            </a:r>
          </a:p>
          <a:p>
            <a:r>
              <a:rPr lang="fr-FR" smtClean="0"/>
              <a:t>Anti CD52 (MabCampath°)</a:t>
            </a:r>
          </a:p>
          <a:p>
            <a:r>
              <a:rPr lang="fr-FR" smtClean="0"/>
              <a:t>Anti intégrine a 4 (Tysabri°)</a:t>
            </a:r>
          </a:p>
          <a:p>
            <a:r>
              <a:rPr lang="fr-FR" smtClean="0"/>
              <a:t>Protéines analogues ou antagonistes de récepteurs</a:t>
            </a:r>
          </a:p>
          <a:p>
            <a:pPr lvl="1"/>
            <a:r>
              <a:rPr lang="fr-FR" smtClean="0"/>
              <a:t>Récepteur soluble du TNF (Enbrel°)</a:t>
            </a:r>
          </a:p>
          <a:p>
            <a:pPr lvl="1"/>
            <a:r>
              <a:rPr lang="fr-FR" smtClean="0"/>
              <a:t>Analogue de l’IL-1RA (Kineret°)</a:t>
            </a:r>
          </a:p>
          <a:p>
            <a:pPr lvl="1"/>
            <a:r>
              <a:rPr lang="fr-FR" smtClean="0"/>
              <a:t>Protéine de l’ag CTLA4 des lymphocytes (Orencia°)</a:t>
            </a:r>
          </a:p>
          <a:p>
            <a:r>
              <a:rPr lang="fr-FR" smtClean="0"/>
              <a:t>=&gt; indication dans de nombreuses maladies inflammatoires : PR, SPA, Crohn, Psoriasis, SEP,...</a:t>
            </a:r>
          </a:p>
          <a:p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Ac monoclonaux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Infections bactériennes</a:t>
            </a:r>
          </a:p>
          <a:p>
            <a:pPr lvl="1"/>
            <a:r>
              <a:rPr lang="fr-FR" dirty="0" smtClean="0"/>
              <a:t>Pneumonies / </a:t>
            </a:r>
            <a:r>
              <a:rPr lang="fr-FR" dirty="0" smtClean="0"/>
              <a:t>peau-tissus </a:t>
            </a:r>
            <a:r>
              <a:rPr lang="fr-FR" dirty="0" smtClean="0"/>
              <a:t>mous</a:t>
            </a:r>
          </a:p>
          <a:p>
            <a:r>
              <a:rPr lang="fr-FR" dirty="0" smtClean="0"/>
              <a:t>Tuberculose</a:t>
            </a:r>
          </a:p>
          <a:p>
            <a:pPr lvl="1"/>
            <a:r>
              <a:rPr lang="fr-FR" dirty="0" smtClean="0"/>
              <a:t>Dépistage BK avant TT</a:t>
            </a:r>
          </a:p>
          <a:p>
            <a:pPr lvl="1"/>
            <a:r>
              <a:rPr lang="fr-FR" dirty="0" smtClean="0"/>
              <a:t>RR ~4,5</a:t>
            </a:r>
          </a:p>
          <a:p>
            <a:r>
              <a:rPr lang="fr-FR" dirty="0" err="1" smtClean="0"/>
              <a:t>Legionellose</a:t>
            </a:r>
            <a:endParaRPr lang="fr-FR" dirty="0" smtClean="0"/>
          </a:p>
          <a:p>
            <a:pPr lvl="1"/>
            <a:r>
              <a:rPr lang="fr-FR" dirty="0" smtClean="0"/>
              <a:t>RR~20</a:t>
            </a:r>
          </a:p>
          <a:p>
            <a:r>
              <a:rPr lang="fr-FR" dirty="0" smtClean="0"/>
              <a:t>Viroses VZV/HSV</a:t>
            </a:r>
          </a:p>
          <a:p>
            <a:pPr lvl="1"/>
            <a:r>
              <a:rPr lang="fr-FR" dirty="0" smtClean="0"/>
              <a:t>RR~1,8</a:t>
            </a: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Ac monoclonaux: risque infectieux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17" name="Group 25"/>
          <p:cNvGraphicFramePr>
            <a:graphicFrameLocks noGrp="1"/>
          </p:cNvGraphicFramePr>
          <p:nvPr>
            <p:ph idx="1"/>
          </p:nvPr>
        </p:nvGraphicFramePr>
        <p:xfrm>
          <a:off x="457200" y="1916113"/>
          <a:ext cx="8229600" cy="2999486"/>
        </p:xfrm>
        <a:graphic>
          <a:graphicData uri="http://schemas.openxmlformats.org/drawingml/2006/table">
            <a:tbl>
              <a:tblPr/>
              <a:tblGrid>
                <a:gridCol w="1676400"/>
                <a:gridCol w="3810000"/>
                <a:gridCol w="2743200"/>
              </a:tblGrid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Immunité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Non spécifique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Spécifique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9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Humorale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Complément, cytokines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Immunoglobulines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0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Cellulaire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Polynucléaires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Phagocytes mononuclées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Cellules NK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Cellules dendritiques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Lymphocytes B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Lymphocytes 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2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Les acteurs de l’immunité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Chimiothérapie pour tumeur solides</a:t>
            </a:r>
          </a:p>
          <a:p>
            <a:pPr lvl="1"/>
            <a:r>
              <a:rPr lang="fr-FR" smtClean="0"/>
              <a:t>Aplasies de courte durée: risque bactérien</a:t>
            </a:r>
          </a:p>
          <a:p>
            <a:r>
              <a:rPr lang="fr-FR" smtClean="0"/>
              <a:t>Corticothérapie prolongée</a:t>
            </a:r>
          </a:p>
          <a:p>
            <a:pPr lvl="1"/>
            <a:r>
              <a:rPr lang="fr-FR" smtClean="0"/>
              <a:t>Infections bactériennes, zona, tuberculose</a:t>
            </a:r>
          </a:p>
          <a:p>
            <a:r>
              <a:rPr lang="fr-FR" smtClean="0"/>
              <a:t>Asplénie</a:t>
            </a:r>
          </a:p>
          <a:p>
            <a:pPr lvl="1"/>
            <a:r>
              <a:rPr lang="fr-FR" smtClean="0"/>
              <a:t>Infections bactériennes à germes encapsulés</a:t>
            </a:r>
          </a:p>
          <a:p>
            <a:pPr lvl="1"/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Autres immunodépressions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Conclusion</a:t>
            </a:r>
          </a:p>
        </p:txBody>
      </p:sp>
      <p:sp>
        <p:nvSpPr>
          <p:cNvPr id="90115" name="Rectangle 3"/>
          <p:cNvSpPr>
            <a:spLocks noGrp="1"/>
          </p:cNvSpPr>
          <p:nvPr>
            <p:ph type="body" idx="1"/>
          </p:nvPr>
        </p:nvSpPr>
        <p:spPr>
          <a:xfrm>
            <a:off x="457200" y="1989138"/>
            <a:ext cx="8229600" cy="4017962"/>
          </a:xfrm>
        </p:spPr>
        <p:txBody>
          <a:bodyPr/>
          <a:lstStyle/>
          <a:p>
            <a:r>
              <a:rPr lang="fr-FR" smtClean="0"/>
              <a:t>Toutes les immunodepressions n’ont pas les mêmes risques infectieux</a:t>
            </a:r>
          </a:p>
          <a:p>
            <a:r>
              <a:rPr lang="fr-FR" smtClean="0"/>
              <a:t>Le risque évolue au cours du temps</a:t>
            </a:r>
          </a:p>
          <a:p>
            <a:r>
              <a:rPr lang="fr-FR" smtClean="0"/>
              <a:t>Les immunodéprimés peuvent, aussi, avoir les mêmes infections que les non-immunodéprimés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Immunodépressions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smtClean="0"/>
              <a:t>Innées</a:t>
            </a:r>
          </a:p>
          <a:p>
            <a:pPr lvl="1"/>
            <a:r>
              <a:rPr lang="fr-FR" smtClean="0"/>
              <a:t>Déficit congénital</a:t>
            </a:r>
          </a:p>
          <a:p>
            <a:r>
              <a:rPr lang="fr-FR" smtClean="0"/>
              <a:t>Acquises</a:t>
            </a:r>
          </a:p>
          <a:p>
            <a:pPr lvl="1"/>
            <a:r>
              <a:rPr lang="fr-FR" smtClean="0"/>
              <a:t>Hémopathies malignes</a:t>
            </a:r>
          </a:p>
          <a:p>
            <a:r>
              <a:rPr lang="fr-FR" smtClean="0"/>
              <a:t>Transmises</a:t>
            </a:r>
          </a:p>
          <a:p>
            <a:pPr lvl="1"/>
            <a:r>
              <a:rPr lang="fr-FR" smtClean="0"/>
              <a:t>VIH</a:t>
            </a:r>
          </a:p>
          <a:p>
            <a:r>
              <a:rPr lang="fr-FR" smtClean="0"/>
              <a:t>Iatrogènes</a:t>
            </a:r>
          </a:p>
          <a:p>
            <a:pPr lvl="1"/>
            <a:r>
              <a:rPr lang="fr-FR" smtClean="0"/>
              <a:t>Chimiothérapie</a:t>
            </a:r>
          </a:p>
          <a:p>
            <a:pPr lvl="1"/>
            <a:r>
              <a:rPr lang="fr-FR" smtClean="0"/>
              <a:t>Greffe de moelle</a:t>
            </a:r>
          </a:p>
          <a:p>
            <a:pPr lvl="1"/>
            <a:r>
              <a:rPr lang="fr-FR" smtClean="0"/>
              <a:t>Greffe d’organe solide</a:t>
            </a:r>
          </a:p>
          <a:p>
            <a:pPr lvl="1"/>
            <a:r>
              <a:rPr lang="fr-FR" smtClean="0"/>
              <a:t>Ac monoclonaux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Complications de l’immunodépression</a:t>
            </a:r>
          </a:p>
        </p:txBody>
      </p:sp>
      <p:sp>
        <p:nvSpPr>
          <p:cNvPr id="10245" name="Rectangle 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fr-FR" smtClean="0"/>
              <a:t>Infections</a:t>
            </a:r>
          </a:p>
          <a:p>
            <a:pPr lvl="1"/>
            <a:r>
              <a:rPr lang="fr-FR" smtClean="0"/>
              <a:t>Infections opportunistes</a:t>
            </a:r>
          </a:p>
          <a:p>
            <a:pPr lvl="1"/>
            <a:r>
              <a:rPr lang="fr-FR" smtClean="0"/>
              <a:t>Infections non opportunistes</a:t>
            </a:r>
          </a:p>
          <a:p>
            <a:r>
              <a:rPr lang="fr-FR" smtClean="0"/>
              <a:t>Manifestations non infectieuses</a:t>
            </a:r>
          </a:p>
          <a:p>
            <a:pPr lvl="1"/>
            <a:r>
              <a:rPr lang="fr-FR" smtClean="0"/>
              <a:t>maladies auto-immunes</a:t>
            </a:r>
          </a:p>
        </p:txBody>
      </p:sp>
      <p:sp>
        <p:nvSpPr>
          <p:cNvPr id="10" name="Espace réservé du contenu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smtClean="0"/>
              <a:t>Infections </a:t>
            </a:r>
          </a:p>
          <a:p>
            <a:pPr lvl="1"/>
            <a:r>
              <a:rPr lang="fr-FR" smtClean="0"/>
              <a:t>Bactériennes</a:t>
            </a:r>
          </a:p>
          <a:p>
            <a:pPr lvl="2"/>
            <a:r>
              <a:rPr lang="fr-FR" smtClean="0"/>
              <a:t>Pyogènes</a:t>
            </a:r>
          </a:p>
          <a:p>
            <a:pPr lvl="2"/>
            <a:r>
              <a:rPr lang="fr-FR" smtClean="0"/>
              <a:t>Pathogènes « rares »</a:t>
            </a:r>
          </a:p>
          <a:p>
            <a:pPr lvl="1"/>
            <a:r>
              <a:rPr lang="fr-FR" smtClean="0"/>
              <a:t>Fongiques</a:t>
            </a:r>
          </a:p>
          <a:p>
            <a:pPr lvl="1"/>
            <a:r>
              <a:rPr lang="fr-FR" smtClean="0"/>
              <a:t>Parasitaires</a:t>
            </a:r>
          </a:p>
          <a:p>
            <a:pPr lvl="1"/>
            <a:r>
              <a:rPr lang="fr-FR" smtClean="0"/>
              <a:t>Virales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16113"/>
            <a:ext cx="8229600" cy="4090987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fr-FR" smtClean="0"/>
              <a:t>Greffe de moëlle :</a:t>
            </a:r>
          </a:p>
          <a:p>
            <a:pPr lvl="1">
              <a:defRPr/>
            </a:pPr>
            <a:r>
              <a:rPr lang="fr-FR" smtClean="0"/>
              <a:t>Majeur dans les 6-12 mois suivant la greffe</a:t>
            </a:r>
          </a:p>
          <a:p>
            <a:pPr lvl="1">
              <a:defRPr/>
            </a:pPr>
            <a:r>
              <a:rPr lang="fr-FR" smtClean="0"/>
              <a:t>Moindre (mais présent) ensuite</a:t>
            </a:r>
          </a:p>
          <a:p>
            <a:pPr>
              <a:defRPr/>
            </a:pPr>
            <a:r>
              <a:rPr lang="fr-FR" smtClean="0"/>
              <a:t>Greffe d’organe solide :</a:t>
            </a:r>
          </a:p>
          <a:p>
            <a:pPr lvl="1">
              <a:defRPr/>
            </a:pPr>
            <a:r>
              <a:rPr lang="fr-FR" smtClean="0"/>
              <a:t>Majeur dans les 6-12 mois suivant la greffe</a:t>
            </a:r>
          </a:p>
          <a:p>
            <a:pPr lvl="1">
              <a:defRPr/>
            </a:pPr>
            <a:r>
              <a:rPr lang="fr-FR" smtClean="0"/>
              <a:t>Moindre (mais présent) ensuite</a:t>
            </a:r>
          </a:p>
          <a:p>
            <a:pPr>
              <a:defRPr/>
            </a:pPr>
            <a:r>
              <a:rPr lang="fr-FR" smtClean="0"/>
              <a:t>Infection à VIH :</a:t>
            </a:r>
          </a:p>
          <a:p>
            <a:pPr lvl="1">
              <a:defRPr/>
            </a:pPr>
            <a:r>
              <a:rPr lang="fr-FR" smtClean="0"/>
              <a:t>Risque majeur d’IO &lt; 200 CD4/mm3</a:t>
            </a:r>
          </a:p>
          <a:p>
            <a:pPr>
              <a:defRPr/>
            </a:pPr>
            <a:r>
              <a:rPr lang="fr-FR" smtClean="0"/>
              <a:t>Traitements immunosuppresseurs (IS) :</a:t>
            </a:r>
          </a:p>
          <a:p>
            <a:pPr lvl="1">
              <a:defRPr/>
            </a:pPr>
            <a:r>
              <a:rPr lang="fr-FR" smtClean="0"/>
              <a:t>Nbses incertitudes ++++</a:t>
            </a:r>
          </a:p>
          <a:p>
            <a:pPr lvl="1">
              <a:defRPr/>
            </a:pPr>
            <a:r>
              <a:rPr lang="fr-FR" smtClean="0"/>
              <a:t>Risque :</a:t>
            </a:r>
          </a:p>
          <a:p>
            <a:pPr lvl="2">
              <a:defRPr/>
            </a:pPr>
            <a:r>
              <a:rPr lang="fr-FR" smtClean="0"/>
              <a:t>Corticothérapie : &gt; 20mg/jr pendant &gt; 2 semaines</a:t>
            </a:r>
          </a:p>
          <a:p>
            <a:pPr lvl="2">
              <a:defRPr/>
            </a:pPr>
            <a:r>
              <a:rPr lang="fr-FR" smtClean="0"/>
              <a:t>Autres (azathioprine, antiTNF, rituximab, ….)</a:t>
            </a:r>
          </a:p>
          <a:p>
            <a:pPr lvl="1">
              <a:defRPr/>
            </a:pPr>
            <a:r>
              <a:rPr lang="fr-FR" smtClean="0"/>
              <a:t>Retour à un risque « normal » 3 mois après arrêt des IS, voire sans doute plus pour certains ttts durablement actifs.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Le risque infectieux a une chronologie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mtClean="0"/>
              <a:t>Hémopathies malignes</a:t>
            </a:r>
            <a:br>
              <a:rPr lang="fr-FR" smtClean="0"/>
            </a:br>
            <a:r>
              <a:rPr lang="fr-FR" smtClean="0"/>
              <a:t>Greffe de moelle</a:t>
            </a:r>
          </a:p>
        </p:txBody>
      </p:sp>
      <p:sp>
        <p:nvSpPr>
          <p:cNvPr id="14339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Facteurs de risque en hématologie</a:t>
            </a:r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FR" sz="1900" dirty="0"/>
              <a:t>Compétence immunologique de l’hôte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1700" dirty="0"/>
              <a:t>Neutropénie: profondeur et durée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1700" dirty="0"/>
              <a:t>Immunosuppresseurs</a:t>
            </a:r>
          </a:p>
          <a:p>
            <a:pPr lvl="2" eaLnBrk="1" hangingPunct="1">
              <a:lnSpc>
                <a:spcPct val="80000"/>
              </a:lnSpc>
            </a:pPr>
            <a:r>
              <a:rPr lang="fr-FR" sz="1600" dirty="0"/>
              <a:t>Cytotoxiques</a:t>
            </a:r>
          </a:p>
          <a:p>
            <a:pPr lvl="2" eaLnBrk="1" hangingPunct="1">
              <a:lnSpc>
                <a:spcPct val="80000"/>
              </a:lnSpc>
            </a:pPr>
            <a:r>
              <a:rPr lang="fr-FR" sz="1600" dirty="0"/>
              <a:t>Anticorps monoclonaux</a:t>
            </a:r>
          </a:p>
          <a:p>
            <a:pPr lvl="2" eaLnBrk="1" hangingPunct="1">
              <a:lnSpc>
                <a:spcPct val="80000"/>
              </a:lnSpc>
            </a:pPr>
            <a:r>
              <a:rPr lang="fr-FR" sz="1600" dirty="0" smtClean="0"/>
              <a:t>Corticoïdes</a:t>
            </a:r>
            <a:endParaRPr lang="fr-FR" sz="1600" dirty="0"/>
          </a:p>
          <a:p>
            <a:pPr lvl="1" eaLnBrk="1" hangingPunct="1">
              <a:lnSpc>
                <a:spcPct val="80000"/>
              </a:lnSpc>
            </a:pPr>
            <a:r>
              <a:rPr lang="fr-FR" sz="1700" dirty="0" smtClean="0"/>
              <a:t>Réaction greffon contre l’hôte</a:t>
            </a:r>
            <a:endParaRPr lang="fr-FR" sz="1700" dirty="0"/>
          </a:p>
          <a:p>
            <a:pPr lvl="1" eaLnBrk="1" hangingPunct="1">
              <a:lnSpc>
                <a:spcPct val="80000"/>
              </a:lnSpc>
            </a:pPr>
            <a:r>
              <a:rPr lang="fr-FR" sz="1700" dirty="0"/>
              <a:t>Irradiation corporelle totale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1700" dirty="0"/>
              <a:t>Comorbidités</a:t>
            </a:r>
          </a:p>
          <a:p>
            <a:endParaRPr lang="fr-FR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FR" sz="1900" dirty="0"/>
              <a:t>Altération des barrières: 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1700" dirty="0"/>
              <a:t>Muqueuses :</a:t>
            </a:r>
          </a:p>
          <a:p>
            <a:pPr lvl="2" eaLnBrk="1" hangingPunct="1">
              <a:lnSpc>
                <a:spcPct val="80000"/>
              </a:lnSpc>
            </a:pPr>
            <a:r>
              <a:rPr lang="fr-FR" sz="1600" dirty="0"/>
              <a:t>agents cytotoxiques: </a:t>
            </a:r>
            <a:r>
              <a:rPr lang="fr-FR" sz="1600" dirty="0" err="1"/>
              <a:t>Mucite</a:t>
            </a:r>
            <a:endParaRPr lang="fr-FR" sz="1600" dirty="0"/>
          </a:p>
          <a:p>
            <a:pPr lvl="2" eaLnBrk="1" hangingPunct="1">
              <a:lnSpc>
                <a:spcPct val="80000"/>
              </a:lnSpc>
            </a:pPr>
            <a:r>
              <a:rPr lang="fr-FR" sz="1600" dirty="0"/>
              <a:t>irradiation</a:t>
            </a:r>
          </a:p>
          <a:p>
            <a:pPr lvl="2" eaLnBrk="1" hangingPunct="1">
              <a:lnSpc>
                <a:spcPct val="80000"/>
              </a:lnSpc>
            </a:pPr>
            <a:r>
              <a:rPr lang="fr-FR" sz="1600" dirty="0"/>
              <a:t>altération de la flore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1700" dirty="0"/>
              <a:t>Dispositifs invasifs : cathéter</a:t>
            </a:r>
          </a:p>
          <a:p>
            <a:pPr eaLnBrk="1" hangingPunct="1">
              <a:lnSpc>
                <a:spcPct val="80000"/>
              </a:lnSpc>
            </a:pPr>
            <a:endParaRPr lang="fr-FR" sz="17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6002</TotalTime>
  <Words>1548</Words>
  <Application>Microsoft Office PowerPoint</Application>
  <PresentationFormat>Affichage à l'écran (4:3)</PresentationFormat>
  <Paragraphs>487</Paragraphs>
  <Slides>41</Slides>
  <Notes>5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41</vt:i4>
      </vt:variant>
    </vt:vector>
  </HeadingPairs>
  <TitlesOfParts>
    <vt:vector size="42" baseType="lpstr">
      <vt:lpstr>Concourse</vt:lpstr>
      <vt:lpstr>Epidémiologie et facteurs de risque des infections chez les immunodéprimés</vt:lpstr>
      <vt:lpstr>Menu</vt:lpstr>
      <vt:lpstr>Les acteurs de l’immunité</vt:lpstr>
      <vt:lpstr>Les acteurs de l’immunité</vt:lpstr>
      <vt:lpstr>Immunodépressions</vt:lpstr>
      <vt:lpstr>Complications de l’immunodépression</vt:lpstr>
      <vt:lpstr>Le risque infectieux a une chronologie</vt:lpstr>
      <vt:lpstr>Hémopathies malignes Greffe de moelle</vt:lpstr>
      <vt:lpstr>Facteurs de risque en hématologie</vt:lpstr>
      <vt:lpstr>Risque infectieux et hémopathies</vt:lpstr>
      <vt:lpstr>Infection et greffe de moelle ASBMT/EBMT/CDC/IDSA 2009</vt:lpstr>
      <vt:lpstr>Neutropénie: risque bactérien</vt:lpstr>
      <vt:lpstr>Ecologie 2012</vt:lpstr>
      <vt:lpstr>Bactériémies à BMR hémato Lille </vt:lpstr>
      <vt:lpstr>Hémopathies et risque fongique</vt:lpstr>
      <vt:lpstr>Facteurs de risque</vt:lpstr>
      <vt:lpstr>API en hématologie en France</vt:lpstr>
      <vt:lpstr>IFI aux MdS, CHRU Lille</vt:lpstr>
      <vt:lpstr>Hémopathies et risque viral</vt:lpstr>
      <vt:lpstr>Hémopathies et risque viral</vt:lpstr>
      <vt:lpstr>Hémopathies et risque viral</vt:lpstr>
      <vt:lpstr>Greffe d’organe</vt:lpstr>
      <vt:lpstr>Greffe d’organe solide</vt:lpstr>
      <vt:lpstr>Déterminants du risque infectieux</vt:lpstr>
      <vt:lpstr>Epidémiologie des infections après transplantation</vt:lpstr>
      <vt:lpstr>Infections précoces</vt:lpstr>
      <vt:lpstr>Epidémiologie des infections après transplantation</vt:lpstr>
      <vt:lpstr>Epidémiologie des infections après transplantation</vt:lpstr>
      <vt:lpstr>Epidémiologie de la transplantation</vt:lpstr>
      <vt:lpstr> Risques infectieux liés au donneur: </vt:lpstr>
      <vt:lpstr>Risques infectieux avant/pendant la greffe</vt:lpstr>
      <vt:lpstr>Risques infectieux liés au liquide de conservation du greffon: Année 2006</vt:lpstr>
      <vt:lpstr>VIH</vt:lpstr>
      <vt:lpstr>VIH/sida en France</vt:lpstr>
      <vt:lpstr>Histoire naturelle de l ’infection par le VIH</vt:lpstr>
      <vt:lpstr>Complications en fonction du nombre des CD4</vt:lpstr>
      <vt:lpstr>Anticorps monoclonaux</vt:lpstr>
      <vt:lpstr>Ac monoclonaux</vt:lpstr>
      <vt:lpstr>Ac monoclonaux: risque infectieux</vt:lpstr>
      <vt:lpstr>Autres immunodépressions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ABT-SOT</dc:title>
  <dc:creator>Serge Alfandari</dc:creator>
  <cp:lastModifiedBy>serge</cp:lastModifiedBy>
  <cp:revision>454</cp:revision>
  <dcterms:created xsi:type="dcterms:W3CDTF">2010-11-21T17:00:31Z</dcterms:created>
  <dcterms:modified xsi:type="dcterms:W3CDTF">2014-01-05T12:59:47Z</dcterms:modified>
</cp:coreProperties>
</file>