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handoutMasterIdLst>
    <p:handoutMasterId r:id="rId40"/>
  </p:handoutMasterIdLst>
  <p:sldIdLst>
    <p:sldId id="256" r:id="rId2"/>
    <p:sldId id="551" r:id="rId3"/>
    <p:sldId id="537" r:id="rId4"/>
    <p:sldId id="532" r:id="rId5"/>
    <p:sldId id="555" r:id="rId6"/>
    <p:sldId id="556" r:id="rId7"/>
    <p:sldId id="552" r:id="rId8"/>
    <p:sldId id="558" r:id="rId9"/>
    <p:sldId id="557" r:id="rId10"/>
    <p:sldId id="559" r:id="rId11"/>
    <p:sldId id="566" r:id="rId12"/>
    <p:sldId id="538" r:id="rId13"/>
    <p:sldId id="533" r:id="rId14"/>
    <p:sldId id="575" r:id="rId15"/>
    <p:sldId id="564" r:id="rId16"/>
    <p:sldId id="565" r:id="rId17"/>
    <p:sldId id="534" r:id="rId18"/>
    <p:sldId id="570" r:id="rId19"/>
    <p:sldId id="561" r:id="rId20"/>
    <p:sldId id="571" r:id="rId21"/>
    <p:sldId id="572" r:id="rId22"/>
    <p:sldId id="573" r:id="rId23"/>
    <p:sldId id="574" r:id="rId24"/>
    <p:sldId id="562" r:id="rId25"/>
    <p:sldId id="576" r:id="rId26"/>
    <p:sldId id="569" r:id="rId27"/>
    <p:sldId id="563" r:id="rId28"/>
    <p:sldId id="577" r:id="rId29"/>
    <p:sldId id="578" r:id="rId30"/>
    <p:sldId id="560" r:id="rId31"/>
    <p:sldId id="579" r:id="rId32"/>
    <p:sldId id="568" r:id="rId33"/>
    <p:sldId id="540" r:id="rId34"/>
    <p:sldId id="548" r:id="rId35"/>
    <p:sldId id="542" r:id="rId36"/>
    <p:sldId id="580" r:id="rId37"/>
    <p:sldId id="550" r:id="rId38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94" y="-8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38561161-8905-48E7-997D-0C242C65739C}" type="datetimeFigureOut">
              <a:rPr lang="fr-FR"/>
              <a:pPr>
                <a:defRPr/>
              </a:pPr>
              <a:t>15/05/2018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84A58A15-A574-40CC-93A1-E0F1AF6400B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00788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D22127EC-B5A4-4A89-9EB4-FEAACDFF3423}" type="datetimeFigureOut">
              <a:rPr lang="fr-FR"/>
              <a:pPr>
                <a:defRPr/>
              </a:pPr>
              <a:t>15/05/2018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1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17260904-CE45-41AA-B0AB-8111C2245D3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784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260904-CE45-41AA-B0AB-8111C2245D32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2971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09026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sz="3600">
                <a:solidFill>
                  <a:schemeClr val="tx1"/>
                </a:solidFill>
                <a:effectLst/>
              </a:defRPr>
            </a:lvl1pPr>
            <a:extLst/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C55B2-1C4A-4EDB-BE31-1DBB40D9E8BF}" type="datetimeFigureOut">
              <a:rPr lang="en-US"/>
              <a:pPr>
                <a:defRPr/>
              </a:pPr>
              <a:t>5/15/2018</a:t>
            </a:fld>
            <a:endParaRPr lang="en-US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BC455-ED69-4B13-98B8-43E95CDF08DD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03350"/>
          </a:xfrm>
        </p:spPr>
        <p:txBody>
          <a:bodyPr/>
          <a:lstStyle/>
          <a:p>
            <a:r>
              <a:rPr lang="en-US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64068B-E6D6-44A8-877E-0E0FBFCD0473}" type="datetimeFigureOut">
              <a:rPr lang="en-US"/>
              <a:pPr>
                <a:defRPr/>
              </a:pPr>
              <a:t>5/15/2018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EA435-2798-4F78-A081-B5D1881C4B21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2DD65-20DC-408C-8E9B-E8B7990C8043}" type="datetimeFigureOut">
              <a:rPr lang="en-US"/>
              <a:pPr>
                <a:defRPr/>
              </a:pPr>
              <a:t>5/15/2018</a:t>
            </a:fld>
            <a:endParaRPr lang="en-US"/>
          </a:p>
        </p:txBody>
      </p:sp>
      <p:sp>
        <p:nvSpPr>
          <p:cNvPr id="3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90BDA-0B0B-4669-B0BC-58A0F6B946A1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C41E1-39F8-41CA-8D07-63EF1631F6E7}" type="datetimeFigureOut">
              <a:rPr lang="en-US"/>
              <a:pPr>
                <a:defRPr/>
              </a:pPr>
              <a:t>5/15/2018</a:t>
            </a:fld>
            <a:endParaRPr lang="en-US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7FB1C-59A8-4E57-9813-FD71456DEEF7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DB724-EA38-4587-BBCB-D1A30E860C74}" type="datetimeFigureOut">
              <a:rPr lang="en-US"/>
              <a:pPr>
                <a:defRPr/>
              </a:pPr>
              <a:t>5/15/2018</a:t>
            </a:fld>
            <a:endParaRPr lang="en-US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C4339-BD9A-497C-B799-6DBA879D390B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DA28E-71FC-461E-88D7-A46FCE2E2B15}" type="datetimeFigureOut">
              <a:rPr lang="en-US"/>
              <a:pPr>
                <a:defRPr/>
              </a:pPr>
              <a:t>5/15/2018</a:t>
            </a:fld>
            <a:endParaRPr lang="en-US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C6716-7180-4A4B-A5E5-3473C69471E0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03350"/>
          </a:xfrm>
        </p:spPr>
        <p:txBody>
          <a:bodyPr rtlCol="0"/>
          <a:lstStyle>
            <a:lvl1pPr>
              <a:defRPr sz="3600">
                <a:solidFill>
                  <a:schemeClr val="tx1"/>
                </a:solidFill>
                <a:effectLst/>
              </a:defRPr>
            </a:lvl1pPr>
            <a:extLst/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9FFA7-D19B-43B9-9589-77AF739AAEB9}" type="datetimeFigureOut">
              <a:rPr lang="en-US"/>
              <a:pPr>
                <a:defRPr/>
              </a:pPr>
              <a:t>5/15/2018</a:t>
            </a:fld>
            <a:endParaRPr lang="en-US"/>
          </a:p>
        </p:txBody>
      </p:sp>
      <p:sp>
        <p:nvSpPr>
          <p:cNvPr id="4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C34BE-729E-45AF-A73D-1056EB2A44F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989138"/>
            <a:ext cx="4038600" cy="401796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9138"/>
            <a:ext cx="4038600" cy="401796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8" name="Titre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03350"/>
          </a:xfrm>
        </p:spPr>
        <p:txBody>
          <a:bodyPr rtlCol="0"/>
          <a:lstStyle>
            <a:lvl1pPr>
              <a:defRPr sz="3600">
                <a:solidFill>
                  <a:schemeClr val="tx1"/>
                </a:solidFill>
                <a:effectLst/>
              </a:defRPr>
            </a:lvl1pPr>
            <a:extLst/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5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CA5FB-CDD5-4E48-B21F-BD7E600B91CB}" type="datetimeFigureOut">
              <a:rPr lang="en-US"/>
              <a:pPr>
                <a:defRPr/>
              </a:pPr>
              <a:t>5/15/2018</a:t>
            </a:fld>
            <a:endParaRPr lang="en-US"/>
          </a:p>
        </p:txBody>
      </p:sp>
      <p:sp>
        <p:nvSpPr>
          <p:cNvPr id="6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D41EC-19DA-4334-B34B-90C92A02889B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89138"/>
            <a:ext cx="4038600" cy="4017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9138"/>
            <a:ext cx="4038600" cy="4017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Cliquez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  <a:endParaRPr lang="fr-FR"/>
          </a:p>
        </p:txBody>
      </p:sp>
      <p:sp>
        <p:nvSpPr>
          <p:cNvPr id="8" name="Titre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03350"/>
          </a:xfrm>
        </p:spPr>
        <p:txBody>
          <a:bodyPr rtlCol="0"/>
          <a:lstStyle>
            <a:lvl1pPr>
              <a:defRPr sz="3600">
                <a:solidFill>
                  <a:schemeClr val="tx1"/>
                </a:solidFill>
                <a:effectLst/>
              </a:defRPr>
            </a:lvl1pPr>
            <a:extLst/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5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F54F9-BDD2-468B-B413-443EFAD39686}" type="datetimeFigureOut">
              <a:rPr lang="en-US"/>
              <a:pPr>
                <a:defRPr/>
              </a:pPr>
              <a:t>5/15/2018</a:t>
            </a:fld>
            <a:endParaRPr lang="en-US"/>
          </a:p>
        </p:txBody>
      </p:sp>
      <p:sp>
        <p:nvSpPr>
          <p:cNvPr id="6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9154D-A382-48EA-8E00-6D647A1B9AC3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. 2 contenus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9" name="Titre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03350"/>
          </a:xfrm>
        </p:spPr>
        <p:txBody>
          <a:bodyPr rtlCol="0"/>
          <a:lstStyle>
            <a:lvl1pPr>
              <a:defRPr sz="3600">
                <a:solidFill>
                  <a:schemeClr val="tx1"/>
                </a:solidFill>
                <a:effectLst/>
              </a:defRPr>
            </a:lvl1pPr>
            <a:extLst/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49687-8B32-4D90-9D18-40B444698C2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0" name="Espace réservé du titre 8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140335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none"/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 style du titre</a:t>
            </a:r>
            <a:endParaRPr lang="en-US" dirty="0"/>
          </a:p>
        </p:txBody>
      </p:sp>
      <p:sp>
        <p:nvSpPr>
          <p:cNvPr id="1027" name="Espace réservé du texte 29"/>
          <p:cNvSpPr>
            <a:spLocks noGrp="1"/>
          </p:cNvSpPr>
          <p:nvPr>
            <p:ph type="body" idx="1"/>
          </p:nvPr>
        </p:nvSpPr>
        <p:spPr bwMode="auto">
          <a:xfrm>
            <a:off x="457200" y="1989138"/>
            <a:ext cx="8229600" cy="401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677198C-AE1D-4477-ACC2-374D71658338}" type="datetimeFigureOut">
              <a:rPr lang="en-US"/>
              <a:pPr>
                <a:defRPr/>
              </a:pPr>
              <a:t>5/15/2018</a:t>
            </a:fld>
            <a:endParaRPr lang="en-US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1EBD288-D2C0-454D-BC12-697FAFDEF500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9" r:id="rId2"/>
    <p:sldLayoutId id="2147483668" r:id="rId3"/>
    <p:sldLayoutId id="2147483667" r:id="rId4"/>
    <p:sldLayoutId id="2147483666" r:id="rId5"/>
    <p:sldLayoutId id="2147483665" r:id="rId6"/>
    <p:sldLayoutId id="2147483664" r:id="rId7"/>
    <p:sldLayoutId id="2147483663" r:id="rId8"/>
    <p:sldLayoutId id="2147483672" r:id="rId9"/>
    <p:sldLayoutId id="2147483671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3600" b="1" kern="1200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7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"/>
          <p:cNvSpPr>
            <a:spLocks noGrp="1"/>
          </p:cNvSpPr>
          <p:nvPr>
            <p:ph type="ctrTitle"/>
          </p:nvPr>
        </p:nvSpPr>
        <p:spPr>
          <a:xfrm>
            <a:off x="207963" y="1412875"/>
            <a:ext cx="8467725" cy="1439863"/>
          </a:xfrm>
        </p:spPr>
        <p:txBody>
          <a:bodyPr/>
          <a:lstStyle/>
          <a:p>
            <a:r>
              <a:rPr lang="fr-FR" dirty="0"/>
              <a:t>Infections fongiques invasives : quelle prise en charge en 2018 ?</a:t>
            </a:r>
          </a:p>
        </p:txBody>
      </p:sp>
      <p:sp>
        <p:nvSpPr>
          <p:cNvPr id="6" name="Rectangle 5"/>
          <p:cNvSpPr/>
          <p:nvPr/>
        </p:nvSpPr>
        <p:spPr>
          <a:xfrm>
            <a:off x="323850" y="5373688"/>
            <a:ext cx="3456062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b="1" dirty="0">
                <a:solidFill>
                  <a:schemeClr val="tx1"/>
                </a:solidFill>
                <a:latin typeface="Arial" charset="0"/>
                <a:cs typeface="Arial" charset="0"/>
              </a:rPr>
              <a:t>Dr S. Alfandari</a:t>
            </a:r>
          </a:p>
          <a:p>
            <a:r>
              <a:rPr lang="fr-FR" dirty="0">
                <a:solidFill>
                  <a:schemeClr val="tx1"/>
                </a:solidFill>
                <a:latin typeface="Arial" charset="0"/>
                <a:cs typeface="Arial" charset="0"/>
              </a:rPr>
              <a:t>Infectiologue</a:t>
            </a:r>
          </a:p>
          <a:p>
            <a:r>
              <a:rPr lang="fr-FR" dirty="0">
                <a:solidFill>
                  <a:schemeClr val="tx1"/>
                </a:solidFill>
                <a:latin typeface="Arial" charset="0"/>
                <a:cs typeface="Arial" charset="0"/>
              </a:rPr>
              <a:t>CH Tourcoing/ CHRU Lille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207963" y="116632"/>
            <a:ext cx="8468493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dirty="0" err="1">
                <a:latin typeface="Berlin Sans FB Demi" panose="020E0802020502020306" pitchFamily="34" charset="0"/>
              </a:rPr>
              <a:t>Congrès</a:t>
            </a:r>
            <a:r>
              <a:rPr lang="en-US" dirty="0">
                <a:latin typeface="Berlin Sans FB Demi" panose="020E0802020502020306" pitchFamily="34" charset="0"/>
              </a:rPr>
              <a:t> des </a:t>
            </a:r>
            <a:r>
              <a:rPr lang="en-US" dirty="0" err="1">
                <a:latin typeface="Berlin Sans FB Demi" panose="020E0802020502020306" pitchFamily="34" charset="0"/>
              </a:rPr>
              <a:t>Sociétés</a:t>
            </a:r>
            <a:r>
              <a:rPr lang="en-US" dirty="0">
                <a:latin typeface="Berlin Sans FB Demi" panose="020E0802020502020306" pitchFamily="34" charset="0"/>
              </a:rPr>
              <a:t> </a:t>
            </a:r>
            <a:r>
              <a:rPr lang="en-US" dirty="0" err="1">
                <a:latin typeface="Berlin Sans FB Demi" panose="020E0802020502020306" pitchFamily="34" charset="0"/>
              </a:rPr>
              <a:t>Francaises</a:t>
            </a:r>
            <a:r>
              <a:rPr lang="en-US" dirty="0">
                <a:latin typeface="Berlin Sans FB Demi" panose="020E0802020502020306" pitchFamily="34" charset="0"/>
              </a:rPr>
              <a:t> de </a:t>
            </a:r>
            <a:r>
              <a:rPr lang="en-US" dirty="0" err="1">
                <a:latin typeface="Berlin Sans FB Demi" panose="020E0802020502020306" pitchFamily="34" charset="0"/>
              </a:rPr>
              <a:t>Mycologie</a:t>
            </a:r>
            <a:r>
              <a:rPr lang="en-US" dirty="0">
                <a:latin typeface="Berlin Sans FB Demi" panose="020E0802020502020306" pitchFamily="34" charset="0"/>
              </a:rPr>
              <a:t> </a:t>
            </a:r>
            <a:r>
              <a:rPr lang="en-US" dirty="0" err="1">
                <a:latin typeface="Berlin Sans FB Demi" panose="020E0802020502020306" pitchFamily="34" charset="0"/>
              </a:rPr>
              <a:t>Médicale</a:t>
            </a:r>
            <a:r>
              <a:rPr lang="en-US" dirty="0">
                <a:latin typeface="Berlin Sans FB Demi" panose="020E0802020502020306" pitchFamily="34" charset="0"/>
              </a:rPr>
              <a:t> et de </a:t>
            </a:r>
            <a:r>
              <a:rPr lang="en-US" dirty="0" err="1">
                <a:latin typeface="Berlin Sans FB Demi" panose="020E0802020502020306" pitchFamily="34" charset="0"/>
              </a:rPr>
              <a:t>Parasitologie</a:t>
            </a:r>
            <a:endParaRPr lang="en-US" dirty="0">
              <a:latin typeface="Berlin Sans FB Demi" panose="020E0802020502020306" pitchFamily="34" charset="0"/>
            </a:endParaRPr>
          </a:p>
          <a:p>
            <a:pPr algn="ctr">
              <a:defRPr/>
            </a:pPr>
            <a:r>
              <a:rPr lang="en-US" dirty="0">
                <a:latin typeface="Berlin Sans FB Demi" panose="020E0802020502020306" pitchFamily="34" charset="0"/>
              </a:rPr>
              <a:t>Nice, 16 au 19 Mai 2018</a:t>
            </a:r>
            <a:endParaRPr lang="fr-FR" dirty="0">
              <a:latin typeface="Berlin Sans FB Demi" panose="020E0802020502020306" pitchFamily="34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="" xmlns:a16="http://schemas.microsoft.com/office/drawing/2014/main" id="{63994DDE-5E44-4DDD-A6C6-5318E67015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Accessibilité du diagnostic rapide</a:t>
            </a:r>
          </a:p>
          <a:p>
            <a:r>
              <a:rPr lang="fr-FR" dirty="0"/>
              <a:t>Chez quels patients faut-il débuter un traitement probabiliste d’une candidose invasive ? </a:t>
            </a:r>
          </a:p>
          <a:p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Faut-il étendre les indications de prophylaxie anti aspergillaire à d’autres populations que les habituels « haut risque » ? </a:t>
            </a:r>
          </a:p>
          <a:p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En hématologie, traitement probabiliste ou traitement préemptif ?</a:t>
            </a:r>
          </a:p>
          <a:p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Quand </a:t>
            </a:r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doit-on arrêter le traitement curatif d’une aspergillose invasive ?</a:t>
            </a:r>
          </a:p>
          <a:p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Quel impact des résistances ? </a:t>
            </a:r>
          </a:p>
        </p:txBody>
      </p:sp>
      <p:sp>
        <p:nvSpPr>
          <p:cNvPr id="3" name="Titre 2">
            <a:extLst>
              <a:ext uri="{FF2B5EF4-FFF2-40B4-BE49-F238E27FC236}">
                <a16:creationId xmlns="" xmlns:a16="http://schemas.microsoft.com/office/drawing/2014/main" id="{9E0D47BE-E687-4056-96B5-286D75CB7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Quelles questions pour 2018 ?</a:t>
            </a:r>
          </a:p>
        </p:txBody>
      </p:sp>
    </p:spTree>
    <p:extLst>
      <p:ext uri="{BB962C8B-B14F-4D97-AF65-F5344CB8AC3E}">
        <p14:creationId xmlns:p14="http://schemas.microsoft.com/office/powerpoint/2010/main" val="28175301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Prophylaxie</a:t>
            </a:r>
          </a:p>
          <a:p>
            <a:pPr lvl="1"/>
            <a:r>
              <a:rPr lang="fr-FR" dirty="0" smtClean="0"/>
              <a:t>US 2016: Eventuellement, chez patients à haut risque</a:t>
            </a:r>
          </a:p>
          <a:p>
            <a:pPr lvl="2"/>
            <a:r>
              <a:rPr lang="fr-FR" dirty="0"/>
              <a:t>Grade:  </a:t>
            </a:r>
            <a:r>
              <a:rPr lang="fr-FR" dirty="0" err="1"/>
              <a:t>weak</a:t>
            </a:r>
            <a:r>
              <a:rPr lang="fr-FR" dirty="0"/>
              <a:t> </a:t>
            </a:r>
            <a:r>
              <a:rPr lang="fr-FR" dirty="0" err="1"/>
              <a:t>recommendation</a:t>
            </a:r>
            <a:r>
              <a:rPr lang="fr-FR" dirty="0"/>
              <a:t>; </a:t>
            </a:r>
            <a:r>
              <a:rPr lang="fr-FR" dirty="0" err="1" smtClean="0"/>
              <a:t>low</a:t>
            </a:r>
            <a:r>
              <a:rPr lang="fr-FR" dirty="0" smtClean="0"/>
              <a:t>/</a:t>
            </a:r>
            <a:r>
              <a:rPr lang="fr-FR" dirty="0" err="1" smtClean="0"/>
              <a:t>moderate-quality</a:t>
            </a:r>
            <a:r>
              <a:rPr lang="fr-FR" dirty="0" smtClean="0"/>
              <a:t> </a:t>
            </a:r>
            <a:r>
              <a:rPr lang="fr-FR" dirty="0" err="1" smtClean="0"/>
              <a:t>evidence</a:t>
            </a:r>
            <a:endParaRPr lang="fr-FR" dirty="0" smtClean="0"/>
          </a:p>
          <a:p>
            <a:pPr lvl="1"/>
            <a:r>
              <a:rPr lang="fr-FR" dirty="0"/>
              <a:t>Europe 2012: </a:t>
            </a:r>
            <a:r>
              <a:rPr lang="fr-FR" dirty="0" smtClean="0"/>
              <a:t>si chirurgie </a:t>
            </a:r>
            <a:r>
              <a:rPr lang="fr-FR" dirty="0"/>
              <a:t>abdominale avec des perforations gastro-intestinales répétées ou des </a:t>
            </a:r>
            <a:r>
              <a:rPr lang="fr-FR" dirty="0" smtClean="0"/>
              <a:t>fistules</a:t>
            </a:r>
          </a:p>
          <a:p>
            <a:pPr lvl="2"/>
            <a:r>
              <a:rPr lang="fr-FR" dirty="0" smtClean="0"/>
              <a:t>Grade: BI</a:t>
            </a:r>
          </a:p>
          <a:p>
            <a:r>
              <a:rPr lang="fr-FR" dirty="0" smtClean="0"/>
              <a:t>Empirique = probabiliste</a:t>
            </a:r>
          </a:p>
          <a:p>
            <a:pPr lvl="1"/>
            <a:r>
              <a:rPr lang="fr-FR" dirty="0"/>
              <a:t>US 2016: p</a:t>
            </a:r>
            <a:r>
              <a:rPr lang="fr-FR" dirty="0" smtClean="0"/>
              <a:t>atients critiques, avec </a:t>
            </a:r>
            <a:r>
              <a:rPr lang="fr-FR" dirty="0" err="1" smtClean="0"/>
              <a:t>FdR</a:t>
            </a:r>
            <a:r>
              <a:rPr lang="fr-FR" dirty="0" smtClean="0"/>
              <a:t> CI, sans autre cause de fièvre, selon évaluation des </a:t>
            </a:r>
            <a:r>
              <a:rPr lang="fr-FR" dirty="0" err="1" smtClean="0"/>
              <a:t>FdR</a:t>
            </a:r>
            <a:r>
              <a:rPr lang="fr-FR" dirty="0" smtClean="0"/>
              <a:t>, biomarqueurs et/ou colonisation,</a:t>
            </a:r>
          </a:p>
          <a:p>
            <a:pPr lvl="2"/>
            <a:r>
              <a:rPr lang="fr-FR" dirty="0" smtClean="0"/>
              <a:t>Grade</a:t>
            </a:r>
            <a:r>
              <a:rPr lang="fr-FR" dirty="0"/>
              <a:t>:  </a:t>
            </a:r>
            <a:r>
              <a:rPr lang="fr-FR" dirty="0" err="1" smtClean="0"/>
              <a:t>strong</a:t>
            </a:r>
            <a:r>
              <a:rPr lang="fr-FR" dirty="0" smtClean="0"/>
              <a:t> </a:t>
            </a:r>
            <a:r>
              <a:rPr lang="fr-FR" dirty="0" err="1" smtClean="0"/>
              <a:t>recommendation</a:t>
            </a:r>
            <a:r>
              <a:rPr lang="fr-FR" dirty="0"/>
              <a:t>; </a:t>
            </a:r>
            <a:r>
              <a:rPr lang="fr-FR" dirty="0" err="1"/>
              <a:t>low</a:t>
            </a:r>
            <a:r>
              <a:rPr lang="fr-FR" dirty="0"/>
              <a:t>/</a:t>
            </a:r>
            <a:r>
              <a:rPr lang="fr-FR" dirty="0" err="1"/>
              <a:t>moderate-quality</a:t>
            </a:r>
            <a:r>
              <a:rPr lang="fr-FR" dirty="0"/>
              <a:t> </a:t>
            </a:r>
            <a:r>
              <a:rPr lang="fr-FR" dirty="0" err="1"/>
              <a:t>evidence</a:t>
            </a:r>
            <a:endParaRPr lang="fr-FR" dirty="0"/>
          </a:p>
          <a:p>
            <a:pPr lvl="1"/>
            <a:r>
              <a:rPr lang="fr-FR" dirty="0"/>
              <a:t>Europe 2012: </a:t>
            </a:r>
            <a:r>
              <a:rPr lang="fr-FR" dirty="0" smtClean="0"/>
              <a:t>pas de </a:t>
            </a:r>
            <a:r>
              <a:rPr lang="fr-FR" dirty="0" err="1" smtClean="0"/>
              <a:t>reco</a:t>
            </a:r>
            <a:r>
              <a:rPr lang="fr-FR" dirty="0" smtClean="0"/>
              <a:t> claire </a:t>
            </a:r>
            <a:endParaRPr lang="fr-FR" dirty="0"/>
          </a:p>
          <a:p>
            <a:pPr lvl="2"/>
            <a:r>
              <a:rPr lang="fr-FR" dirty="0"/>
              <a:t>Grade: </a:t>
            </a:r>
            <a:r>
              <a:rPr lang="fr-FR" dirty="0" smtClean="0"/>
              <a:t>CII à DII selon les déclencheurs (fièvre ou marqueur) et les molécules</a:t>
            </a:r>
            <a:endParaRPr lang="fr-FR" dirty="0"/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 disent les recommandations ?</a:t>
            </a:r>
            <a:endParaRPr lang="fr-FR" dirty="0"/>
          </a:p>
        </p:txBody>
      </p:sp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6570280" y="1556792"/>
            <a:ext cx="2232248" cy="646331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altLang="fr-FR" dirty="0" err="1" smtClean="0"/>
              <a:t>Pappas</a:t>
            </a:r>
            <a:r>
              <a:rPr lang="fr-FR" altLang="fr-FR" dirty="0" smtClean="0"/>
              <a:t> CID 2016</a:t>
            </a:r>
          </a:p>
          <a:p>
            <a:r>
              <a:rPr lang="fr-FR" altLang="fr-FR" dirty="0" err="1" smtClean="0"/>
              <a:t>Cornely</a:t>
            </a:r>
            <a:r>
              <a:rPr lang="fr-FR" altLang="fr-FR" dirty="0" smtClean="0"/>
              <a:t> CMI 2012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4175140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err="1"/>
              <a:t>Candidémies</a:t>
            </a:r>
            <a:r>
              <a:rPr lang="fr-FR" dirty="0"/>
              <a:t> acquises en réanimation en France 2004-2013</a:t>
            </a:r>
          </a:p>
        </p:txBody>
      </p:sp>
      <p:sp>
        <p:nvSpPr>
          <p:cNvPr id="15361" name="Espace réservé du contenu 1"/>
          <p:cNvSpPr>
            <a:spLocks noGrp="1"/>
          </p:cNvSpPr>
          <p:nvPr>
            <p:ph type="body" idx="1"/>
          </p:nvPr>
        </p:nvSpPr>
        <p:spPr>
          <a:xfrm>
            <a:off x="457200" y="1989138"/>
            <a:ext cx="8229600" cy="4017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sz="2100" dirty="0"/>
              <a:t>Analyse basée sur réseau REA-RAISIN</a:t>
            </a:r>
          </a:p>
          <a:p>
            <a:pPr lvl="1">
              <a:lnSpc>
                <a:spcPct val="90000"/>
              </a:lnSpc>
            </a:pPr>
            <a:r>
              <a:rPr lang="fr-FR" sz="1700" dirty="0"/>
              <a:t>163 services de réa (IGSII: 41 / DC 18%)</a:t>
            </a:r>
          </a:p>
          <a:p>
            <a:pPr>
              <a:lnSpc>
                <a:spcPct val="90000"/>
              </a:lnSpc>
            </a:pPr>
            <a:r>
              <a:rPr lang="fr-FR" sz="2100" dirty="0"/>
              <a:t>851 </a:t>
            </a:r>
            <a:r>
              <a:rPr lang="fr-FR" sz="2100" dirty="0" err="1"/>
              <a:t>candidémies</a:t>
            </a:r>
            <a:endParaRPr lang="fr-FR" sz="2100" dirty="0"/>
          </a:p>
          <a:p>
            <a:pPr lvl="1">
              <a:lnSpc>
                <a:spcPct val="90000"/>
              </a:lnSpc>
            </a:pPr>
            <a:r>
              <a:rPr lang="fr-FR" sz="1700" dirty="0"/>
              <a:t>9,4% des bactériémies </a:t>
            </a:r>
            <a:r>
              <a:rPr lang="fr-FR" sz="1700" dirty="0" err="1"/>
              <a:t>noso</a:t>
            </a:r>
            <a:r>
              <a:rPr lang="fr-FR" sz="1700" dirty="0"/>
              <a:t> (6</a:t>
            </a:r>
            <a:r>
              <a:rPr lang="fr-FR" sz="1700" baseline="30000" dirty="0"/>
              <a:t>ème</a:t>
            </a:r>
            <a:r>
              <a:rPr lang="fr-FR" sz="1700" dirty="0"/>
              <a:t> pathogène)</a:t>
            </a:r>
          </a:p>
          <a:p>
            <a:pPr lvl="1">
              <a:lnSpc>
                <a:spcPct val="90000"/>
              </a:lnSpc>
            </a:pPr>
            <a:r>
              <a:rPr lang="fr-FR" sz="1700" dirty="0"/>
              <a:t>0,3% des admissions</a:t>
            </a:r>
          </a:p>
          <a:p>
            <a:pPr lvl="1">
              <a:lnSpc>
                <a:spcPct val="90000"/>
              </a:lnSpc>
            </a:pPr>
            <a:r>
              <a:rPr lang="fr-FR" sz="1700" dirty="0"/>
              <a:t>Délai moyen post admission: 13j</a:t>
            </a:r>
          </a:p>
          <a:p>
            <a:pPr lvl="1">
              <a:lnSpc>
                <a:spcPct val="90000"/>
              </a:lnSpc>
            </a:pPr>
            <a:r>
              <a:rPr lang="fr-FR" sz="1700" i="1" dirty="0"/>
              <a:t>C. </a:t>
            </a:r>
            <a:r>
              <a:rPr lang="fr-FR" sz="1700" i="1" dirty="0" err="1"/>
              <a:t>albicans</a:t>
            </a:r>
            <a:r>
              <a:rPr lang="fr-FR" sz="1700" dirty="0"/>
              <a:t> 61%</a:t>
            </a:r>
          </a:p>
          <a:p>
            <a:pPr>
              <a:lnSpc>
                <a:spcPct val="90000"/>
              </a:lnSpc>
            </a:pPr>
            <a:r>
              <a:rPr lang="fr-FR" sz="2100" dirty="0" err="1"/>
              <a:t>FdR</a:t>
            </a:r>
            <a:r>
              <a:rPr lang="fr-FR" sz="2100" dirty="0"/>
              <a:t> de </a:t>
            </a:r>
            <a:r>
              <a:rPr lang="fr-FR" sz="2100" dirty="0" err="1"/>
              <a:t>candidémie</a:t>
            </a:r>
            <a:endParaRPr lang="fr-FR" sz="2100" dirty="0"/>
          </a:p>
          <a:p>
            <a:pPr lvl="1">
              <a:lnSpc>
                <a:spcPct val="90000"/>
              </a:lnSpc>
            </a:pPr>
            <a:r>
              <a:rPr lang="fr-FR" sz="1700" dirty="0"/>
              <a:t>Patient venant d’un service de MCO, IGSII &gt; 28, ATB à l'admission (OR=1,76), </a:t>
            </a:r>
            <a:r>
              <a:rPr lang="fr-FR" sz="1700" dirty="0" smtClean="0"/>
              <a:t>CVC, </a:t>
            </a:r>
            <a:r>
              <a:rPr lang="fr-FR" sz="1700" dirty="0"/>
              <a:t>séjour en réanimation &gt; 5  j et immunodépression</a:t>
            </a:r>
          </a:p>
          <a:p>
            <a:pPr>
              <a:lnSpc>
                <a:spcPct val="90000"/>
              </a:lnSpc>
            </a:pPr>
            <a:r>
              <a:rPr lang="fr-FR" sz="2100" dirty="0"/>
              <a:t>La survenue d'une </a:t>
            </a:r>
            <a:r>
              <a:rPr lang="fr-FR" sz="2100" dirty="0" err="1"/>
              <a:t>candidémie</a:t>
            </a:r>
            <a:r>
              <a:rPr lang="fr-FR" sz="2100" dirty="0"/>
              <a:t> en réanimation est associée de façon indépendante à la mortalité (OR=1,53 ; p&lt;0,001).</a:t>
            </a:r>
          </a:p>
        </p:txBody>
      </p:sp>
      <p:sp>
        <p:nvSpPr>
          <p:cNvPr id="15363" name="ZoneTexte 3"/>
          <p:cNvSpPr txBox="1">
            <a:spLocks noChangeArrowheads="1"/>
          </p:cNvSpPr>
          <p:nvPr/>
        </p:nvSpPr>
        <p:spPr bwMode="auto">
          <a:xfrm>
            <a:off x="4932363" y="6237288"/>
            <a:ext cx="2879725" cy="36671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fr-FR" dirty="0" err="1"/>
              <a:t>Baldesi</a:t>
            </a:r>
            <a:r>
              <a:rPr lang="fr-FR" altLang="fr-FR" dirty="0"/>
              <a:t> J Infect 2017</a:t>
            </a:r>
          </a:p>
        </p:txBody>
      </p:sp>
      <p:sp>
        <p:nvSpPr>
          <p:cNvPr id="2" name="AutoShape 2" descr="Figure 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556792"/>
            <a:ext cx="3792835" cy="2648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89540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Méta-analyse de 19 essais randomisés contrôlés en réanimation</a:t>
            </a:r>
          </a:p>
          <a:p>
            <a:pPr lvl="1"/>
            <a:r>
              <a:rPr lang="fr-FR" dirty="0" smtClean="0"/>
              <a:t>AF vs placebo</a:t>
            </a:r>
          </a:p>
          <a:p>
            <a:r>
              <a:rPr lang="fr-FR" dirty="0" smtClean="0"/>
              <a:t>Critère de jugement principal</a:t>
            </a:r>
          </a:p>
          <a:p>
            <a:pPr lvl="1"/>
            <a:r>
              <a:rPr lang="fr-FR" dirty="0" smtClean="0"/>
              <a:t>DC toutes causes et IFI à candida</a:t>
            </a:r>
          </a:p>
          <a:p>
            <a:r>
              <a:rPr lang="fr-FR" dirty="0" smtClean="0"/>
              <a:t>Résultats</a:t>
            </a:r>
          </a:p>
          <a:p>
            <a:pPr lvl="1"/>
            <a:r>
              <a:rPr lang="fr-FR" dirty="0"/>
              <a:t>IFI: baisse significative  (RR=0,49, IC95% : 0,35-0,68 ; p=0,0001)</a:t>
            </a:r>
          </a:p>
          <a:p>
            <a:pPr lvl="1"/>
            <a:r>
              <a:rPr lang="fr-FR" dirty="0" smtClean="0"/>
              <a:t>DC: pas de différence (RR=0,88, IC95% : 0,74-1,04 ; p=0,14)</a:t>
            </a:r>
          </a:p>
          <a:p>
            <a:r>
              <a:rPr lang="fr-FR" dirty="0" smtClean="0"/>
              <a:t>Concordant avec résultats antérieurs</a:t>
            </a:r>
          </a:p>
          <a:p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348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Traitement antifongique préventif chez les patients de réanimation immunocompétents</a:t>
            </a:r>
            <a:endParaRPr lang="fr-FR" dirty="0"/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6156176" y="6124207"/>
            <a:ext cx="2159566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altLang="fr-FR" dirty="0"/>
              <a:t>Dupont, CCM 2017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Traitement empirique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fr-FR" sz="2800" dirty="0"/>
              <a:t>Cohorte observationnelle Française </a:t>
            </a:r>
            <a:r>
              <a:rPr lang="fr-FR" sz="2800" dirty="0" smtClean="0"/>
              <a:t>Amarcand2</a:t>
            </a:r>
          </a:p>
          <a:p>
            <a:pPr>
              <a:lnSpc>
                <a:spcPct val="90000"/>
              </a:lnSpc>
            </a:pPr>
            <a:r>
              <a:rPr lang="fr-FR" sz="2800" dirty="0" smtClean="0"/>
              <a:t>544 patients avec AF empirique </a:t>
            </a:r>
            <a:r>
              <a:rPr lang="fr-FR" sz="2800" dirty="0"/>
              <a:t>pour </a:t>
            </a:r>
            <a:r>
              <a:rPr lang="fr-FR" sz="2800" dirty="0" smtClean="0"/>
              <a:t>suspicion </a:t>
            </a:r>
            <a:r>
              <a:rPr lang="fr-FR" sz="2800" dirty="0"/>
              <a:t>de candidose invasive acquise en </a:t>
            </a:r>
            <a:r>
              <a:rPr lang="fr-FR" sz="2800" dirty="0" smtClean="0"/>
              <a:t>réanimation</a:t>
            </a:r>
          </a:p>
          <a:p>
            <a:pPr lvl="1">
              <a:lnSpc>
                <a:spcPct val="90000"/>
              </a:lnSpc>
            </a:pPr>
            <a:r>
              <a:rPr lang="fr-FR" sz="2400" dirty="0" smtClean="0"/>
              <a:t>112 avaient finalement une CI (</a:t>
            </a:r>
          </a:p>
          <a:p>
            <a:pPr lvl="1">
              <a:lnSpc>
                <a:spcPct val="90000"/>
              </a:lnSpc>
            </a:pPr>
            <a:r>
              <a:rPr lang="fr-FR" sz="2400" dirty="0" smtClean="0"/>
              <a:t>Comparaison aux 432 non documentés</a:t>
            </a:r>
          </a:p>
          <a:p>
            <a:pPr>
              <a:lnSpc>
                <a:spcPct val="90000"/>
              </a:lnSpc>
            </a:pPr>
            <a:r>
              <a:rPr lang="fr-FR" sz="2800" dirty="0" smtClean="0"/>
              <a:t>Un seul facteur significatif en multivarié pour CI documentée</a:t>
            </a:r>
          </a:p>
          <a:p>
            <a:pPr lvl="1">
              <a:lnSpc>
                <a:spcPct val="90000"/>
              </a:lnSpc>
            </a:pPr>
            <a:r>
              <a:rPr lang="fr-FR" sz="2400" dirty="0" smtClean="0"/>
              <a:t>Admission pour chirurgie abdominale</a:t>
            </a:r>
          </a:p>
          <a:p>
            <a:pPr lvl="2">
              <a:lnSpc>
                <a:spcPct val="90000"/>
              </a:lnSpc>
            </a:pPr>
            <a:r>
              <a:rPr lang="fr-FR" sz="2200" dirty="0" smtClean="0"/>
              <a:t>OR: 3,06 (1,69-5,54; p&lt;0,01)</a:t>
            </a:r>
          </a:p>
          <a:p>
            <a:pPr lvl="2">
              <a:lnSpc>
                <a:spcPct val="90000"/>
              </a:lnSpc>
            </a:pPr>
            <a:r>
              <a:rPr lang="fr-FR" sz="2200" dirty="0" smtClean="0"/>
              <a:t>Les autres items, en particulier ceux des scores usuels étaient non significatifs</a:t>
            </a:r>
            <a:endParaRPr lang="fr-FR" sz="2200" dirty="0"/>
          </a:p>
        </p:txBody>
      </p:sp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4788025" y="6392218"/>
            <a:ext cx="1944216" cy="36671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altLang="fr-FR" dirty="0" smtClean="0"/>
              <a:t>Bailly IJID 2017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4044236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/>
          </p:nvPr>
        </p:nvSpPr>
        <p:spPr>
          <a:ln>
            <a:miter lim="800000"/>
          </a:ln>
          <a:effectLst>
            <a:outerShdw dist="381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r>
              <a:rPr lang="fr-FR" smtClean="0"/>
              <a:t>Etude EMPIRICUS</a:t>
            </a:r>
            <a:br>
              <a:rPr lang="fr-FR" smtClean="0"/>
            </a:br>
            <a:r>
              <a:rPr lang="fr-FR" smtClean="0"/>
              <a:t>Traitement empirique en réanimation</a:t>
            </a:r>
          </a:p>
        </p:txBody>
      </p:sp>
      <p:sp>
        <p:nvSpPr>
          <p:cNvPr id="34819" name="Rectangle 3"/>
          <p:cNvSpPr>
            <a:spLocks noGrp="1"/>
          </p:cNvSpPr>
          <p:nvPr>
            <p:ph type="body" idx="1"/>
          </p:nvPr>
        </p:nvSpPr>
        <p:spPr>
          <a:xfrm>
            <a:off x="457200" y="1989138"/>
            <a:ext cx="8229600" cy="4017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sz="2300" dirty="0" smtClean="0"/>
              <a:t>Essai randomisé 260 patients / 19 réanimations Françaises</a:t>
            </a:r>
          </a:p>
          <a:p>
            <a:pPr>
              <a:lnSpc>
                <a:spcPct val="90000"/>
              </a:lnSpc>
            </a:pPr>
            <a:r>
              <a:rPr lang="fr-FR" sz="2300" dirty="0" smtClean="0"/>
              <a:t>Patients</a:t>
            </a:r>
          </a:p>
          <a:p>
            <a:pPr lvl="1">
              <a:lnSpc>
                <a:spcPct val="90000"/>
              </a:lnSpc>
            </a:pPr>
            <a:r>
              <a:rPr lang="fr-FR" sz="2100" dirty="0" smtClean="0"/>
              <a:t>Colonisés à Candida</a:t>
            </a:r>
          </a:p>
          <a:p>
            <a:pPr lvl="1">
              <a:lnSpc>
                <a:spcPct val="90000"/>
              </a:lnSpc>
            </a:pPr>
            <a:r>
              <a:rPr lang="fr-FR" sz="2100" dirty="0" smtClean="0"/>
              <a:t>VM ≥ 5 j et ≥ 1 dysfonction d’organe</a:t>
            </a:r>
          </a:p>
          <a:p>
            <a:pPr lvl="1">
              <a:lnSpc>
                <a:spcPct val="90000"/>
              </a:lnSpc>
            </a:pPr>
            <a:r>
              <a:rPr lang="fr-FR" sz="2100" dirty="0" smtClean="0"/>
              <a:t>1 CVC ou KT artériel </a:t>
            </a:r>
          </a:p>
          <a:p>
            <a:pPr lvl="1">
              <a:lnSpc>
                <a:spcPct val="90000"/>
              </a:lnSpc>
            </a:pPr>
            <a:r>
              <a:rPr lang="fr-FR" sz="2100" dirty="0" smtClean="0"/>
              <a:t>TT récent par &gt; 4 jours ATB</a:t>
            </a:r>
          </a:p>
          <a:p>
            <a:pPr lvl="1">
              <a:lnSpc>
                <a:spcPct val="90000"/>
              </a:lnSpc>
            </a:pPr>
            <a:r>
              <a:rPr lang="fr-FR" sz="2100" dirty="0" smtClean="0"/>
              <a:t>Sepsis d’origine inconnue</a:t>
            </a:r>
          </a:p>
          <a:p>
            <a:pPr>
              <a:lnSpc>
                <a:spcPct val="90000"/>
              </a:lnSpc>
            </a:pPr>
            <a:r>
              <a:rPr lang="fr-FR" sz="2300" dirty="0" smtClean="0"/>
              <a:t>Randomisation pour</a:t>
            </a:r>
          </a:p>
          <a:p>
            <a:pPr lvl="1">
              <a:lnSpc>
                <a:spcPct val="90000"/>
              </a:lnSpc>
            </a:pPr>
            <a:r>
              <a:rPr lang="fr-FR" sz="2100" dirty="0" err="1" smtClean="0"/>
              <a:t>Micafungine</a:t>
            </a:r>
            <a:r>
              <a:rPr lang="fr-FR" sz="2100" smtClean="0"/>
              <a:t> 100mg/j – 14j vs placebo</a:t>
            </a:r>
          </a:p>
          <a:p>
            <a:pPr>
              <a:lnSpc>
                <a:spcPct val="90000"/>
              </a:lnSpc>
            </a:pPr>
            <a:r>
              <a:rPr lang="fr-FR" sz="2300" dirty="0" smtClean="0"/>
              <a:t>Critère de jugement principal</a:t>
            </a:r>
          </a:p>
          <a:p>
            <a:pPr lvl="1">
              <a:lnSpc>
                <a:spcPct val="90000"/>
              </a:lnSpc>
            </a:pPr>
            <a:r>
              <a:rPr lang="fr-FR" sz="2100" dirty="0" smtClean="0"/>
              <a:t>Survie sans IFI à J28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5651500" y="6488113"/>
            <a:ext cx="2101850" cy="36671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altLang="fr-FR"/>
              <a:t>Timsit, JAMA 2016</a:t>
            </a:r>
          </a:p>
        </p:txBody>
      </p:sp>
    </p:spTree>
    <p:extLst>
      <p:ext uri="{BB962C8B-B14F-4D97-AF65-F5344CB8AC3E}">
        <p14:creationId xmlns:p14="http://schemas.microsoft.com/office/powerpoint/2010/main" val="87915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/>
          </p:nvPr>
        </p:nvSpPr>
        <p:spPr>
          <a:ln>
            <a:miter lim="800000"/>
          </a:ln>
          <a:effectLst>
            <a:outerShdw dist="381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r>
              <a:rPr lang="fr-FR" smtClean="0"/>
              <a:t>Etude EMPIRICUS</a:t>
            </a:r>
            <a:br>
              <a:rPr lang="fr-FR" smtClean="0"/>
            </a:br>
            <a:r>
              <a:rPr lang="fr-FR" smtClean="0"/>
              <a:t>Traitement empirique en réanimation</a:t>
            </a:r>
          </a:p>
        </p:txBody>
      </p:sp>
      <p:grpSp>
        <p:nvGrpSpPr>
          <p:cNvPr id="35843" name="Group 3"/>
          <p:cNvGrpSpPr>
            <a:grpSpLocks/>
          </p:cNvGrpSpPr>
          <p:nvPr/>
        </p:nvGrpSpPr>
        <p:grpSpPr bwMode="auto">
          <a:xfrm>
            <a:off x="150813" y="1628800"/>
            <a:ext cx="8958262" cy="4371975"/>
            <a:chOff x="95" y="1350"/>
            <a:chExt cx="5643" cy="2754"/>
          </a:xfrm>
        </p:grpSpPr>
        <p:pic>
          <p:nvPicPr>
            <p:cNvPr id="35844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576" y="1350"/>
              <a:ext cx="2162" cy="26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5845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5" y="1389"/>
              <a:ext cx="1731" cy="2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5846" name="Picture 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746" y="1389"/>
              <a:ext cx="2163" cy="2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2771775" y="1412776"/>
            <a:ext cx="6121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ts val="0"/>
              </a:spcBef>
            </a:pPr>
            <a:r>
              <a:rPr lang="fr-FR" dirty="0"/>
              <a:t>Survie sans IFI à J28		Survie à </a:t>
            </a:r>
            <a:r>
              <a:rPr lang="fr-FR" dirty="0" smtClean="0"/>
              <a:t>J28</a:t>
            </a:r>
          </a:p>
          <a:p>
            <a:pPr>
              <a:spcBef>
                <a:spcPts val="0"/>
              </a:spcBef>
            </a:pPr>
            <a:r>
              <a:rPr lang="fr-FR" sz="1400" dirty="0" smtClean="0"/>
              <a:t>68 </a:t>
            </a:r>
            <a:r>
              <a:rPr lang="fr-FR" sz="1400" dirty="0"/>
              <a:t>vs 60.2% (HR 1.37[0.87-2.08]		70 vs 70%, p=0.95</a:t>
            </a:r>
          </a:p>
        </p:txBody>
      </p:sp>
      <p:sp>
        <p:nvSpPr>
          <p:cNvPr id="35848" name="Text Box 4"/>
          <p:cNvSpPr txBox="1">
            <a:spLocks noChangeArrowheads="1"/>
          </p:cNvSpPr>
          <p:nvPr/>
        </p:nvSpPr>
        <p:spPr bwMode="auto">
          <a:xfrm>
            <a:off x="5651500" y="6488113"/>
            <a:ext cx="2101850" cy="36671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altLang="fr-FR"/>
              <a:t>Timsit, JAMA 2016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251520" y="6011996"/>
            <a:ext cx="8496944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dirty="0" smtClean="0">
                <a:latin typeface="Calibri" panose="020F0502020204030204" pitchFamily="34" charset="0"/>
                <a:cs typeface="Calibri" panose="020F0502020204030204" pitchFamily="34" charset="0"/>
              </a:rPr>
              <a:t>Pas d’intérêt d’un AF empirique chez des patients de réanimation non neutropéniques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14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/>
              <a:t>Etude </a:t>
            </a:r>
            <a:r>
              <a:rPr lang="fr-FR" dirty="0" err="1"/>
              <a:t>monocentrique</a:t>
            </a:r>
            <a:r>
              <a:rPr lang="fr-FR" dirty="0"/>
              <a:t> randomisée contrôlée </a:t>
            </a:r>
          </a:p>
          <a:p>
            <a:r>
              <a:rPr lang="fr-FR" dirty="0"/>
              <a:t>110 patients non-neutropéniques, sous AF empirique randomisés</a:t>
            </a:r>
          </a:p>
          <a:p>
            <a:pPr lvl="1"/>
            <a:r>
              <a:rPr lang="fr-FR" dirty="0"/>
              <a:t>Intervention (n=55): b-D-</a:t>
            </a:r>
            <a:r>
              <a:rPr lang="fr-FR" dirty="0" err="1"/>
              <a:t>glucane</a:t>
            </a:r>
            <a:r>
              <a:rPr lang="fr-FR" dirty="0"/>
              <a:t>, </a:t>
            </a:r>
            <a:r>
              <a:rPr lang="fr-FR" dirty="0" err="1"/>
              <a:t>Ac</a:t>
            </a:r>
            <a:r>
              <a:rPr lang="fr-FR" dirty="0"/>
              <a:t>/Ag </a:t>
            </a:r>
            <a:r>
              <a:rPr lang="fr-FR" dirty="0" err="1"/>
              <a:t>mannane</a:t>
            </a:r>
            <a:r>
              <a:rPr lang="fr-FR" dirty="0"/>
              <a:t> à J0 et J4.</a:t>
            </a:r>
          </a:p>
          <a:p>
            <a:pPr lvl="2"/>
            <a:r>
              <a:rPr lang="fr-FR" dirty="0"/>
              <a:t>Algorithme d'arrêt précoce du traitement AF à partir de J4. </a:t>
            </a:r>
          </a:p>
          <a:p>
            <a:pPr lvl="1"/>
            <a:r>
              <a:rPr lang="fr-FR" dirty="0"/>
              <a:t>Standard (n=55): 14 jours de traitement selon les recommandations de l'IDSA</a:t>
            </a:r>
          </a:p>
          <a:p>
            <a:r>
              <a:rPr lang="fr-FR" dirty="0"/>
              <a:t> Critère de jugement principal: % arrêt AF &lt; J7 (hors DC)</a:t>
            </a:r>
          </a:p>
          <a:p>
            <a:pPr lvl="1"/>
            <a:r>
              <a:rPr lang="fr-FR" dirty="0"/>
              <a:t>Plus d’</a:t>
            </a:r>
            <a:r>
              <a:rPr lang="fr-FR" dirty="0" err="1"/>
              <a:t>arret</a:t>
            </a:r>
            <a:r>
              <a:rPr lang="fr-FR" dirty="0"/>
              <a:t> de TT dans groupe intervention (</a:t>
            </a:r>
            <a:r>
              <a:rPr lang="fr-FR" b="1" dirty="0">
                <a:solidFill>
                  <a:srgbClr val="FF0000"/>
                </a:solidFill>
              </a:rPr>
              <a:t>54 vs 2%; p&lt;0,0001</a:t>
            </a:r>
            <a:r>
              <a:rPr lang="fr-FR" dirty="0"/>
              <a:t>)</a:t>
            </a:r>
          </a:p>
          <a:p>
            <a:pPr lvl="1"/>
            <a:r>
              <a:rPr lang="fr-FR" dirty="0"/>
              <a:t>Durée de TT plus courte dans ce groupe</a:t>
            </a:r>
          </a:p>
          <a:p>
            <a:pPr lvl="1"/>
            <a:r>
              <a:rPr lang="fr-FR" dirty="0"/>
              <a:t>Pas de différence IFI, jours VM, durée séjour en réa, DC</a:t>
            </a:r>
          </a:p>
        </p:txBody>
      </p:sp>
      <p:sp>
        <p:nvSpPr>
          <p:cNvPr id="3584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Biomarqueurs pour l'arrêt des traitements antifongiques empiriques en réanimation</a:t>
            </a:r>
          </a:p>
        </p:txBody>
      </p:sp>
      <p:sp>
        <p:nvSpPr>
          <p:cNvPr id="35848" name="Text Box 4"/>
          <p:cNvSpPr txBox="1">
            <a:spLocks noChangeArrowheads="1"/>
          </p:cNvSpPr>
          <p:nvPr/>
        </p:nvSpPr>
        <p:spPr bwMode="auto">
          <a:xfrm>
            <a:off x="5651500" y="6199691"/>
            <a:ext cx="1980029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altLang="fr-FR" dirty="0" err="1"/>
              <a:t>Rouze</a:t>
            </a:r>
            <a:r>
              <a:rPr lang="fr-FR" altLang="fr-FR" dirty="0"/>
              <a:t>, ICM 2017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Pas/peu d’intérêt en population générale</a:t>
            </a:r>
          </a:p>
          <a:p>
            <a:r>
              <a:rPr lang="fr-FR" dirty="0" smtClean="0"/>
              <a:t>Marqueurs, </a:t>
            </a:r>
            <a:r>
              <a:rPr lang="fr-FR" dirty="0" err="1" smtClean="0"/>
              <a:t>FdR</a:t>
            </a:r>
            <a:r>
              <a:rPr lang="fr-FR" dirty="0" smtClean="0"/>
              <a:t> et scores proposés ne sont pas encore assez discriminants</a:t>
            </a:r>
          </a:p>
          <a:p>
            <a:pPr lvl="1"/>
            <a:r>
              <a:rPr lang="fr-FR" dirty="0" smtClean="0"/>
              <a:t>VPN et arrêt précoce de traitement</a:t>
            </a:r>
            <a:endParaRPr lang="fr-FR" dirty="0"/>
          </a:p>
          <a:p>
            <a:r>
              <a:rPr lang="fr-FR" dirty="0" smtClean="0"/>
              <a:t>Mieux préciser les sous populations de patients pouvant en bénéficier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Traitement précoce en réanimation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638971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="" xmlns:a16="http://schemas.microsoft.com/office/drawing/2014/main" id="{63994DDE-5E44-4DDD-A6C6-5318E67015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Accessibilité du diagnostic rapide</a:t>
            </a:r>
          </a:p>
          <a:p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Chez quels patients faut-il débuter un traitement probabiliste d’une candidose invasive ? </a:t>
            </a:r>
          </a:p>
          <a:p>
            <a:r>
              <a:rPr lang="fr-FR" dirty="0"/>
              <a:t>Faut-il étendre les indications de prophylaxie anti aspergillaire à d’autres populations que les habituels « haut risque » ? </a:t>
            </a:r>
          </a:p>
          <a:p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En hématologie, traitement probabiliste ou traitement préemptif ?</a:t>
            </a:r>
          </a:p>
          <a:p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Quand </a:t>
            </a:r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doit-on arrêter le traitement curatif d’une aspergillose invasive ?</a:t>
            </a:r>
          </a:p>
          <a:p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Quel impact des résistances ? </a:t>
            </a:r>
          </a:p>
        </p:txBody>
      </p:sp>
      <p:sp>
        <p:nvSpPr>
          <p:cNvPr id="3" name="Titre 2">
            <a:extLst>
              <a:ext uri="{FF2B5EF4-FFF2-40B4-BE49-F238E27FC236}">
                <a16:creationId xmlns="" xmlns:a16="http://schemas.microsoft.com/office/drawing/2014/main" id="{9E0D47BE-E687-4056-96B5-286D75CB7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Quelles questions pour 2018 ?</a:t>
            </a:r>
          </a:p>
        </p:txBody>
      </p:sp>
    </p:spTree>
    <p:extLst>
      <p:ext uri="{BB962C8B-B14F-4D97-AF65-F5344CB8AC3E}">
        <p14:creationId xmlns:p14="http://schemas.microsoft.com/office/powerpoint/2010/main" val="2817530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="" xmlns:a16="http://schemas.microsoft.com/office/drawing/2014/main" id="{6B0C2AA8-47B0-42D2-8CCF-5034FD88AF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/>
              <a:t>A titre personnel:</a:t>
            </a:r>
          </a:p>
          <a:p>
            <a:pPr marL="742950" lvl="1" indent="-285750"/>
            <a:r>
              <a:rPr lang="fr-FR" dirty="0"/>
              <a:t>Intervenant : </a:t>
            </a:r>
            <a:r>
              <a:rPr lang="fr-FR" dirty="0" err="1"/>
              <a:t>Basilea</a:t>
            </a:r>
            <a:r>
              <a:rPr lang="fr-FR" dirty="0"/>
              <a:t>, </a:t>
            </a:r>
            <a:r>
              <a:rPr lang="fr-FR" dirty="0" err="1"/>
              <a:t>Gilead</a:t>
            </a:r>
            <a:r>
              <a:rPr lang="fr-FR" dirty="0"/>
              <a:t>, MSD, Novartis, Pfizer</a:t>
            </a:r>
          </a:p>
          <a:p>
            <a:pPr marL="742950" lvl="1" indent="-285750"/>
            <a:r>
              <a:rPr lang="fr-FR" dirty="0"/>
              <a:t>Congrès : Astellas, </a:t>
            </a:r>
            <a:r>
              <a:rPr lang="fr-FR" dirty="0" err="1"/>
              <a:t>Basilea</a:t>
            </a:r>
            <a:r>
              <a:rPr lang="fr-FR" dirty="0"/>
              <a:t>, </a:t>
            </a:r>
            <a:r>
              <a:rPr lang="fr-FR" dirty="0" err="1"/>
              <a:t>Gilead</a:t>
            </a:r>
            <a:r>
              <a:rPr lang="fr-FR" dirty="0"/>
              <a:t>, MSD, Pfizer</a:t>
            </a:r>
          </a:p>
          <a:p>
            <a:pPr marL="742950" lvl="1" indent="-285750"/>
            <a:r>
              <a:rPr lang="fr-FR" dirty="0" err="1"/>
              <a:t>Board</a:t>
            </a:r>
            <a:r>
              <a:rPr lang="fr-FR" dirty="0"/>
              <a:t>: MSD</a:t>
            </a:r>
          </a:p>
          <a:p>
            <a:r>
              <a:rPr lang="fr-FR" dirty="0"/>
              <a:t>Comme dirigeant de la SPILF (partenaires de la SPILF): </a:t>
            </a:r>
          </a:p>
          <a:p>
            <a:pPr marL="742950" lvl="1" indent="-285750"/>
            <a:r>
              <a:rPr lang="fr-FR" dirty="0"/>
              <a:t>Actuels:</a:t>
            </a:r>
          </a:p>
          <a:p>
            <a:pPr marL="981075" lvl="2" indent="-285750"/>
            <a:r>
              <a:rPr lang="fr-FR" dirty="0"/>
              <a:t>Astellas - </a:t>
            </a:r>
            <a:r>
              <a:rPr lang="fr-FR" dirty="0" err="1"/>
              <a:t>Basilea</a:t>
            </a:r>
            <a:r>
              <a:rPr lang="fr-FR" dirty="0"/>
              <a:t> - Biofilm control – </a:t>
            </a:r>
            <a:r>
              <a:rPr lang="fr-FR" dirty="0" err="1"/>
              <a:t>Correvio</a:t>
            </a:r>
            <a:r>
              <a:rPr lang="fr-FR" dirty="0"/>
              <a:t> – </a:t>
            </a:r>
            <a:r>
              <a:rPr lang="fr-FR" dirty="0" err="1"/>
              <a:t>Elivie</a:t>
            </a:r>
            <a:r>
              <a:rPr lang="fr-FR" dirty="0"/>
              <a:t> - </a:t>
            </a:r>
            <a:r>
              <a:rPr lang="fr-FR" dirty="0" err="1"/>
              <a:t>Eumedica</a:t>
            </a:r>
            <a:r>
              <a:rPr lang="fr-FR" dirty="0"/>
              <a:t> - </a:t>
            </a:r>
            <a:r>
              <a:rPr lang="fr-FR" dirty="0" err="1"/>
              <a:t>Experf</a:t>
            </a:r>
            <a:r>
              <a:rPr lang="fr-FR" dirty="0"/>
              <a:t> - </a:t>
            </a:r>
            <a:r>
              <a:rPr lang="fr-FR" dirty="0" err="1"/>
              <a:t>Gilead</a:t>
            </a:r>
            <a:r>
              <a:rPr lang="fr-FR" dirty="0"/>
              <a:t> - GSK - Janssen - MSD – </a:t>
            </a:r>
            <a:r>
              <a:rPr lang="fr-FR" dirty="0" err="1"/>
              <a:t>Panpharma</a:t>
            </a:r>
            <a:r>
              <a:rPr lang="fr-FR" dirty="0"/>
              <a:t> - Pfizer - Sanofi -  Sanofi Pasteur - </a:t>
            </a:r>
            <a:r>
              <a:rPr lang="fr-FR" dirty="0" err="1"/>
              <a:t>Thermofisher</a:t>
            </a:r>
            <a:r>
              <a:rPr lang="fr-FR" dirty="0"/>
              <a:t> - </a:t>
            </a:r>
            <a:r>
              <a:rPr lang="fr-FR" dirty="0" err="1"/>
              <a:t>Viiv</a:t>
            </a:r>
            <a:r>
              <a:rPr lang="fr-FR" dirty="0"/>
              <a:t> Healthcare</a:t>
            </a:r>
          </a:p>
          <a:p>
            <a:pPr marL="742950" lvl="1" indent="-285750"/>
            <a:r>
              <a:rPr lang="fr-FR" dirty="0"/>
              <a:t>Années précédentes:</a:t>
            </a:r>
          </a:p>
          <a:p>
            <a:pPr marL="981075" lvl="2" indent="-285750"/>
            <a:r>
              <a:rPr lang="fr-FR" dirty="0"/>
              <a:t>Abbott - Astra Zeneca - Bayer - BMS - </a:t>
            </a:r>
            <a:r>
              <a:rPr lang="fr-FR" dirty="0" err="1"/>
              <a:t>Celestis</a:t>
            </a:r>
            <a:r>
              <a:rPr lang="fr-FR" dirty="0"/>
              <a:t> - IP santé - Novartis Roche </a:t>
            </a:r>
            <a:r>
              <a:rPr lang="fr-FR" dirty="0" err="1"/>
              <a:t>Qiagen</a:t>
            </a:r>
            <a:r>
              <a:rPr lang="fr-FR" dirty="0"/>
              <a:t> - </a:t>
            </a:r>
            <a:r>
              <a:rPr lang="fr-FR" dirty="0" err="1"/>
              <a:t>Vitalaire</a:t>
            </a:r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="" xmlns:a16="http://schemas.microsoft.com/office/drawing/2014/main" id="{67E7EBD4-20F4-487C-86BD-F7E5F4668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Liens </a:t>
            </a:r>
            <a:r>
              <a:rPr lang="fr-FR" dirty="0" smtClean="0"/>
              <a:t>d’intérêt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503885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="" xmlns:a16="http://schemas.microsoft.com/office/drawing/2014/main" id="{2816930B-9F7D-4733-9B0E-9DBFADED8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</a:t>
            </a:r>
            <a:r>
              <a:rPr lang="fr-FR" dirty="0"/>
              <a:t>populations à risque </a:t>
            </a:r>
            <a:r>
              <a:rPr lang="fr-FR" dirty="0" smtClean="0"/>
              <a:t>d’aspergillose invasive</a:t>
            </a:r>
            <a:endParaRPr lang="fr-FR" dirty="0"/>
          </a:p>
        </p:txBody>
      </p:sp>
      <p:sp>
        <p:nvSpPr>
          <p:cNvPr id="4" name="Text Box 4">
            <a:extLst>
              <a:ext uri="{FF2B5EF4-FFF2-40B4-BE49-F238E27FC236}">
                <a16:creationId xmlns="" xmlns:a16="http://schemas.microsoft.com/office/drawing/2014/main" id="{675EE39F-17B7-40A1-A076-2A45F39749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5805264"/>
            <a:ext cx="2839303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altLang="fr-FR" dirty="0" err="1"/>
              <a:t>Zahar</a:t>
            </a:r>
            <a:r>
              <a:rPr lang="fr-FR" altLang="fr-FR" dirty="0"/>
              <a:t>, J </a:t>
            </a:r>
            <a:r>
              <a:rPr lang="fr-FR" altLang="fr-FR" dirty="0" err="1"/>
              <a:t>Mycol</a:t>
            </a:r>
            <a:r>
              <a:rPr lang="fr-FR" altLang="fr-FR" dirty="0"/>
              <a:t> Med  2017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7" y="2060848"/>
            <a:ext cx="9186639" cy="3340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306" y="5555980"/>
            <a:ext cx="3326950" cy="43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1894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Critères </a:t>
            </a:r>
            <a:r>
              <a:rPr lang="fr-FR" dirty="0" smtClean="0"/>
              <a:t>proposés dans les diapos ECIL 2013</a:t>
            </a:r>
          </a:p>
          <a:p>
            <a:pPr lvl="1"/>
            <a:r>
              <a:rPr lang="fr-FR" dirty="0" smtClean="0"/>
              <a:t>Fixer le seuil d’intérêt de la prophylaxie à 8% de risque d’AI</a:t>
            </a:r>
          </a:p>
          <a:p>
            <a:pPr lvl="1"/>
            <a:r>
              <a:rPr lang="fr-FR" dirty="0" smtClean="0"/>
              <a:t>Hors populations « classiques » à envisager pour les LLC si neutropénie &gt; 6mois, patients âgés, maladie évoluée réfractaire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 faire si l’on constate une nouvelle population à risque ?</a:t>
            </a:r>
            <a:endParaRPr lang="fr-FR" dirty="0"/>
          </a:p>
        </p:txBody>
      </p:sp>
      <p:sp>
        <p:nvSpPr>
          <p:cNvPr id="4" name="Text Box 4">
            <a:extLst>
              <a:ext uri="{FF2B5EF4-FFF2-40B4-BE49-F238E27FC236}">
                <a16:creationId xmlns="" xmlns:a16="http://schemas.microsoft.com/office/drawing/2014/main" id="{675EE39F-17B7-40A1-A076-2A45F39749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5805264"/>
            <a:ext cx="5763181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altLang="fr-FR" dirty="0"/>
              <a:t>Diapos sur </a:t>
            </a:r>
            <a:r>
              <a:rPr lang="fr-FR" altLang="fr-FR" dirty="0" smtClean="0"/>
              <a:t>www.ecil-leukaemia.com/program2013.htm</a:t>
            </a:r>
          </a:p>
        </p:txBody>
      </p:sp>
    </p:spTree>
    <p:extLst>
      <p:ext uri="{BB962C8B-B14F-4D97-AF65-F5344CB8AC3E}">
        <p14:creationId xmlns:p14="http://schemas.microsoft.com/office/powerpoint/2010/main" val="4228992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Identification </a:t>
            </a:r>
            <a:r>
              <a:rPr lang="fr-FR" dirty="0"/>
              <a:t>de 27 aspergilloses dont 11 (40%) atteintes cérébrales (17 prouvées / 9 probables</a:t>
            </a:r>
            <a:r>
              <a:rPr lang="fr-FR" dirty="0" smtClean="0"/>
              <a:t>) chez des patients traités pour LLC</a:t>
            </a:r>
            <a:endParaRPr lang="fr-FR" dirty="0"/>
          </a:p>
          <a:p>
            <a:pPr lvl="1"/>
            <a:r>
              <a:rPr lang="fr-FR" dirty="0"/>
              <a:t>Temps médian entre début </a:t>
            </a:r>
            <a:r>
              <a:rPr lang="fr-FR" dirty="0" err="1"/>
              <a:t>ibrutinib</a:t>
            </a:r>
            <a:r>
              <a:rPr lang="fr-FR" dirty="0"/>
              <a:t> et diagnostic AI: 3 mois</a:t>
            </a:r>
          </a:p>
          <a:p>
            <a:pPr lvl="1"/>
            <a:r>
              <a:rPr lang="fr-FR" dirty="0"/>
              <a:t>LLC: ~4500 cas/an en France,</a:t>
            </a:r>
          </a:p>
          <a:p>
            <a:pPr lvl="1"/>
            <a:r>
              <a:rPr lang="fr-FR" dirty="0"/>
              <a:t>Fréquemment autres </a:t>
            </a:r>
            <a:r>
              <a:rPr lang="fr-FR" dirty="0" err="1"/>
              <a:t>FdR</a:t>
            </a:r>
            <a:r>
              <a:rPr lang="fr-FR" dirty="0"/>
              <a:t> </a:t>
            </a:r>
            <a:r>
              <a:rPr lang="fr-FR" dirty="0" smtClean="0"/>
              <a:t>aspergillose que </a:t>
            </a:r>
            <a:r>
              <a:rPr lang="fr-FR" dirty="0" err="1" smtClean="0"/>
              <a:t>ibrutinib</a:t>
            </a:r>
            <a:endParaRPr lang="fr-FR" dirty="0"/>
          </a:p>
          <a:p>
            <a:r>
              <a:rPr lang="fr-FR" dirty="0" err="1" smtClean="0"/>
              <a:t>Ibrutinib</a:t>
            </a:r>
            <a:endParaRPr lang="fr-FR" dirty="0" smtClean="0"/>
          </a:p>
          <a:p>
            <a:pPr lvl="1"/>
            <a:r>
              <a:rPr lang="fr-FR" dirty="0" smtClean="0"/>
              <a:t>TT ciblé des hémopathies lymphoïdes, </a:t>
            </a:r>
            <a:r>
              <a:rPr lang="fr-FR" dirty="0"/>
              <a:t>Inhibiteur  tyrosine kinase de </a:t>
            </a:r>
            <a:r>
              <a:rPr lang="fr-FR" dirty="0" err="1"/>
              <a:t>Bruton</a:t>
            </a:r>
            <a:r>
              <a:rPr lang="fr-FR" dirty="0"/>
              <a:t>.</a:t>
            </a:r>
            <a:endParaRPr lang="fr-FR" dirty="0" smtClean="0"/>
          </a:p>
          <a:p>
            <a:pPr lvl="1"/>
            <a:r>
              <a:rPr lang="fr-FR" dirty="0" smtClean="0"/>
              <a:t>Non décrit dans les études pivot</a:t>
            </a:r>
          </a:p>
          <a:p>
            <a:pPr lvl="1"/>
            <a:r>
              <a:rPr lang="fr-FR" dirty="0" smtClean="0"/>
              <a:t>Cas inattendus d’AI aussi décrits pour lymphome cérébral primitif</a:t>
            </a: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Aspergillose invasive (dont cérébrale), chez des patients recevant de l’</a:t>
            </a:r>
            <a:r>
              <a:rPr lang="fr-FR" dirty="0" err="1" smtClean="0"/>
              <a:t>ibrutinib</a:t>
            </a:r>
            <a:endParaRPr lang="fr-FR" dirty="0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5890299" y="1437902"/>
            <a:ext cx="2066077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dirty="0" smtClean="0"/>
              <a:t>Ghez </a:t>
            </a:r>
            <a:r>
              <a:rPr lang="en-US" dirty="0" smtClean="0"/>
              <a:t>Blood 2018</a:t>
            </a:r>
            <a:endParaRPr lang="fr-FR" dirty="0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5514606" y="5731515"/>
            <a:ext cx="3402221" cy="646331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dirty="0" err="1" smtClean="0"/>
              <a:t>Grommes</a:t>
            </a:r>
            <a:r>
              <a:rPr lang="fr-FR" dirty="0" smtClean="0"/>
              <a:t> Cancer </a:t>
            </a:r>
            <a:r>
              <a:rPr lang="fr-FR" dirty="0" err="1" smtClean="0"/>
              <a:t>discov</a:t>
            </a:r>
            <a:r>
              <a:rPr lang="fr-FR" dirty="0" smtClean="0"/>
              <a:t> 2017</a:t>
            </a:r>
            <a:endParaRPr lang="en-US" dirty="0" smtClean="0"/>
          </a:p>
          <a:p>
            <a:r>
              <a:rPr lang="en-US" dirty="0" err="1" smtClean="0"/>
              <a:t>Lionakis</a:t>
            </a:r>
            <a:r>
              <a:rPr lang="en-US" dirty="0" smtClean="0"/>
              <a:t> Cancer Cell 2017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005271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Quelle fréquence réelle ?</a:t>
            </a:r>
          </a:p>
          <a:p>
            <a:r>
              <a:rPr lang="fr-FR" dirty="0" smtClean="0"/>
              <a:t>Y a il des sous populations de patients à risque plus élevé ?</a:t>
            </a:r>
          </a:p>
          <a:p>
            <a:pPr lvl="1"/>
            <a:r>
              <a:rPr lang="fr-FR" dirty="0" smtClean="0"/>
              <a:t>Selon l’avancée de la maladie ?</a:t>
            </a:r>
          </a:p>
          <a:p>
            <a:pPr lvl="1"/>
            <a:r>
              <a:rPr lang="fr-FR" dirty="0" smtClean="0"/>
              <a:t>Les traitements simultanés et antérieurs ?</a:t>
            </a:r>
          </a:p>
          <a:p>
            <a:r>
              <a:rPr lang="fr-FR" dirty="0" smtClean="0"/>
              <a:t>Quelles conséquence si on en identifie ?</a:t>
            </a:r>
          </a:p>
          <a:p>
            <a:pPr lvl="1"/>
            <a:r>
              <a:rPr lang="fr-FR" dirty="0" smtClean="0"/>
              <a:t>Surveillance rapprochée en début de traitement ?</a:t>
            </a:r>
          </a:p>
          <a:p>
            <a:pPr lvl="1"/>
            <a:r>
              <a:rPr lang="fr-FR" dirty="0" smtClean="0"/>
              <a:t>Prophylaxie ?</a:t>
            </a:r>
          </a:p>
          <a:p>
            <a:pPr lvl="2"/>
            <a:r>
              <a:rPr lang="fr-FR" dirty="0" smtClean="0"/>
              <a:t>Mais interaction avec </a:t>
            </a:r>
            <a:r>
              <a:rPr lang="fr-FR" dirty="0" err="1" smtClean="0"/>
              <a:t>azolés</a:t>
            </a:r>
            <a:r>
              <a:rPr lang="fr-FR" dirty="0" smtClean="0"/>
              <a:t> (métabolisé par CYP3A4)</a:t>
            </a:r>
          </a:p>
          <a:p>
            <a:pPr lvl="1"/>
            <a:endParaRPr lang="fr-FR" dirty="0" smtClean="0"/>
          </a:p>
          <a:p>
            <a:pPr lvl="1"/>
            <a:endParaRPr lang="fr-FR" dirty="0" smtClean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Aspergillose invasive </a:t>
            </a:r>
            <a:r>
              <a:rPr lang="fr-FR" dirty="0" smtClean="0"/>
              <a:t> et </a:t>
            </a:r>
            <a:r>
              <a:rPr lang="fr-FR" dirty="0" err="1" smtClean="0"/>
              <a:t>ibrutinib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700306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="" xmlns:a16="http://schemas.microsoft.com/office/drawing/2014/main" id="{63994DDE-5E44-4DDD-A6C6-5318E67015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Accessibilité du diagnostic rapide</a:t>
            </a:r>
          </a:p>
          <a:p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Chez quels patients faut-il débuter un traitement probabiliste d’une candidose invasive ? </a:t>
            </a:r>
          </a:p>
          <a:p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Faut-il étendre les indications de prophylaxie anti aspergillaire à d’autres populations que les habituels « haut risque » ? </a:t>
            </a:r>
          </a:p>
          <a:p>
            <a:r>
              <a:rPr lang="fr-FR" dirty="0"/>
              <a:t>En hématologie, traitement probabiliste ou traitement préemptif ?</a:t>
            </a:r>
          </a:p>
          <a:p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Quand </a:t>
            </a:r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doit-on arrêter le traitement curatif d’une aspergillose invasive ?</a:t>
            </a:r>
          </a:p>
          <a:p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Quel impact des résistances ? </a:t>
            </a:r>
          </a:p>
        </p:txBody>
      </p:sp>
      <p:sp>
        <p:nvSpPr>
          <p:cNvPr id="3" name="Titre 2">
            <a:extLst>
              <a:ext uri="{FF2B5EF4-FFF2-40B4-BE49-F238E27FC236}">
                <a16:creationId xmlns="" xmlns:a16="http://schemas.microsoft.com/office/drawing/2014/main" id="{9E0D47BE-E687-4056-96B5-286D75CB7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Quelles questions pour 2018 ?</a:t>
            </a:r>
          </a:p>
        </p:txBody>
      </p:sp>
    </p:spTree>
    <p:extLst>
      <p:ext uri="{BB962C8B-B14F-4D97-AF65-F5344CB8AC3E}">
        <p14:creationId xmlns:p14="http://schemas.microsoft.com/office/powerpoint/2010/main" val="28175301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altLang="fr-FR" dirty="0" smtClean="0">
                <a:solidFill>
                  <a:schemeClr val="tx1"/>
                </a:solidFill>
              </a:rPr>
              <a:t>Empiriqu</a:t>
            </a:r>
            <a:r>
              <a:rPr lang="fr-FR" altLang="fr-FR" dirty="0" smtClean="0"/>
              <a:t>e ou </a:t>
            </a:r>
            <a:r>
              <a:rPr lang="fr-FR" altLang="fr-FR" dirty="0" smtClean="0">
                <a:solidFill>
                  <a:schemeClr val="tx1"/>
                </a:solidFill>
              </a:rPr>
              <a:t>préemptif ?</a:t>
            </a:r>
            <a:endParaRPr lang="fr-FR" altLang="fr-FR" dirty="0">
              <a:solidFill>
                <a:schemeClr val="tx1"/>
              </a:solidFill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lnSpcReduction="10000"/>
          </a:bodyPr>
          <a:lstStyle/>
          <a:p>
            <a:r>
              <a:rPr lang="fr-FR" altLang="fr-FR" dirty="0" smtClean="0"/>
              <a:t>Empirique :</a:t>
            </a:r>
          </a:p>
          <a:p>
            <a:pPr lvl="1"/>
            <a:r>
              <a:rPr lang="fr-FR" altLang="fr-FR" dirty="0" smtClean="0"/>
              <a:t>Basé sur la fièvre</a:t>
            </a:r>
          </a:p>
          <a:p>
            <a:r>
              <a:rPr lang="fr-FR" altLang="fr-FR" dirty="0" smtClean="0"/>
              <a:t>Préemptif :</a:t>
            </a:r>
          </a:p>
          <a:p>
            <a:pPr lvl="1"/>
            <a:r>
              <a:rPr lang="fr-FR" altLang="fr-FR" dirty="0" smtClean="0"/>
              <a:t>Basé sur la positivité d’un critère</a:t>
            </a:r>
          </a:p>
          <a:p>
            <a:pPr lvl="2"/>
            <a:r>
              <a:rPr lang="fr-FR" altLang="fr-FR" dirty="0" smtClean="0"/>
              <a:t>Biologique: marqueurs à monitorage systématique qui pourraient se positiver avant une infection clinique</a:t>
            </a:r>
          </a:p>
          <a:p>
            <a:pPr lvl="2"/>
            <a:r>
              <a:rPr lang="fr-FR" altLang="fr-FR" dirty="0" smtClean="0"/>
              <a:t>Imagerie: en pratique, scanner thoracique et cas de fièvre et/ou symptôme respiratoire</a:t>
            </a:r>
          </a:p>
          <a:p>
            <a:r>
              <a:rPr lang="fr-FR" altLang="fr-FR" dirty="0" smtClean="0"/>
              <a:t>Pas de définition standardisée du préemptif</a:t>
            </a:r>
          </a:p>
          <a:p>
            <a:pPr lvl="1"/>
            <a:r>
              <a:rPr lang="fr-FR" altLang="fr-FR" dirty="0" smtClean="0"/>
              <a:t>Risque de confusion dans la littérature</a:t>
            </a:r>
          </a:p>
          <a:p>
            <a:r>
              <a:rPr lang="fr-FR" altLang="fr-FR" dirty="0" smtClean="0"/>
              <a:t>Plusieurs études tendent à supporter l’approche préemptive</a:t>
            </a:r>
          </a:p>
        </p:txBody>
      </p:sp>
    </p:spTree>
    <p:extLst>
      <p:ext uri="{BB962C8B-B14F-4D97-AF65-F5344CB8AC3E}">
        <p14:creationId xmlns:p14="http://schemas.microsoft.com/office/powerpoint/2010/main" val="46007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>
              <a:defRPr/>
            </a:pPr>
            <a:r>
              <a:rPr lang="fr-FR" dirty="0" smtClean="0">
                <a:solidFill>
                  <a:schemeClr val="tx1"/>
                </a:solidFill>
              </a:rPr>
              <a:t>Des données fin 2018 !</a:t>
            </a:r>
          </a:p>
        </p:txBody>
      </p:sp>
      <p:sp>
        <p:nvSpPr>
          <p:cNvPr id="192515" name="Rectangle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fr-FR" altLang="fr-FR" dirty="0" smtClean="0"/>
              <a:t>Essai de t</a:t>
            </a:r>
            <a:r>
              <a:rPr lang="fr-FR" dirty="0" smtClean="0"/>
              <a:t>raitement préemptif vs probabiliste</a:t>
            </a:r>
            <a:endParaRPr lang="fr-FR" dirty="0"/>
          </a:p>
          <a:p>
            <a:pPr lvl="1">
              <a:defRPr/>
            </a:pPr>
            <a:r>
              <a:rPr lang="fr-FR" altLang="fr-FR" dirty="0" smtClean="0"/>
              <a:t>EORTC </a:t>
            </a:r>
            <a:r>
              <a:rPr lang="fr-FR" altLang="fr-FR" dirty="0"/>
              <a:t>65091-06093/NCT01288378</a:t>
            </a:r>
            <a:endParaRPr lang="fr-FR" altLang="fr-FR" dirty="0" smtClean="0"/>
          </a:p>
          <a:p>
            <a:pPr>
              <a:defRPr/>
            </a:pPr>
            <a:r>
              <a:rPr lang="fr-FR" altLang="fr-FR" dirty="0" smtClean="0"/>
              <a:t>Induction/réinduction LAM/SMD ou conditionnement/allo</a:t>
            </a:r>
          </a:p>
          <a:p>
            <a:pPr lvl="1">
              <a:defRPr/>
            </a:pPr>
            <a:r>
              <a:rPr lang="fr-FR" altLang="fr-FR" dirty="0" smtClean="0"/>
              <a:t>Prophylaxie </a:t>
            </a:r>
            <a:r>
              <a:rPr lang="fr-FR" altLang="fr-FR" dirty="0" err="1" smtClean="0"/>
              <a:t>fluconazole</a:t>
            </a:r>
            <a:r>
              <a:rPr lang="fr-FR" altLang="fr-FR" dirty="0" smtClean="0"/>
              <a:t> systématique</a:t>
            </a:r>
          </a:p>
          <a:p>
            <a:pPr lvl="1">
              <a:defRPr/>
            </a:pPr>
            <a:r>
              <a:rPr lang="fr-FR" altLang="fr-FR" dirty="0" smtClean="0"/>
              <a:t>Prélèvements multiples pour </a:t>
            </a:r>
            <a:r>
              <a:rPr lang="fr-FR" altLang="fr-FR" dirty="0" err="1" smtClean="0"/>
              <a:t>PCR</a:t>
            </a:r>
            <a:r>
              <a:rPr lang="fr-FR" altLang="fr-FR" dirty="0" smtClean="0"/>
              <a:t>/GM/</a:t>
            </a:r>
            <a:r>
              <a:rPr lang="fr-FR" altLang="fr-FR" dirty="0" err="1" smtClean="0"/>
              <a:t>BDG</a:t>
            </a:r>
            <a:endParaRPr lang="fr-FR" altLang="fr-FR" dirty="0" smtClean="0"/>
          </a:p>
          <a:p>
            <a:pPr>
              <a:defRPr/>
            </a:pPr>
            <a:r>
              <a:rPr lang="fr-FR" altLang="fr-FR" dirty="0" smtClean="0"/>
              <a:t>Randomisation 2 bras</a:t>
            </a:r>
          </a:p>
          <a:p>
            <a:pPr>
              <a:defRPr/>
            </a:pPr>
            <a:r>
              <a:rPr lang="fr-FR" altLang="fr-FR" dirty="0" smtClean="0"/>
              <a:t>Si T° et PNN &lt; 0,5 G/L: HC, RP, </a:t>
            </a:r>
            <a:r>
              <a:rPr lang="fr-FR" altLang="fr-FR" dirty="0" err="1" smtClean="0"/>
              <a:t>etc</a:t>
            </a:r>
            <a:endParaRPr lang="fr-FR" altLang="fr-FR" dirty="0" smtClean="0"/>
          </a:p>
          <a:p>
            <a:pPr lvl="1">
              <a:defRPr/>
            </a:pPr>
            <a:r>
              <a:rPr lang="fr-FR" altLang="fr-FR" dirty="0"/>
              <a:t>probabiliste: </a:t>
            </a:r>
            <a:r>
              <a:rPr lang="fr-FR" altLang="fr-FR" dirty="0" smtClean="0"/>
              <a:t>4 j T° (ou récidive après 2j apyrexie sous ATB)</a:t>
            </a:r>
          </a:p>
          <a:p>
            <a:pPr lvl="1">
              <a:defRPr/>
            </a:pPr>
            <a:r>
              <a:rPr lang="fr-FR" altLang="fr-FR" dirty="0" smtClean="0"/>
              <a:t>Préemptif sur :</a:t>
            </a:r>
          </a:p>
          <a:p>
            <a:pPr lvl="2">
              <a:defRPr/>
            </a:pPr>
            <a:r>
              <a:rPr lang="fr-FR" altLang="fr-FR" dirty="0" smtClean="0"/>
              <a:t>GM Ag &gt; 0.5 ou</a:t>
            </a:r>
          </a:p>
          <a:p>
            <a:pPr lvl="2">
              <a:defRPr/>
            </a:pPr>
            <a:r>
              <a:rPr lang="fr-FR" altLang="fr-FR" i="1" dirty="0" smtClean="0"/>
              <a:t>Aspergillus</a:t>
            </a:r>
            <a:r>
              <a:rPr lang="fr-FR" altLang="fr-FR" dirty="0" smtClean="0"/>
              <a:t> en culture sur crachats</a:t>
            </a:r>
          </a:p>
          <a:p>
            <a:pPr lvl="2">
              <a:defRPr/>
            </a:pPr>
            <a:r>
              <a:rPr lang="fr-FR" altLang="fr-FR" dirty="0" smtClean="0"/>
              <a:t>Ou nouvel infiltrat sur </a:t>
            </a:r>
            <a:r>
              <a:rPr lang="fr-FR" altLang="fr-FR" dirty="0" err="1" smtClean="0"/>
              <a:t>RP</a:t>
            </a:r>
            <a:endParaRPr lang="fr-FR" altLang="fr-FR" dirty="0" smtClean="0"/>
          </a:p>
          <a:p>
            <a:pPr lvl="2">
              <a:defRPr/>
            </a:pPr>
            <a:r>
              <a:rPr lang="fr-FR" altLang="fr-FR" dirty="0" smtClean="0"/>
              <a:t>Ou nouvelle lésion dense bien limitée sur </a:t>
            </a:r>
            <a:r>
              <a:rPr lang="fr-FR" altLang="fr-FR" dirty="0" err="1" smtClean="0"/>
              <a:t>TDM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80677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="" xmlns:a16="http://schemas.microsoft.com/office/drawing/2014/main" id="{63994DDE-5E44-4DDD-A6C6-5318E67015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Accessibilité du diagnostic rapide</a:t>
            </a:r>
          </a:p>
          <a:p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Chez quels patients faut-il débuter un traitement probabiliste d’une candidose invasive ? </a:t>
            </a:r>
          </a:p>
          <a:p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Faut-il étendre les indications de prophylaxie anti aspergillaire à d’autres populations que les habituels « haut risque » ? </a:t>
            </a:r>
          </a:p>
          <a:p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En hématologie, traitement probabiliste ou traitement préemptif ?</a:t>
            </a:r>
          </a:p>
          <a:p>
            <a:r>
              <a:rPr lang="fr-FR" dirty="0" smtClean="0"/>
              <a:t>Quand </a:t>
            </a:r>
            <a:r>
              <a:rPr lang="fr-FR" dirty="0"/>
              <a:t>doit-on arrêter le traitement curatif d’une aspergillose invasive ?</a:t>
            </a:r>
          </a:p>
          <a:p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Quel impact des résistances ? </a:t>
            </a:r>
          </a:p>
        </p:txBody>
      </p:sp>
      <p:sp>
        <p:nvSpPr>
          <p:cNvPr id="3" name="Titre 2">
            <a:extLst>
              <a:ext uri="{FF2B5EF4-FFF2-40B4-BE49-F238E27FC236}">
                <a16:creationId xmlns="" xmlns:a16="http://schemas.microsoft.com/office/drawing/2014/main" id="{9E0D47BE-E687-4056-96B5-286D75CB7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Quelles questions pour 2018 ?</a:t>
            </a:r>
          </a:p>
        </p:txBody>
      </p:sp>
    </p:spTree>
    <p:extLst>
      <p:ext uri="{BB962C8B-B14F-4D97-AF65-F5344CB8AC3E}">
        <p14:creationId xmlns:p14="http://schemas.microsoft.com/office/powerpoint/2010/main" val="28175301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ESCMID 2018: pas de recommandations</a:t>
            </a:r>
          </a:p>
          <a:p>
            <a:pPr lvl="1"/>
            <a:r>
              <a:rPr lang="fr-FR" dirty="0" smtClean="0"/>
              <a:t>Le texte indique: 3 à &gt; 50 semaines rapporté dans la littérature</a:t>
            </a:r>
          </a:p>
          <a:p>
            <a:r>
              <a:rPr lang="fr-FR" dirty="0" smtClean="0"/>
              <a:t>IDSA 2016: 6 à 12 semaines minimum</a:t>
            </a:r>
          </a:p>
          <a:p>
            <a:pPr lvl="1"/>
            <a:r>
              <a:rPr lang="fr-FR" dirty="0" smtClean="0"/>
              <a:t>Dépendant de: durée et degré de l’ID, site de l’infection, réponse sous traitement</a:t>
            </a:r>
          </a:p>
          <a:p>
            <a:r>
              <a:rPr lang="fr-FR" dirty="0" smtClean="0"/>
              <a:t>Cela pour les patients qui n’ont pas d’autre séquence d’immunodépression </a:t>
            </a:r>
          </a:p>
          <a:p>
            <a:pPr lvl="1"/>
            <a:r>
              <a:rPr lang="fr-FR" dirty="0" smtClean="0"/>
              <a:t>allogreffe (phase précoce), chimiothérapie avec neutropénie (&lt;500/</a:t>
            </a:r>
            <a:r>
              <a:rPr lang="fr-FR" dirty="0" err="1" smtClean="0"/>
              <a:t>mL</a:t>
            </a:r>
            <a:r>
              <a:rPr lang="fr-FR" dirty="0" smtClean="0"/>
              <a:t>) et d’au moins 7 jours, </a:t>
            </a:r>
            <a:r>
              <a:rPr lang="fr-FR" dirty="0" err="1" smtClean="0"/>
              <a:t>GvH</a:t>
            </a:r>
            <a:r>
              <a:rPr lang="fr-FR" dirty="0" smtClean="0"/>
              <a:t> aigue &gt; I, </a:t>
            </a:r>
            <a:r>
              <a:rPr lang="fr-FR" dirty="0" err="1" smtClean="0"/>
              <a:t>GvH</a:t>
            </a:r>
            <a:r>
              <a:rPr lang="fr-FR" dirty="0" smtClean="0"/>
              <a:t> chronique extensive, TT LT </a:t>
            </a:r>
            <a:r>
              <a:rPr lang="fr-FR" dirty="0" err="1" smtClean="0"/>
              <a:t>dépletant</a:t>
            </a:r>
            <a:r>
              <a:rPr lang="fr-FR" dirty="0" smtClean="0"/>
              <a:t> dont corticothérapie</a:t>
            </a:r>
          </a:p>
          <a:p>
            <a:pPr lvl="1"/>
            <a:r>
              <a:rPr lang="fr-FR" dirty="0" smtClean="0"/>
              <a:t>Sinon: prophylaxie secondaire pendant les périodes à risque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Arrêt du TT d’une API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811806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L’imagerie se normalise souvent tardivement (voire en laissant des nodules +/- calcifiés pas forcément actifs)</a:t>
            </a:r>
          </a:p>
          <a:p>
            <a:r>
              <a:rPr lang="fr-FR" dirty="0" smtClean="0"/>
              <a:t>PHRC OPTIFIL (NCT02955966)</a:t>
            </a:r>
          </a:p>
          <a:p>
            <a:pPr lvl="1"/>
            <a:r>
              <a:rPr lang="fr-FR" dirty="0" smtClean="0"/>
              <a:t>Evaluation réponse sur TEP scanner à S6</a:t>
            </a:r>
          </a:p>
          <a:p>
            <a:pPr lvl="2"/>
            <a:r>
              <a:rPr lang="fr-FR" dirty="0" smtClean="0"/>
              <a:t>Comparaison à TDM/données cliniques/biologiques</a:t>
            </a:r>
          </a:p>
          <a:p>
            <a:pPr lvl="1"/>
            <a:r>
              <a:rPr lang="fr-FR" dirty="0" smtClean="0"/>
              <a:t>Avec résultats construction algorithme avant 2</a:t>
            </a:r>
            <a:r>
              <a:rPr lang="fr-FR" baseline="30000" dirty="0" smtClean="0"/>
              <a:t>nd</a:t>
            </a:r>
            <a:r>
              <a:rPr lang="fr-FR" dirty="0" smtClean="0"/>
              <a:t> </a:t>
            </a:r>
            <a:r>
              <a:rPr lang="fr-FR" dirty="0" err="1" smtClean="0"/>
              <a:t>pahse</a:t>
            </a:r>
            <a:r>
              <a:rPr lang="fr-FR" dirty="0" smtClean="0"/>
              <a:t> interventionnelle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Comment aller plus loin 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87172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/>
          </p:nvPr>
        </p:nvSpPr>
        <p:spPr>
          <a:ln>
            <a:miter lim="800000"/>
          </a:ln>
          <a:effectLst>
            <a:outerShdw dist="381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r>
              <a:rPr lang="fr-FR" dirty="0"/>
              <a:t>Infections fongiques invasives</a:t>
            </a:r>
          </a:p>
        </p:txBody>
      </p:sp>
      <p:sp>
        <p:nvSpPr>
          <p:cNvPr id="39939" name="Rectangle 3"/>
          <p:cNvSpPr>
            <a:spLocks noGrp="1"/>
          </p:cNvSpPr>
          <p:nvPr>
            <p:ph type="body" idx="1"/>
          </p:nvPr>
        </p:nvSpPr>
        <p:spPr>
          <a:xfrm>
            <a:off x="457200" y="1851820"/>
            <a:ext cx="8229600" cy="4017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sz="2400" dirty="0"/>
              <a:t>Estimé à près de 5000 cas/an </a:t>
            </a:r>
            <a:r>
              <a:rPr lang="fr-FR" sz="2000" dirty="0"/>
              <a:t>(id tuberculoses / Nvx VIH) en 2014</a:t>
            </a:r>
            <a:endParaRPr lang="fr-FR" sz="1800" dirty="0"/>
          </a:p>
          <a:p>
            <a:pPr lvl="1">
              <a:lnSpc>
                <a:spcPct val="90000"/>
              </a:lnSpc>
            </a:pPr>
            <a:r>
              <a:rPr lang="fr-FR" sz="1600" dirty="0"/>
              <a:t>Candidoses &gt; aspergilloses &gt; pneumocystoses</a:t>
            </a:r>
          </a:p>
          <a:p>
            <a:pPr lvl="1">
              <a:lnSpc>
                <a:spcPct val="90000"/>
              </a:lnSpc>
            </a:pPr>
            <a:endParaRPr lang="fr-FR" sz="1600" dirty="0"/>
          </a:p>
          <a:p>
            <a:pPr lvl="1">
              <a:lnSpc>
                <a:spcPct val="90000"/>
              </a:lnSpc>
            </a:pPr>
            <a:endParaRPr lang="fr-FR" sz="1600" dirty="0"/>
          </a:p>
          <a:p>
            <a:pPr lvl="1">
              <a:lnSpc>
                <a:spcPct val="90000"/>
              </a:lnSpc>
            </a:pPr>
            <a:endParaRPr lang="fr-FR" sz="1600" dirty="0"/>
          </a:p>
          <a:p>
            <a:pPr lvl="1">
              <a:lnSpc>
                <a:spcPct val="90000"/>
              </a:lnSpc>
            </a:pPr>
            <a:endParaRPr lang="fr-FR" sz="1600" dirty="0"/>
          </a:p>
          <a:p>
            <a:pPr lvl="1">
              <a:lnSpc>
                <a:spcPct val="90000"/>
              </a:lnSpc>
            </a:pPr>
            <a:endParaRPr lang="fr-FR" sz="1600" dirty="0"/>
          </a:p>
          <a:p>
            <a:pPr lvl="1">
              <a:lnSpc>
                <a:spcPct val="90000"/>
              </a:lnSpc>
            </a:pPr>
            <a:endParaRPr lang="fr-FR" sz="1600" dirty="0"/>
          </a:p>
          <a:p>
            <a:pPr lvl="1">
              <a:lnSpc>
                <a:spcPct val="90000"/>
              </a:lnSpc>
            </a:pPr>
            <a:endParaRPr lang="fr-FR" sz="1600" dirty="0"/>
          </a:p>
          <a:p>
            <a:pPr lvl="1">
              <a:lnSpc>
                <a:spcPct val="90000"/>
              </a:lnSpc>
            </a:pPr>
            <a:endParaRPr lang="fr-FR" sz="1600" dirty="0"/>
          </a:p>
          <a:p>
            <a:pPr lvl="1">
              <a:lnSpc>
                <a:spcPct val="90000"/>
              </a:lnSpc>
            </a:pPr>
            <a:endParaRPr lang="fr-FR" sz="1600" dirty="0"/>
          </a:p>
          <a:p>
            <a:pPr lvl="1">
              <a:lnSpc>
                <a:spcPct val="90000"/>
              </a:lnSpc>
            </a:pPr>
            <a:endParaRPr lang="fr-FR" sz="1600" dirty="0"/>
          </a:p>
          <a:p>
            <a:pPr lvl="1">
              <a:lnSpc>
                <a:spcPct val="90000"/>
              </a:lnSpc>
            </a:pPr>
            <a:endParaRPr lang="fr-FR" sz="1600" dirty="0"/>
          </a:p>
          <a:p>
            <a:pPr lvl="1">
              <a:lnSpc>
                <a:spcPct val="90000"/>
              </a:lnSpc>
            </a:pPr>
            <a:endParaRPr lang="fr-FR" sz="1600" dirty="0"/>
          </a:p>
          <a:p>
            <a:pPr marL="392113" lvl="1" indent="0">
              <a:lnSpc>
                <a:spcPct val="90000"/>
              </a:lnSpc>
              <a:buNone/>
            </a:pPr>
            <a:endParaRPr lang="fr-FR" sz="1600" dirty="0"/>
          </a:p>
          <a:p>
            <a:r>
              <a:rPr lang="fr-FR" sz="2000" dirty="0"/>
              <a:t>Réanimation / immunodéprimés</a:t>
            </a:r>
          </a:p>
          <a:p>
            <a:r>
              <a:rPr lang="fr-FR" sz="2000" dirty="0"/>
              <a:t>Nombre limité de molécules (10)</a:t>
            </a:r>
          </a:p>
          <a:p>
            <a:endParaRPr lang="fr-FR" sz="2000" dirty="0"/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5470525" y="1529475"/>
            <a:ext cx="3282950" cy="36671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altLang="fr-FR" dirty="0" err="1"/>
              <a:t>Gangneux</a:t>
            </a:r>
            <a:r>
              <a:rPr lang="fr-FR" altLang="fr-FR" dirty="0"/>
              <a:t>, J </a:t>
            </a:r>
            <a:r>
              <a:rPr lang="fr-FR" altLang="fr-FR" dirty="0" err="1"/>
              <a:t>Mycol</a:t>
            </a:r>
            <a:r>
              <a:rPr lang="fr-FR" altLang="fr-FR" dirty="0"/>
              <a:t> Med  2016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="" xmlns:a16="http://schemas.microsoft.com/office/drawing/2014/main" id="{00B10EC4-9098-4CE7-88B4-BF245AC3F730}"/>
              </a:ext>
            </a:extLst>
          </p:cNvPr>
          <p:cNvGrpSpPr/>
          <p:nvPr/>
        </p:nvGrpSpPr>
        <p:grpSpPr>
          <a:xfrm>
            <a:off x="323850" y="2555123"/>
            <a:ext cx="8496622" cy="3322149"/>
            <a:chOff x="323850" y="3131187"/>
            <a:chExt cx="8496622" cy="3322149"/>
          </a:xfrm>
        </p:grpSpPr>
        <p:pic>
          <p:nvPicPr>
            <p:cNvPr id="2" name="Image 1">
              <a:extLst>
                <a:ext uri="{FF2B5EF4-FFF2-40B4-BE49-F238E27FC236}">
                  <a16:creationId xmlns="" xmlns:a16="http://schemas.microsoft.com/office/drawing/2014/main" id="{7539D027-5D06-4306-A290-953BC8BCA9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4172" y="3131187"/>
              <a:ext cx="8496300" cy="3322149"/>
            </a:xfrm>
            <a:prstGeom prst="rect">
              <a:avLst/>
            </a:prstGeom>
          </p:spPr>
        </p:pic>
        <p:sp>
          <p:nvSpPr>
            <p:cNvPr id="39942" name="Rectangle 6"/>
            <p:cNvSpPr>
              <a:spLocks noChangeArrowheads="1"/>
            </p:cNvSpPr>
            <p:nvPr/>
          </p:nvSpPr>
          <p:spPr bwMode="auto">
            <a:xfrm>
              <a:off x="323850" y="5961948"/>
              <a:ext cx="8496300" cy="215900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9945" name="Rectangle 9"/>
            <p:cNvSpPr>
              <a:spLocks noChangeArrowheads="1"/>
            </p:cNvSpPr>
            <p:nvPr/>
          </p:nvSpPr>
          <p:spPr bwMode="auto">
            <a:xfrm>
              <a:off x="323850" y="4449060"/>
              <a:ext cx="8496300" cy="936625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324172" y="4275229"/>
              <a:ext cx="8496300" cy="151978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prstDash val="sysDash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10241410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="" xmlns:a16="http://schemas.microsoft.com/office/drawing/2014/main" id="{63994DDE-5E44-4DDD-A6C6-5318E67015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Accessibilité du diagnostic rapide</a:t>
            </a:r>
          </a:p>
          <a:p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Chez quels patients faut-il débuter un traitement probabiliste d’une candidose invasive ? </a:t>
            </a:r>
          </a:p>
          <a:p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Faut-il étendre les indications de prophylaxie anti aspergillaire à d’autres populations que les habituels « haut risque » ? </a:t>
            </a:r>
          </a:p>
          <a:p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En hématologie, traitement probabiliste ou traitement préemptif ?</a:t>
            </a:r>
          </a:p>
          <a:p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Quand </a:t>
            </a:r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doit-on arrêter le traitement curatif d’une aspergillose invasive ?</a:t>
            </a:r>
          </a:p>
          <a:p>
            <a:r>
              <a:rPr lang="fr-FR" dirty="0"/>
              <a:t>Quel impact des résistances ? </a:t>
            </a:r>
          </a:p>
        </p:txBody>
      </p:sp>
      <p:sp>
        <p:nvSpPr>
          <p:cNvPr id="3" name="Titre 2">
            <a:extLst>
              <a:ext uri="{FF2B5EF4-FFF2-40B4-BE49-F238E27FC236}">
                <a16:creationId xmlns="" xmlns:a16="http://schemas.microsoft.com/office/drawing/2014/main" id="{9E0D47BE-E687-4056-96B5-286D75CB7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Quelles questions pour 2018 ?</a:t>
            </a:r>
          </a:p>
        </p:txBody>
      </p:sp>
    </p:spTree>
    <p:extLst>
      <p:ext uri="{BB962C8B-B14F-4D97-AF65-F5344CB8AC3E}">
        <p14:creationId xmlns:p14="http://schemas.microsoft.com/office/powerpoint/2010/main" val="28175301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Modification répartition espèces isolées avec plus d’espèces </a:t>
            </a:r>
            <a:r>
              <a:rPr lang="fr-FR" dirty="0" err="1" smtClean="0"/>
              <a:t>fluco</a:t>
            </a:r>
            <a:r>
              <a:rPr lang="fr-FR" dirty="0" smtClean="0"/>
              <a:t>-R</a:t>
            </a:r>
          </a:p>
          <a:p>
            <a:r>
              <a:rPr lang="fr-FR" dirty="0" smtClean="0"/>
              <a:t>Augmentation des CMI aux </a:t>
            </a:r>
            <a:r>
              <a:rPr lang="fr-FR" dirty="0" err="1" smtClean="0"/>
              <a:t>azolés</a:t>
            </a:r>
            <a:r>
              <a:rPr lang="fr-FR" dirty="0" smtClean="0"/>
              <a:t> et </a:t>
            </a:r>
            <a:r>
              <a:rPr lang="fr-FR" dirty="0" err="1" smtClean="0"/>
              <a:t>candines</a:t>
            </a:r>
            <a:r>
              <a:rPr lang="fr-FR" dirty="0" smtClean="0"/>
              <a:t> chez des patients pré exposés aux AF</a:t>
            </a:r>
          </a:p>
          <a:p>
            <a:r>
              <a:rPr lang="fr-FR" dirty="0" smtClean="0"/>
              <a:t>Modification de l’écologie de services suivant leur consommation</a:t>
            </a:r>
          </a:p>
          <a:p>
            <a:pPr marL="109537" indent="0">
              <a:buNone/>
            </a:pP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Chez </a:t>
            </a:r>
            <a:r>
              <a:rPr lang="fr-FR" i="1" dirty="0" smtClean="0"/>
              <a:t>Candida</a:t>
            </a:r>
            <a:endParaRPr lang="fr-FR" i="1" dirty="0"/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5148065" y="5301208"/>
            <a:ext cx="2376264" cy="646331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dirty="0" smtClean="0"/>
              <a:t>Alexander CID 2013</a:t>
            </a:r>
          </a:p>
          <a:p>
            <a:r>
              <a:rPr lang="fr-FR" dirty="0" smtClean="0"/>
              <a:t>Bailly J Infect 2015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001789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/>
        <p:txBody>
          <a:bodyPr rtlCol="0"/>
          <a:lstStyle/>
          <a:p>
            <a:pPr>
              <a:defRPr/>
            </a:pPr>
            <a:r>
              <a:rPr lang="fr-FR" sz="3600" dirty="0" smtClean="0"/>
              <a:t>Résistance aux </a:t>
            </a:r>
            <a:r>
              <a:rPr lang="fr-FR" sz="3600" dirty="0" err="1" smtClean="0"/>
              <a:t>candines</a:t>
            </a:r>
            <a:r>
              <a:rPr lang="fr-FR" sz="3600" dirty="0" smtClean="0"/>
              <a:t> et survie</a:t>
            </a:r>
            <a:endParaRPr lang="fr-FR" sz="3600" dirty="0"/>
          </a:p>
        </p:txBody>
      </p:sp>
      <p:sp>
        <p:nvSpPr>
          <p:cNvPr id="232450" name="Espace réservé du contenu 2"/>
          <p:cNvSpPr>
            <a:spLocks noGrp="1"/>
          </p:cNvSpPr>
          <p:nvPr>
            <p:ph idx="4294967295"/>
          </p:nvPr>
        </p:nvSpPr>
        <p:spPr>
          <a:xfrm>
            <a:off x="628650" y="1803400"/>
            <a:ext cx="7886700" cy="4351338"/>
          </a:xfrm>
        </p:spPr>
        <p:txBody>
          <a:bodyPr/>
          <a:lstStyle/>
          <a:p>
            <a:r>
              <a:rPr lang="fr-FR" smtClean="0"/>
              <a:t>Centre de cancer aux USA</a:t>
            </a:r>
          </a:p>
          <a:p>
            <a:r>
              <a:rPr lang="fr-FR" smtClean="0"/>
              <a:t>136 candidémies à </a:t>
            </a:r>
            <a:r>
              <a:rPr lang="fr-FR" i="1" smtClean="0"/>
              <a:t>C. glabrata</a:t>
            </a:r>
          </a:p>
          <a:p>
            <a:pPr lvl="1"/>
            <a:r>
              <a:rPr lang="fr-FR" smtClean="0"/>
              <a:t>30% fluco-R</a:t>
            </a:r>
          </a:p>
          <a:p>
            <a:pPr lvl="1"/>
            <a:r>
              <a:rPr lang="fr-FR" smtClean="0"/>
              <a:t>10% R / 16 % I caspo</a:t>
            </a:r>
          </a:p>
          <a:p>
            <a:pPr lvl="1"/>
            <a:endParaRPr lang="fr-FR" smtClean="0"/>
          </a:p>
          <a:p>
            <a:r>
              <a:rPr lang="fr-FR" smtClean="0"/>
              <a:t>En multivarié, 4 FdR de R dont</a:t>
            </a:r>
          </a:p>
          <a:p>
            <a:pPr lvl="1"/>
            <a:r>
              <a:rPr lang="fr-FR" smtClean="0"/>
              <a:t>Exposition candines (OR 2,75)</a:t>
            </a:r>
          </a:p>
          <a:p>
            <a:r>
              <a:rPr lang="fr-FR" smtClean="0"/>
              <a:t>Mortalité à J28 varie selon CMI</a:t>
            </a:r>
          </a:p>
        </p:txBody>
      </p:sp>
      <p:pic>
        <p:nvPicPr>
          <p:cNvPr id="23245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07050" y="1916113"/>
            <a:ext cx="3571875" cy="376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2452" name="Rectangle 6"/>
          <p:cNvSpPr>
            <a:spLocks noChangeArrowheads="1"/>
          </p:cNvSpPr>
          <p:nvPr/>
        </p:nvSpPr>
        <p:spPr bwMode="auto">
          <a:xfrm>
            <a:off x="5867400" y="6103938"/>
            <a:ext cx="2881064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dirty="0"/>
              <a:t> </a:t>
            </a:r>
            <a:r>
              <a:rPr lang="fr-FR" dirty="0" err="1"/>
              <a:t>Farmakiotis</a:t>
            </a:r>
            <a:r>
              <a:rPr lang="fr-FR" dirty="0"/>
              <a:t> EID 2014</a:t>
            </a:r>
          </a:p>
        </p:txBody>
      </p:sp>
    </p:spTree>
    <p:extLst>
      <p:ext uri="{BB962C8B-B14F-4D97-AF65-F5344CB8AC3E}">
        <p14:creationId xmlns:p14="http://schemas.microsoft.com/office/powerpoint/2010/main" val="42513372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Emergence de </a:t>
            </a:r>
            <a:r>
              <a:rPr lang="fr-FR" i="1" dirty="0"/>
              <a:t>Candida </a:t>
            </a:r>
            <a:r>
              <a:rPr lang="fr-FR" i="1" dirty="0" err="1" smtClean="0"/>
              <a:t>auris</a:t>
            </a:r>
            <a:endParaRPr lang="fr-FR" dirty="0"/>
          </a:p>
        </p:txBody>
      </p:sp>
      <p:sp>
        <p:nvSpPr>
          <p:cNvPr id="15361" name="Espace réservé du contenu 1"/>
          <p:cNvSpPr>
            <a:spLocks noGrp="1"/>
          </p:cNvSpPr>
          <p:nvPr>
            <p:ph type="body" idx="1"/>
          </p:nvPr>
        </p:nvSpPr>
        <p:spPr>
          <a:xfrm>
            <a:off x="457200" y="1989138"/>
            <a:ext cx="8229600" cy="401796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r-FR" sz="2100" dirty="0"/>
              <a:t>Découvert en 2009</a:t>
            </a:r>
          </a:p>
          <a:p>
            <a:pPr lvl="1">
              <a:lnSpc>
                <a:spcPct val="90000"/>
              </a:lnSpc>
            </a:pPr>
            <a:r>
              <a:rPr lang="fr-FR" sz="1700" dirty="0"/>
              <a:t>Identification difficile</a:t>
            </a:r>
          </a:p>
          <a:p>
            <a:pPr lvl="1">
              <a:lnSpc>
                <a:spcPct val="90000"/>
              </a:lnSpc>
            </a:pPr>
            <a:r>
              <a:rPr lang="fr-FR" sz="1700" dirty="0" smtClean="0"/>
              <a:t>Résistances fréquentes à plusieurs classes d’AF</a:t>
            </a:r>
          </a:p>
          <a:p>
            <a:pPr>
              <a:lnSpc>
                <a:spcPct val="90000"/>
              </a:lnSpc>
            </a:pPr>
            <a:r>
              <a:rPr lang="fr-FR" sz="2100" dirty="0" smtClean="0"/>
              <a:t>Enquête ECDC janvier 2018</a:t>
            </a:r>
          </a:p>
          <a:p>
            <a:pPr lvl="1">
              <a:lnSpc>
                <a:spcPct val="90000"/>
              </a:lnSpc>
            </a:pPr>
            <a:r>
              <a:rPr lang="fr-FR" sz="1700" dirty="0" smtClean="0"/>
              <a:t>620 cas rapportés</a:t>
            </a:r>
          </a:p>
          <a:p>
            <a:pPr>
              <a:lnSpc>
                <a:spcPct val="90000"/>
              </a:lnSpc>
            </a:pPr>
            <a:r>
              <a:rPr lang="fr-FR" sz="2100" dirty="0" smtClean="0"/>
              <a:t>20/29 pays ont mis en place une politique </a:t>
            </a:r>
          </a:p>
          <a:p>
            <a:pPr marL="109537" indent="0">
              <a:lnSpc>
                <a:spcPct val="90000"/>
              </a:lnSpc>
              <a:buNone/>
            </a:pPr>
            <a:r>
              <a:rPr lang="fr-FR" sz="2100" dirty="0" smtClean="0"/>
              <a:t>de suivi</a:t>
            </a:r>
          </a:p>
          <a:p>
            <a:pPr lvl="1">
              <a:lnSpc>
                <a:spcPct val="90000"/>
              </a:lnSpc>
            </a:pPr>
            <a:r>
              <a:rPr lang="fr-FR" sz="1700" dirty="0" smtClean="0"/>
              <a:t>Axée sur les laboratoires</a:t>
            </a:r>
          </a:p>
          <a:p>
            <a:pPr lvl="1">
              <a:lnSpc>
                <a:spcPct val="90000"/>
              </a:lnSpc>
            </a:pPr>
            <a:r>
              <a:rPr lang="fr-FR" sz="1700" dirty="0" smtClean="0"/>
              <a:t>Peu sur la clinique</a:t>
            </a:r>
          </a:p>
          <a:p>
            <a:pPr lvl="2">
              <a:lnSpc>
                <a:spcPct val="90000"/>
              </a:lnSpc>
            </a:pPr>
            <a:r>
              <a:rPr lang="fr-FR" sz="1500" dirty="0" smtClean="0"/>
              <a:t>4 avec </a:t>
            </a:r>
            <a:r>
              <a:rPr lang="fr-FR" sz="1500" dirty="0" err="1" smtClean="0"/>
              <a:t>reco</a:t>
            </a:r>
            <a:r>
              <a:rPr lang="fr-FR" sz="1500" dirty="0" smtClean="0"/>
              <a:t> de PEC thérapeutique</a:t>
            </a:r>
          </a:p>
          <a:p>
            <a:pPr lvl="2">
              <a:lnSpc>
                <a:spcPct val="90000"/>
              </a:lnSpc>
            </a:pPr>
            <a:r>
              <a:rPr lang="fr-FR" sz="1500" dirty="0" smtClean="0"/>
              <a:t>4 avec </a:t>
            </a:r>
            <a:r>
              <a:rPr lang="fr-FR" sz="1500" dirty="0" err="1" smtClean="0"/>
              <a:t>recos</a:t>
            </a:r>
            <a:r>
              <a:rPr lang="fr-FR" sz="1500" dirty="0" smtClean="0"/>
              <a:t> d’hygiène</a:t>
            </a:r>
          </a:p>
          <a:p>
            <a:pPr lvl="1">
              <a:lnSpc>
                <a:spcPct val="90000"/>
              </a:lnSpc>
            </a:pPr>
            <a:endParaRPr lang="fr-FR" sz="1700" dirty="0" smtClean="0"/>
          </a:p>
        </p:txBody>
      </p:sp>
      <p:sp>
        <p:nvSpPr>
          <p:cNvPr id="15363" name="ZoneTexte 3"/>
          <p:cNvSpPr txBox="1">
            <a:spLocks noChangeArrowheads="1"/>
          </p:cNvSpPr>
          <p:nvPr/>
        </p:nvSpPr>
        <p:spPr bwMode="auto">
          <a:xfrm>
            <a:off x="4932363" y="6237288"/>
            <a:ext cx="3888109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altLang="fr-FR" dirty="0" err="1" smtClean="0"/>
              <a:t>Kohlenberg</a:t>
            </a:r>
            <a:r>
              <a:rPr lang="fr-FR" altLang="fr-FR" dirty="0" smtClean="0"/>
              <a:t>, </a:t>
            </a:r>
            <a:r>
              <a:rPr lang="fr-FR" altLang="fr-FR" dirty="0" err="1" smtClean="0"/>
              <a:t>Eurosurveillance</a:t>
            </a:r>
            <a:r>
              <a:rPr lang="fr-FR" altLang="fr-FR" dirty="0" smtClean="0"/>
              <a:t> 2018</a:t>
            </a:r>
            <a:endParaRPr lang="fr-FR" altLang="fr-FR" dirty="0"/>
          </a:p>
        </p:txBody>
      </p:sp>
      <p:pic>
        <p:nvPicPr>
          <p:cNvPr id="1026" name="Picture 2" descr="Fig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26" y="4221088"/>
            <a:ext cx="3141051" cy="1805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ig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26" y="1093565"/>
            <a:ext cx="2851446" cy="2598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89540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Epidémies hospitalières à </a:t>
            </a:r>
            <a:r>
              <a:rPr lang="fr-FR" i="1" dirty="0"/>
              <a:t>Candida </a:t>
            </a:r>
            <a:r>
              <a:rPr lang="fr-FR" i="1" dirty="0" err="1"/>
              <a:t>auris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dirty="0" smtClean="0"/>
              <a:t>Epidémie hôpital universitaire de Valence (Espagne) </a:t>
            </a:r>
            <a:endParaRPr lang="fr-FR" dirty="0"/>
          </a:p>
          <a:p>
            <a:pPr lvl="1"/>
            <a:r>
              <a:rPr lang="fr-FR" dirty="0" smtClean="0"/>
              <a:t>Avril 2016 à  janvier 2017</a:t>
            </a:r>
          </a:p>
          <a:p>
            <a:pPr lvl="1"/>
            <a:r>
              <a:rPr lang="fr-FR" dirty="0" smtClean="0"/>
              <a:t>140 porteurs dont 41 candidémies (dont 2 EI et 2 SPD)</a:t>
            </a:r>
          </a:p>
          <a:p>
            <a:pPr lvl="2"/>
            <a:r>
              <a:rPr lang="fr-FR" dirty="0" smtClean="0"/>
              <a:t>88% des candidémies en réa </a:t>
            </a:r>
            <a:r>
              <a:rPr lang="fr-FR" dirty="0" err="1" smtClean="0"/>
              <a:t>chir</a:t>
            </a:r>
            <a:endParaRPr lang="fr-FR" dirty="0" smtClean="0"/>
          </a:p>
          <a:p>
            <a:pPr lvl="2"/>
            <a:r>
              <a:rPr lang="fr-FR" dirty="0" smtClean="0"/>
              <a:t>TT par </a:t>
            </a:r>
            <a:r>
              <a:rPr lang="fr-FR" dirty="0" err="1" smtClean="0"/>
              <a:t>candines</a:t>
            </a:r>
            <a:r>
              <a:rPr lang="fr-FR" dirty="0" smtClean="0"/>
              <a:t> (16 associations à </a:t>
            </a:r>
            <a:r>
              <a:rPr lang="fr-FR" dirty="0" err="1" smtClean="0"/>
              <a:t>L-Amb</a:t>
            </a:r>
            <a:r>
              <a:rPr lang="fr-FR" dirty="0" smtClean="0"/>
              <a:t>)</a:t>
            </a:r>
          </a:p>
          <a:p>
            <a:pPr lvl="2"/>
            <a:r>
              <a:rPr lang="fr-FR" dirty="0" smtClean="0"/>
              <a:t>6 récidives (15%) et 12 candidémies persistantes (29%)</a:t>
            </a:r>
          </a:p>
          <a:p>
            <a:pPr lvl="2"/>
            <a:r>
              <a:rPr lang="fr-FR" dirty="0" smtClean="0"/>
              <a:t>Mortalité à J30: 41,4%</a:t>
            </a:r>
          </a:p>
          <a:p>
            <a:r>
              <a:rPr lang="fr-FR" dirty="0" smtClean="0"/>
              <a:t>Gestion épidémie</a:t>
            </a:r>
          </a:p>
          <a:p>
            <a:pPr lvl="1"/>
            <a:r>
              <a:rPr lang="fr-FR" dirty="0" smtClean="0"/>
              <a:t>Après 2</a:t>
            </a:r>
            <a:r>
              <a:rPr lang="fr-FR" baseline="30000" dirty="0" smtClean="0"/>
              <a:t>ème</a:t>
            </a:r>
            <a:r>
              <a:rPr lang="fr-FR" dirty="0" smtClean="0"/>
              <a:t> cas: isolement contacts / 3 dépistages hebdo négatifs</a:t>
            </a:r>
          </a:p>
          <a:p>
            <a:pPr lvl="1"/>
            <a:r>
              <a:rPr lang="fr-FR" dirty="0" smtClean="0"/>
              <a:t>Persistance épidémie: renforcement jusqu’à </a:t>
            </a:r>
            <a:r>
              <a:rPr lang="fr-FR" dirty="0" err="1" smtClean="0"/>
              <a:t>cohorting</a:t>
            </a:r>
            <a:endParaRPr lang="fr-FR" dirty="0" smtClean="0"/>
          </a:p>
          <a:p>
            <a:pPr lvl="2"/>
            <a:r>
              <a:rPr lang="fr-FR" dirty="0" smtClean="0"/>
              <a:t>Environnement positif sur multiples sites, même après bionettoyage</a:t>
            </a:r>
          </a:p>
          <a:p>
            <a:pPr lvl="2"/>
            <a:r>
              <a:rPr lang="fr-FR" dirty="0" smtClean="0"/>
              <a:t>Prélèvements soignants (mains et canal auditif) négatifs</a:t>
            </a:r>
          </a:p>
          <a:p>
            <a:pPr lvl="1"/>
            <a:r>
              <a:rPr lang="fr-FR" dirty="0" smtClean="0"/>
              <a:t>Nouvelles mesures: toilettes patients à la </a:t>
            </a:r>
            <a:r>
              <a:rPr lang="fr-FR" dirty="0" err="1" smtClean="0"/>
              <a:t>chlorhexidine</a:t>
            </a:r>
            <a:r>
              <a:rPr lang="fr-FR" dirty="0" smtClean="0"/>
              <a:t>, bionettoyage 3/j environnement patient au dioxyde de chlore + désinfection UV à la sortie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468312" y="5900735"/>
            <a:ext cx="3023567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dirty="0" smtClean="0"/>
              <a:t>Ruiz-</a:t>
            </a:r>
            <a:r>
              <a:rPr lang="fr-FR" dirty="0" err="1" smtClean="0"/>
              <a:t>Gaitan</a:t>
            </a:r>
            <a:r>
              <a:rPr lang="fr-FR" dirty="0" smtClean="0"/>
              <a:t> </a:t>
            </a:r>
            <a:r>
              <a:rPr lang="fr-FR" altLang="fr-FR" dirty="0" smtClean="0"/>
              <a:t>Mycoses 2018</a:t>
            </a:r>
            <a:endParaRPr lang="fr-FR" alt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348880"/>
            <a:ext cx="2476978" cy="1570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57871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513" y="3356992"/>
            <a:ext cx="3095625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Chez </a:t>
            </a:r>
            <a:r>
              <a:rPr lang="fr-FR" i="1" dirty="0"/>
              <a:t>Aspergillus</a:t>
            </a:r>
          </a:p>
        </p:txBody>
      </p:sp>
      <p:sp>
        <p:nvSpPr>
          <p:cNvPr id="15361" name="Espace réservé du contenu 1"/>
          <p:cNvSpPr>
            <a:spLocks noGrp="1"/>
          </p:cNvSpPr>
          <p:nvPr>
            <p:ph type="body" idx="1"/>
          </p:nvPr>
        </p:nvSpPr>
        <p:spPr>
          <a:xfrm>
            <a:off x="457200" y="1989138"/>
            <a:ext cx="8229600" cy="401796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r-FR" sz="2100" dirty="0" smtClean="0"/>
              <a:t>Emergence de résistance rapportée depuis une dizaine d’années</a:t>
            </a:r>
          </a:p>
          <a:p>
            <a:pPr lvl="1">
              <a:lnSpc>
                <a:spcPct val="90000"/>
              </a:lnSpc>
            </a:pPr>
            <a:r>
              <a:rPr lang="fr-FR" sz="1700" dirty="0" smtClean="0"/>
              <a:t>Peu de traduction clinique jusque là,</a:t>
            </a:r>
          </a:p>
          <a:p>
            <a:pPr>
              <a:lnSpc>
                <a:spcPct val="90000"/>
              </a:lnSpc>
            </a:pPr>
            <a:r>
              <a:rPr lang="fr-FR" sz="2100" dirty="0" smtClean="0"/>
              <a:t>Une étude Néerlandaise inquiétante</a:t>
            </a:r>
          </a:p>
          <a:p>
            <a:pPr lvl="1">
              <a:lnSpc>
                <a:spcPct val="90000"/>
              </a:lnSpc>
            </a:pPr>
            <a:r>
              <a:rPr lang="fr-FR" sz="1700" dirty="0" smtClean="0"/>
              <a:t>105 isolats de patients suspects d’IFI, entre 2010 et 2013 (hémato et réa)</a:t>
            </a:r>
          </a:p>
          <a:p>
            <a:pPr lvl="2">
              <a:lnSpc>
                <a:spcPct val="90000"/>
              </a:lnSpc>
            </a:pPr>
            <a:r>
              <a:rPr lang="fr-FR" sz="1500" dirty="0" smtClean="0"/>
              <a:t>Sensibilité 1</a:t>
            </a:r>
            <a:r>
              <a:rPr lang="fr-FR" sz="1500" baseline="30000" dirty="0" smtClean="0"/>
              <a:t>er</a:t>
            </a:r>
            <a:r>
              <a:rPr lang="fr-FR" sz="1500" dirty="0" smtClean="0"/>
              <a:t> isolat à </a:t>
            </a:r>
            <a:r>
              <a:rPr lang="fr-FR" sz="1500" dirty="0" err="1" smtClean="0"/>
              <a:t>vori</a:t>
            </a:r>
            <a:r>
              <a:rPr lang="fr-FR" sz="1500" dirty="0" smtClean="0"/>
              <a:t>/posa/</a:t>
            </a:r>
            <a:r>
              <a:rPr lang="fr-FR" sz="1500" dirty="0" err="1" smtClean="0"/>
              <a:t>itra</a:t>
            </a:r>
            <a:r>
              <a:rPr lang="fr-FR" sz="1500" dirty="0" smtClean="0"/>
              <a:t> </a:t>
            </a:r>
          </a:p>
          <a:p>
            <a:pPr lvl="2">
              <a:lnSpc>
                <a:spcPct val="90000"/>
              </a:lnSpc>
            </a:pPr>
            <a:r>
              <a:rPr lang="fr-FR" sz="1500" dirty="0" smtClean="0"/>
              <a:t>77 AI prouvée/probable</a:t>
            </a:r>
          </a:p>
          <a:p>
            <a:pPr lvl="3">
              <a:lnSpc>
                <a:spcPct val="90000"/>
              </a:lnSpc>
            </a:pPr>
            <a:r>
              <a:rPr lang="fr-FR" sz="1300" dirty="0" smtClean="0"/>
              <a:t>15,9% </a:t>
            </a:r>
            <a:r>
              <a:rPr lang="fr-FR" sz="1300" dirty="0" err="1" smtClean="0"/>
              <a:t>vori</a:t>
            </a:r>
            <a:r>
              <a:rPr lang="fr-FR" sz="1300" dirty="0" smtClean="0"/>
              <a:t>-R dont 25% en hémato</a:t>
            </a:r>
          </a:p>
          <a:p>
            <a:pPr>
              <a:lnSpc>
                <a:spcPct val="90000"/>
              </a:lnSpc>
            </a:pPr>
            <a:r>
              <a:rPr lang="fr-FR" sz="2100" dirty="0" smtClean="0"/>
              <a:t>Prise en compte des résistances dans les </a:t>
            </a:r>
            <a:r>
              <a:rPr lang="fr-FR" sz="2100" dirty="0" err="1" smtClean="0"/>
              <a:t>recos</a:t>
            </a:r>
            <a:endParaRPr lang="fr-FR" sz="2100" dirty="0" smtClean="0"/>
          </a:p>
          <a:p>
            <a:pPr lvl="1">
              <a:lnSpc>
                <a:spcPct val="90000"/>
              </a:lnSpc>
            </a:pPr>
            <a:r>
              <a:rPr lang="fr-FR" sz="1700" dirty="0" smtClean="0"/>
              <a:t>ESCMID 2018: </a:t>
            </a:r>
          </a:p>
          <a:p>
            <a:pPr lvl="2">
              <a:lnSpc>
                <a:spcPct val="90000"/>
              </a:lnSpc>
            </a:pPr>
            <a:r>
              <a:rPr lang="fr-FR" sz="1500" dirty="0" smtClean="0"/>
              <a:t>CMI = 2 mg/l: </a:t>
            </a:r>
            <a:r>
              <a:rPr lang="fr-FR" sz="1500" dirty="0" err="1" smtClean="0"/>
              <a:t>vori+candine</a:t>
            </a:r>
            <a:r>
              <a:rPr lang="fr-FR" sz="1500" dirty="0" smtClean="0"/>
              <a:t> OU </a:t>
            </a:r>
            <a:r>
              <a:rPr lang="fr-FR" sz="1500" dirty="0" err="1" smtClean="0"/>
              <a:t>AmB</a:t>
            </a:r>
            <a:r>
              <a:rPr lang="fr-FR" sz="1500" dirty="0" smtClean="0"/>
              <a:t>-L</a:t>
            </a:r>
          </a:p>
          <a:p>
            <a:pPr lvl="2">
              <a:lnSpc>
                <a:spcPct val="90000"/>
              </a:lnSpc>
            </a:pPr>
            <a:r>
              <a:rPr lang="fr-FR" sz="1500" dirty="0" smtClean="0"/>
              <a:t>CMI &gt; 2 mg/l: </a:t>
            </a:r>
            <a:r>
              <a:rPr lang="fr-FR" sz="1500" dirty="0" err="1" smtClean="0"/>
              <a:t>AmB</a:t>
            </a:r>
            <a:r>
              <a:rPr lang="fr-FR" sz="1500" dirty="0" smtClean="0"/>
              <a:t>-L </a:t>
            </a:r>
          </a:p>
          <a:p>
            <a:pPr lvl="1">
              <a:lnSpc>
                <a:spcPct val="90000"/>
              </a:lnSpc>
            </a:pPr>
            <a:r>
              <a:rPr lang="fr-FR" sz="1700" dirty="0" smtClean="0"/>
              <a:t>Pays bas 12/2017</a:t>
            </a:r>
          </a:p>
          <a:p>
            <a:pPr lvl="2">
              <a:lnSpc>
                <a:spcPct val="90000"/>
              </a:lnSpc>
            </a:pPr>
            <a:r>
              <a:rPr lang="fr-FR" sz="1500" dirty="0" smtClean="0"/>
              <a:t>Si sensibilité inconnue ou si R: </a:t>
            </a:r>
            <a:r>
              <a:rPr lang="fr-FR" sz="1500" dirty="0" err="1" smtClean="0"/>
              <a:t>vori</a:t>
            </a:r>
            <a:r>
              <a:rPr lang="fr-FR" sz="1500" dirty="0" smtClean="0"/>
              <a:t>/</a:t>
            </a:r>
            <a:r>
              <a:rPr lang="fr-FR" sz="1500" dirty="0" err="1" smtClean="0"/>
              <a:t>isavu</a:t>
            </a:r>
            <a:r>
              <a:rPr lang="fr-FR" sz="1500" dirty="0" smtClean="0"/>
              <a:t> + </a:t>
            </a:r>
            <a:r>
              <a:rPr lang="fr-FR" sz="1500" dirty="0" err="1" smtClean="0"/>
              <a:t>Amb</a:t>
            </a:r>
            <a:r>
              <a:rPr lang="fr-FR" sz="1500" dirty="0" smtClean="0"/>
              <a:t>-L ou </a:t>
            </a:r>
            <a:r>
              <a:rPr lang="fr-FR" sz="1500" dirty="0" err="1" smtClean="0"/>
              <a:t>vori</a:t>
            </a:r>
            <a:r>
              <a:rPr lang="fr-FR" sz="1500" dirty="0" smtClean="0"/>
              <a:t>/</a:t>
            </a:r>
            <a:r>
              <a:rPr lang="fr-FR" sz="1500" dirty="0" err="1" smtClean="0"/>
              <a:t>isavu</a:t>
            </a:r>
            <a:r>
              <a:rPr lang="fr-FR" sz="1500" dirty="0" smtClean="0"/>
              <a:t> + candine</a:t>
            </a:r>
          </a:p>
          <a:p>
            <a:pPr lvl="2">
              <a:lnSpc>
                <a:spcPct val="90000"/>
              </a:lnSpc>
            </a:pPr>
            <a:r>
              <a:rPr lang="fr-FR" sz="1500" dirty="0" smtClean="0"/>
              <a:t>Monothérapie </a:t>
            </a:r>
            <a:r>
              <a:rPr lang="fr-FR" sz="1500" dirty="0" err="1" smtClean="0"/>
              <a:t>vori</a:t>
            </a:r>
            <a:r>
              <a:rPr lang="fr-FR" sz="1500" dirty="0" smtClean="0"/>
              <a:t> possible si recherche </a:t>
            </a:r>
            <a:r>
              <a:rPr lang="fr-FR" sz="1500" dirty="0" err="1" smtClean="0"/>
              <a:t>resistance</a:t>
            </a:r>
            <a:r>
              <a:rPr lang="fr-FR" sz="1500" dirty="0" smtClean="0"/>
              <a:t> Cyp51 par PCR en cours</a:t>
            </a:r>
          </a:p>
          <a:p>
            <a:pPr lvl="2">
              <a:lnSpc>
                <a:spcPct val="90000"/>
              </a:lnSpc>
            </a:pPr>
            <a:endParaRPr lang="fr-FR" sz="1500" dirty="0"/>
          </a:p>
          <a:p>
            <a:pPr lvl="1">
              <a:lnSpc>
                <a:spcPct val="90000"/>
              </a:lnSpc>
            </a:pPr>
            <a:endParaRPr lang="fr-FR" sz="1700" dirty="0"/>
          </a:p>
          <a:p>
            <a:pPr lvl="1">
              <a:lnSpc>
                <a:spcPct val="90000"/>
              </a:lnSpc>
            </a:pPr>
            <a:endParaRPr lang="fr-FR" sz="1700" dirty="0"/>
          </a:p>
        </p:txBody>
      </p:sp>
      <p:sp>
        <p:nvSpPr>
          <p:cNvPr id="15363" name="ZoneTexte 3"/>
          <p:cNvSpPr txBox="1">
            <a:spLocks noChangeArrowheads="1"/>
          </p:cNvSpPr>
          <p:nvPr/>
        </p:nvSpPr>
        <p:spPr bwMode="auto">
          <a:xfrm>
            <a:off x="6443812" y="2420888"/>
            <a:ext cx="2087909" cy="36671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</a:lstStyle>
          <a:p>
            <a:r>
              <a:rPr lang="fr-FR" dirty="0" err="1" smtClean="0"/>
              <a:t>Fuhren</a:t>
            </a:r>
            <a:r>
              <a:rPr lang="fr-FR" dirty="0" smtClean="0"/>
              <a:t> JAC 2015</a:t>
            </a:r>
            <a:endParaRPr lang="fr-FR" altLang="fr-FR" dirty="0"/>
          </a:p>
        </p:txBody>
      </p:sp>
      <p:sp>
        <p:nvSpPr>
          <p:cNvPr id="6" name="ZoneTexte 3"/>
          <p:cNvSpPr txBox="1">
            <a:spLocks noChangeArrowheads="1"/>
          </p:cNvSpPr>
          <p:nvPr/>
        </p:nvSpPr>
        <p:spPr bwMode="auto">
          <a:xfrm>
            <a:off x="6084168" y="6133645"/>
            <a:ext cx="2599953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</a:lstStyle>
          <a:p>
            <a:r>
              <a:rPr lang="fr-FR" dirty="0" smtClean="0"/>
              <a:t>www.swab.nl/guidelines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41889540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608512"/>
          </a:xfrm>
        </p:spPr>
        <p:txBody>
          <a:bodyPr>
            <a:normAutofit fontScale="85000" lnSpcReduction="20000"/>
          </a:bodyPr>
          <a:lstStyle/>
          <a:p>
            <a:r>
              <a:rPr lang="fr-FR" dirty="0" smtClean="0"/>
              <a:t>Les scientifiques progressent et c’est bien</a:t>
            </a:r>
          </a:p>
          <a:p>
            <a:r>
              <a:rPr lang="fr-FR" dirty="0" smtClean="0"/>
              <a:t>Les cliniciens ne peuvent suivre toutes les modifications taxonomiques</a:t>
            </a:r>
          </a:p>
          <a:p>
            <a:r>
              <a:rPr lang="fr-FR" dirty="0" smtClean="0"/>
              <a:t>Des changements majeurs peuvent être source de perte de chance pour les patients</a:t>
            </a:r>
          </a:p>
          <a:p>
            <a:pPr lvl="1"/>
            <a:r>
              <a:rPr lang="fr-FR" dirty="0" smtClean="0"/>
              <a:t>Un exemple en bactériologie: Peu de cliniciens savent que </a:t>
            </a:r>
            <a:r>
              <a:rPr lang="fr-FR" i="1" dirty="0" smtClean="0"/>
              <a:t>S. </a:t>
            </a:r>
            <a:r>
              <a:rPr lang="fr-FR" i="1" dirty="0" err="1" smtClean="0"/>
              <a:t>gallolyticus</a:t>
            </a:r>
            <a:r>
              <a:rPr lang="fr-FR" dirty="0" smtClean="0"/>
              <a:t> est l’ancien </a:t>
            </a:r>
            <a:r>
              <a:rPr lang="fr-FR" i="1" dirty="0" smtClean="0"/>
              <a:t>S. </a:t>
            </a:r>
            <a:r>
              <a:rPr lang="fr-FR" i="1" dirty="0" err="1" smtClean="0"/>
              <a:t>bovis</a:t>
            </a:r>
            <a:r>
              <a:rPr lang="fr-FR" dirty="0" smtClean="0"/>
              <a:t> biotype I, particulièrement associé au cancer colique et aux endocardites.</a:t>
            </a:r>
          </a:p>
          <a:p>
            <a:r>
              <a:rPr lang="fr-FR" dirty="0" smtClean="0"/>
              <a:t>En mycologie, </a:t>
            </a:r>
            <a:r>
              <a:rPr lang="fr-FR" i="1" dirty="0" err="1"/>
              <a:t>Pichia</a:t>
            </a:r>
            <a:r>
              <a:rPr lang="fr-FR" i="1" dirty="0"/>
              <a:t> </a:t>
            </a:r>
            <a:r>
              <a:rPr lang="fr-FR" i="1" dirty="0" err="1" smtClean="0"/>
              <a:t>kudriavzevii</a:t>
            </a:r>
            <a:r>
              <a:rPr lang="fr-FR" dirty="0"/>
              <a:t> </a:t>
            </a:r>
            <a:r>
              <a:rPr lang="fr-FR" dirty="0" smtClean="0"/>
              <a:t>a remplacé </a:t>
            </a:r>
            <a:r>
              <a:rPr lang="fr-FR" i="1" dirty="0" smtClean="0"/>
              <a:t>Candida </a:t>
            </a:r>
            <a:r>
              <a:rPr lang="fr-FR" i="1" dirty="0" err="1" smtClean="0"/>
              <a:t>krusei</a:t>
            </a:r>
            <a:r>
              <a:rPr lang="fr-FR" i="1" dirty="0" smtClean="0"/>
              <a:t>.</a:t>
            </a:r>
            <a:endParaRPr lang="fr-FR" dirty="0" smtClean="0"/>
          </a:p>
          <a:p>
            <a:pPr lvl="1"/>
            <a:r>
              <a:rPr lang="fr-FR" dirty="0" smtClean="0"/>
              <a:t>Les </a:t>
            </a:r>
            <a:r>
              <a:rPr lang="fr-FR" dirty="0"/>
              <a:t>cliniciens </a:t>
            </a:r>
            <a:r>
              <a:rPr lang="fr-FR" dirty="0" smtClean="0"/>
              <a:t>ont intégré </a:t>
            </a:r>
            <a:r>
              <a:rPr lang="fr-FR" dirty="0"/>
              <a:t>la gravité potentielle d’une hémoculture positive à </a:t>
            </a:r>
            <a:r>
              <a:rPr lang="fr-FR" i="1" dirty="0"/>
              <a:t>Candida</a:t>
            </a:r>
            <a:r>
              <a:rPr lang="fr-FR" dirty="0"/>
              <a:t>, </a:t>
            </a:r>
            <a:r>
              <a:rPr lang="fr-FR" dirty="0" smtClean="0"/>
              <a:t>il </a:t>
            </a:r>
            <a:r>
              <a:rPr lang="fr-FR" dirty="0"/>
              <a:t>n’est pas certain que la réponse soit la même pour </a:t>
            </a:r>
            <a:r>
              <a:rPr lang="fr-FR" i="1" dirty="0" err="1" smtClean="0"/>
              <a:t>Pichia</a:t>
            </a:r>
            <a:r>
              <a:rPr lang="fr-FR" dirty="0" smtClean="0"/>
              <a:t> ou autres noms peu évocateurs.</a:t>
            </a:r>
          </a:p>
          <a:p>
            <a:pPr lvl="1"/>
            <a:r>
              <a:rPr lang="fr-FR" dirty="0" smtClean="0"/>
              <a:t>La plupart des laboratoires indiquent « anciennement </a:t>
            </a:r>
            <a:r>
              <a:rPr lang="fr-FR" dirty="0"/>
              <a:t> </a:t>
            </a:r>
            <a:r>
              <a:rPr lang="fr-FR" i="1" dirty="0"/>
              <a:t>Candida </a:t>
            </a:r>
            <a:r>
              <a:rPr lang="fr-FR" i="1" dirty="0" err="1" smtClean="0"/>
              <a:t>krusei</a:t>
            </a:r>
            <a:r>
              <a:rPr lang="fr-FR" i="1" dirty="0" smtClean="0"/>
              <a:t> »</a:t>
            </a:r>
            <a:r>
              <a:rPr lang="fr-FR" dirty="0" smtClean="0"/>
              <a:t>.</a:t>
            </a:r>
          </a:p>
          <a:p>
            <a:pPr lvl="1"/>
            <a:r>
              <a:rPr lang="fr-FR" dirty="0" smtClean="0"/>
              <a:t>Il va falloir le faire longtemps car même dans les services à haut risque, l’IFI est rare, et l’apprentissage d’autant plus long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Ne surestimez pas nos connaissances en taxonomie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243411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="" xmlns:a16="http://schemas.microsoft.com/office/drawing/2014/main" id="{8AA3B261-F65A-4F4A-9FF3-150F91EB5E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Prise en charge des IFI de plus en plus codifiée.</a:t>
            </a:r>
          </a:p>
          <a:p>
            <a:r>
              <a:rPr lang="fr-FR" dirty="0" smtClean="0"/>
              <a:t>Incertitudes sur </a:t>
            </a:r>
          </a:p>
          <a:p>
            <a:pPr lvl="1"/>
            <a:r>
              <a:rPr lang="fr-FR" dirty="0" smtClean="0"/>
              <a:t>Meilleur moment d’initier ou</a:t>
            </a:r>
          </a:p>
          <a:p>
            <a:pPr lvl="1"/>
            <a:r>
              <a:rPr lang="fr-FR" dirty="0"/>
              <a:t>D</a:t>
            </a:r>
            <a:r>
              <a:rPr lang="fr-FR" dirty="0" smtClean="0"/>
              <a:t>’arrêter un traitement antifongique systémique.</a:t>
            </a:r>
            <a:endParaRPr lang="fr-FR" dirty="0"/>
          </a:p>
          <a:p>
            <a:r>
              <a:rPr lang="fr-FR" dirty="0" smtClean="0"/>
              <a:t>Résistances </a:t>
            </a:r>
            <a:r>
              <a:rPr lang="fr-FR" dirty="0"/>
              <a:t>aux </a:t>
            </a:r>
            <a:r>
              <a:rPr lang="fr-FR" dirty="0" smtClean="0"/>
              <a:t>antifongiques + coût des molécules</a:t>
            </a:r>
          </a:p>
          <a:p>
            <a:pPr lvl="1"/>
            <a:r>
              <a:rPr lang="fr-FR" dirty="0" smtClean="0"/>
              <a:t>Importance </a:t>
            </a:r>
            <a:r>
              <a:rPr lang="fr-FR" dirty="0"/>
              <a:t>du bon usage des </a:t>
            </a:r>
            <a:r>
              <a:rPr lang="fr-FR" dirty="0" smtClean="0"/>
              <a:t>antifongiques</a:t>
            </a:r>
          </a:p>
          <a:p>
            <a:pPr lvl="1"/>
            <a:r>
              <a:rPr lang="fr-FR" dirty="0" smtClean="0"/>
              <a:t>Collaboration services très prescripteurs et équipes mobiles d’infectiologie.</a:t>
            </a:r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4028724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/>
          </p:cNvSpPr>
          <p:nvPr>
            <p:ph type="body" idx="1"/>
          </p:nvPr>
        </p:nvSpPr>
        <p:spPr>
          <a:xfrm>
            <a:off x="457200" y="1916832"/>
            <a:ext cx="4674315" cy="4090268"/>
          </a:xfrm>
        </p:spPr>
        <p:txBody>
          <a:bodyPr>
            <a:normAutofit fontScale="92500" lnSpcReduction="20000"/>
          </a:bodyPr>
          <a:lstStyle/>
          <a:p>
            <a:r>
              <a:rPr lang="fr-FR" dirty="0"/>
              <a:t>ESCCMID/ECMM/ERS 2017 / aspergillose (CMI 2018)</a:t>
            </a:r>
          </a:p>
          <a:p>
            <a:r>
              <a:rPr lang="fr-FR" dirty="0"/>
              <a:t>ECIL 2015 en hématologie (</a:t>
            </a:r>
            <a:r>
              <a:rPr lang="fr-FR" dirty="0" err="1"/>
              <a:t>Haematologica</a:t>
            </a:r>
            <a:r>
              <a:rPr lang="fr-FR" dirty="0"/>
              <a:t> 2017)</a:t>
            </a:r>
          </a:p>
          <a:p>
            <a:r>
              <a:rPr lang="fr-FR" dirty="0"/>
              <a:t>IDSA 2016 / candidoses et aspergilloses (CID 2016)</a:t>
            </a:r>
          </a:p>
          <a:p>
            <a:r>
              <a:rPr lang="fr-FR" dirty="0"/>
              <a:t>ESCMID/ECMM 2013, IFI rares (CMI 2014)</a:t>
            </a:r>
          </a:p>
          <a:p>
            <a:r>
              <a:rPr lang="fr-FR" dirty="0"/>
              <a:t>ESCMID 2012 / candidoses (CMI 2012)</a:t>
            </a:r>
          </a:p>
          <a:p>
            <a:r>
              <a:rPr lang="fr-FR" dirty="0"/>
              <a:t>SFAR/SRLF/SPILF/AFC/SFCD 2014 (AR 2015)</a:t>
            </a:r>
          </a:p>
          <a:p>
            <a:endParaRPr lang="fr-FR" dirty="0"/>
          </a:p>
        </p:txBody>
      </p:sp>
      <p:sp>
        <p:nvSpPr>
          <p:cNvPr id="3174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/>
              <a:t>Nombreuses </a:t>
            </a:r>
            <a:br>
              <a:rPr lang="fr-FR" sz="3200" dirty="0"/>
            </a:br>
            <a:r>
              <a:rPr lang="fr-FR" sz="3200" dirty="0"/>
              <a:t>recommandations récentes </a:t>
            </a:r>
          </a:p>
        </p:txBody>
      </p:sp>
      <p:grpSp>
        <p:nvGrpSpPr>
          <p:cNvPr id="16" name="Groupe 15">
            <a:extLst>
              <a:ext uri="{FF2B5EF4-FFF2-40B4-BE49-F238E27FC236}">
                <a16:creationId xmlns="" xmlns:a16="http://schemas.microsoft.com/office/drawing/2014/main" id="{3FA56139-28B2-45CC-8F6E-F4DEFE8C47E4}"/>
              </a:ext>
            </a:extLst>
          </p:cNvPr>
          <p:cNvGrpSpPr/>
          <p:nvPr/>
        </p:nvGrpSpPr>
        <p:grpSpPr>
          <a:xfrm>
            <a:off x="5210307" y="548680"/>
            <a:ext cx="3933693" cy="6200860"/>
            <a:chOff x="7740352" y="-36603"/>
            <a:chExt cx="3933693" cy="6200860"/>
          </a:xfrm>
        </p:grpSpPr>
        <p:pic>
          <p:nvPicPr>
            <p:cNvPr id="11" name="Image 10">
              <a:extLst>
                <a:ext uri="{FF2B5EF4-FFF2-40B4-BE49-F238E27FC236}">
                  <a16:creationId xmlns="" xmlns:a16="http://schemas.microsoft.com/office/drawing/2014/main" id="{202FDE77-F487-4937-9BF1-76DBC213BC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68870" y="-36603"/>
              <a:ext cx="3767408" cy="1843048"/>
            </a:xfrm>
            <a:prstGeom prst="rect">
              <a:avLst/>
            </a:prstGeom>
          </p:spPr>
        </p:pic>
        <p:pic>
          <p:nvPicPr>
            <p:cNvPr id="12" name="Image 11">
              <a:extLst>
                <a:ext uri="{FF2B5EF4-FFF2-40B4-BE49-F238E27FC236}">
                  <a16:creationId xmlns="" xmlns:a16="http://schemas.microsoft.com/office/drawing/2014/main" id="{1A5C8EC3-838E-435A-8705-DBD169D4E3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68870" y="436907"/>
              <a:ext cx="3408029" cy="1158887"/>
            </a:xfrm>
            <a:prstGeom prst="rect">
              <a:avLst/>
            </a:prstGeom>
          </p:spPr>
        </p:pic>
        <p:pic>
          <p:nvPicPr>
            <p:cNvPr id="8" name="Image 7">
              <a:extLst>
                <a:ext uri="{FF2B5EF4-FFF2-40B4-BE49-F238E27FC236}">
                  <a16:creationId xmlns="" xmlns:a16="http://schemas.microsoft.com/office/drawing/2014/main" id="{5F92532B-81E0-4D19-B5BF-BD6A4279B5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92846" y="1340768"/>
              <a:ext cx="3419872" cy="738420"/>
            </a:xfrm>
            <a:prstGeom prst="rect">
              <a:avLst/>
            </a:prstGeom>
          </p:spPr>
        </p:pic>
        <p:pic>
          <p:nvPicPr>
            <p:cNvPr id="9" name="Image 8">
              <a:extLst>
                <a:ext uri="{FF2B5EF4-FFF2-40B4-BE49-F238E27FC236}">
                  <a16:creationId xmlns="" xmlns:a16="http://schemas.microsoft.com/office/drawing/2014/main" id="{23FE7F2A-AC2E-4EEC-B5F7-C11CEF08F3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741462" y="1916832"/>
              <a:ext cx="3822224" cy="735330"/>
            </a:xfrm>
            <a:prstGeom prst="rect">
              <a:avLst/>
            </a:prstGeom>
          </p:spPr>
        </p:pic>
        <p:pic>
          <p:nvPicPr>
            <p:cNvPr id="5" name="Image 4">
              <a:extLst>
                <a:ext uri="{FF2B5EF4-FFF2-40B4-BE49-F238E27FC236}">
                  <a16:creationId xmlns="" xmlns:a16="http://schemas.microsoft.com/office/drawing/2014/main" id="{6ED7F704-B697-4352-8B97-389B6D58016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822673" y="2564904"/>
              <a:ext cx="3713605" cy="886375"/>
            </a:xfrm>
            <a:prstGeom prst="rect">
              <a:avLst/>
            </a:prstGeom>
          </p:spPr>
        </p:pic>
        <p:pic>
          <p:nvPicPr>
            <p:cNvPr id="14" name="Image 13">
              <a:extLst>
                <a:ext uri="{FF2B5EF4-FFF2-40B4-BE49-F238E27FC236}">
                  <a16:creationId xmlns="" xmlns:a16="http://schemas.microsoft.com/office/drawing/2014/main" id="{C24D1C0D-0FA8-4944-8C75-D65A8FC6A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792846" y="3068960"/>
              <a:ext cx="3822224" cy="556780"/>
            </a:xfrm>
            <a:prstGeom prst="rect">
              <a:avLst/>
            </a:prstGeom>
          </p:spPr>
        </p:pic>
        <p:pic>
          <p:nvPicPr>
            <p:cNvPr id="13" name="Image 12">
              <a:extLst>
                <a:ext uri="{FF2B5EF4-FFF2-40B4-BE49-F238E27FC236}">
                  <a16:creationId xmlns="" xmlns:a16="http://schemas.microsoft.com/office/drawing/2014/main" id="{4D4EF2C7-A123-4990-9BF0-059EB7745C7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740352" y="3515434"/>
              <a:ext cx="3713605" cy="921678"/>
            </a:xfrm>
            <a:prstGeom prst="rect">
              <a:avLst/>
            </a:prstGeom>
          </p:spPr>
        </p:pic>
        <p:pic>
          <p:nvPicPr>
            <p:cNvPr id="10" name="Image 9">
              <a:extLst>
                <a:ext uri="{FF2B5EF4-FFF2-40B4-BE49-F238E27FC236}">
                  <a16:creationId xmlns="" xmlns:a16="http://schemas.microsoft.com/office/drawing/2014/main" id="{52941EA4-7B89-4E63-A31C-8DC141FD7C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815702" y="4047886"/>
              <a:ext cx="3850516" cy="1037298"/>
            </a:xfrm>
            <a:prstGeom prst="rect">
              <a:avLst/>
            </a:prstGeom>
          </p:spPr>
        </p:pic>
        <p:pic>
          <p:nvPicPr>
            <p:cNvPr id="7" name="Image 6">
              <a:extLst>
                <a:ext uri="{FF2B5EF4-FFF2-40B4-BE49-F238E27FC236}">
                  <a16:creationId xmlns="" xmlns:a16="http://schemas.microsoft.com/office/drawing/2014/main" id="{8BE1A11A-3B98-420A-8881-8E3ABBFDAC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822673" y="4797152"/>
              <a:ext cx="3844401" cy="940967"/>
            </a:xfrm>
            <a:prstGeom prst="rect">
              <a:avLst/>
            </a:prstGeom>
          </p:spPr>
        </p:pic>
        <p:pic>
          <p:nvPicPr>
            <p:cNvPr id="15" name="Image 14">
              <a:extLst>
                <a:ext uri="{FF2B5EF4-FFF2-40B4-BE49-F238E27FC236}">
                  <a16:creationId xmlns="" xmlns:a16="http://schemas.microsoft.com/office/drawing/2014/main" id="{3DEC1E30-7853-427F-B5FE-5FDFF30727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829643" y="5556345"/>
              <a:ext cx="3844402" cy="607912"/>
            </a:xfrm>
            <a:prstGeom prst="rect">
              <a:avLst/>
            </a:prstGeom>
          </p:spPr>
        </p:pic>
      </p:grpSp>
      <p:pic>
        <p:nvPicPr>
          <p:cNvPr id="17" name="Image 16">
            <a:extLst>
              <a:ext uri="{FF2B5EF4-FFF2-40B4-BE49-F238E27FC236}">
                <a16:creationId xmlns="" xmlns:a16="http://schemas.microsoft.com/office/drawing/2014/main" id="{9AC7BE97-44CD-4DE1-A3DE-631247FB499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9512" y="5888980"/>
            <a:ext cx="3007094" cy="93873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="" xmlns:a16="http://schemas.microsoft.com/office/drawing/2014/main" id="{6235961D-E2A6-4E48-AE23-EE815D1371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/>
              <a:t>Candidémies</a:t>
            </a:r>
            <a:endParaRPr lang="fr-FR" dirty="0"/>
          </a:p>
          <a:p>
            <a:pPr lvl="1"/>
            <a:r>
              <a:rPr lang="fr-FR" dirty="0"/>
              <a:t>débuter par une </a:t>
            </a:r>
            <a:r>
              <a:rPr lang="fr-FR" dirty="0" err="1"/>
              <a:t>candine</a:t>
            </a:r>
            <a:endParaRPr lang="fr-FR" dirty="0"/>
          </a:p>
          <a:p>
            <a:pPr lvl="1"/>
            <a:r>
              <a:rPr lang="fr-FR" dirty="0"/>
              <a:t>désescalader si possible</a:t>
            </a:r>
          </a:p>
          <a:p>
            <a:pPr lvl="1"/>
            <a:r>
              <a:rPr lang="fr-FR" dirty="0"/>
              <a:t>enlever un cathéter s’il est la source de l’infection</a:t>
            </a:r>
          </a:p>
          <a:p>
            <a:pPr lvl="1"/>
            <a:r>
              <a:rPr lang="fr-FR" dirty="0"/>
              <a:t>faire un fond </a:t>
            </a:r>
            <a:r>
              <a:rPr lang="fr-FR" dirty="0" smtClean="0"/>
              <a:t>d’œil (+/- ETO et </a:t>
            </a:r>
            <a:r>
              <a:rPr lang="fr-FR" dirty="0" err="1" smtClean="0"/>
              <a:t>echodoppler</a:t>
            </a:r>
            <a:r>
              <a:rPr lang="fr-FR" dirty="0" smtClean="0"/>
              <a:t>)</a:t>
            </a:r>
            <a:endParaRPr lang="fr-FR" dirty="0"/>
          </a:p>
          <a:p>
            <a:pPr lvl="1"/>
            <a:r>
              <a:rPr lang="fr-FR" dirty="0"/>
              <a:t>contrôler la négativité des hémocultures</a:t>
            </a:r>
          </a:p>
          <a:p>
            <a:pPr lvl="1"/>
            <a:r>
              <a:rPr lang="fr-FR" dirty="0"/>
              <a:t>traiter 14j après négativation hors localisation secondaire</a:t>
            </a:r>
          </a:p>
          <a:p>
            <a:r>
              <a:rPr lang="fr-FR" dirty="0"/>
              <a:t>Péritonites</a:t>
            </a:r>
          </a:p>
          <a:p>
            <a:pPr lvl="1"/>
            <a:r>
              <a:rPr lang="fr-FR" dirty="0"/>
              <a:t>débuter par une </a:t>
            </a:r>
            <a:r>
              <a:rPr lang="fr-FR" dirty="0" err="1"/>
              <a:t>candine</a:t>
            </a:r>
            <a:endParaRPr lang="fr-FR" dirty="0"/>
          </a:p>
          <a:p>
            <a:pPr lvl="1"/>
            <a:r>
              <a:rPr lang="fr-FR" dirty="0"/>
              <a:t>désescalader si possible</a:t>
            </a:r>
          </a:p>
          <a:p>
            <a:pPr lvl="1"/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="" xmlns:a16="http://schemas.microsoft.com/office/drawing/2014/main" id="{A166FF3E-71FE-4441-8722-4DEACF3E1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traitement curatif des </a:t>
            </a:r>
            <a:r>
              <a:rPr lang="fr-FR" dirty="0" smtClean="0"/>
              <a:t>candidoses documentées </a:t>
            </a:r>
            <a:r>
              <a:rPr lang="fr-FR" dirty="0"/>
              <a:t>est assez bien codifié</a:t>
            </a:r>
          </a:p>
        </p:txBody>
      </p:sp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4932363" y="6237288"/>
            <a:ext cx="3312045" cy="369332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altLang="fr-FR" dirty="0" err="1" smtClean="0"/>
              <a:t>Montravers</a:t>
            </a:r>
            <a:r>
              <a:rPr lang="fr-FR" altLang="fr-FR" dirty="0" smtClean="0"/>
              <a:t> </a:t>
            </a:r>
            <a:r>
              <a:rPr lang="fr-FR" altLang="fr-FR" dirty="0" err="1" smtClean="0"/>
              <a:t>Anesth</a:t>
            </a:r>
            <a:r>
              <a:rPr lang="fr-FR" altLang="fr-FR" dirty="0" smtClean="0"/>
              <a:t> Réa 2015</a:t>
            </a:r>
            <a:endParaRPr lang="fr-FR" altLang="fr-FR" dirty="0"/>
          </a:p>
        </p:txBody>
      </p:sp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5436097" y="1700808"/>
            <a:ext cx="2232248" cy="646331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altLang="fr-FR" dirty="0" err="1" smtClean="0"/>
              <a:t>Pappas</a:t>
            </a:r>
            <a:r>
              <a:rPr lang="fr-FR" altLang="fr-FR" dirty="0" smtClean="0"/>
              <a:t> CID 2016</a:t>
            </a:r>
          </a:p>
          <a:p>
            <a:r>
              <a:rPr lang="fr-FR" altLang="fr-FR" dirty="0" err="1" smtClean="0"/>
              <a:t>Cornely</a:t>
            </a:r>
            <a:r>
              <a:rPr lang="fr-FR" altLang="fr-FR" dirty="0" smtClean="0"/>
              <a:t> CMI 2012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423412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="" xmlns:a16="http://schemas.microsoft.com/office/drawing/2014/main" id="{6235961D-E2A6-4E48-AE23-EE815D1371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débuter </a:t>
            </a:r>
            <a:r>
              <a:rPr lang="fr-FR" dirty="0"/>
              <a:t>par un </a:t>
            </a:r>
            <a:r>
              <a:rPr lang="fr-FR" dirty="0" err="1"/>
              <a:t>triazolé</a:t>
            </a:r>
            <a:endParaRPr lang="fr-FR" dirty="0"/>
          </a:p>
          <a:p>
            <a:pPr lvl="1"/>
            <a:r>
              <a:rPr lang="fr-FR" dirty="0"/>
              <a:t>Voriconazole </a:t>
            </a:r>
            <a:endParaRPr lang="fr-FR" dirty="0" smtClean="0"/>
          </a:p>
          <a:p>
            <a:pPr lvl="2"/>
            <a:r>
              <a:rPr lang="fr-FR" dirty="0" smtClean="0"/>
              <a:t>Monitorage du taux </a:t>
            </a:r>
            <a:r>
              <a:rPr lang="fr-FR" dirty="0"/>
              <a:t>sériques</a:t>
            </a:r>
          </a:p>
          <a:p>
            <a:pPr lvl="1"/>
            <a:r>
              <a:rPr lang="fr-FR" dirty="0" err="1"/>
              <a:t>Isavuconazole</a:t>
            </a:r>
            <a:r>
              <a:rPr lang="fr-FR" dirty="0"/>
              <a:t> en alternative</a:t>
            </a:r>
          </a:p>
          <a:p>
            <a:pPr lvl="1"/>
            <a:r>
              <a:rPr lang="fr-FR" dirty="0"/>
              <a:t>Amphotéricine B </a:t>
            </a:r>
            <a:r>
              <a:rPr lang="fr-FR" dirty="0" err="1"/>
              <a:t>liposomale</a:t>
            </a:r>
            <a:r>
              <a:rPr lang="fr-FR" dirty="0"/>
              <a:t> si </a:t>
            </a:r>
            <a:r>
              <a:rPr lang="fr-FR" dirty="0" smtClean="0"/>
              <a:t>échec </a:t>
            </a:r>
            <a:r>
              <a:rPr lang="fr-FR" dirty="0"/>
              <a:t>d’une prophylaxie par azolé</a:t>
            </a:r>
          </a:p>
          <a:p>
            <a:pPr lvl="1"/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="" xmlns:a16="http://schemas.microsoft.com/office/drawing/2014/main" id="{A166FF3E-71FE-4441-8722-4DEACF3E1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traitement curatif des </a:t>
            </a:r>
            <a:r>
              <a:rPr lang="fr-FR" dirty="0" smtClean="0"/>
              <a:t>aspergilloses documentées </a:t>
            </a:r>
            <a:r>
              <a:rPr lang="fr-FR" dirty="0"/>
              <a:t>est assez bien codifié</a:t>
            </a:r>
          </a:p>
        </p:txBody>
      </p:sp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5076056" y="4221088"/>
            <a:ext cx="3168351" cy="923330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altLang="fr-FR" dirty="0" smtClean="0"/>
              <a:t>Patterson CID 2016</a:t>
            </a:r>
          </a:p>
          <a:p>
            <a:r>
              <a:rPr lang="fr-FR" altLang="fr-FR" dirty="0" smtClean="0"/>
              <a:t>Tissot </a:t>
            </a:r>
            <a:r>
              <a:rPr lang="fr-FR" altLang="fr-FR" dirty="0" err="1" smtClean="0"/>
              <a:t>Haematologica</a:t>
            </a:r>
            <a:r>
              <a:rPr lang="fr-FR" altLang="fr-FR" dirty="0" smtClean="0"/>
              <a:t> 2017</a:t>
            </a:r>
          </a:p>
          <a:p>
            <a:r>
              <a:rPr lang="fr-FR" altLang="fr-FR" dirty="0" err="1" smtClean="0"/>
              <a:t>Ullman</a:t>
            </a:r>
            <a:r>
              <a:rPr lang="fr-FR" altLang="fr-FR" dirty="0"/>
              <a:t> </a:t>
            </a:r>
            <a:r>
              <a:rPr lang="fr-FR" altLang="fr-FR" dirty="0" smtClean="0"/>
              <a:t>CMI 2018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4286379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="" xmlns:a16="http://schemas.microsoft.com/office/drawing/2014/main" id="{63994DDE-5E44-4DDD-A6C6-5318E67015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/>
              <a:t>Accessibilité du diagnostic rapide</a:t>
            </a:r>
          </a:p>
          <a:p>
            <a:r>
              <a:rPr lang="fr-FR" dirty="0"/>
              <a:t>Chez quels </a:t>
            </a:r>
            <a:r>
              <a:rPr lang="fr-FR" dirty="0" smtClean="0"/>
              <a:t>patients </a:t>
            </a:r>
            <a:r>
              <a:rPr lang="fr-FR" dirty="0"/>
              <a:t>faut-il </a:t>
            </a:r>
            <a:r>
              <a:rPr lang="fr-FR" dirty="0" smtClean="0"/>
              <a:t>débuter un </a:t>
            </a:r>
            <a:r>
              <a:rPr lang="fr-FR" dirty="0"/>
              <a:t>traitement probabiliste </a:t>
            </a:r>
            <a:r>
              <a:rPr lang="fr-FR" dirty="0" smtClean="0"/>
              <a:t>d’une </a:t>
            </a:r>
            <a:r>
              <a:rPr lang="fr-FR" dirty="0"/>
              <a:t>candidose </a:t>
            </a:r>
            <a:r>
              <a:rPr lang="fr-FR" dirty="0" smtClean="0"/>
              <a:t>invasive</a:t>
            </a:r>
            <a:r>
              <a:rPr lang="fr-FR" dirty="0"/>
              <a:t> ? </a:t>
            </a:r>
          </a:p>
          <a:p>
            <a:r>
              <a:rPr lang="fr-FR" dirty="0"/>
              <a:t>Faut-il étendre les indications de prophylaxie anti aspergillaire à d’autres populations que les habituels « haut risque » ? </a:t>
            </a:r>
          </a:p>
          <a:p>
            <a:r>
              <a:rPr lang="fr-FR" dirty="0" smtClean="0"/>
              <a:t>En hématologie, traitement </a:t>
            </a:r>
            <a:r>
              <a:rPr lang="fr-FR" dirty="0"/>
              <a:t>probabiliste </a:t>
            </a:r>
            <a:r>
              <a:rPr lang="fr-FR" dirty="0" smtClean="0"/>
              <a:t>ou </a:t>
            </a:r>
            <a:r>
              <a:rPr lang="fr-FR" dirty="0"/>
              <a:t>traitement </a:t>
            </a:r>
            <a:r>
              <a:rPr lang="fr-FR" dirty="0" smtClean="0"/>
              <a:t>préemptif </a:t>
            </a:r>
            <a:r>
              <a:rPr lang="fr-FR" dirty="0"/>
              <a:t>?</a:t>
            </a:r>
          </a:p>
          <a:p>
            <a:r>
              <a:rPr lang="fr-FR" dirty="0"/>
              <a:t>Quand doit-on arrêter le traitement curatif d’une aspergillose invasive ?</a:t>
            </a:r>
          </a:p>
          <a:p>
            <a:r>
              <a:rPr lang="fr-FR" dirty="0"/>
              <a:t>Quel impact des résistances ? </a:t>
            </a:r>
          </a:p>
        </p:txBody>
      </p:sp>
      <p:sp>
        <p:nvSpPr>
          <p:cNvPr id="3" name="Titre 2">
            <a:extLst>
              <a:ext uri="{FF2B5EF4-FFF2-40B4-BE49-F238E27FC236}">
                <a16:creationId xmlns="" xmlns:a16="http://schemas.microsoft.com/office/drawing/2014/main" id="{9E0D47BE-E687-4056-96B5-286D75CB7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Quelles questions pour 2018 ?</a:t>
            </a:r>
          </a:p>
        </p:txBody>
      </p:sp>
    </p:spTree>
    <p:extLst>
      <p:ext uri="{BB962C8B-B14F-4D97-AF65-F5344CB8AC3E}">
        <p14:creationId xmlns:p14="http://schemas.microsoft.com/office/powerpoint/2010/main" val="3667278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="" xmlns:a16="http://schemas.microsoft.com/office/drawing/2014/main" id="{63994DDE-5E44-4DDD-A6C6-5318E67015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/>
              <a:t>Accessibilité du diagnostic rapide</a:t>
            </a:r>
          </a:p>
          <a:p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Chez quels patients faut-il débuter un traitement probabiliste d’une candidose invasive ? </a:t>
            </a:r>
          </a:p>
          <a:p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Faut-il étendre les indications de prophylaxie anti aspergillaire à d’autres populations que les habituels « haut risque » ? </a:t>
            </a:r>
          </a:p>
          <a:p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En hématologie, traitement probabiliste ou traitement préemptif ?</a:t>
            </a:r>
          </a:p>
          <a:p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Quand </a:t>
            </a:r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doit-on arrêter le traitement curatif d’une aspergillose invasive ?</a:t>
            </a:r>
          </a:p>
          <a:p>
            <a:r>
              <a:rPr lang="fr-FR" dirty="0">
                <a:solidFill>
                  <a:schemeClr val="bg1">
                    <a:lumMod val="65000"/>
                  </a:schemeClr>
                </a:solidFill>
              </a:rPr>
              <a:t>Quel impact des résistances ? </a:t>
            </a:r>
          </a:p>
        </p:txBody>
      </p:sp>
      <p:sp>
        <p:nvSpPr>
          <p:cNvPr id="3" name="Titre 2">
            <a:extLst>
              <a:ext uri="{FF2B5EF4-FFF2-40B4-BE49-F238E27FC236}">
                <a16:creationId xmlns="" xmlns:a16="http://schemas.microsoft.com/office/drawing/2014/main" id="{9E0D47BE-E687-4056-96B5-286D75CB7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Quelles questions pour 2018 ?</a:t>
            </a:r>
          </a:p>
        </p:txBody>
      </p:sp>
    </p:spTree>
    <p:extLst>
      <p:ext uri="{BB962C8B-B14F-4D97-AF65-F5344CB8AC3E}">
        <p14:creationId xmlns:p14="http://schemas.microsoft.com/office/powerpoint/2010/main" val="2817530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EB3A4993-EE91-4875-8DEE-3E0660946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Améliorer le diagnostic précoce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3A2DC553-D5E5-4B53-94C7-77D5F31954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704" y="1628800"/>
            <a:ext cx="8229600" cy="4090268"/>
          </a:xfrm>
        </p:spPr>
        <p:txBody>
          <a:bodyPr>
            <a:noAutofit/>
          </a:bodyPr>
          <a:lstStyle/>
          <a:p>
            <a:r>
              <a:rPr lang="fr-FR" sz="2000" dirty="0" smtClean="0"/>
              <a:t>Aspergilloses invasives</a:t>
            </a:r>
          </a:p>
          <a:p>
            <a:pPr lvl="1"/>
            <a:r>
              <a:rPr lang="fr-FR" sz="1800" dirty="0" smtClean="0"/>
              <a:t>Limites du monitorage du galactomannane sérique chez les patients sous prophylaxie</a:t>
            </a:r>
          </a:p>
          <a:p>
            <a:pPr lvl="1"/>
            <a:r>
              <a:rPr lang="fr-FR" sz="1800" dirty="0" smtClean="0"/>
              <a:t>Méthodes moins invasives que LBA, biopsies </a:t>
            </a:r>
            <a:r>
              <a:rPr lang="fr-FR" sz="1800" dirty="0" err="1" smtClean="0"/>
              <a:t>transthoraciques</a:t>
            </a:r>
            <a:r>
              <a:rPr lang="fr-FR" sz="1800" dirty="0" smtClean="0"/>
              <a:t> ou aspiration sous écho-endoscopie</a:t>
            </a:r>
          </a:p>
          <a:p>
            <a:pPr lvl="1"/>
            <a:r>
              <a:rPr lang="fr-FR" sz="1800" dirty="0" smtClean="0"/>
              <a:t>Test </a:t>
            </a:r>
            <a:r>
              <a:rPr lang="fr-FR" sz="1800" dirty="0" err="1" smtClean="0"/>
              <a:t>immuno</a:t>
            </a:r>
            <a:r>
              <a:rPr lang="fr-FR" sz="1800" dirty="0" smtClean="0"/>
              <a:t>-chromatographique (LFD) / sérum ?</a:t>
            </a:r>
          </a:p>
          <a:p>
            <a:pPr lvl="1"/>
            <a:r>
              <a:rPr lang="fr-FR" sz="1800" dirty="0" smtClean="0"/>
              <a:t>Généralisation PCR  sang/sérum ?</a:t>
            </a:r>
          </a:p>
          <a:p>
            <a:pPr lvl="1"/>
            <a:r>
              <a:rPr lang="fr-FR" sz="1800" dirty="0" smtClean="0"/>
              <a:t>Combinaisons de marqueurs ?</a:t>
            </a:r>
          </a:p>
          <a:p>
            <a:r>
              <a:rPr lang="fr-FR" sz="2000" dirty="0" smtClean="0"/>
              <a:t>Candidoses invasives</a:t>
            </a:r>
          </a:p>
          <a:p>
            <a:pPr lvl="1"/>
            <a:r>
              <a:rPr lang="fr-FR" sz="1800" dirty="0" smtClean="0"/>
              <a:t>Manque sensibilité/longueur cultures</a:t>
            </a:r>
          </a:p>
          <a:p>
            <a:pPr lvl="1"/>
            <a:r>
              <a:rPr lang="fr-FR" sz="1800" dirty="0" smtClean="0"/>
              <a:t>Marqueurs actuels surtout reconnus pour VPN</a:t>
            </a:r>
          </a:p>
          <a:p>
            <a:r>
              <a:rPr lang="fr-FR" sz="2000" dirty="0" smtClean="0"/>
              <a:t>Détection </a:t>
            </a:r>
            <a:r>
              <a:rPr lang="fr-FR" sz="2000" dirty="0"/>
              <a:t>de </a:t>
            </a:r>
            <a:r>
              <a:rPr lang="fr-FR" sz="2000" dirty="0" smtClean="0"/>
              <a:t>disaccharide sériques par </a:t>
            </a:r>
            <a:r>
              <a:rPr lang="fr-FR" sz="2000" dirty="0"/>
              <a:t>spectrométrie de </a:t>
            </a:r>
            <a:r>
              <a:rPr lang="fr-FR" sz="2000" dirty="0" smtClean="0"/>
              <a:t>masse ?</a:t>
            </a:r>
          </a:p>
          <a:p>
            <a:r>
              <a:rPr lang="fr-FR" sz="2000" dirty="0" smtClean="0"/>
              <a:t>Autres méthodes ?</a:t>
            </a:r>
          </a:p>
          <a:p>
            <a:pPr lvl="1"/>
            <a:endParaRPr lang="fr-FR" sz="1800" dirty="0" smtClean="0"/>
          </a:p>
          <a:p>
            <a:pPr lvl="1"/>
            <a:endParaRPr lang="fr-FR" sz="1800" dirty="0" smtClean="0"/>
          </a:p>
          <a:p>
            <a:pPr lvl="1"/>
            <a:endParaRPr lang="fr-FR" sz="1800" dirty="0"/>
          </a:p>
        </p:txBody>
      </p:sp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6516216" y="3573016"/>
            <a:ext cx="2376264" cy="1200329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altLang="fr-FR" dirty="0" err="1" smtClean="0"/>
              <a:t>Ullman</a:t>
            </a:r>
            <a:r>
              <a:rPr lang="fr-FR" altLang="fr-FR" dirty="0" smtClean="0"/>
              <a:t> CMI 2018</a:t>
            </a:r>
          </a:p>
          <a:p>
            <a:r>
              <a:rPr lang="fr-FR" altLang="fr-FR" dirty="0"/>
              <a:t>Thornton </a:t>
            </a:r>
            <a:r>
              <a:rPr lang="fr-FR" altLang="fr-FR" dirty="0" smtClean="0"/>
              <a:t>CVI 2008</a:t>
            </a:r>
          </a:p>
          <a:p>
            <a:r>
              <a:rPr lang="fr-FR" altLang="fr-FR" dirty="0" smtClean="0"/>
              <a:t>White JCM 2015</a:t>
            </a:r>
          </a:p>
          <a:p>
            <a:r>
              <a:rPr lang="fr-FR" altLang="fr-FR" dirty="0" smtClean="0"/>
              <a:t>Mery JCM 2016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454875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5445</TotalTime>
  <Words>2040</Words>
  <Application>Microsoft Office PowerPoint</Application>
  <PresentationFormat>Affichage à l'écran (4:3)</PresentationFormat>
  <Paragraphs>356</Paragraphs>
  <Slides>37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37</vt:i4>
      </vt:variant>
    </vt:vector>
  </HeadingPairs>
  <TitlesOfParts>
    <vt:vector size="38" baseType="lpstr">
      <vt:lpstr>Concourse</vt:lpstr>
      <vt:lpstr>Infections fongiques invasives : quelle prise en charge en 2018 ?</vt:lpstr>
      <vt:lpstr>Liens d’intérêt</vt:lpstr>
      <vt:lpstr>Infections fongiques invasives</vt:lpstr>
      <vt:lpstr>Nombreuses  recommandations récentes </vt:lpstr>
      <vt:lpstr>Le traitement curatif des candidoses documentées est assez bien codifié</vt:lpstr>
      <vt:lpstr>Le traitement curatif des aspergilloses documentées est assez bien codifié</vt:lpstr>
      <vt:lpstr>Quelles questions pour 2018 ?</vt:lpstr>
      <vt:lpstr>Quelles questions pour 2018 ?</vt:lpstr>
      <vt:lpstr>Améliorer le diagnostic précoce</vt:lpstr>
      <vt:lpstr>Quelles questions pour 2018 ?</vt:lpstr>
      <vt:lpstr>Que disent les recommandations ?</vt:lpstr>
      <vt:lpstr>Candidémies acquises en réanimation en France 2004-2013</vt:lpstr>
      <vt:lpstr>Traitement antifongique préventif chez les patients de réanimation immunocompétents</vt:lpstr>
      <vt:lpstr>Traitement empirique</vt:lpstr>
      <vt:lpstr>Etude EMPIRICUS Traitement empirique en réanimation</vt:lpstr>
      <vt:lpstr>Etude EMPIRICUS Traitement empirique en réanimation</vt:lpstr>
      <vt:lpstr>Biomarqueurs pour l'arrêt des traitements antifongiques empiriques en réanimation</vt:lpstr>
      <vt:lpstr>Traitement précoce en réanimation</vt:lpstr>
      <vt:lpstr>Quelles questions pour 2018 ?</vt:lpstr>
      <vt:lpstr>Les populations à risque d’aspergillose invasive</vt:lpstr>
      <vt:lpstr>Que faire si l’on constate une nouvelle population à risque ?</vt:lpstr>
      <vt:lpstr>Aspergillose invasive (dont cérébrale), chez des patients recevant de l’ibrutinib</vt:lpstr>
      <vt:lpstr>Aspergillose invasive  et ibrutinib</vt:lpstr>
      <vt:lpstr>Quelles questions pour 2018 ?</vt:lpstr>
      <vt:lpstr>Empirique ou préemptif ?</vt:lpstr>
      <vt:lpstr>Des données fin 2018 !</vt:lpstr>
      <vt:lpstr>Quelles questions pour 2018 ?</vt:lpstr>
      <vt:lpstr>Arrêt du TT d’une API</vt:lpstr>
      <vt:lpstr>Comment aller plus loin ?</vt:lpstr>
      <vt:lpstr>Quelles questions pour 2018 ?</vt:lpstr>
      <vt:lpstr>Chez Candida</vt:lpstr>
      <vt:lpstr>Résistance aux candines et survie</vt:lpstr>
      <vt:lpstr>Emergence de Candida auris</vt:lpstr>
      <vt:lpstr>Epidémies hospitalières à Candida auris</vt:lpstr>
      <vt:lpstr>Chez Aspergillus</vt:lpstr>
      <vt:lpstr>Ne surestimez pas nos connaissances en taxonomie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serge alfandari</dc:creator>
  <cp:lastModifiedBy>serge alfandari</cp:lastModifiedBy>
  <cp:revision>232</cp:revision>
  <dcterms:modified xsi:type="dcterms:W3CDTF">2018-05-15T06:23:26Z</dcterms:modified>
</cp:coreProperties>
</file>