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41" r:id="rId2"/>
    <p:sldId id="385" r:id="rId3"/>
    <p:sldId id="362" r:id="rId4"/>
    <p:sldId id="361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2" r:id="rId14"/>
    <p:sldId id="371" r:id="rId15"/>
    <p:sldId id="348" r:id="rId16"/>
    <p:sldId id="357" r:id="rId17"/>
    <p:sldId id="342" r:id="rId18"/>
    <p:sldId id="386" r:id="rId19"/>
    <p:sldId id="350" r:id="rId20"/>
    <p:sldId id="358" r:id="rId21"/>
    <p:sldId id="351" r:id="rId22"/>
    <p:sldId id="343" r:id="rId23"/>
    <p:sldId id="373" r:id="rId24"/>
    <p:sldId id="352" r:id="rId25"/>
    <p:sldId id="353" r:id="rId26"/>
    <p:sldId id="354" r:id="rId27"/>
    <p:sldId id="355" r:id="rId28"/>
    <p:sldId id="359" r:id="rId29"/>
    <p:sldId id="356" r:id="rId30"/>
    <p:sldId id="360" r:id="rId31"/>
    <p:sldId id="400" r:id="rId32"/>
    <p:sldId id="374" r:id="rId33"/>
    <p:sldId id="375" r:id="rId34"/>
    <p:sldId id="345" r:id="rId35"/>
    <p:sldId id="380" r:id="rId36"/>
    <p:sldId id="381" r:id="rId37"/>
    <p:sldId id="382" r:id="rId38"/>
    <p:sldId id="383" r:id="rId39"/>
    <p:sldId id="378" r:id="rId40"/>
    <p:sldId id="377" r:id="rId41"/>
    <p:sldId id="379" r:id="rId42"/>
    <p:sldId id="384" r:id="rId43"/>
    <p:sldId id="388" r:id="rId44"/>
    <p:sldId id="394" r:id="rId45"/>
    <p:sldId id="392" r:id="rId46"/>
    <p:sldId id="393" r:id="rId47"/>
    <p:sldId id="376" r:id="rId48"/>
    <p:sldId id="395" r:id="rId49"/>
    <p:sldId id="397" r:id="rId50"/>
    <p:sldId id="398" r:id="rId51"/>
    <p:sldId id="399" r:id="rId52"/>
    <p:sldId id="396" r:id="rId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BC3A334-0497-47EF-A2D0-02FCB12F9C3B}" type="datetimeFigureOut">
              <a:rPr lang="fr-FR"/>
              <a:pPr>
                <a:defRPr/>
              </a:pPr>
              <a:t>01/05/2018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73F4584-8303-442E-B9B5-67EAB2754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437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FA409E5-78B6-4653-9B24-DD0EBD9E6150}" type="datetimeFigureOut">
              <a:rPr lang="fr-FR"/>
              <a:pPr>
                <a:defRPr/>
              </a:pPr>
              <a:t>01/05/2018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668E1EC-5242-4CBE-A095-3B2F7ED514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F72238F-8804-48E0-94C2-D3E1FEF52B9C}" type="slidenum">
              <a:rPr lang="en-US" altLang="fr-FR" sz="1300"/>
              <a:pPr eaLnBrk="1" hangingPunct="1">
                <a:defRPr/>
              </a:pPr>
              <a:t>2</a:t>
            </a:fld>
            <a:endParaRPr lang="en-US" altLang="fr-FR" sz="130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82750" y="1285875"/>
            <a:ext cx="3733800" cy="2800350"/>
          </a:xfrm>
          <a:ln/>
          <a:extLst>
            <a:ext uri="{FAA26D3D-D897-4be2-8F04-BA451C77F1D7}"/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 lIns="82411" tIns="41205" rIns="82411" bIns="41205"/>
          <a:lstStyle/>
          <a:p>
            <a:pPr defTabSz="474604" eaLnBrk="1" hangingPunct="1">
              <a:defRPr/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3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776288"/>
            <a:ext cx="5089525" cy="38179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4510" cy="4603800"/>
          </a:xfrm>
          <a:noFill/>
        </p:spPr>
        <p:txBody>
          <a:bodyPr wrap="square" lIns="94554" tIns="46418" rIns="94554" bIns="46418" numCol="1" anchor="t" anchorCtr="0" compatLnSpc="1">
            <a:prstTxWarp prst="textNoShape">
              <a:avLst/>
            </a:prstTxWarp>
          </a:bodyPr>
          <a:lstStyle/>
          <a:p>
            <a:pPr defTabSz="780689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7914A-1BBE-4CFC-B35E-466F60EF397E}" type="slidenum">
              <a:rPr lang="fr-FR" altLang="fr-FR"/>
              <a:pPr/>
              <a:t>46</a:t>
            </a:fld>
            <a:endParaRPr lang="fr-FR" altLang="fr-FR"/>
          </a:p>
        </p:txBody>
      </p:sp>
      <p:sp>
        <p:nvSpPr>
          <p:cNvPr id="265218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30" tIns="47215" rIns="94430" bIns="47215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203383CC-7531-4FA0-B0F9-F66BA72BE602}" type="slidenum">
              <a:rPr lang="fr-FR" altLang="fr-FR" sz="1200">
                <a:latin typeface="Arial" pitchFamily="34" charset="0"/>
              </a:rPr>
              <a:pPr algn="r"/>
              <a:t>46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898525"/>
            <a:ext cx="4770438" cy="3576638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219"/>
            <a:ext cx="5206153" cy="4319503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BA78FA2-B0E7-6048-8FE4-A67645F5D480}" type="datetime1">
              <a:rPr lang="fr-FR"/>
              <a:pPr/>
              <a:t>01/05/2018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25C96B-6D56-644C-8E12-ED116C4B8D6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80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7"/>
          <p:cNvCxnSpPr/>
          <p:nvPr userDrawn="1"/>
        </p:nvCxnSpPr>
        <p:spPr>
          <a:xfrm>
            <a:off x="468313" y="1916113"/>
            <a:ext cx="8207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16832"/>
            <a:ext cx="8229600" cy="4386071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44" y="0"/>
            <a:ext cx="9131056" cy="1143000"/>
          </a:xfrm>
          <a:ln>
            <a:noFill/>
          </a:ln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68313" y="1916113"/>
            <a:ext cx="8207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73832"/>
            <a:ext cx="82296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5"/>
          <p:cNvCxnSpPr/>
          <p:nvPr userDrawn="1"/>
        </p:nvCxnSpPr>
        <p:spPr>
          <a:xfrm>
            <a:off x="468313" y="1916113"/>
            <a:ext cx="8207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08912" cy="108012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2050504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2050504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7"/>
          <p:cNvCxnSpPr/>
          <p:nvPr userDrawn="1"/>
        </p:nvCxnSpPr>
        <p:spPr>
          <a:xfrm>
            <a:off x="468313" y="1916113"/>
            <a:ext cx="820737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773832"/>
            <a:ext cx="8229600" cy="1143000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Serge Alfandari (Tourcoing)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827088" y="5157788"/>
            <a:ext cx="7705352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S Alfandari, CH Tourcoing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des diapos empruntées aux Dr N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Blondiaux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 Tourcoing et Pr JL </a:t>
            </a:r>
            <a:r>
              <a:rPr lang="fr-FR" sz="16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Mainardi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HEGP</a:t>
            </a:r>
          </a:p>
          <a:p>
            <a:pPr>
              <a:defRPr/>
            </a:pP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V2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2133601"/>
            <a:ext cx="5889649" cy="24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869950" y="598955"/>
            <a:ext cx="7967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Lecture automatisée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Système de caméra </a:t>
            </a:r>
            <a:r>
              <a:rPr lang="fr-FR" dirty="0" smtClean="0"/>
              <a:t>et pied </a:t>
            </a:r>
            <a:r>
              <a:rPr lang="fr-FR" dirty="0"/>
              <a:t>à coulisse électronique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1" y="3284984"/>
            <a:ext cx="3492227" cy="349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023" y="2636912"/>
            <a:ext cx="5413802" cy="39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4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Dilution en milieu liquide (automatisée)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62075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4267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109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Vitek</a:t>
            </a:r>
            <a:r>
              <a:rPr lang="fr-FR" dirty="0"/>
              <a:t> 2®</a:t>
            </a:r>
          </a:p>
          <a:p>
            <a:r>
              <a:rPr lang="fr-FR" dirty="0"/>
              <a:t>(</a:t>
            </a:r>
            <a:r>
              <a:rPr lang="fr-FR" dirty="0" err="1"/>
              <a:t>bioMérieux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4200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technique E-test®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281956"/>
          </a:xfrm>
        </p:spPr>
        <p:txBody>
          <a:bodyPr/>
          <a:lstStyle/>
          <a:p>
            <a:r>
              <a:rPr lang="fr-FR" dirty="0"/>
              <a:t>Associe les caractéristiques </a:t>
            </a:r>
            <a:r>
              <a:rPr lang="fr-FR" dirty="0" smtClean="0"/>
              <a:t>des méthodes </a:t>
            </a:r>
            <a:r>
              <a:rPr lang="fr-FR" dirty="0"/>
              <a:t>de diffusion et de dilution </a:t>
            </a:r>
            <a:r>
              <a:rPr lang="fr-FR" dirty="0" smtClean="0"/>
              <a:t>en milieu </a:t>
            </a:r>
            <a:r>
              <a:rPr lang="fr-FR" dirty="0"/>
              <a:t>gélosé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52" y="1412776"/>
            <a:ext cx="285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246384"/>
            <a:ext cx="4453086" cy="30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95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Spectre d’activité antibactérienne d’un antibiotique: concentrations critiques</a:t>
            </a:r>
            <a:endParaRPr lang="fr-FR" dirty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Intègre 3 types de données</a:t>
            </a:r>
          </a:p>
          <a:p>
            <a:pPr lvl="1"/>
            <a:r>
              <a:rPr lang="fr-FR" smtClean="0"/>
              <a:t>activité in vitro</a:t>
            </a:r>
          </a:p>
          <a:p>
            <a:pPr lvl="2"/>
            <a:r>
              <a:rPr lang="fr-FR" smtClean="0"/>
              <a:t>déterminée au laboratoire sur des populations bactériennes provenant d</a:t>
            </a:r>
            <a:r>
              <a:rPr lang="ja-JP" altLang="fr-FR" smtClean="0"/>
              <a:t>’</a:t>
            </a:r>
            <a:r>
              <a:rPr lang="fr-FR" smtClean="0"/>
              <a:t>isolats cliniques récents</a:t>
            </a:r>
          </a:p>
          <a:p>
            <a:pPr lvl="1"/>
            <a:r>
              <a:rPr lang="fr-FR" smtClean="0"/>
              <a:t>données PK/PD</a:t>
            </a:r>
          </a:p>
          <a:p>
            <a:pPr lvl="2"/>
            <a:r>
              <a:rPr lang="fr-FR" smtClean="0"/>
              <a:t>pharmacocinétiques/pharmacodynamiques</a:t>
            </a:r>
          </a:p>
          <a:p>
            <a:pPr lvl="1"/>
            <a:r>
              <a:rPr lang="fr-FR" smtClean="0"/>
              <a:t>données cliniques</a:t>
            </a:r>
          </a:p>
          <a:p>
            <a:pPr lvl="2"/>
            <a:r>
              <a:rPr lang="fr-FR" smtClean="0"/>
              <a:t> infections vis à vis desquelles le traitement est réputé efficace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595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z="3200" dirty="0" smtClean="0"/>
              <a:t>Les concentrations critiques changent.</a:t>
            </a:r>
            <a:br>
              <a:rPr lang="fr-FR" sz="3200" dirty="0" smtClean="0"/>
            </a:br>
            <a:r>
              <a:rPr lang="fr-FR" sz="3200" dirty="0" smtClean="0"/>
              <a:t>Ce qui était vrai l’an dernier ne l’est plus forcement</a:t>
            </a:r>
            <a:endParaRPr lang="fr-F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451129"/>
            <a:ext cx="8556369" cy="514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10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 </a:t>
            </a:r>
            <a:r>
              <a:rPr lang="fr-FR" b="1" dirty="0" smtClean="0">
                <a:solidFill>
                  <a:srgbClr val="FF0000"/>
                </a:solidFill>
              </a:rPr>
              <a:t>S</a:t>
            </a:r>
            <a:r>
              <a:rPr lang="fr-FR" dirty="0" smtClean="0"/>
              <a:t> 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</p:spTree>
    <p:extLst>
      <p:ext uri="{BB962C8B-B14F-4D97-AF65-F5344CB8AC3E}">
        <p14:creationId xmlns:p14="http://schemas.microsoft.com/office/powerpoint/2010/main" val="284422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 Quel antibiotique choisir ?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Choix dépendant de 4 critères</a:t>
            </a:r>
          </a:p>
          <a:p>
            <a:pPr lvl="1"/>
            <a:r>
              <a:rPr lang="fr-FR" altLang="fr-FR" dirty="0"/>
              <a:t>Germe </a:t>
            </a:r>
          </a:p>
          <a:p>
            <a:pPr lvl="2"/>
            <a:r>
              <a:rPr lang="fr-FR" altLang="fr-FR" dirty="0" smtClean="0"/>
              <a:t>Epidémiologie			ca, on l’à</a:t>
            </a:r>
            <a:endParaRPr lang="fr-FR" altLang="fr-FR" dirty="0"/>
          </a:p>
          <a:p>
            <a:pPr lvl="2"/>
            <a:r>
              <a:rPr lang="fr-FR" altLang="fr-FR" dirty="0"/>
              <a:t>Spectre ATB</a:t>
            </a:r>
          </a:p>
          <a:p>
            <a:pPr lvl="1"/>
            <a:r>
              <a:rPr lang="fr-FR" altLang="fr-FR" dirty="0" smtClean="0"/>
              <a:t>Foyer infectieux: </a:t>
            </a:r>
          </a:p>
          <a:p>
            <a:pPr lvl="2"/>
            <a:r>
              <a:rPr lang="fr-FR" altLang="fr-FR" dirty="0" smtClean="0"/>
              <a:t>diagnostic précis </a:t>
            </a:r>
          </a:p>
          <a:p>
            <a:pPr lvl="2"/>
            <a:r>
              <a:rPr lang="fr-FR" altLang="fr-FR" dirty="0" smtClean="0"/>
              <a:t>pharmacocinétique ATB utilisé</a:t>
            </a:r>
          </a:p>
          <a:p>
            <a:pPr lvl="1"/>
            <a:r>
              <a:rPr lang="fr-FR" altLang="fr-FR" dirty="0" smtClean="0"/>
              <a:t>Terrain</a:t>
            </a:r>
          </a:p>
          <a:p>
            <a:pPr lvl="2"/>
            <a:r>
              <a:rPr lang="fr-FR" altLang="fr-FR" dirty="0" smtClean="0"/>
              <a:t>N-né, 4ème âge, grossesse, immunodépression</a:t>
            </a:r>
          </a:p>
          <a:p>
            <a:pPr lvl="2"/>
            <a:r>
              <a:rPr lang="fr-FR" altLang="fr-FR" dirty="0" smtClean="0"/>
              <a:t>Tares viscérales</a:t>
            </a:r>
          </a:p>
          <a:p>
            <a:pPr lvl="2"/>
            <a:r>
              <a:rPr lang="fr-FR" altLang="fr-FR" dirty="0" smtClean="0"/>
              <a:t>Allergies/Interférences médicamenteuses</a:t>
            </a:r>
          </a:p>
          <a:p>
            <a:pPr lvl="1"/>
            <a:r>
              <a:rPr lang="fr-FR" altLang="fr-FR" dirty="0" smtClean="0"/>
              <a:t>Sévérité clinique</a:t>
            </a:r>
          </a:p>
          <a:p>
            <a:pPr lvl="2"/>
            <a:r>
              <a:rPr lang="fr-FR" altLang="fr-FR" dirty="0" smtClean="0"/>
              <a:t>Choc septique/sepsis grave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4572000" y="2420888"/>
            <a:ext cx="144016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0333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back office</a:t>
            </a:r>
          </a:p>
          <a:p>
            <a:pPr lvl="1"/>
            <a:r>
              <a:rPr lang="fr-FR" dirty="0" smtClean="0"/>
              <a:t>Ce que fait le laboratoire</a:t>
            </a:r>
          </a:p>
          <a:p>
            <a:r>
              <a:rPr lang="fr-FR" dirty="0" smtClean="0"/>
              <a:t>Le front office</a:t>
            </a:r>
          </a:p>
          <a:p>
            <a:pPr lvl="1"/>
            <a:r>
              <a:rPr lang="fr-FR" dirty="0" smtClean="0"/>
              <a:t>Ce qu’il vous rend</a:t>
            </a:r>
          </a:p>
          <a:p>
            <a:pPr lvl="1"/>
            <a:endParaRPr lang="fr-FR" dirty="0"/>
          </a:p>
          <a:p>
            <a:r>
              <a:rPr lang="fr-FR" dirty="0" smtClean="0"/>
              <a:t>Ce qu’il y a entre les deux: votre niveau de connaissance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9240"/>
            <a:ext cx="8431542" cy="94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86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Choix des antibiotiques à tester par espèce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altLang="fr-FR" dirty="0" smtClean="0"/>
              <a:t>Recommandations CA-SFM 1/an</a:t>
            </a:r>
          </a:p>
          <a:p>
            <a:pPr lvl="1"/>
            <a:r>
              <a:rPr lang="fr-FR" altLang="fr-FR" dirty="0" smtClean="0"/>
              <a:t>1 liste d’ATB standard à tester </a:t>
            </a:r>
          </a:p>
          <a:p>
            <a:pPr lvl="1"/>
            <a:r>
              <a:rPr lang="fr-FR" altLang="fr-FR" dirty="0" smtClean="0"/>
              <a:t>1 liste complémentaire</a:t>
            </a:r>
          </a:p>
          <a:p>
            <a:pPr lvl="2"/>
            <a:r>
              <a:rPr lang="fr-FR" altLang="fr-FR" dirty="0" smtClean="0"/>
              <a:t>Plusieurs ATB de cette liste seraient utiles en 1ère intention pour les IAS </a:t>
            </a:r>
          </a:p>
          <a:p>
            <a:r>
              <a:rPr lang="fr-FR" dirty="0" smtClean="0"/>
              <a:t>Antibiotiques marqueurs</a:t>
            </a:r>
          </a:p>
          <a:p>
            <a:pPr lvl="1"/>
            <a:r>
              <a:rPr lang="fr-FR" altLang="fr-FR" dirty="0" smtClean="0"/>
              <a:t>Vise à dépister les mécanismes de résistance +/- exprimés</a:t>
            </a:r>
          </a:p>
          <a:p>
            <a:pPr lvl="2"/>
            <a:r>
              <a:rPr lang="fr-FR" altLang="fr-FR" dirty="0" smtClean="0"/>
              <a:t>Pas forcément d’</a:t>
            </a:r>
            <a:r>
              <a:rPr lang="fr-FR" altLang="fr-FR" dirty="0" err="1" smtClean="0"/>
              <a:t>intéret</a:t>
            </a:r>
            <a:r>
              <a:rPr lang="fr-FR" altLang="fr-FR" dirty="0" smtClean="0"/>
              <a:t> clinique</a:t>
            </a:r>
          </a:p>
          <a:p>
            <a:pPr lvl="1"/>
            <a:r>
              <a:rPr lang="fr-FR" altLang="fr-FR" dirty="0" smtClean="0"/>
              <a:t>Molécule qui au sein d’</a:t>
            </a:r>
            <a:r>
              <a:rPr lang="fr-FR" altLang="ja-JP" dirty="0" smtClean="0"/>
              <a:t>un groupe d’ATB est le plus souvent touchée</a:t>
            </a:r>
          </a:p>
          <a:p>
            <a:pPr lvl="2"/>
            <a:r>
              <a:rPr lang="fr-FR" altLang="fr-FR" dirty="0" err="1" smtClean="0"/>
              <a:t>Cefoxitine</a:t>
            </a:r>
            <a:r>
              <a:rPr lang="fr-FR" altLang="fr-FR" dirty="0" smtClean="0"/>
              <a:t> et résistance à la méticilline pour staphylocoques</a:t>
            </a:r>
          </a:p>
          <a:p>
            <a:pPr lvl="2"/>
            <a:r>
              <a:rPr lang="fr-FR" altLang="fr-FR" dirty="0" smtClean="0"/>
              <a:t>Oxacilline et résistance aux pénicillines pour </a:t>
            </a:r>
            <a:r>
              <a:rPr lang="fr-FR" altLang="fr-FR" i="1" dirty="0" smtClean="0"/>
              <a:t>S. pneumoniae</a:t>
            </a:r>
            <a:r>
              <a:rPr lang="fr-FR" altLang="fr-FR" dirty="0" smtClean="0"/>
              <a:t> </a:t>
            </a:r>
          </a:p>
          <a:p>
            <a:pPr lvl="2"/>
            <a:r>
              <a:rPr lang="fr-FR" altLang="fr-FR" dirty="0" err="1" smtClean="0"/>
              <a:t>Ertapénème</a:t>
            </a:r>
            <a:r>
              <a:rPr lang="fr-FR" altLang="fr-FR" dirty="0" smtClean="0"/>
              <a:t> pour les carbapénémases chez les entérobactéries</a:t>
            </a:r>
          </a:p>
        </p:txBody>
      </p:sp>
    </p:spTree>
    <p:extLst>
      <p:ext uri="{BB962C8B-B14F-4D97-AF65-F5344CB8AC3E}">
        <p14:creationId xmlns:p14="http://schemas.microsoft.com/office/powerpoint/2010/main" val="262103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3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Etude de la sensibilité aux antibiotiques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/ mesure directe de la CMI</a:t>
            </a:r>
          </a:p>
          <a:p>
            <a:pPr lvl="1"/>
            <a:r>
              <a:rPr lang="fr-FR" altLang="fr-FR" dirty="0" smtClean="0"/>
              <a:t>dilution en gélose</a:t>
            </a:r>
          </a:p>
          <a:p>
            <a:pPr lvl="1"/>
            <a:r>
              <a:rPr lang="fr-FR" altLang="fr-FR" dirty="0" smtClean="0"/>
              <a:t>dilution en milieu liquide</a:t>
            </a:r>
          </a:p>
          <a:p>
            <a:pPr lvl="1"/>
            <a:r>
              <a:rPr lang="fr-FR" altLang="fr-FR" dirty="0" smtClean="0"/>
              <a:t>E-test</a:t>
            </a:r>
            <a:r>
              <a:rPr lang="en-US" altLang="fr-FR" dirty="0" smtClean="0"/>
              <a:t>®</a:t>
            </a:r>
          </a:p>
          <a:p>
            <a:r>
              <a:rPr lang="fr-FR" altLang="fr-FR" dirty="0" smtClean="0"/>
              <a:t>/ mesure indirecte de la CMI</a:t>
            </a:r>
          </a:p>
          <a:p>
            <a:pPr lvl="1"/>
            <a:r>
              <a:rPr lang="fr-FR" altLang="fr-FR" dirty="0" smtClean="0"/>
              <a:t>méthode de diffusion en gélose</a:t>
            </a:r>
          </a:p>
          <a:p>
            <a:pPr lvl="1"/>
            <a:r>
              <a:rPr lang="fr-FR" altLang="fr-FR" dirty="0" smtClean="0"/>
              <a:t>galerie antibiogramme</a:t>
            </a:r>
            <a:endParaRPr lang="en-US" altLang="fr-FR" dirty="0" smtClean="0"/>
          </a:p>
          <a:p>
            <a:r>
              <a:rPr lang="fr-FR" altLang="fr-FR" dirty="0" smtClean="0"/>
              <a:t>+ lecture interprétative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 Conclusion S, I, R</a:t>
            </a:r>
          </a:p>
        </p:txBody>
      </p:sp>
    </p:spTree>
    <p:extLst>
      <p:ext uri="{BB962C8B-B14F-4D97-AF65-F5344CB8AC3E}">
        <p14:creationId xmlns:p14="http://schemas.microsoft.com/office/powerpoint/2010/main" val="363754783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Support de la 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Gènes portés par des chromosomes</a:t>
            </a:r>
          </a:p>
          <a:p>
            <a:r>
              <a:rPr lang="fr-FR" smtClean="0"/>
              <a:t>Gènes portés par des plasmides</a:t>
            </a:r>
          </a:p>
          <a:p>
            <a:r>
              <a:rPr lang="fr-FR" smtClean="0"/>
              <a:t>Gènes portés par des transposons</a:t>
            </a:r>
          </a:p>
          <a:p>
            <a:r>
              <a:rPr lang="fr-FR" smtClean="0"/>
              <a:t>Conséquences</a:t>
            </a:r>
          </a:p>
          <a:p>
            <a:pPr lvl="1"/>
            <a:r>
              <a:rPr lang="fr-FR" smtClean="0"/>
              <a:t>Transmission de bactéries à bactéries (plasmide et transposon)</a:t>
            </a:r>
          </a:p>
          <a:p>
            <a:pPr lvl="1"/>
            <a:r>
              <a:rPr lang="fr-FR" smtClean="0"/>
              <a:t>Émergence de la résistance</a:t>
            </a:r>
          </a:p>
          <a:p>
            <a:pPr lvl="1"/>
            <a:r>
              <a:rPr lang="fr-FR" smtClean="0"/>
              <a:t>Résistance multiple +++ par différents mécanismes pour une classe d’antibiotique et par différents mécanismes pour des classes différentes: bactéries multirésistantes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résistances naturelles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Caractéristique d’une espèce, d’un genre ou d’un groupe</a:t>
            </a:r>
          </a:p>
          <a:p>
            <a:pPr lvl="1"/>
            <a:r>
              <a:rPr lang="fr-FR" dirty="0" smtClean="0"/>
              <a:t>Gram positifs</a:t>
            </a:r>
          </a:p>
          <a:p>
            <a:pPr lvl="2"/>
            <a:r>
              <a:rPr lang="fr-FR" dirty="0" smtClean="0"/>
              <a:t>colistine (structure)</a:t>
            </a:r>
          </a:p>
          <a:p>
            <a:pPr lvl="2"/>
            <a:r>
              <a:rPr lang="fr-FR" dirty="0" smtClean="0"/>
              <a:t>acide nalidixique (cible)</a:t>
            </a:r>
          </a:p>
          <a:p>
            <a:pPr lvl="2"/>
            <a:r>
              <a:rPr lang="fr-FR" dirty="0" smtClean="0"/>
              <a:t>Espèce </a:t>
            </a:r>
            <a:r>
              <a:rPr lang="fr-FR" i="1" dirty="0" smtClean="0"/>
              <a:t>E. </a:t>
            </a:r>
            <a:r>
              <a:rPr lang="fr-FR" i="1" dirty="0" err="1" smtClean="0"/>
              <a:t>faecalis</a:t>
            </a:r>
            <a:r>
              <a:rPr lang="fr-FR" dirty="0" smtClean="0"/>
              <a:t> : </a:t>
            </a:r>
          </a:p>
          <a:p>
            <a:pPr lvl="3"/>
            <a:r>
              <a:rPr lang="fr-FR" dirty="0" smtClean="0"/>
              <a:t>Céphalosporines (tous les entérocoques</a:t>
            </a:r>
            <a:r>
              <a:rPr lang="fr-FR" dirty="0" smtClean="0"/>
              <a:t>) - </a:t>
            </a:r>
            <a:r>
              <a:rPr lang="fr-FR" dirty="0" err="1" smtClean="0"/>
              <a:t>lincomycine</a:t>
            </a:r>
            <a:r>
              <a:rPr lang="fr-FR" dirty="0" smtClean="0"/>
              <a:t> - clindamycine</a:t>
            </a:r>
          </a:p>
          <a:p>
            <a:pPr lvl="1"/>
            <a:r>
              <a:rPr lang="fr-FR" dirty="0" smtClean="0"/>
              <a:t>Résistance aux aminosides</a:t>
            </a:r>
          </a:p>
          <a:p>
            <a:pPr lvl="2"/>
            <a:r>
              <a:rPr lang="fr-FR" dirty="0" smtClean="0"/>
              <a:t>Bas niveau: la gentamicine est synergique avec une pénicilline</a:t>
            </a:r>
          </a:p>
          <a:p>
            <a:pPr lvl="2"/>
            <a:r>
              <a:rPr lang="fr-FR" dirty="0" smtClean="0"/>
              <a:t>Haut niveau: ne marche pas du tout</a:t>
            </a:r>
          </a:p>
          <a:p>
            <a:pPr lvl="1"/>
            <a:r>
              <a:rPr lang="fr-FR" dirty="0" smtClean="0"/>
              <a:t>Anaérobie : </a:t>
            </a:r>
          </a:p>
          <a:p>
            <a:pPr lvl="2"/>
            <a:r>
              <a:rPr lang="fr-FR" dirty="0" smtClean="0"/>
              <a:t>aminosides (imperméabilité)</a:t>
            </a:r>
          </a:p>
        </p:txBody>
      </p:sp>
    </p:spTree>
    <p:extLst>
      <p:ext uri="{BB962C8B-B14F-4D97-AF65-F5344CB8AC3E}">
        <p14:creationId xmlns:p14="http://schemas.microsoft.com/office/powerpoint/2010/main" val="245415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Gram négatif</a:t>
            </a:r>
          </a:p>
          <a:p>
            <a:pPr lvl="1"/>
            <a:r>
              <a:rPr lang="fr-FR" dirty="0" smtClean="0"/>
              <a:t>vancomycine (structure)</a:t>
            </a:r>
          </a:p>
          <a:p>
            <a:r>
              <a:rPr lang="fr-FR" dirty="0" smtClean="0"/>
              <a:t>Genre </a:t>
            </a:r>
            <a:r>
              <a:rPr lang="fr-FR" i="1" dirty="0" err="1" smtClean="0"/>
              <a:t>Klebsiella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amoxicilline, ticarcilline, </a:t>
            </a:r>
            <a:r>
              <a:rPr lang="fr-FR" dirty="0" smtClean="0"/>
              <a:t>pipéracilline</a:t>
            </a:r>
            <a:r>
              <a:rPr lang="fr-FR" dirty="0" smtClean="0"/>
              <a:t>, (pénicillinase)</a:t>
            </a:r>
          </a:p>
          <a:p>
            <a:r>
              <a:rPr lang="fr-FR" i="1" dirty="0" smtClean="0"/>
              <a:t>Enterobacter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augmentin</a:t>
            </a:r>
            <a:endParaRPr lang="fr-FR" dirty="0" smtClean="0"/>
          </a:p>
          <a:p>
            <a:r>
              <a:rPr lang="fr-FR" i="1" dirty="0" smtClean="0"/>
              <a:t>Pseudomonas/</a:t>
            </a:r>
            <a:r>
              <a:rPr lang="fr-FR" i="1" dirty="0" err="1" smtClean="0"/>
              <a:t>Acinetobacter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céfotaxime/ceftriaxone</a:t>
            </a:r>
          </a:p>
          <a:p>
            <a:r>
              <a:rPr lang="fr-FR" i="1" dirty="0" smtClean="0"/>
              <a:t>Proteus, </a:t>
            </a:r>
            <a:r>
              <a:rPr lang="fr-FR" i="1" dirty="0" err="1" smtClean="0"/>
              <a:t>Morganella</a:t>
            </a:r>
            <a:r>
              <a:rPr lang="fr-FR" i="1" dirty="0" smtClean="0"/>
              <a:t>, Serratia: </a:t>
            </a:r>
          </a:p>
          <a:p>
            <a:pPr lvl="1"/>
            <a:r>
              <a:rPr lang="fr-FR" dirty="0" smtClean="0"/>
              <a:t>colistine</a:t>
            </a:r>
          </a:p>
        </p:txBody>
      </p:sp>
    </p:spTree>
    <p:extLst>
      <p:ext uri="{BB962C8B-B14F-4D97-AF65-F5344CB8AC3E}">
        <p14:creationId xmlns:p14="http://schemas.microsoft.com/office/powerpoint/2010/main" val="244921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résistances acquises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Délai entre introduction </a:t>
            </a:r>
            <a:r>
              <a:rPr lang="fr-FR" dirty="0" smtClean="0"/>
              <a:t>des ATB et </a:t>
            </a:r>
            <a:r>
              <a:rPr lang="fr-FR" dirty="0"/>
              <a:t>apparition </a:t>
            </a:r>
            <a:r>
              <a:rPr lang="fr-FR" dirty="0" smtClean="0"/>
              <a:t>des résistances </a:t>
            </a:r>
            <a:r>
              <a:rPr lang="fr-FR" dirty="0"/>
              <a:t>acquises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1846" y="2935780"/>
            <a:ext cx="5990513" cy="35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5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50 ans avec pneumonie à </a:t>
            </a:r>
            <a:r>
              <a:rPr lang="fr-FR" i="1" dirty="0" smtClean="0"/>
              <a:t>S. aureus</a:t>
            </a:r>
          </a:p>
          <a:p>
            <a:r>
              <a:rPr lang="fr-FR" dirty="0" smtClean="0"/>
              <a:t>Traitement probabiliste par </a:t>
            </a:r>
            <a:r>
              <a:rPr lang="fr-FR" dirty="0" err="1" smtClean="0"/>
              <a:t>augmentin</a:t>
            </a:r>
            <a:endParaRPr lang="fr-FR" dirty="0" smtClean="0"/>
          </a:p>
          <a:p>
            <a:r>
              <a:rPr lang="fr-FR" dirty="0" smtClean="0"/>
              <a:t>L’antibiogramme montre</a:t>
            </a:r>
          </a:p>
          <a:p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err="1" smtClean="0"/>
              <a:t>L’augmentin</a:t>
            </a:r>
            <a:r>
              <a:rPr lang="fr-FR" dirty="0" smtClean="0"/>
              <a:t> peut il être actif ?</a:t>
            </a:r>
          </a:p>
          <a:p>
            <a:pPr lvl="1"/>
            <a:r>
              <a:rPr lang="fr-FR" dirty="0" smtClean="0"/>
              <a:t>Oui</a:t>
            </a:r>
          </a:p>
          <a:p>
            <a:pPr lvl="1"/>
            <a:r>
              <a:rPr lang="fr-FR" dirty="0" smtClean="0"/>
              <a:t>Non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1" y="3533006"/>
            <a:ext cx="7166563" cy="7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8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Oui, sensibilité </a:t>
            </a:r>
            <a:r>
              <a:rPr lang="fr-FR" dirty="0"/>
              <a:t>en </a:t>
            </a:r>
            <a:r>
              <a:rPr lang="fr-FR" dirty="0" smtClean="0"/>
              <a:t>cascade</a:t>
            </a:r>
          </a:p>
          <a:p>
            <a:r>
              <a:rPr lang="fr-FR" dirty="0" smtClean="0"/>
              <a:t>Pour le staphylocoque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S =&gt; S toutes bêta-</a:t>
            </a:r>
            <a:r>
              <a:rPr lang="fr-FR" dirty="0" err="1" smtClean="0"/>
              <a:t>lactamines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Si </a:t>
            </a:r>
            <a:r>
              <a:rPr lang="fr-FR" dirty="0" err="1" smtClean="0"/>
              <a:t>Péni</a:t>
            </a:r>
            <a:r>
              <a:rPr lang="fr-FR" dirty="0" smtClean="0"/>
              <a:t> R et </a:t>
            </a:r>
            <a:r>
              <a:rPr lang="fr-FR" dirty="0" err="1" smtClean="0"/>
              <a:t>Oxa</a:t>
            </a:r>
            <a:r>
              <a:rPr lang="fr-FR" dirty="0" smtClean="0"/>
              <a:t> S =&gt; pénicillinase = sensibilité à bêta lactamines autres que:</a:t>
            </a:r>
          </a:p>
          <a:p>
            <a:pPr lvl="2"/>
            <a:r>
              <a:rPr lang="fr-FR" dirty="0" smtClean="0"/>
              <a:t>Amoxicilline</a:t>
            </a:r>
          </a:p>
          <a:p>
            <a:pPr lvl="2"/>
            <a:r>
              <a:rPr lang="fr-FR" dirty="0" smtClean="0"/>
              <a:t>Ticarcilline</a:t>
            </a:r>
          </a:p>
          <a:p>
            <a:pPr lvl="2"/>
            <a:r>
              <a:rPr lang="fr-FR" dirty="0" smtClean="0"/>
              <a:t>Pipéracilline</a:t>
            </a:r>
          </a:p>
          <a:p>
            <a:pPr lvl="2"/>
            <a:r>
              <a:rPr lang="fr-FR" dirty="0" smtClean="0"/>
              <a:t>(</a:t>
            </a:r>
            <a:r>
              <a:rPr lang="fr-FR" dirty="0" err="1" smtClean="0"/>
              <a:t>aztreonam</a:t>
            </a:r>
            <a:r>
              <a:rPr lang="fr-FR" dirty="0" smtClean="0"/>
              <a:t>)</a:t>
            </a:r>
          </a:p>
          <a:p>
            <a:pPr lvl="2"/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6809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40 ans avec bactériémie à </a:t>
            </a:r>
            <a:r>
              <a:rPr lang="fr-FR" i="1" dirty="0" smtClean="0"/>
              <a:t>S. aureus</a:t>
            </a:r>
          </a:p>
          <a:p>
            <a:r>
              <a:rPr lang="fr-FR" dirty="0" smtClean="0"/>
              <a:t>L’antibiogramme montre:</a:t>
            </a:r>
            <a:endParaRPr lang="fr-FR" dirty="0"/>
          </a:p>
          <a:p>
            <a:pPr lvl="1"/>
            <a:r>
              <a:rPr lang="fr-FR" dirty="0" smtClean="0"/>
              <a:t>Pénicilline 	R</a:t>
            </a:r>
          </a:p>
          <a:p>
            <a:pPr lvl="1"/>
            <a:r>
              <a:rPr lang="fr-FR" dirty="0" smtClean="0"/>
              <a:t>Oxacilline		R</a:t>
            </a:r>
          </a:p>
          <a:p>
            <a:pPr lvl="1"/>
            <a:r>
              <a:rPr lang="fr-FR" dirty="0" smtClean="0"/>
              <a:t>Imipénème	S</a:t>
            </a:r>
          </a:p>
          <a:p>
            <a:pPr lvl="1"/>
            <a:endParaRPr lang="fr-FR" dirty="0"/>
          </a:p>
          <a:p>
            <a:r>
              <a:rPr lang="fr-FR" dirty="0" smtClean="0"/>
              <a:t>Que penser de cet antibiogramme ?</a:t>
            </a:r>
          </a:p>
          <a:p>
            <a:pPr lvl="1"/>
            <a:r>
              <a:rPr lang="fr-FR" dirty="0" smtClean="0"/>
              <a:t>Vrai</a:t>
            </a:r>
          </a:p>
          <a:p>
            <a:pPr lvl="1"/>
            <a:r>
              <a:rPr lang="fr-FR" dirty="0" smtClean="0"/>
              <a:t>Faux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81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Faux</a:t>
            </a:r>
          </a:p>
          <a:p>
            <a:r>
              <a:rPr lang="fr-FR" dirty="0" smtClean="0"/>
              <a:t>Antibiogramme impossible</a:t>
            </a:r>
          </a:p>
          <a:p>
            <a:endParaRPr lang="fr-FR" dirty="0" smtClean="0"/>
          </a:p>
          <a:p>
            <a:r>
              <a:rPr lang="fr-FR" dirty="0" smtClean="0"/>
              <a:t>Si </a:t>
            </a:r>
            <a:r>
              <a:rPr lang="fr-FR" dirty="0" err="1"/>
              <a:t>oxa</a:t>
            </a:r>
            <a:r>
              <a:rPr lang="fr-FR" dirty="0"/>
              <a:t>-R = R à toutes </a:t>
            </a:r>
            <a:r>
              <a:rPr lang="fr-FR" dirty="0" err="1" smtClean="0"/>
              <a:t>bêta-lactamines</a:t>
            </a:r>
            <a:r>
              <a:rPr lang="fr-FR" dirty="0" smtClean="0"/>
              <a:t>, y compris carbapénèmes</a:t>
            </a:r>
          </a:p>
          <a:p>
            <a:pPr lvl="1"/>
            <a:r>
              <a:rPr lang="fr-FR" dirty="0" smtClean="0"/>
              <a:t>Seule exception, nouvelles céphalosporines anti SARM</a:t>
            </a:r>
          </a:p>
          <a:p>
            <a:pPr lvl="2"/>
            <a:r>
              <a:rPr lang="fr-FR" dirty="0" err="1" smtClean="0"/>
              <a:t>Ceftaroline</a:t>
            </a:r>
            <a:r>
              <a:rPr lang="fr-FR" dirty="0" smtClean="0"/>
              <a:t> et </a:t>
            </a:r>
            <a:r>
              <a:rPr lang="fr-FR" dirty="0" err="1" smtClean="0"/>
              <a:t>ceftobiprole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321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Mécanisme de résistance et phénotype de </a:t>
            </a:r>
            <a:r>
              <a:rPr lang="fr-FR" i="1" dirty="0" smtClean="0"/>
              <a:t>S. aureus</a:t>
            </a:r>
            <a:endParaRPr lang="fr-FR" i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83783"/>
              </p:ext>
            </p:extLst>
          </p:nvPr>
        </p:nvGraphicFramePr>
        <p:xfrm>
          <a:off x="323528" y="2348880"/>
          <a:ext cx="8305039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724"/>
                <a:gridCol w="1371600"/>
                <a:gridCol w="1687703"/>
                <a:gridCol w="1155637"/>
                <a:gridCol w="925195"/>
                <a:gridCol w="932180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Mécanisme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Péni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Péni+inhibiteur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Oxacilline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Hôpital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Ville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&lt;5%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5-10%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Pénicillinase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&gt;95%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90-95%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Méti-R + pénicillinase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10-40%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&lt;1%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018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err="1" smtClean="0"/>
              <a:t>Enterocoque</a:t>
            </a:r>
            <a:r>
              <a:rPr lang="fr-FR" i="1" dirty="0" smtClean="0"/>
              <a:t> </a:t>
            </a:r>
            <a:r>
              <a:rPr lang="fr-FR" i="1" dirty="0" err="1" smtClean="0"/>
              <a:t>faecalis</a:t>
            </a:r>
            <a:endParaRPr lang="fr-FR" i="1" dirty="0"/>
          </a:p>
          <a:p>
            <a:pPr lvl="1"/>
            <a:r>
              <a:rPr lang="fr-FR" dirty="0" smtClean="0"/>
              <a:t>Amoxicilline 		S</a:t>
            </a:r>
            <a:endParaRPr lang="fr-FR" dirty="0"/>
          </a:p>
          <a:p>
            <a:pPr lvl="1"/>
            <a:r>
              <a:rPr lang="fr-FR" dirty="0" err="1" smtClean="0"/>
              <a:t>Céfalotine</a:t>
            </a:r>
            <a:r>
              <a:rPr lang="fr-FR" dirty="0" smtClean="0"/>
              <a:t> 		S</a:t>
            </a:r>
            <a:endParaRPr lang="fr-FR" dirty="0"/>
          </a:p>
          <a:p>
            <a:pPr lvl="1"/>
            <a:r>
              <a:rPr lang="fr-FR" dirty="0" smtClean="0"/>
              <a:t>Gentamicine HC		S</a:t>
            </a:r>
            <a:endParaRPr lang="fr-FR" dirty="0"/>
          </a:p>
          <a:p>
            <a:pPr lvl="1"/>
            <a:r>
              <a:rPr lang="fr-FR" dirty="0" smtClean="0"/>
              <a:t>Erythromycine 		S</a:t>
            </a:r>
            <a:endParaRPr lang="fr-FR" dirty="0"/>
          </a:p>
          <a:p>
            <a:pPr lvl="1"/>
            <a:r>
              <a:rPr lang="fr-FR" dirty="0" smtClean="0"/>
              <a:t>Clindamycine 		R</a:t>
            </a:r>
            <a:endParaRPr lang="fr-FR" dirty="0"/>
          </a:p>
          <a:p>
            <a:pPr lvl="1"/>
            <a:r>
              <a:rPr lang="fr-FR" dirty="0" smtClean="0"/>
              <a:t>Vancomycine		S</a:t>
            </a:r>
          </a:p>
          <a:p>
            <a:r>
              <a:rPr lang="fr-FR" dirty="0"/>
              <a:t>Que penser de cet antibiogramme ?</a:t>
            </a:r>
          </a:p>
          <a:p>
            <a:pPr lvl="1"/>
            <a:r>
              <a:rPr lang="fr-FR" dirty="0"/>
              <a:t>Vrai</a:t>
            </a:r>
          </a:p>
          <a:p>
            <a:pPr lvl="1"/>
            <a:r>
              <a:rPr lang="fr-FR" dirty="0"/>
              <a:t>Faux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3301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des disques imprégnés d’ATB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r>
              <a:rPr lang="fr-FR" sz="2000" smtClean="0"/>
              <a:t>gélose ensemencée en surface par la bactérie à étudier</a:t>
            </a:r>
          </a:p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r>
              <a:rPr lang="fr-FR" sz="2000" smtClean="0"/>
              <a:t>diffusion en gradient de l’antibiotique</a:t>
            </a:r>
          </a:p>
          <a:p>
            <a:pPr marL="109537" indent="0" algn="ctr">
              <a:buNone/>
            </a:pPr>
            <a:endParaRPr lang="fr-FR" sz="2000" smtClean="0"/>
          </a:p>
          <a:p>
            <a:pPr marL="109537" indent="0" algn="ctr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09668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Faux</a:t>
            </a:r>
          </a:p>
          <a:p>
            <a:endParaRPr lang="fr-FR" dirty="0"/>
          </a:p>
          <a:p>
            <a:r>
              <a:rPr lang="fr-FR" dirty="0" smtClean="0"/>
              <a:t>Résistance naturelle </a:t>
            </a:r>
            <a:r>
              <a:rPr lang="fr-FR" dirty="0" smtClean="0"/>
              <a:t>de tous les </a:t>
            </a:r>
            <a:r>
              <a:rPr lang="fr-FR" dirty="0" smtClean="0"/>
              <a:t>entérocoques aux </a:t>
            </a:r>
            <a:r>
              <a:rPr lang="fr-FR" dirty="0" smtClean="0"/>
              <a:t>céphalosporines (affinité PLP)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226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Résistance </a:t>
            </a:r>
            <a:r>
              <a:rPr lang="fr-FR" dirty="0"/>
              <a:t>naturelle de tous les entérocoques aux </a:t>
            </a:r>
            <a:r>
              <a:rPr lang="fr-FR" dirty="0" smtClean="0"/>
              <a:t>céphalosporines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Vrai, mais c’était trop simple…….</a:t>
            </a:r>
          </a:p>
          <a:p>
            <a:endParaRPr lang="fr-FR" dirty="0"/>
          </a:p>
          <a:p>
            <a:r>
              <a:rPr lang="fr-FR" dirty="0" smtClean="0"/>
              <a:t>Pour </a:t>
            </a:r>
            <a:r>
              <a:rPr lang="fr-FR" i="1" dirty="0" smtClean="0"/>
              <a:t>E. </a:t>
            </a:r>
            <a:r>
              <a:rPr lang="fr-FR" i="1" dirty="0" err="1" smtClean="0"/>
              <a:t>faecalis</a:t>
            </a:r>
            <a:r>
              <a:rPr lang="fr-FR" dirty="0" smtClean="0"/>
              <a:t> (mais PAS pour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Si souche </a:t>
            </a:r>
            <a:r>
              <a:rPr lang="fr-FR" dirty="0" err="1" smtClean="0"/>
              <a:t>amox</a:t>
            </a:r>
            <a:r>
              <a:rPr lang="fr-FR" dirty="0" smtClean="0"/>
              <a:t>-S</a:t>
            </a:r>
            <a:endParaRPr lang="fr-FR" dirty="0" smtClean="0"/>
          </a:p>
          <a:p>
            <a:pPr lvl="1"/>
            <a:r>
              <a:rPr lang="fr-FR" dirty="0" smtClean="0"/>
              <a:t>L’amoxicilline sature les PLB</a:t>
            </a:r>
          </a:p>
          <a:p>
            <a:pPr lvl="1"/>
            <a:r>
              <a:rPr lang="fr-FR" dirty="0" smtClean="0"/>
              <a:t>Restaure l’activité des C3G</a:t>
            </a:r>
          </a:p>
          <a:p>
            <a:pPr lvl="1"/>
            <a:r>
              <a:rPr lang="fr-FR" dirty="0" smtClean="0"/>
              <a:t>=&gt; synergie </a:t>
            </a:r>
            <a:r>
              <a:rPr lang="fr-FR" dirty="0" err="1" smtClean="0"/>
              <a:t>amox</a:t>
            </a:r>
            <a:r>
              <a:rPr lang="fr-FR" dirty="0" smtClean="0"/>
              <a:t>/C3G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769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Méningite à </a:t>
            </a:r>
            <a:r>
              <a:rPr lang="fr-FR" dirty="0" smtClean="0"/>
              <a:t>pneumocoque</a:t>
            </a:r>
          </a:p>
          <a:p>
            <a:pPr lvl="1"/>
            <a:r>
              <a:rPr lang="fr-FR" dirty="0" smtClean="0"/>
              <a:t>Traitement probabiliste par 200 mg/kg de céfotaxime</a:t>
            </a:r>
          </a:p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antibiogramme:</a:t>
            </a:r>
          </a:p>
          <a:p>
            <a:pPr lvl="1"/>
            <a:r>
              <a:rPr lang="fr-FR" dirty="0" smtClean="0"/>
              <a:t>Pénicilline G	?</a:t>
            </a:r>
          </a:p>
          <a:p>
            <a:pPr lvl="1"/>
            <a:r>
              <a:rPr lang="fr-FR" dirty="0" smtClean="0"/>
              <a:t>Amoxicilline	?</a:t>
            </a:r>
          </a:p>
          <a:p>
            <a:pPr lvl="1"/>
            <a:r>
              <a:rPr lang="fr-FR" dirty="0" smtClean="0"/>
              <a:t>Céfotaxime	?</a:t>
            </a:r>
          </a:p>
          <a:p>
            <a:pPr lvl="1"/>
            <a:r>
              <a:rPr lang="fr-FR" dirty="0" smtClean="0"/>
              <a:t>Oxacilline		R </a:t>
            </a:r>
          </a:p>
          <a:p>
            <a:r>
              <a:rPr lang="fr-FR" dirty="0" smtClean="0"/>
              <a:t>Il faut modifier le traitement ?</a:t>
            </a:r>
          </a:p>
          <a:p>
            <a:pPr lvl="1"/>
            <a:r>
              <a:rPr lang="fr-FR" dirty="0"/>
              <a:t>Vrai</a:t>
            </a:r>
          </a:p>
          <a:p>
            <a:pPr lvl="1"/>
            <a:r>
              <a:rPr lang="fr-FR" dirty="0"/>
              <a:t>Faux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163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</a:t>
            </a:r>
            <a:r>
              <a:rPr lang="fr-FR" dirty="0" smtClean="0"/>
              <a:t>4: Faux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Oxacilline </a:t>
            </a:r>
            <a:r>
              <a:rPr lang="fr-FR" dirty="0"/>
              <a:t>: </a:t>
            </a:r>
            <a:r>
              <a:rPr lang="fr-FR" dirty="0" smtClean="0"/>
              <a:t>antibiotique marqueur </a:t>
            </a:r>
            <a:r>
              <a:rPr lang="fr-FR" dirty="0"/>
              <a:t>des </a:t>
            </a:r>
            <a:r>
              <a:rPr lang="fr-FR" dirty="0" smtClean="0"/>
              <a:t>PSDP</a:t>
            </a:r>
          </a:p>
          <a:p>
            <a:r>
              <a:rPr lang="fr-FR" dirty="0"/>
              <a:t>Si R : détermination des CMI des </a:t>
            </a:r>
            <a:r>
              <a:rPr lang="fr-FR" dirty="0" err="1" smtClean="0"/>
              <a:t>bêta-lactamines</a:t>
            </a:r>
            <a:endParaRPr lang="fr-FR" dirty="0" smtClean="0"/>
          </a:p>
          <a:p>
            <a:pPr lvl="1"/>
            <a:r>
              <a:rPr lang="fr-FR" dirty="0" smtClean="0"/>
              <a:t>Rares R C3G (3% en 2015/infections invasives)</a:t>
            </a:r>
          </a:p>
          <a:p>
            <a:pPr lvl="1"/>
            <a:r>
              <a:rPr lang="fr-FR" dirty="0" smtClean="0"/>
              <a:t>Raison des fortes doses employées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000" y="3640410"/>
            <a:ext cx="4422820" cy="121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0410"/>
            <a:ext cx="29908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19872" y="522458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CMI </a:t>
            </a:r>
            <a:r>
              <a:rPr lang="fr-FR" dirty="0" err="1" smtClean="0"/>
              <a:t>péni</a:t>
            </a:r>
            <a:r>
              <a:rPr lang="fr-FR" dirty="0" smtClean="0"/>
              <a:t> = 0,5 mg/l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306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Case: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Céphalosporinase</a:t>
            </a:r>
            <a:r>
              <a:rPr lang="fr-FR" altLang="fr-FR" sz="2100" dirty="0" smtClean="0">
                <a:solidFill>
                  <a:srgbClr val="0000FF"/>
                </a:solidFill>
              </a:rPr>
              <a:t>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Ne sort que si le patient est sous C3G =&gt; la seule qui marche: </a:t>
            </a:r>
            <a:r>
              <a:rPr lang="fr-FR" altLang="fr-FR" sz="1900" dirty="0" err="1" smtClean="0"/>
              <a:t>cefepime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err="1" smtClean="0"/>
              <a:t>Frequent</a:t>
            </a:r>
            <a:r>
              <a:rPr lang="fr-FR" altLang="fr-FR" sz="1800" dirty="0" smtClean="0"/>
              <a:t> chez </a:t>
            </a:r>
            <a:r>
              <a:rPr lang="fr-FR" altLang="fr-FR" sz="1800" dirty="0" err="1" smtClean="0"/>
              <a:t>klebsielle</a:t>
            </a:r>
            <a:r>
              <a:rPr lang="fr-FR" altLang="fr-FR" sz="1800" dirty="0" smtClean="0"/>
              <a:t> ou </a:t>
            </a:r>
            <a:r>
              <a:rPr lang="fr-FR" altLang="fr-FR" sz="1800" dirty="0" err="1" smtClean="0"/>
              <a:t>enterobacter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BLSE: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Beta-lactamases</a:t>
            </a:r>
            <a:r>
              <a:rPr lang="fr-FR" altLang="fr-FR" sz="2100" dirty="0" smtClean="0">
                <a:solidFill>
                  <a:srgbClr val="0000FF"/>
                </a:solidFill>
              </a:rPr>
              <a:t>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toutes </a:t>
            </a:r>
            <a:r>
              <a:rPr lang="fr-FR" altLang="fr-FR" sz="1800" dirty="0" err="1" smtClean="0"/>
              <a:t>beta-lactamines</a:t>
            </a:r>
            <a:r>
              <a:rPr lang="fr-FR" altLang="fr-FR" sz="1800" dirty="0" smtClean="0"/>
              <a:t> sauf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Expression variable: souvent S 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, parfois S </a:t>
            </a:r>
            <a:r>
              <a:rPr lang="fr-FR" altLang="fr-FR" sz="1800" dirty="0" err="1" smtClean="0"/>
              <a:t>cefepime</a:t>
            </a:r>
            <a:r>
              <a:rPr lang="fr-FR" altLang="fr-FR" sz="1800" dirty="0" smtClean="0"/>
              <a:t>, ceftazidime, témocilline, </a:t>
            </a:r>
            <a:r>
              <a:rPr lang="fr-FR" altLang="fr-FR" sz="1800" dirty="0" err="1" smtClean="0"/>
              <a:t>céfoxitine</a:t>
            </a:r>
            <a:endParaRPr lang="fr-FR" altLang="fr-FR" sz="1800" dirty="0" smtClean="0"/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EPC: entérobactérie productrice de </a:t>
            </a:r>
            <a:r>
              <a:rPr lang="fr-FR" altLang="fr-FR" sz="2100" dirty="0" err="1" smtClean="0">
                <a:solidFill>
                  <a:srgbClr val="0000FF"/>
                </a:solidFill>
              </a:rPr>
              <a:t>carbapénémase</a:t>
            </a:r>
            <a:endParaRPr lang="fr-FR" altLang="fr-FR" sz="2100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Inactivent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Toutes bêta-</a:t>
            </a:r>
            <a:r>
              <a:rPr lang="fr-FR" altLang="fr-FR" sz="1600" dirty="0" err="1" smtClean="0"/>
              <a:t>lactamines</a:t>
            </a:r>
            <a:r>
              <a:rPr lang="fr-FR" altLang="fr-FR" sz="1600" dirty="0" smtClean="0"/>
              <a:t> R (certaines S ceftazidime/avibactam)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355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10890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5: </a:t>
            </a:r>
            <a:r>
              <a:rPr lang="fr-FR" i="1" dirty="0" smtClean="0"/>
              <a:t>E. coli</a:t>
            </a:r>
            <a:r>
              <a:rPr lang="fr-FR" dirty="0" smtClean="0"/>
              <a:t>: BLSE ou </a:t>
            </a:r>
            <a:r>
              <a:rPr lang="fr-FR" dirty="0" err="1" smtClean="0"/>
              <a:t>céphalosporinase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433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298010" cy="416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5: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48297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38508" cy="428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5: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48297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26057" cy="40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5: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48297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862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5773"/>
            <a:ext cx="4057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37" y="4365104"/>
            <a:ext cx="39719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4095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5: </a:t>
            </a:r>
            <a:r>
              <a:rPr lang="fr-FR" i="1" dirty="0"/>
              <a:t>E. coli</a:t>
            </a:r>
            <a:r>
              <a:rPr lang="fr-FR" dirty="0"/>
              <a:t>: BLSE ou </a:t>
            </a:r>
            <a:r>
              <a:rPr lang="fr-FR" dirty="0" err="1"/>
              <a:t>céphalosporinase</a:t>
            </a:r>
            <a:r>
              <a:rPr lang="fr-FR" dirty="0"/>
              <a:t>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78774" y="1436914"/>
            <a:ext cx="79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Case					BLSE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6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03301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/>
              <a:t>des disques </a:t>
            </a:r>
            <a:r>
              <a:rPr lang="fr-FR" dirty="0" smtClean="0"/>
              <a:t>imprégnés </a:t>
            </a:r>
            <a:r>
              <a:rPr lang="fr-FR" dirty="0"/>
              <a:t>d’ATB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r>
              <a:rPr lang="fr-FR" sz="2000" dirty="0" smtClean="0"/>
              <a:t>gélose ensemencée en surface par la bactérie à étudier</a:t>
            </a:r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 smtClean="0"/>
              <a:t>diffusion </a:t>
            </a:r>
            <a:r>
              <a:rPr lang="fr-FR" sz="2000" dirty="0"/>
              <a:t>en gradient de </a:t>
            </a:r>
            <a:r>
              <a:rPr lang="fr-FR" sz="2000" dirty="0" smtClean="0"/>
              <a:t>l’antibiotique</a:t>
            </a:r>
            <a:endParaRPr lang="fr-FR" sz="2000" dirty="0"/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culture bactérienne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00" y="5445224"/>
            <a:ext cx="596679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68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7034"/>
            <a:ext cx="7128792" cy="50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BLSE </a:t>
            </a:r>
            <a:r>
              <a:rPr lang="fr-FR" dirty="0"/>
              <a:t>ou </a:t>
            </a:r>
            <a:r>
              <a:rPr lang="fr-FR" dirty="0" err="1" smtClean="0"/>
              <a:t>céphalosporinase</a:t>
            </a:r>
            <a:r>
              <a:rPr lang="fr-FR" dirty="0" smtClean="0"/>
              <a:t>: pas discernable sur l’antibiogramme, le laboratoire doit regarder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528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6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Patiente de 36 ans fébrile</a:t>
            </a:r>
          </a:p>
          <a:p>
            <a:r>
              <a:rPr lang="fr-FR" dirty="0" smtClean="0"/>
              <a:t>Traitement probabiliste depuis 36h par </a:t>
            </a:r>
            <a:r>
              <a:rPr lang="fr-FR" dirty="0" err="1" smtClean="0"/>
              <a:t>céfotaxime</a:t>
            </a:r>
            <a:endParaRPr lang="fr-FR" dirty="0" smtClean="0"/>
          </a:p>
          <a:p>
            <a:r>
              <a:rPr lang="fr-FR" dirty="0" smtClean="0"/>
              <a:t>Stabilité clinique</a:t>
            </a:r>
          </a:p>
          <a:p>
            <a:r>
              <a:rPr lang="fr-FR" dirty="0" smtClean="0"/>
              <a:t>1 hémoculture à </a:t>
            </a:r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Quid du </a:t>
            </a:r>
            <a:r>
              <a:rPr lang="fr-FR" dirty="0" err="1" smtClean="0"/>
              <a:t>céfotaxime</a:t>
            </a:r>
            <a:endParaRPr lang="fr-FR" dirty="0" smtClean="0"/>
          </a:p>
          <a:p>
            <a:pPr lvl="1"/>
            <a:r>
              <a:rPr lang="fr-FR" dirty="0" smtClean="0"/>
              <a:t>Continuer ?</a:t>
            </a:r>
          </a:p>
          <a:p>
            <a:pPr lvl="1"/>
            <a:r>
              <a:rPr lang="fr-FR" dirty="0" smtClean="0"/>
              <a:t>Changer ?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815114"/>
            <a:ext cx="5050677" cy="12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44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6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endParaRPr lang="fr-FR" i="1" dirty="0" smtClean="0"/>
          </a:p>
          <a:p>
            <a:pPr lvl="1"/>
            <a:r>
              <a:rPr lang="fr-FR" dirty="0" smtClean="0"/>
              <a:t>Résistance naturelle à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Ne pas prendre ceftazidime/céfépime comme prédicteur des C3G</a:t>
            </a: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815114"/>
            <a:ext cx="5050677" cy="12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2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Jeune fille de 18 ans</a:t>
            </a:r>
          </a:p>
          <a:p>
            <a:r>
              <a:rPr lang="fr-FR" dirty="0" smtClean="0"/>
              <a:t>Pyélonéphrite aigüe à </a:t>
            </a:r>
            <a:r>
              <a:rPr lang="fr-FR" i="1" dirty="0" smtClean="0"/>
              <a:t>E. coli</a:t>
            </a:r>
          </a:p>
          <a:p>
            <a:endParaRPr lang="fr-FR" dirty="0"/>
          </a:p>
          <a:p>
            <a:r>
              <a:rPr lang="fr-FR" dirty="0" smtClean="0"/>
              <a:t>Peut on la traiter par ciprofloxacine ?</a:t>
            </a:r>
          </a:p>
          <a:p>
            <a:pPr lvl="1"/>
            <a:r>
              <a:rPr lang="fr-FR" dirty="0" smtClean="0"/>
              <a:t>Oui</a:t>
            </a:r>
          </a:p>
          <a:p>
            <a:pPr lvl="1"/>
            <a:r>
              <a:rPr lang="fr-FR" dirty="0" smtClean="0"/>
              <a:t>Non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31543"/>
            <a:ext cx="69499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715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Jeune fille de 18 ans</a:t>
            </a:r>
          </a:p>
          <a:p>
            <a:r>
              <a:rPr lang="fr-FR" dirty="0" smtClean="0"/>
              <a:t>Pyélonéphrite aigüe à </a:t>
            </a:r>
            <a:r>
              <a:rPr lang="fr-FR" i="1" dirty="0" smtClean="0"/>
              <a:t>E. coli</a:t>
            </a:r>
          </a:p>
          <a:p>
            <a:endParaRPr lang="fr-FR" dirty="0"/>
          </a:p>
          <a:p>
            <a:r>
              <a:rPr lang="fr-FR" dirty="0" smtClean="0"/>
              <a:t>Peut on la traiter par ciprofloxacine ?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Non: risque important d’</a:t>
            </a:r>
            <a:r>
              <a:rPr lang="fr-FR" dirty="0"/>
              <a:t>é</a:t>
            </a:r>
            <a:r>
              <a:rPr lang="fr-FR" dirty="0" smtClean="0"/>
              <a:t>chec thérapeutique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831543"/>
            <a:ext cx="69499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77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Résistances chromosomiques :</a:t>
            </a:r>
          </a:p>
          <a:p>
            <a:pPr lvl="1"/>
            <a:r>
              <a:rPr lang="fr-FR" altLang="fr-FR" dirty="0" smtClean="0"/>
              <a:t>Peu de résistance plasmidique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3 mécanismes de résistance :</a:t>
            </a:r>
          </a:p>
          <a:p>
            <a:pPr lvl="1"/>
            <a:r>
              <a:rPr lang="fr-FR" altLang="fr-FR" dirty="0" smtClean="0"/>
              <a:t>Mutation de la cible :</a:t>
            </a:r>
          </a:p>
          <a:p>
            <a:pPr lvl="2"/>
            <a:r>
              <a:rPr lang="fr-FR" altLang="fr-FR" dirty="0" err="1" smtClean="0"/>
              <a:t>gyrA</a:t>
            </a:r>
            <a:r>
              <a:rPr lang="fr-FR" altLang="fr-FR" dirty="0" smtClean="0"/>
              <a:t> et </a:t>
            </a:r>
            <a:r>
              <a:rPr lang="fr-FR" altLang="fr-FR" dirty="0" err="1" smtClean="0"/>
              <a:t>parC</a:t>
            </a:r>
            <a:r>
              <a:rPr lang="fr-FR" altLang="fr-FR" dirty="0" smtClean="0"/>
              <a:t> ++ (</a:t>
            </a:r>
            <a:r>
              <a:rPr lang="fr-FR" altLang="fr-FR" dirty="0" err="1" smtClean="0"/>
              <a:t>gyrB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parE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Accumulation de mutations : haut niveau de R</a:t>
            </a:r>
          </a:p>
          <a:p>
            <a:pPr lvl="1"/>
            <a:r>
              <a:rPr lang="fr-FR" altLang="fr-FR" dirty="0" smtClean="0"/>
              <a:t>Imperméabilité :</a:t>
            </a:r>
          </a:p>
          <a:p>
            <a:pPr lvl="2"/>
            <a:r>
              <a:rPr lang="fr-FR" altLang="fr-FR" dirty="0" smtClean="0"/>
              <a:t>Réduction de l’expression du gène codant pour les porines,</a:t>
            </a:r>
          </a:p>
          <a:p>
            <a:pPr lvl="2"/>
            <a:r>
              <a:rPr lang="fr-FR" altLang="fr-FR" dirty="0" smtClean="0"/>
              <a:t>Bas niveau de R.</a:t>
            </a:r>
          </a:p>
          <a:p>
            <a:pPr lvl="1"/>
            <a:r>
              <a:rPr lang="fr-FR" altLang="fr-FR" dirty="0" smtClean="0"/>
              <a:t>Efflux : </a:t>
            </a:r>
          </a:p>
          <a:p>
            <a:pPr lvl="2"/>
            <a:r>
              <a:rPr lang="fr-FR" altLang="fr-FR" dirty="0" smtClean="0"/>
              <a:t>résistance de bas niveau, </a:t>
            </a:r>
          </a:p>
          <a:p>
            <a:pPr lvl="2"/>
            <a:r>
              <a:rPr lang="fr-FR" altLang="fr-FR" dirty="0" smtClean="0"/>
              <a:t>mais croisée à plusieurs familles ATB.</a:t>
            </a:r>
            <a:endParaRPr lang="fr-FR" altLang="fr-FR" dirty="0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Résistances acquises :</a:t>
            </a:r>
            <a:br>
              <a:rPr lang="fr-FR" altLang="fr-FR" smtClean="0"/>
            </a:br>
            <a:r>
              <a:rPr lang="fr-FR" altLang="fr-FR" smtClean="0"/>
              <a:t>mécanismes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66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194" name="Group 2"/>
          <p:cNvGrpSpPr>
            <a:grpSpLocks/>
          </p:cNvGrpSpPr>
          <p:nvPr/>
        </p:nvGrpSpPr>
        <p:grpSpPr bwMode="auto">
          <a:xfrm>
            <a:off x="2195689" y="1844675"/>
            <a:ext cx="6629400" cy="2711450"/>
            <a:chOff x="1008" y="1248"/>
            <a:chExt cx="4176" cy="1708"/>
          </a:xfrm>
        </p:grpSpPr>
        <p:sp>
          <p:nvSpPr>
            <p:cNvPr id="264195" name="Rectangle 3"/>
            <p:cNvSpPr>
              <a:spLocks noChangeArrowheads="1"/>
            </p:cNvSpPr>
            <p:nvPr/>
          </p:nvSpPr>
          <p:spPr bwMode="auto">
            <a:xfrm>
              <a:off x="1008" y="1248"/>
              <a:ext cx="2784" cy="168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endParaRPr lang="fr-FR" altLang="fr-FR" sz="1800">
                <a:latin typeface="Arial" pitchFamily="34" charset="0"/>
              </a:endParaRPr>
            </a:p>
          </p:txBody>
        </p:sp>
        <p:grpSp>
          <p:nvGrpSpPr>
            <p:cNvPr id="264196" name="Group 4"/>
            <p:cNvGrpSpPr>
              <a:grpSpLocks/>
            </p:cNvGrpSpPr>
            <p:nvPr/>
          </p:nvGrpSpPr>
          <p:grpSpPr bwMode="auto">
            <a:xfrm>
              <a:off x="1978" y="1642"/>
              <a:ext cx="1409" cy="1079"/>
              <a:chOff x="1978" y="1306"/>
              <a:chExt cx="1409" cy="1079"/>
            </a:xfrm>
          </p:grpSpPr>
          <p:sp>
            <p:nvSpPr>
              <p:cNvPr id="264197" name="Rectangle 5"/>
              <p:cNvSpPr>
                <a:spLocks noChangeArrowheads="1"/>
              </p:cNvSpPr>
              <p:nvPr/>
            </p:nvSpPr>
            <p:spPr bwMode="auto">
              <a:xfrm>
                <a:off x="2320" y="2022"/>
                <a:ext cx="22" cy="3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198" name="Rectangle 6"/>
              <p:cNvSpPr>
                <a:spLocks noChangeArrowheads="1"/>
              </p:cNvSpPr>
              <p:nvPr/>
            </p:nvSpPr>
            <p:spPr bwMode="auto">
              <a:xfrm>
                <a:off x="2331" y="2011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199" name="Rectangle 7"/>
              <p:cNvSpPr>
                <a:spLocks noChangeArrowheads="1"/>
              </p:cNvSpPr>
              <p:nvPr/>
            </p:nvSpPr>
            <p:spPr bwMode="auto">
              <a:xfrm>
                <a:off x="2672" y="1669"/>
                <a:ext cx="22" cy="35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200" name="Rectangle 8"/>
              <p:cNvSpPr>
                <a:spLocks noChangeArrowheads="1"/>
              </p:cNvSpPr>
              <p:nvPr/>
            </p:nvSpPr>
            <p:spPr bwMode="auto">
              <a:xfrm>
                <a:off x="2683" y="1658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201" name="Rectangle 9"/>
              <p:cNvSpPr>
                <a:spLocks noChangeArrowheads="1"/>
              </p:cNvSpPr>
              <p:nvPr/>
            </p:nvSpPr>
            <p:spPr bwMode="auto">
              <a:xfrm>
                <a:off x="3024" y="1317"/>
                <a:ext cx="22" cy="35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202" name="Rectangle 10"/>
              <p:cNvSpPr>
                <a:spLocks noChangeArrowheads="1"/>
              </p:cNvSpPr>
              <p:nvPr/>
            </p:nvSpPr>
            <p:spPr bwMode="auto">
              <a:xfrm>
                <a:off x="3035" y="1306"/>
                <a:ext cx="352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  <p:sp>
            <p:nvSpPr>
              <p:cNvPr id="264203" name="Rectangle 11"/>
              <p:cNvSpPr>
                <a:spLocks noChangeArrowheads="1"/>
              </p:cNvSpPr>
              <p:nvPr/>
            </p:nvSpPr>
            <p:spPr bwMode="auto">
              <a:xfrm>
                <a:off x="1978" y="2363"/>
                <a:ext cx="353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fr-FR" altLang="fr-FR" sz="1800">
                  <a:latin typeface="Arial" pitchFamily="34" charset="0"/>
                </a:endParaRPr>
              </a:p>
            </p:txBody>
          </p:sp>
        </p:grpSp>
        <p:sp>
          <p:nvSpPr>
            <p:cNvPr id="264204" name="Rectangle 12"/>
            <p:cNvSpPr>
              <a:spLocks noChangeArrowheads="1"/>
            </p:cNvSpPr>
            <p:nvPr/>
          </p:nvSpPr>
          <p:spPr bwMode="auto">
            <a:xfrm>
              <a:off x="1010" y="2490"/>
              <a:ext cx="132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05" name="Rectangle 13"/>
            <p:cNvSpPr>
              <a:spLocks noChangeArrowheads="1"/>
            </p:cNvSpPr>
            <p:nvPr/>
          </p:nvSpPr>
          <p:spPr bwMode="auto">
            <a:xfrm>
              <a:off x="1119" y="2525"/>
              <a:ext cx="114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CMI souche sauvage</a:t>
              </a:r>
              <a:endParaRPr lang="fr-FR" altLang="fr-FR"/>
            </a:p>
          </p:txBody>
        </p:sp>
        <p:sp>
          <p:nvSpPr>
            <p:cNvPr id="264206" name="Rectangle 14"/>
            <p:cNvSpPr>
              <a:spLocks noChangeArrowheads="1"/>
            </p:cNvSpPr>
            <p:nvPr/>
          </p:nvSpPr>
          <p:spPr bwMode="auto">
            <a:xfrm>
              <a:off x="1670" y="2138"/>
              <a:ext cx="101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07" name="Rectangle 15"/>
            <p:cNvSpPr>
              <a:spLocks noChangeArrowheads="1"/>
            </p:cNvSpPr>
            <p:nvPr/>
          </p:nvSpPr>
          <p:spPr bwMode="auto">
            <a:xfrm>
              <a:off x="1778" y="2173"/>
              <a:ext cx="8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CMI mutation 1</a:t>
              </a:r>
              <a:endParaRPr lang="fr-FR" altLang="fr-FR"/>
            </a:p>
          </p:txBody>
        </p:sp>
        <p:sp>
          <p:nvSpPr>
            <p:cNvPr id="264208" name="Rectangle 16"/>
            <p:cNvSpPr>
              <a:spLocks noChangeArrowheads="1"/>
            </p:cNvSpPr>
            <p:nvPr/>
          </p:nvSpPr>
          <p:spPr bwMode="auto">
            <a:xfrm>
              <a:off x="2022" y="1741"/>
              <a:ext cx="101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09" name="Rectangle 17"/>
            <p:cNvSpPr>
              <a:spLocks noChangeArrowheads="1"/>
            </p:cNvSpPr>
            <p:nvPr/>
          </p:nvSpPr>
          <p:spPr bwMode="auto">
            <a:xfrm>
              <a:off x="2100" y="1776"/>
              <a:ext cx="8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CMI mutation 2</a:t>
              </a:r>
              <a:endParaRPr lang="fr-FR" altLang="fr-FR"/>
            </a:p>
          </p:txBody>
        </p:sp>
        <p:sp>
          <p:nvSpPr>
            <p:cNvPr id="264210" name="Rectangle 18"/>
            <p:cNvSpPr>
              <a:spLocks noChangeArrowheads="1"/>
            </p:cNvSpPr>
            <p:nvPr/>
          </p:nvSpPr>
          <p:spPr bwMode="auto">
            <a:xfrm>
              <a:off x="2419" y="1433"/>
              <a:ext cx="10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11" name="Rectangle 19"/>
            <p:cNvSpPr>
              <a:spLocks noChangeArrowheads="1"/>
            </p:cNvSpPr>
            <p:nvPr/>
          </p:nvSpPr>
          <p:spPr bwMode="auto">
            <a:xfrm>
              <a:off x="2497" y="1468"/>
              <a:ext cx="822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CMI mutation 3</a:t>
              </a:r>
              <a:endParaRPr lang="fr-FR" altLang="fr-FR"/>
            </a:p>
          </p:txBody>
        </p:sp>
        <p:sp>
          <p:nvSpPr>
            <p:cNvPr id="264212" name="Rectangle 20"/>
            <p:cNvSpPr>
              <a:spLocks noChangeArrowheads="1"/>
            </p:cNvSpPr>
            <p:nvPr/>
          </p:nvSpPr>
          <p:spPr bwMode="auto">
            <a:xfrm>
              <a:off x="2375" y="2490"/>
              <a:ext cx="61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13" name="Rectangle 21"/>
            <p:cNvSpPr>
              <a:spLocks noChangeArrowheads="1"/>
            </p:cNvSpPr>
            <p:nvPr/>
          </p:nvSpPr>
          <p:spPr bwMode="auto">
            <a:xfrm>
              <a:off x="2519" y="2525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4 - 8 x</a:t>
              </a:r>
              <a:endParaRPr lang="fr-FR" altLang="fr-FR"/>
            </a:p>
          </p:txBody>
        </p:sp>
        <p:sp>
          <p:nvSpPr>
            <p:cNvPr id="264214" name="Rectangle 22"/>
            <p:cNvSpPr>
              <a:spLocks noChangeArrowheads="1"/>
            </p:cNvSpPr>
            <p:nvPr/>
          </p:nvSpPr>
          <p:spPr bwMode="auto">
            <a:xfrm>
              <a:off x="2727" y="2138"/>
              <a:ext cx="61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15" name="Rectangle 23"/>
            <p:cNvSpPr>
              <a:spLocks noChangeArrowheads="1"/>
            </p:cNvSpPr>
            <p:nvPr/>
          </p:nvSpPr>
          <p:spPr bwMode="auto">
            <a:xfrm>
              <a:off x="2871" y="2173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4 - 8 x</a:t>
              </a:r>
              <a:endParaRPr lang="fr-FR" altLang="fr-FR"/>
            </a:p>
          </p:txBody>
        </p:sp>
        <p:sp>
          <p:nvSpPr>
            <p:cNvPr id="264216" name="Rectangle 24"/>
            <p:cNvSpPr>
              <a:spLocks noChangeArrowheads="1"/>
            </p:cNvSpPr>
            <p:nvPr/>
          </p:nvSpPr>
          <p:spPr bwMode="auto">
            <a:xfrm>
              <a:off x="3079" y="1741"/>
              <a:ext cx="617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17" name="Rectangle 25"/>
            <p:cNvSpPr>
              <a:spLocks noChangeArrowheads="1"/>
            </p:cNvSpPr>
            <p:nvPr/>
          </p:nvSpPr>
          <p:spPr bwMode="auto">
            <a:xfrm>
              <a:off x="3223" y="1776"/>
              <a:ext cx="3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fr-FR" altLang="fr-FR" sz="1500">
                  <a:latin typeface="Arial" pitchFamily="34" charset="0"/>
                </a:rPr>
                <a:t>4 - 8 x</a:t>
              </a:r>
              <a:endParaRPr lang="fr-FR" altLang="fr-FR"/>
            </a:p>
          </p:txBody>
        </p:sp>
        <p:sp>
          <p:nvSpPr>
            <p:cNvPr id="264218" name="Rectangle 26"/>
            <p:cNvSpPr>
              <a:spLocks noChangeArrowheads="1"/>
            </p:cNvSpPr>
            <p:nvPr/>
          </p:nvSpPr>
          <p:spPr bwMode="auto">
            <a:xfrm>
              <a:off x="1054" y="1301"/>
              <a:ext cx="2686" cy="1586"/>
            </a:xfrm>
            <a:prstGeom prst="rect">
              <a:avLst/>
            </a:prstGeom>
            <a:noFill/>
            <a:ln w="952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fr-FR" altLang="fr-FR" sz="1800">
                <a:latin typeface="Arial" pitchFamily="34" charset="0"/>
              </a:endParaRPr>
            </a:p>
          </p:txBody>
        </p:sp>
        <p:sp>
          <p:nvSpPr>
            <p:cNvPr id="264219" name="Text Box 27"/>
            <p:cNvSpPr txBox="1">
              <a:spLocks noChangeArrowheads="1"/>
            </p:cNvSpPr>
            <p:nvPr/>
          </p:nvSpPr>
          <p:spPr bwMode="auto">
            <a:xfrm>
              <a:off x="3504" y="2764"/>
              <a:ext cx="16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endParaRPr lang="fr-FR" altLang="fr-FR" sz="1400" i="1">
                <a:latin typeface="Arial" pitchFamily="34" charset="0"/>
              </a:endParaRPr>
            </a:p>
          </p:txBody>
        </p:sp>
      </p:grpSp>
      <p:sp>
        <p:nvSpPr>
          <p:cNvPr id="264222" name="Text Box 30"/>
          <p:cNvSpPr txBox="1">
            <a:spLocks noChangeArrowheads="1"/>
          </p:cNvSpPr>
          <p:nvPr/>
        </p:nvSpPr>
        <p:spPr bwMode="auto">
          <a:xfrm>
            <a:off x="307623" y="4797152"/>
            <a:ext cx="842574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Évolution progressive des résistances, par mutations successives. </a:t>
            </a:r>
          </a:p>
          <a:p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Chaque marche représente une mutation spontanée qui multiplie par 4 à 8 fois la CMI : notion de « first </a:t>
            </a:r>
            <a:r>
              <a:rPr lang="fr-FR" alt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», « second </a:t>
            </a:r>
            <a:r>
              <a:rPr lang="fr-FR" alt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fr-FR" alt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altLang="fr-F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»…</a:t>
            </a:r>
          </a:p>
          <a:p>
            <a:pPr lvl="1"/>
            <a:r>
              <a:rPr lang="fr-FR" alt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Accumulation de mutations,</a:t>
            </a:r>
          </a:p>
          <a:p>
            <a:pPr lvl="1"/>
            <a:r>
              <a:rPr lang="fr-FR" alt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R de bas niveau →  R de haut </a:t>
            </a:r>
            <a:r>
              <a:rPr lang="fr-FR" altLang="fr-F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niveau</a:t>
            </a:r>
            <a:endParaRPr lang="fr-FR" altLang="fr-F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22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800"/>
              <a:t>Mécanismes de résistance acquise des quinolones</a:t>
            </a:r>
          </a:p>
        </p:txBody>
      </p:sp>
    </p:spTree>
    <p:extLst>
      <p:ext uri="{BB962C8B-B14F-4D97-AF65-F5344CB8AC3E}">
        <p14:creationId xmlns:p14="http://schemas.microsoft.com/office/powerpoint/2010/main" val="92172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8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3394720" cy="4090268"/>
          </a:xfrm>
        </p:spPr>
        <p:txBody>
          <a:bodyPr/>
          <a:lstStyle/>
          <a:p>
            <a:r>
              <a:rPr lang="fr-FR" dirty="0" smtClean="0"/>
              <a:t>Femme de 89 ans</a:t>
            </a:r>
          </a:p>
          <a:p>
            <a:pPr lvl="1"/>
            <a:r>
              <a:rPr lang="fr-FR" dirty="0" smtClean="0"/>
              <a:t>Pneumonie</a:t>
            </a:r>
          </a:p>
          <a:p>
            <a:r>
              <a:rPr lang="fr-FR" dirty="0" smtClean="0"/>
              <a:t>Pouvez vous traiter par </a:t>
            </a:r>
            <a:r>
              <a:rPr lang="fr-FR" dirty="0" err="1" smtClean="0"/>
              <a:t>augmentin</a:t>
            </a:r>
            <a:r>
              <a:rPr lang="fr-FR" dirty="0" smtClean="0"/>
              <a:t> seul</a:t>
            </a:r>
          </a:p>
          <a:p>
            <a:pPr lvl="1"/>
            <a:r>
              <a:rPr lang="fr-FR" dirty="0" smtClean="0"/>
              <a:t>Oui</a:t>
            </a:r>
          </a:p>
          <a:p>
            <a:pPr lvl="1"/>
            <a:r>
              <a:rPr lang="fr-FR" dirty="0" smtClean="0"/>
              <a:t>Non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24" y="836712"/>
            <a:ext cx="5184576" cy="59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57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8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916832"/>
            <a:ext cx="3394720" cy="4090268"/>
          </a:xfrm>
        </p:spPr>
        <p:txBody>
          <a:bodyPr/>
          <a:lstStyle/>
          <a:p>
            <a:r>
              <a:rPr lang="fr-FR" dirty="0" smtClean="0"/>
              <a:t>Femme de 89 ans</a:t>
            </a:r>
          </a:p>
          <a:p>
            <a:pPr lvl="1"/>
            <a:r>
              <a:rPr lang="fr-FR" dirty="0" smtClean="0"/>
              <a:t>Pneumonie</a:t>
            </a:r>
          </a:p>
          <a:p>
            <a:r>
              <a:rPr lang="fr-FR" dirty="0" smtClean="0"/>
              <a:t>Pouvez vous traiter par </a:t>
            </a:r>
            <a:r>
              <a:rPr lang="fr-FR" dirty="0" err="1" smtClean="0"/>
              <a:t>augmentin</a:t>
            </a:r>
            <a:r>
              <a:rPr lang="fr-FR" dirty="0" smtClean="0"/>
              <a:t> seul</a:t>
            </a:r>
          </a:p>
          <a:p>
            <a:pPr lvl="1"/>
            <a:r>
              <a:rPr lang="fr-FR" dirty="0" smtClean="0"/>
              <a:t>Oui</a:t>
            </a:r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424" y="836712"/>
            <a:ext cx="5184576" cy="592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9424" y="2780928"/>
            <a:ext cx="5184576" cy="64807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265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 urinaire à </a:t>
            </a:r>
            <a:r>
              <a:rPr lang="fr-FR" i="1" dirty="0" smtClean="0"/>
              <a:t>E. coli</a:t>
            </a:r>
          </a:p>
          <a:p>
            <a:r>
              <a:rPr lang="fr-FR" dirty="0" smtClean="0"/>
              <a:t>Quel ATB utiliser en priorité	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452249"/>
              </p:ext>
            </p:extLst>
          </p:nvPr>
        </p:nvGraphicFramePr>
        <p:xfrm>
          <a:off x="1331640" y="3068960"/>
          <a:ext cx="567054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775"/>
                <a:gridCol w="695642"/>
                <a:gridCol w="15681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Molécule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CMI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Interprétation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Mecillinam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Amoxicilline / 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clavulanique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Trimethoprime</a:t>
                      </a:r>
                      <a:r>
                        <a:rPr lang="fr-FR" b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b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sulfamethoxazole</a:t>
                      </a:r>
                      <a:endParaRPr lang="fr-FR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&lt;=20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/>
              <a:t>des disques </a:t>
            </a:r>
            <a:r>
              <a:rPr lang="fr-FR" dirty="0" smtClean="0"/>
              <a:t>imprégnés </a:t>
            </a:r>
            <a:r>
              <a:rPr lang="fr-FR" dirty="0"/>
              <a:t>d’ATB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Mesure du diamètre de la zone d’inhibition</a:t>
            </a:r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culture bactérienne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00" y="5445224"/>
            <a:ext cx="596679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032448" cy="23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563888" y="4797152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22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9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 urinaire à </a:t>
            </a:r>
            <a:r>
              <a:rPr lang="fr-FR" i="1" dirty="0" smtClean="0"/>
              <a:t>E. coli</a:t>
            </a:r>
          </a:p>
          <a:p>
            <a:r>
              <a:rPr lang="fr-FR" dirty="0" smtClean="0"/>
              <a:t>Quel ATB utiliser en priorité	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31181"/>
              </p:ext>
            </p:extLst>
          </p:nvPr>
        </p:nvGraphicFramePr>
        <p:xfrm>
          <a:off x="1331640" y="3068960"/>
          <a:ext cx="56611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775"/>
                <a:gridCol w="695642"/>
                <a:gridCol w="1558727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Molécule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CMI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Interprétation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Mecillinam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Amoxicilline / </a:t>
                      </a:r>
                      <a:r>
                        <a:rPr lang="fr-FR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clavulanique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Trimethoprime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FR" b="1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sulfamethoxazole</a:t>
                      </a:r>
                      <a:endParaRPr lang="fr-FR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&lt;=20</a:t>
                      </a:r>
                      <a:endParaRPr lang="fr-FR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fr-FR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colade fermante 4"/>
          <p:cNvSpPr/>
          <p:nvPr/>
        </p:nvSpPr>
        <p:spPr>
          <a:xfrm>
            <a:off x="7092280" y="3501008"/>
            <a:ext cx="360040" cy="720080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452320" y="3666510"/>
            <a:ext cx="1691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CMI juste limites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2123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CMI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 smtClean="0"/>
              <a:t>Même </a:t>
            </a:r>
            <a:r>
              <a:rPr lang="fr-FR" sz="2800" dirty="0"/>
              <a:t>si vous ne connaissez pas les valeurs normales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Si noté « &lt; n » =&gt; </a:t>
            </a:r>
          </a:p>
          <a:p>
            <a:pPr lvl="2">
              <a:lnSpc>
                <a:spcPct val="90000"/>
              </a:lnSpc>
            </a:pPr>
            <a:r>
              <a:rPr lang="fr-FR" sz="2000" dirty="0"/>
              <a:t>bactérie très sensible à cet ATB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Si noté « &gt; n » =&gt; </a:t>
            </a:r>
          </a:p>
          <a:p>
            <a:pPr lvl="2">
              <a:lnSpc>
                <a:spcPct val="90000"/>
              </a:lnSpc>
            </a:pPr>
            <a:r>
              <a:rPr lang="fr-FR" sz="2000" dirty="0"/>
              <a:t>bactérie résistante à cet ATB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08723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r>
              <a:rPr lang="fr-FR" smtClean="0"/>
              <a:t>: l’antibiogramme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Bien lire les résultats</a:t>
            </a:r>
          </a:p>
          <a:p>
            <a:r>
              <a:rPr lang="fr-FR" dirty="0" smtClean="0"/>
              <a:t>Demandez si vous doutez</a:t>
            </a:r>
          </a:p>
          <a:p>
            <a:r>
              <a:rPr lang="fr-FR" dirty="0" smtClean="0"/>
              <a:t>Tenez compte des CMI</a:t>
            </a:r>
          </a:p>
          <a:p>
            <a:endParaRPr lang="fr-FR" dirty="0"/>
          </a:p>
          <a:p>
            <a:r>
              <a:rPr lang="fr-FR" dirty="0" smtClean="0"/>
              <a:t>Mais aussi de la diffusion sur le site, de la vitesse de bactéricidie, du risque de sélectionner des résistances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070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 </a:t>
            </a:r>
            <a:r>
              <a:rPr lang="fr-FR" dirty="0"/>
              <a:t>des disques </a:t>
            </a:r>
            <a:r>
              <a:rPr lang="fr-FR" dirty="0" smtClean="0"/>
              <a:t>imprégnés </a:t>
            </a:r>
            <a:r>
              <a:rPr lang="fr-FR" dirty="0"/>
              <a:t>d’ATB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 marL="109537" indent="0" algn="ctr">
              <a:buNone/>
            </a:pPr>
            <a:r>
              <a:rPr lang="fr-FR" sz="2000" dirty="0"/>
              <a:t>Comparaison avec un diamètre de référence D :</a:t>
            </a:r>
          </a:p>
          <a:p>
            <a:pPr marL="109537" indent="0" algn="ctr">
              <a:buNone/>
            </a:pPr>
            <a:r>
              <a:rPr lang="fr-FR" sz="2000" dirty="0"/>
              <a:t>- si diamètre mesuré &gt; D, la souche est sensible</a:t>
            </a:r>
          </a:p>
          <a:p>
            <a:pPr algn="ctr">
              <a:buFontTx/>
              <a:buChar char="-"/>
            </a:pPr>
            <a:r>
              <a:rPr lang="fr-FR" sz="2000" dirty="0" smtClean="0"/>
              <a:t>si </a:t>
            </a:r>
            <a:r>
              <a:rPr lang="fr-FR" sz="2000" dirty="0"/>
              <a:t>diamètre mesuré &lt; D, la souche est </a:t>
            </a:r>
            <a:r>
              <a:rPr lang="fr-FR" sz="2000" dirty="0" smtClean="0"/>
              <a:t>résistante</a:t>
            </a:r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D</a:t>
            </a: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Mesure du diamètre de la zone d’inhibition</a:t>
            </a:r>
          </a:p>
          <a:p>
            <a:pPr marL="109537" indent="0" algn="ctr">
              <a:buNone/>
            </a:pPr>
            <a:endParaRPr lang="fr-FR" sz="2000" dirty="0" smtClean="0"/>
          </a:p>
          <a:p>
            <a:pPr marL="109537" indent="0" algn="ctr">
              <a:buNone/>
            </a:pPr>
            <a:endParaRPr lang="fr-FR" sz="2000" dirty="0"/>
          </a:p>
          <a:p>
            <a:pPr marL="109537" indent="0" algn="ctr">
              <a:buNone/>
            </a:pPr>
            <a:r>
              <a:rPr lang="fr-FR" sz="2000" dirty="0"/>
              <a:t>culture bactérienne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00" y="5445224"/>
            <a:ext cx="596679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563888" y="4797152"/>
            <a:ext cx="21602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067944" y="3789040"/>
            <a:ext cx="936104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6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Antibiogramme standard :</a:t>
            </a:r>
            <a:br>
              <a:rPr lang="fr-FR" dirty="0"/>
            </a:br>
            <a:r>
              <a:rPr lang="fr-FR" dirty="0"/>
              <a:t>les catégories cliniques S, I, 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 </a:t>
            </a:r>
            <a:r>
              <a:rPr lang="fr-FR" dirty="0"/>
              <a:t>= forte probabilité de succès thérapeutique aux </a:t>
            </a:r>
            <a:r>
              <a:rPr lang="fr-FR" dirty="0" smtClean="0"/>
              <a:t>posologies recommandées </a:t>
            </a:r>
            <a:r>
              <a:rPr lang="fr-FR" dirty="0"/>
              <a:t>et si administration systémique</a:t>
            </a:r>
          </a:p>
          <a:p>
            <a:pPr lvl="1"/>
            <a:r>
              <a:rPr lang="fr-FR" dirty="0" smtClean="0"/>
              <a:t>CMI </a:t>
            </a:r>
            <a:r>
              <a:rPr lang="fr-FR" dirty="0"/>
              <a:t>&lt;&lt;&lt; </a:t>
            </a:r>
            <a:r>
              <a:rPr lang="fr-FR" dirty="0" err="1"/>
              <a:t>conc</a:t>
            </a:r>
            <a:r>
              <a:rPr lang="fr-FR" dirty="0"/>
              <a:t>. in vivo</a:t>
            </a:r>
          </a:p>
          <a:p>
            <a:r>
              <a:rPr lang="fr-FR" dirty="0" smtClean="0"/>
              <a:t>R </a:t>
            </a:r>
            <a:r>
              <a:rPr lang="fr-FR" dirty="0"/>
              <a:t>= forte probabilité d’échec thérapeutique </a:t>
            </a:r>
            <a:r>
              <a:rPr lang="fr-FR" dirty="0" smtClean="0"/>
              <a:t>indépendamment de </a:t>
            </a:r>
            <a:r>
              <a:rPr lang="fr-FR" dirty="0"/>
              <a:t>la dose et de la voie d’administration</a:t>
            </a:r>
          </a:p>
          <a:p>
            <a:pPr lvl="1"/>
            <a:r>
              <a:rPr lang="fr-FR" dirty="0" smtClean="0"/>
              <a:t>CMI </a:t>
            </a:r>
            <a:r>
              <a:rPr lang="fr-FR" dirty="0"/>
              <a:t>&gt;&gt; </a:t>
            </a:r>
            <a:r>
              <a:rPr lang="fr-FR" dirty="0" err="1"/>
              <a:t>conc</a:t>
            </a:r>
            <a:r>
              <a:rPr lang="fr-FR" dirty="0"/>
              <a:t>. in vivo</a:t>
            </a:r>
          </a:p>
          <a:p>
            <a:r>
              <a:rPr lang="fr-FR" dirty="0" smtClean="0"/>
              <a:t>I </a:t>
            </a:r>
            <a:r>
              <a:rPr lang="fr-FR" dirty="0"/>
              <a:t>= succès thérapeutique imprévisible</a:t>
            </a:r>
          </a:p>
          <a:p>
            <a:pPr lvl="1"/>
            <a:r>
              <a:rPr lang="fr-FR" dirty="0"/>
              <a:t>S CMI ~ </a:t>
            </a:r>
            <a:r>
              <a:rPr lang="fr-FR" dirty="0" err="1"/>
              <a:t>conc</a:t>
            </a:r>
            <a:r>
              <a:rPr lang="fr-FR" dirty="0"/>
              <a:t>. in vivo</a:t>
            </a:r>
          </a:p>
        </p:txBody>
      </p:sp>
    </p:spTree>
    <p:extLst>
      <p:ext uri="{BB962C8B-B14F-4D97-AF65-F5344CB8AC3E}">
        <p14:creationId xmlns:p14="http://schemas.microsoft.com/office/powerpoint/2010/main" val="353757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des disques imprégnés d’ATB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67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des disques imprégnés d’ATB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7664"/>
            <a:ext cx="48245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8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1487</Words>
  <Application>Microsoft Office PowerPoint</Application>
  <PresentationFormat>Affichage à l'écran (4:3)</PresentationFormat>
  <Paragraphs>420</Paragraphs>
  <Slides>52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Concourse</vt:lpstr>
      <vt:lpstr>Présentation PowerPoint</vt:lpstr>
      <vt:lpstr>Etude de la sensibilité aux antibiotiques</vt:lpstr>
      <vt:lpstr>Méthode des disques imprégnés d’ATB</vt:lpstr>
      <vt:lpstr>Méthode des disques imprégnés d’ATB</vt:lpstr>
      <vt:lpstr>Méthode des disques imprégnés d’ATB</vt:lpstr>
      <vt:lpstr>Méthode des disques imprégnés d’ATB</vt:lpstr>
      <vt:lpstr>Antibiogramme standard : les catégories cliniques S, I, R</vt:lpstr>
      <vt:lpstr>Méthode des disques imprégnés d’ATB</vt:lpstr>
      <vt:lpstr>Méthode des disques imprégnés d’ATB</vt:lpstr>
      <vt:lpstr>Lecture automatisée</vt:lpstr>
      <vt:lpstr>Dilution en milieu liquide (automatisée)</vt:lpstr>
      <vt:lpstr>La technique E-test®</vt:lpstr>
      <vt:lpstr>Spectre d’activité antibactérienne d’un antibiotique: concentrations critiques</vt:lpstr>
      <vt:lpstr>Les concentrations critiques changent. Ce qui était vrai l’an dernier ne l’est plus forcement</vt:lpstr>
      <vt:lpstr>L’antibiogramme c’est quoi ?</vt:lpstr>
      <vt:lpstr> Quel antibiotique choisir ?</vt:lpstr>
      <vt:lpstr>L’antibiogramme</vt:lpstr>
      <vt:lpstr>Choix des antibiotiques à tester par espèce</vt:lpstr>
      <vt:lpstr>Résistance</vt:lpstr>
      <vt:lpstr>Support de la résistance</vt:lpstr>
      <vt:lpstr>Les résistances naturelles</vt:lpstr>
      <vt:lpstr>Les résistances naturelles</vt:lpstr>
      <vt:lpstr>Les résistances acquises</vt:lpstr>
      <vt:lpstr>Cas 1</vt:lpstr>
      <vt:lpstr>Réponse</vt:lpstr>
      <vt:lpstr>Cas 2</vt:lpstr>
      <vt:lpstr>Réponse</vt:lpstr>
      <vt:lpstr>Mécanisme de résistance et phénotype de S. aureus</vt:lpstr>
      <vt:lpstr>Cas 3</vt:lpstr>
      <vt:lpstr>Réponse</vt:lpstr>
      <vt:lpstr>Résistance naturelle de tous les entérocoques aux céphalosporines</vt:lpstr>
      <vt:lpstr>Cas 4</vt:lpstr>
      <vt:lpstr>Cas 4: Faux </vt:lpstr>
      <vt:lpstr>Les résistances des BGN</vt:lpstr>
      <vt:lpstr>Cas 5: E. coli: BLSE ou céphalosporinase ?</vt:lpstr>
      <vt:lpstr>Cas 5: E. coli: BLSE ou céphalosporinase ?</vt:lpstr>
      <vt:lpstr>Cas 5: E. coli: BLSE ou céphalosporinase ?</vt:lpstr>
      <vt:lpstr>Cas 5: E. coli: BLSE ou céphalosporinase ?</vt:lpstr>
      <vt:lpstr>Cas 5: E. coli: BLSE ou céphalosporinase ?</vt:lpstr>
      <vt:lpstr>BLSE ou céphalosporinase: pas discernable sur l’antibiogramme, le laboratoire doit regarder</vt:lpstr>
      <vt:lpstr>Cas 6 </vt:lpstr>
      <vt:lpstr>Cas 6 </vt:lpstr>
      <vt:lpstr>Cas 7</vt:lpstr>
      <vt:lpstr>Cas 7</vt:lpstr>
      <vt:lpstr>Résistances acquises : mécanismes</vt:lpstr>
      <vt:lpstr>Mécanismes de résistance acquise des quinolones</vt:lpstr>
      <vt:lpstr>Cas 8</vt:lpstr>
      <vt:lpstr>Cas 8</vt:lpstr>
      <vt:lpstr>Cas 9</vt:lpstr>
      <vt:lpstr>Cas 9</vt:lpstr>
      <vt:lpstr>Les CMI</vt:lpstr>
      <vt:lpstr>Conclusion: l’antibiogramme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178</cp:revision>
  <dcterms:modified xsi:type="dcterms:W3CDTF">2018-05-01T11:54:55Z</dcterms:modified>
</cp:coreProperties>
</file>