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577" r:id="rId2"/>
    <p:sldId id="607" r:id="rId3"/>
    <p:sldId id="635" r:id="rId4"/>
    <p:sldId id="600" r:id="rId5"/>
    <p:sldId id="644" r:id="rId6"/>
    <p:sldId id="656" r:id="rId7"/>
    <p:sldId id="636" r:id="rId8"/>
    <p:sldId id="645" r:id="rId9"/>
    <p:sldId id="647" r:id="rId10"/>
    <p:sldId id="648" r:id="rId11"/>
    <p:sldId id="649" r:id="rId12"/>
    <p:sldId id="650" r:id="rId13"/>
    <p:sldId id="651" r:id="rId14"/>
    <p:sldId id="652" r:id="rId15"/>
    <p:sldId id="653" r:id="rId16"/>
    <p:sldId id="654" r:id="rId17"/>
    <p:sldId id="655" r:id="rId18"/>
    <p:sldId id="578" r:id="rId19"/>
    <p:sldId id="658" r:id="rId20"/>
    <p:sldId id="660" r:id="rId21"/>
    <p:sldId id="666" r:id="rId22"/>
    <p:sldId id="659" r:id="rId23"/>
    <p:sldId id="608" r:id="rId24"/>
    <p:sldId id="579" r:id="rId25"/>
    <p:sldId id="609" r:id="rId26"/>
    <p:sldId id="610" r:id="rId27"/>
    <p:sldId id="611" r:id="rId28"/>
    <p:sldId id="612" r:id="rId29"/>
    <p:sldId id="613" r:id="rId30"/>
    <p:sldId id="615" r:id="rId31"/>
    <p:sldId id="616" r:id="rId32"/>
    <p:sldId id="591" r:id="rId33"/>
    <p:sldId id="592" r:id="rId34"/>
    <p:sldId id="623" r:id="rId35"/>
    <p:sldId id="624" r:id="rId36"/>
    <p:sldId id="625" r:id="rId37"/>
    <p:sldId id="626" r:id="rId38"/>
    <p:sldId id="634" r:id="rId39"/>
    <p:sldId id="637" r:id="rId40"/>
    <p:sldId id="638" r:id="rId41"/>
    <p:sldId id="640" r:id="rId42"/>
    <p:sldId id="627" r:id="rId43"/>
    <p:sldId id="594" r:id="rId44"/>
    <p:sldId id="628" r:id="rId45"/>
    <p:sldId id="595" r:id="rId46"/>
    <p:sldId id="629" r:id="rId47"/>
    <p:sldId id="601" r:id="rId48"/>
    <p:sldId id="602" r:id="rId49"/>
    <p:sldId id="630" r:id="rId50"/>
    <p:sldId id="606" r:id="rId51"/>
    <p:sldId id="639" r:id="rId52"/>
    <p:sldId id="631" r:id="rId53"/>
    <p:sldId id="662" r:id="rId54"/>
    <p:sldId id="663" r:id="rId55"/>
    <p:sldId id="664" r:id="rId56"/>
    <p:sldId id="665" r:id="rId57"/>
    <p:sldId id="661" r:id="rId58"/>
    <p:sldId id="632" r:id="rId59"/>
    <p:sldId id="643" r:id="rId6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5" autoAdjust="0"/>
    <p:restoredTop sz="96173" autoAdjust="0"/>
  </p:normalViewPr>
  <p:slideViewPr>
    <p:cSldViewPr>
      <p:cViewPr varScale="1">
        <p:scale>
          <a:sx n="84" d="100"/>
          <a:sy n="84" d="100"/>
        </p:scale>
        <p:origin x="-78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8561161-8905-48E7-997D-0C242C65739C}" type="datetimeFigureOut">
              <a:rPr lang="fr-FR"/>
              <a:pPr>
                <a:defRPr/>
              </a:pPr>
              <a:t>13/01/2026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4A58A15-A574-40CC-93A1-E0F1AF6400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7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22127EC-B5A4-4A89-9EB4-FEAACDFF3423}" type="datetimeFigureOut">
              <a:rPr lang="fr-FR"/>
              <a:pPr>
                <a:defRPr/>
              </a:pPr>
              <a:t>13/01/2026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260904-CE45-41AA-B0AB-8111C2245D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3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rtlCol="0"/>
          <a:lstStyle>
            <a:lvl1pPr>
              <a:defRPr lang="en-US" sz="3600" b="1" kern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5B2-1C4A-4EDB-BE31-1DBB40D9E8BF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C455-ED69-4B13-98B8-43E95CDF08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068B-E6D6-44A8-877E-0E0FBFCD0473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435-2798-4F78-A081-B5D1881C4B2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DD65-20DC-408C-8E9B-E8B7990C8043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0BDA-0B0B-4669-B0BC-58A0F6B946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41E1-39F8-41CA-8D07-63EF1631F6E7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FB1C-59A8-4E57-9813-FD71456DEE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B724-EA38-4587-BBCB-D1A30E860C74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4339-BD9A-497C-B799-6DBA879D39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A28E-71FC-461E-88D7-A46FCE2E2B15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6716-7180-4A4B-A5E5-3473C69471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FFA7-D19B-43B9-9589-77AF739AAEB9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34BE-729E-45AF-A73D-1056EB2A44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556792"/>
            <a:ext cx="4038600" cy="44503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45030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A5FB-CDD5-4E48-B21F-BD7E600B91CB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1EC-19DA-4334-B34B-90C92A0288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450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450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54F9-BDD2-468B-B413-443EFAD39686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154D-A382-48EA-8E00-6D647A1B9A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9687-8B32-4D90-9D18-40B444698C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556792"/>
            <a:ext cx="8229600" cy="445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77198C-AE1D-4477-ACC2-374D71658338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EBD288-D2C0-454D-BC12-697FAFDEF5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1124744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72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0" baseline="0" dirty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preventioninfection.fr/professionnels-de-sante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preventioninfection.fr/professionnels-de-sant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reventioninfection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view.genially.com/6734b660a5e57b478cb6bc9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reventioninfection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ventioninfection.fr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antibioresistance.fr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missionprimo.shinyapps.io/DV-PRIM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disse.santepubliquefrance.fr/ma-region/epidemies/32/#grippe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disse.santepubliquefrance.fr/page/accueil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medqualville.antibioresistance.fr/cartography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antibioresistance.fr/member/recueil/202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antibioresistance.fr/prevention_resista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reventioninfection.fr/le-forum-repia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ntibioresistance.fr/ressources/Surveillance_RATB/HDF/RAPPORT-PRIMO-Hauts-de-France-ANNEE-2021.pdf" TargetMode="External"/><Relationship Id="rId3" Type="http://schemas.openxmlformats.org/officeDocument/2006/relationships/hyperlink" Target="https://antibioresistance.fr/surveillance_resistance" TargetMode="External"/><Relationship Id="rId7" Type="http://schemas.openxmlformats.org/officeDocument/2006/relationships/hyperlink" Target="https://antibioresistance.fr/ressources/prevention_RATB/RAPPORTS/RAPPORT-PRIMO-HautsdeFrance-ANNEE-2022.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tibioresistance.fr/ressources/Surveillance_RATB/HDF/PRIMO-RAPPORT-REGIONAL-HautsdeFrance-ANNEE-2023.pdf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tibioresistance.fr/ressources/prevention_IAS/Courbe_Epidemique_ESMS_V2024_2.xlsx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pias.chu-lille.fr/" TargetMode="External"/><Relationship Id="rId13" Type="http://schemas.openxmlformats.org/officeDocument/2006/relationships/hyperlink" Target="https://esin.santepubliquefrance.fr/" TargetMode="External"/><Relationship Id="rId3" Type="http://schemas.openxmlformats.org/officeDocument/2006/relationships/hyperlink" Target="https://antibioresistance.fr/" TargetMode="External"/><Relationship Id="rId7" Type="http://schemas.openxmlformats.org/officeDocument/2006/relationships/hyperlink" Target="https://www.cpias-ile-de-france.fr/spicmi/objectifs.php" TargetMode="External"/><Relationship Id="rId12" Type="http://schemas.openxmlformats.org/officeDocument/2006/relationships/hyperlink" Target="https://www.has-sante.fr/" TargetMode="External"/><Relationship Id="rId2" Type="http://schemas.openxmlformats.org/officeDocument/2006/relationships/hyperlink" Target="https://www.preventioninfection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piadi.fr/home" TargetMode="External"/><Relationship Id="rId11" Type="http://schemas.openxmlformats.org/officeDocument/2006/relationships/hyperlink" Target="https://www.santepubliquefrance.fr/" TargetMode="External"/><Relationship Id="rId5" Type="http://schemas.openxmlformats.org/officeDocument/2006/relationships/hyperlink" Target="https://cpias-grand-est.fr/spares/" TargetMode="External"/><Relationship Id="rId15" Type="http://schemas.openxmlformats.org/officeDocument/2006/relationships/hyperlink" Target="https://signalement.social-sante.gouv.fr/psig_ihm_utilisateurs/index.html#/choixSignalementPS" TargetMode="External"/><Relationship Id="rId10" Type="http://schemas.openxmlformats.org/officeDocument/2006/relationships/hyperlink" Target="https://www.hcsp.fr/" TargetMode="External"/><Relationship Id="rId4" Type="http://schemas.openxmlformats.org/officeDocument/2006/relationships/hyperlink" Target="https://www.preventioninfection.fr/boites-a-outils/" TargetMode="External"/><Relationship Id="rId9" Type="http://schemas.openxmlformats.org/officeDocument/2006/relationships/hyperlink" Target="https://www.sf2h.net/" TargetMode="External"/><Relationship Id="rId14" Type="http://schemas.openxmlformats.org/officeDocument/2006/relationships/hyperlink" Target="https://connect-pasrel.atih.sante.fr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extranet.chu-bordeaux.fr/prog/defindex.php?idCor=Cor_c19177a9a65761075282103d9bd77156&amp;plein_ecra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s://cpias-grand-est.fr/wp-content/files/2024/11/Infographie_2023_FRANCE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reventioninfection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pias-ile-de-france.fr/spicmi/surveillance/tdb-surveillance-2023-nov2024.pdf" TargetMode="External"/><Relationship Id="rId5" Type="http://schemas.openxmlformats.org/officeDocument/2006/relationships/image" Target="../media/image90.png"/><Relationship Id="rId4" Type="http://schemas.openxmlformats.org/officeDocument/2006/relationships/hyperlink" Target="https://www.cpias-ile-de-france.fr/spicmi/surveillance/infographie-surveillance-ssra-2024.pdf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hyperlink" Target="https://www.gilar.org/antibiogilar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ectiologie.com/fr/diaporamas-recommandations.html" TargetMode="External"/><Relationship Id="rId7" Type="http://schemas.openxmlformats.org/officeDocument/2006/relationships/image" Target="../media/image100.png"/><Relationship Id="rId2" Type="http://schemas.openxmlformats.org/officeDocument/2006/relationships/hyperlink" Target="https://www.infectiologie.com/fr/recommandation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hyperlink" Target="https://www.infectiologie.com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s://www.infectiologi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https://www.santepubliquefrance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hyperlink" Target="https://www.inrs.fr/publications/bdd/eficatt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hyperlink" Target="https://www.antibiotiques-bretagne.fr/cratb/" TargetMode="External"/><Relationship Id="rId18" Type="http://schemas.openxmlformats.org/officeDocument/2006/relationships/image" Target="../media/image117.png"/><Relationship Id="rId26" Type="http://schemas.openxmlformats.org/officeDocument/2006/relationships/image" Target="../media/image121.jpeg"/><Relationship Id="rId3" Type="http://schemas.openxmlformats.org/officeDocument/2006/relationships/hyperlink" Target="http://www.gilar.org/" TargetMode="External"/><Relationship Id="rId21" Type="http://schemas.openxmlformats.org/officeDocument/2006/relationships/hyperlink" Target="https://www.cpias-nouvelle-aquitaine.fr/centre-regional-en-antibiotherapie-de-nouvelle-aquitaine-cratbnoa/" TargetMode="External"/><Relationship Id="rId7" Type="http://schemas.openxmlformats.org/officeDocument/2006/relationships/hyperlink" Target="https://www.antibioest.org/" TargetMode="External"/><Relationship Id="rId12" Type="http://schemas.openxmlformats.org/officeDocument/2006/relationships/image" Target="../media/image114.png"/><Relationship Id="rId17" Type="http://schemas.openxmlformats.org/officeDocument/2006/relationships/hyperlink" Target="https://medqual.fr/" TargetMode="External"/><Relationship Id="rId25" Type="http://schemas.openxmlformats.org/officeDocument/2006/relationships/hyperlink" Target="https://www.bourgogne-franche-comte.ars.sante.fr/le-centre-regional-en-antibiotherapie-cratb-de-bourgogne-franche-comte" TargetMode="External"/><Relationship Id="rId2" Type="http://schemas.openxmlformats.org/officeDocument/2006/relationships/image" Target="../media/image109.png"/><Relationship Id="rId16" Type="http://schemas.openxmlformats.org/officeDocument/2006/relationships/image" Target="../media/image116.png"/><Relationship Id="rId20" Type="http://schemas.openxmlformats.org/officeDocument/2006/relationships/image" Target="../media/image118.png"/><Relationship Id="rId29" Type="http://schemas.openxmlformats.org/officeDocument/2006/relationships/hyperlink" Target="https://www.cpiasilesdeguadeloupe.com/about-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hyperlink" Target="https://www.normantibio.fr/" TargetMode="External"/><Relationship Id="rId24" Type="http://schemas.openxmlformats.org/officeDocument/2006/relationships/image" Target="../media/image120.png"/><Relationship Id="rId5" Type="http://schemas.openxmlformats.org/officeDocument/2006/relationships/hyperlink" Target="https://cratb-paca.fr/" TargetMode="External"/><Relationship Id="rId15" Type="http://schemas.openxmlformats.org/officeDocument/2006/relationships/hyperlink" Target="https://www.cratb-aura.fr/" TargetMode="External"/><Relationship Id="rId23" Type="http://schemas.openxmlformats.org/officeDocument/2006/relationships/hyperlink" Target="https://cpias-occitanie.fr/cratb-qui-sommes-nous/cratb-qui-sommes-nous/" TargetMode="External"/><Relationship Id="rId28" Type="http://schemas.openxmlformats.org/officeDocument/2006/relationships/image" Target="../media/image122.png"/><Relationship Id="rId10" Type="http://schemas.openxmlformats.org/officeDocument/2006/relationships/image" Target="../media/image113.png"/><Relationship Id="rId19" Type="http://schemas.openxmlformats.org/officeDocument/2006/relationships/hyperlink" Target="https://www.cpias-centre.fr/cratb/" TargetMode="External"/><Relationship Id="rId4" Type="http://schemas.openxmlformats.org/officeDocument/2006/relationships/image" Target="../media/image110.png"/><Relationship Id="rId9" Type="http://schemas.openxmlformats.org/officeDocument/2006/relationships/hyperlink" Target="https://cratb-ile-de-france.fr/" TargetMode="External"/><Relationship Id="rId14" Type="http://schemas.openxmlformats.org/officeDocument/2006/relationships/image" Target="../media/image115.png"/><Relationship Id="rId22" Type="http://schemas.openxmlformats.org/officeDocument/2006/relationships/image" Target="../media/image119.png"/><Relationship Id="rId27" Type="http://schemas.openxmlformats.org/officeDocument/2006/relationships/hyperlink" Target="https://cpias-oi.fr/cratb/equipe-cratb" TargetMode="External"/><Relationship Id="rId30" Type="http://schemas.openxmlformats.org/officeDocument/2006/relationships/image" Target="../media/image1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umentation-forum.preventioninfection.fr/Main.htm?context=1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cumentation-forum.preventioninfection.fr/ListRecord.htm?list=table&amp;table=3&amp;what=ACIN&amp;field==1151&amp;liblist=Th%C3%A8mes%20:%20Actes%20invasifs&amp;sort=D=41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reventioninfection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7488832" cy="1470025"/>
          </a:xfrm>
        </p:spPr>
        <p:txBody>
          <a:bodyPr/>
          <a:lstStyle/>
          <a:p>
            <a:r>
              <a:rPr lang="fr-FR" dirty="0" smtClean="0"/>
              <a:t>Outils en ligne (avec liens cliquables)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- Informations </a:t>
            </a:r>
            <a:br>
              <a:rPr lang="fr-FR" sz="2000" dirty="0" smtClean="0"/>
            </a:br>
            <a:r>
              <a:rPr lang="fr-FR" sz="2000" dirty="0" smtClean="0"/>
              <a:t>	- Formation</a:t>
            </a:r>
            <a:br>
              <a:rPr lang="fr-FR" sz="2000" dirty="0" smtClean="0"/>
            </a:br>
            <a:r>
              <a:rPr lang="fr-FR" sz="2000" dirty="0" smtClean="0"/>
              <a:t>	- Evaluation</a:t>
            </a:r>
            <a:br>
              <a:rPr lang="fr-FR" sz="2000" dirty="0" smtClean="0"/>
            </a:br>
            <a:r>
              <a:rPr lang="fr-FR" sz="2000" dirty="0" smtClean="0"/>
              <a:t>	- Surveillance</a:t>
            </a:r>
            <a:br>
              <a:rPr lang="fr-FR" sz="2000" dirty="0" smtClean="0"/>
            </a:br>
            <a:r>
              <a:rPr lang="fr-FR" sz="2000" dirty="0" smtClean="0"/>
              <a:t>	- Signalement</a:t>
            </a:r>
            <a:endParaRPr lang="fr-FR" sz="20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37073"/>
            <a:ext cx="914400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defTabSz="13505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3505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Hygiène Hospitalière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Prévention des Infections Associées aux Soins </a:t>
            </a:r>
          </a:p>
          <a:p>
            <a:pPr algn="ctr" defTabSz="13505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Lille Janvier 2026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20555" y="50890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S </a:t>
            </a:r>
            <a:r>
              <a:rPr lang="fr-FR" dirty="0" err="1" smtClean="0"/>
              <a:t>Alfandari</a:t>
            </a:r>
            <a:endParaRPr lang="fr-FR" dirty="0" smtClean="0"/>
          </a:p>
          <a:p>
            <a:r>
              <a:rPr lang="fr-FR" dirty="0" smtClean="0"/>
              <a:t>CH Tourcoing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3923928" y="5128844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47831"/>
            <a:ext cx="1509713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" y="1196752"/>
            <a:ext cx="8926513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61121" y="1268760"/>
            <a:ext cx="4463257" cy="64807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" y="1196752"/>
            <a:ext cx="8926513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61121" y="1268760"/>
            <a:ext cx="4463257" cy="64807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4" y="5085184"/>
            <a:ext cx="41624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587894" y="1916832"/>
            <a:ext cx="0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endCxn id="6146" idx="2"/>
          </p:cNvCxnSpPr>
          <p:nvPr/>
        </p:nvCxnSpPr>
        <p:spPr>
          <a:xfrm flipH="1">
            <a:off x="4561123" y="1916832"/>
            <a:ext cx="26771" cy="30803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53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431925"/>
            <a:ext cx="4143251" cy="1901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3640"/>
            <a:ext cx="3600400" cy="2689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032669"/>
            <a:ext cx="4448969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87" y="-8731"/>
            <a:ext cx="41624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23997"/>
            <a:ext cx="3463508" cy="249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62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71" y="0"/>
            <a:ext cx="221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451845" cy="141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7132640" cy="678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94164" y="3140968"/>
            <a:ext cx="3566320" cy="72008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95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1412776"/>
            <a:ext cx="9221788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41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9"/>
            <a:ext cx="905986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" y="5095029"/>
            <a:ext cx="914981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92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71" y="0"/>
            <a:ext cx="221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451845" cy="141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7132640" cy="678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04864"/>
            <a:ext cx="3566320" cy="86409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6906"/>
            <a:ext cx="8993187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91" y="4426906"/>
            <a:ext cx="8984095" cy="188595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0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422400"/>
            <a:ext cx="9155113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71" y="0"/>
            <a:ext cx="221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451845" cy="141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36295" y="2687736"/>
            <a:ext cx="1881153" cy="182138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57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Réseaux - missions nationales: Primo</a:t>
            </a:r>
            <a:br>
              <a:rPr lang="fr-FR" dirty="0"/>
            </a:br>
            <a:endParaRPr lang="fr-FR" dirty="0"/>
          </a:p>
        </p:txBody>
      </p:sp>
      <p:pic>
        <p:nvPicPr>
          <p:cNvPr id="1433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88"/>
            <a:ext cx="916463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de visualisation: primo</a:t>
            </a:r>
          </a:p>
        </p:txBody>
      </p:sp>
      <p:pic>
        <p:nvPicPr>
          <p:cNvPr id="174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3235"/>
            <a:ext cx="5328592" cy="295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8540"/>
            <a:ext cx="4639816" cy="29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89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90268"/>
          </a:xfrm>
        </p:spPr>
        <p:txBody>
          <a:bodyPr/>
          <a:lstStyle/>
          <a:p>
            <a:r>
              <a:rPr lang="fr-FR" sz="1800" dirty="0" smtClean="0"/>
              <a:t>Utilisez des mots de passes différents pour chaque site</a:t>
            </a:r>
          </a:p>
          <a:p>
            <a:r>
              <a:rPr lang="fr-FR" sz="1800" dirty="0" smtClean="0"/>
              <a:t>Ne les choisissez pas trop simples</a:t>
            </a:r>
          </a:p>
          <a:p>
            <a:r>
              <a:rPr lang="fr-FR" sz="1800" dirty="0" smtClean="0"/>
              <a:t>Si vous n’avez pas de mémoire, ou que ca vous saoule de taper un long </a:t>
            </a:r>
            <a:r>
              <a:rPr lang="fr-FR" sz="1800" dirty="0" err="1" smtClean="0"/>
              <a:t>mdp</a:t>
            </a:r>
            <a:endParaRPr lang="fr-FR" sz="1800" dirty="0" smtClean="0"/>
          </a:p>
          <a:p>
            <a:pPr lvl="1"/>
            <a:r>
              <a:rPr lang="fr-FR" sz="1600" dirty="0" smtClean="0"/>
              <a:t>Utilisez un gestionnaire de mots de passe</a:t>
            </a:r>
          </a:p>
          <a:p>
            <a:pPr lvl="2"/>
            <a:r>
              <a:rPr lang="fr-FR" sz="1400" dirty="0" smtClean="0"/>
              <a:t>1 seule base de données de tous vos </a:t>
            </a:r>
            <a:r>
              <a:rPr lang="fr-FR" sz="1400" dirty="0" err="1" smtClean="0"/>
              <a:t>mdp</a:t>
            </a:r>
            <a:r>
              <a:rPr lang="fr-FR" sz="1400" dirty="0" smtClean="0"/>
              <a:t> avec une seule clé (mais complexe) à saisir</a:t>
            </a:r>
          </a:p>
          <a:p>
            <a:pPr lvl="2"/>
            <a:r>
              <a:rPr lang="fr-FR" sz="1400" dirty="0" smtClean="0"/>
              <a:t>Ensuite faites un copier/coller de vos </a:t>
            </a:r>
            <a:r>
              <a:rPr lang="fr-FR" sz="1400" dirty="0" err="1" smtClean="0"/>
              <a:t>mdp</a:t>
            </a:r>
            <a:endParaRPr lang="fr-FR" sz="1400" dirty="0" smtClean="0"/>
          </a:p>
          <a:p>
            <a:pPr lvl="1"/>
            <a:r>
              <a:rPr lang="fr-FR" sz="1600" dirty="0"/>
              <a:t>P</a:t>
            </a:r>
            <a:r>
              <a:rPr lang="fr-FR" sz="1600" dirty="0" smtClean="0"/>
              <a:t>ar ex: </a:t>
            </a:r>
            <a:r>
              <a:rPr lang="fr-FR" sz="1600" b="1" dirty="0" err="1" smtClean="0"/>
              <a:t>Keepass</a:t>
            </a:r>
            <a:r>
              <a:rPr lang="fr-FR" sz="1600" b="1" dirty="0" smtClean="0"/>
              <a:t>: logiciel et appli gratuits sur PC/mac/</a:t>
            </a:r>
            <a:r>
              <a:rPr lang="fr-FR" sz="1600" b="1" dirty="0" err="1" smtClean="0"/>
              <a:t>ios</a:t>
            </a:r>
            <a:r>
              <a:rPr lang="fr-FR" sz="1600" b="1" dirty="0" smtClean="0"/>
              <a:t> et </a:t>
            </a:r>
            <a:r>
              <a:rPr lang="fr-FR" sz="1600" b="1" dirty="0" err="1" smtClean="0"/>
              <a:t>android</a:t>
            </a:r>
            <a:endParaRPr lang="fr-FR" sz="1600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Attention aux mots de passe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1500795" cy="278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792 500+ Panneau Danger Photos, taleaux et images libre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63" y="144580"/>
            <a:ext cx="826418" cy="8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918499"/>
            <a:ext cx="39147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98776"/>
            <a:ext cx="13430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de </a:t>
            </a:r>
            <a:r>
              <a:rPr lang="fr-FR" dirty="0" smtClean="0"/>
              <a:t>visualisation: </a:t>
            </a:r>
            <a:r>
              <a:rPr lang="fr-FR" dirty="0" err="1" smtClean="0"/>
              <a:t>spf</a:t>
            </a:r>
            <a:endParaRPr lang="fr-F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" y="1340768"/>
            <a:ext cx="28289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19"/>
            <a:ext cx="3597349" cy="266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64" y="836712"/>
            <a:ext cx="4089773" cy="253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45974" y="5517232"/>
            <a:ext cx="676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Beaucoup d’infos sont au stade de </a:t>
            </a:r>
            <a:r>
              <a:rPr lang="fr-FR" dirty="0" err="1"/>
              <a:t>dataset</a:t>
            </a:r>
            <a:r>
              <a:rPr lang="fr-FR" dirty="0"/>
              <a:t>  à traiter soi même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79627"/>
              </p:ext>
            </p:extLst>
          </p:nvPr>
        </p:nvGraphicFramePr>
        <p:xfrm>
          <a:off x="1164802" y="5949280"/>
          <a:ext cx="7531096" cy="76200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4543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19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9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19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19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319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319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319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Année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SARM : Taux d'incidence des prélèvements cliniques positifs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E. coli BLSE : Taux d'incidence des prélèvements cliniques positifs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K. </a:t>
                      </a:r>
                      <a:r>
                        <a:rPr lang="fr-FR" sz="11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pneumoniae</a:t>
                      </a:r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BLSE : Taux d'incidence des prélèvements cliniques positifs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9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51" y="1944216"/>
            <a:ext cx="241303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56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surveillance locale, c’est bien aussi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6238"/>
            <a:ext cx="7488832" cy="55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04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de </a:t>
            </a:r>
            <a:r>
              <a:rPr lang="fr-FR" dirty="0" smtClean="0"/>
              <a:t>visualisation: </a:t>
            </a:r>
            <a:r>
              <a:rPr lang="fr-FR" dirty="0" err="1" smtClean="0"/>
              <a:t>medqual</a:t>
            </a:r>
            <a:endParaRPr lang="fr-FR" dirty="0"/>
          </a:p>
        </p:txBody>
      </p:sp>
      <p:pic>
        <p:nvPicPr>
          <p:cNvPr id="1638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1093787"/>
            <a:ext cx="8888413" cy="57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8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43" y="1628800"/>
            <a:ext cx="85534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/>
          <a:lstStyle/>
          <a:p>
            <a:pPr algn="r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8975"/>
            <a:ext cx="7128792" cy="8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54000"/>
            <a:ext cx="7154863" cy="635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9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27" y="1484784"/>
            <a:ext cx="80772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09" y="67962"/>
            <a:ext cx="4133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190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9" y="1"/>
            <a:ext cx="7753870" cy="670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00025"/>
            <a:ext cx="85915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914400"/>
            <a:ext cx="8467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08712" cy="651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50308"/>
          </a:xfrm>
        </p:spPr>
        <p:txBody>
          <a:bodyPr/>
          <a:lstStyle/>
          <a:p>
            <a:r>
              <a:rPr lang="fr-FR" dirty="0"/>
              <a:t>Réseaux </a:t>
            </a:r>
            <a:r>
              <a:rPr lang="fr-FR" dirty="0" smtClean="0"/>
              <a:t>sociaux: puissants vecteurs d’information</a:t>
            </a:r>
          </a:p>
          <a:p>
            <a:pPr lvl="1"/>
            <a:r>
              <a:rPr lang="fr-FR" dirty="0" smtClean="0"/>
              <a:t>Sélection de comptes pertinents</a:t>
            </a:r>
          </a:p>
          <a:p>
            <a:pPr lvl="2"/>
            <a:r>
              <a:rPr lang="fr-FR" dirty="0" smtClean="0"/>
              <a:t>JEPPRI  X: @</a:t>
            </a:r>
            <a:r>
              <a:rPr lang="fr-FR" dirty="0" err="1" smtClean="0"/>
              <a:t>je_ppri</a:t>
            </a:r>
            <a:r>
              <a:rPr lang="fr-FR" dirty="0" smtClean="0"/>
              <a:t>        </a:t>
            </a:r>
            <a:r>
              <a:rPr lang="fr-FR" dirty="0" err="1" smtClean="0"/>
              <a:t>linkedin</a:t>
            </a:r>
            <a:endParaRPr lang="fr-FR" dirty="0" smtClean="0"/>
          </a:p>
          <a:p>
            <a:pPr lvl="2"/>
            <a:r>
              <a:rPr lang="fr-FR" dirty="0" smtClean="0"/>
              <a:t>SF2H: X: @lasf2h        </a:t>
            </a:r>
            <a:r>
              <a:rPr lang="fr-FR" dirty="0" err="1" smtClean="0"/>
              <a:t>linkedin</a:t>
            </a:r>
            <a:endParaRPr lang="fr-FR" dirty="0" smtClean="0"/>
          </a:p>
          <a:p>
            <a:pPr lvl="2"/>
            <a:r>
              <a:rPr lang="fr-FR" dirty="0" smtClean="0"/>
              <a:t>SPILF: 	     </a:t>
            </a:r>
            <a:r>
              <a:rPr lang="fr-FR" dirty="0" err="1" smtClean="0"/>
              <a:t>spilf.bsky.social</a:t>
            </a:r>
            <a:r>
              <a:rPr lang="fr-FR" dirty="0" smtClean="0"/>
              <a:t> 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Forum « </a:t>
            </a:r>
            <a:r>
              <a:rPr lang="fr-FR" dirty="0" smtClean="0">
                <a:hlinkClick r:id="rId2"/>
              </a:rPr>
              <a:t>REPIA</a:t>
            </a:r>
            <a:r>
              <a:rPr lang="fr-FR" dirty="0" smtClean="0"/>
              <a:t> »</a:t>
            </a:r>
          </a:p>
          <a:p>
            <a:pPr lvl="1"/>
            <a:endParaRPr lang="fr-FR" dirty="0"/>
          </a:p>
          <a:p>
            <a:r>
              <a:rPr lang="fr-FR" dirty="0" smtClean="0"/>
              <a:t>Boucles </a:t>
            </a:r>
            <a:r>
              <a:rPr lang="fr-FR" dirty="0" err="1" smtClean="0"/>
              <a:t>whatsapp</a:t>
            </a:r>
            <a:r>
              <a:rPr lang="fr-FR" dirty="0" smtClean="0"/>
              <a:t> ou autre </a:t>
            </a:r>
          </a:p>
          <a:p>
            <a:pPr lvl="1"/>
            <a:r>
              <a:rPr lang="fr-FR" dirty="0" smtClean="0"/>
              <a:t>Entre collègue d’un même secteur/GHT</a:t>
            </a:r>
          </a:p>
          <a:p>
            <a:pPr lvl="1"/>
            <a:endParaRPr lang="fr-FR" dirty="0"/>
          </a:p>
          <a:p>
            <a:r>
              <a:rPr lang="fr-FR" dirty="0" smtClean="0"/>
              <a:t>Ce qui manque: Une liste de discussion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Communiquer </a:t>
            </a:r>
            <a:endParaRPr lang="fr-FR" dirty="0"/>
          </a:p>
        </p:txBody>
      </p:sp>
      <p:pic>
        <p:nvPicPr>
          <p:cNvPr id="4" name="Picture 6" descr="Bluesky Social — Wikipéd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38" y="2996952"/>
            <a:ext cx="314238" cy="2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629669"/>
            <a:ext cx="342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269629"/>
            <a:ext cx="342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2669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5530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01008"/>
            <a:ext cx="3919254" cy="2888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4790" y="2852936"/>
            <a:ext cx="4572000" cy="17279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3600" dirty="0"/>
          </a:p>
          <a:p>
            <a:pPr marL="742950" lvl="1" indent="-285750">
              <a:lnSpc>
                <a:spcPts val="15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dirty="0">
                <a:solidFill>
                  <a:srgbClr val="003A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Hauts de France</a:t>
            </a:r>
            <a:endParaRPr lang="fr-FR" sz="2000" dirty="0">
              <a:solidFill>
                <a:srgbClr val="003A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5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fr-FR" dirty="0">
                <a:solidFill>
                  <a:srgbClr val="4183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Rapport PRIMO année 2023</a:t>
            </a:r>
            <a:endParaRPr lang="fr-FR" sz="2000" dirty="0">
              <a:solidFill>
                <a:srgbClr val="003A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5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fr-FR" dirty="0">
                <a:solidFill>
                  <a:srgbClr val="4183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Rapport PRIMO année 2022</a:t>
            </a:r>
            <a:endParaRPr lang="fr-FR" sz="2000" dirty="0">
              <a:solidFill>
                <a:srgbClr val="003A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ts val="15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fr-FR" dirty="0">
                <a:solidFill>
                  <a:srgbClr val="4183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Rapport PRIMO année 2021</a:t>
            </a:r>
            <a:endParaRPr lang="fr-FR" sz="2000" dirty="0">
              <a:solidFill>
                <a:srgbClr val="003A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846" y="4569500"/>
            <a:ext cx="3825230" cy="21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669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200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Réseaux - missions nationales: Primo</a:t>
            </a:r>
            <a:br>
              <a:rPr lang="fr-FR" dirty="0"/>
            </a:b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68687"/>
            <a:ext cx="6995120" cy="585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4" y="188640"/>
            <a:ext cx="85820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064090"/>
            <a:ext cx="5688632" cy="580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890588"/>
            <a:ext cx="61150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8970442" cy="442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1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38" y="571500"/>
            <a:ext cx="4048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1090613"/>
            <a:ext cx="67818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fr-FR" dirty="0" smtClean="0"/>
              <a:t>Portail </a:t>
            </a:r>
            <a:r>
              <a:rPr lang="fr-FR" dirty="0"/>
              <a:t>de signalement des événements sanitaires </a:t>
            </a:r>
            <a:r>
              <a:rPr lang="fr-FR" dirty="0" smtClean="0"/>
              <a:t>indésirables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1412776"/>
            <a:ext cx="86788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2050951"/>
            <a:ext cx="79740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8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669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200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-24224"/>
            <a:ext cx="4436914" cy="25036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429000"/>
            <a:ext cx="5391150" cy="3295650"/>
          </a:xfrm>
          <a:prstGeom prst="rect">
            <a:avLst/>
          </a:prstGeom>
        </p:spPr>
      </p:pic>
      <p:pic>
        <p:nvPicPr>
          <p:cNvPr id="4" name="Image 3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417" y="2708920"/>
            <a:ext cx="4364356" cy="35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hlinkClick r:id="rId2"/>
              </a:rPr>
              <a:t>REPIA</a:t>
            </a:r>
            <a:endParaRPr lang="fr-FR" dirty="0" smtClean="0">
              <a:hlinkClick r:id="rId3"/>
            </a:endParaRPr>
          </a:p>
          <a:p>
            <a:pPr lvl="1"/>
            <a:r>
              <a:rPr lang="fr-FR" dirty="0" smtClean="0">
                <a:hlinkClick r:id="rId3"/>
              </a:rPr>
              <a:t>Primo</a:t>
            </a:r>
            <a:r>
              <a:rPr lang="fr-FR" dirty="0"/>
              <a:t>~ ville et EMS</a:t>
            </a:r>
          </a:p>
          <a:p>
            <a:pPr lvl="2"/>
            <a:r>
              <a:rPr lang="fr-FR" dirty="0"/>
              <a:t>Outils pour EMS</a:t>
            </a:r>
          </a:p>
          <a:p>
            <a:pPr lvl="2"/>
            <a:r>
              <a:rPr lang="fr-FR" dirty="0"/>
              <a:t>Boite à outils tous établissements</a:t>
            </a:r>
          </a:p>
          <a:p>
            <a:pPr lvl="1"/>
            <a:r>
              <a:rPr lang="fr-FR" dirty="0">
                <a:hlinkClick r:id="rId4"/>
              </a:rPr>
              <a:t>MATIS</a:t>
            </a:r>
            <a:r>
              <a:rPr lang="fr-FR" dirty="0"/>
              <a:t>: </a:t>
            </a:r>
            <a:endParaRPr lang="fr-FR" dirty="0" smtClean="0"/>
          </a:p>
          <a:p>
            <a:pPr lvl="2"/>
            <a:r>
              <a:rPr lang="fr-FR" dirty="0" smtClean="0"/>
              <a:t>outils</a:t>
            </a:r>
            <a:r>
              <a:rPr lang="fr-FR" dirty="0"/>
              <a:t>, affiches, jeux, e-learning</a:t>
            </a:r>
          </a:p>
          <a:p>
            <a:pPr lvl="2"/>
            <a:r>
              <a:rPr lang="fr-FR" dirty="0" err="1"/>
              <a:t>Inf</a:t>
            </a:r>
            <a:r>
              <a:rPr lang="fr-FR" dirty="0"/>
              <a:t> respiratoires, </a:t>
            </a:r>
            <a:r>
              <a:rPr lang="fr-FR" dirty="0" err="1"/>
              <a:t>HdM</a:t>
            </a:r>
            <a:r>
              <a:rPr lang="fr-FR" dirty="0"/>
              <a:t>, péril fécal</a:t>
            </a:r>
          </a:p>
          <a:p>
            <a:pPr lvl="1"/>
            <a:r>
              <a:rPr lang="fr-FR" dirty="0">
                <a:hlinkClick r:id="rId5"/>
              </a:rPr>
              <a:t>SPARES</a:t>
            </a:r>
            <a:endParaRPr lang="fr-FR" dirty="0"/>
          </a:p>
          <a:p>
            <a:pPr lvl="1"/>
            <a:r>
              <a:rPr lang="fr-FR" dirty="0">
                <a:hlinkClick r:id="rId6"/>
              </a:rPr>
              <a:t>SPIADI</a:t>
            </a:r>
            <a:endParaRPr lang="fr-FR" dirty="0"/>
          </a:p>
          <a:p>
            <a:pPr lvl="1"/>
            <a:r>
              <a:rPr lang="fr-FR" dirty="0">
                <a:hlinkClick r:id="rId7"/>
              </a:rPr>
              <a:t>SPICMI</a:t>
            </a:r>
            <a:endParaRPr lang="fr-FR" dirty="0"/>
          </a:p>
          <a:p>
            <a:r>
              <a:rPr lang="fr-FR" dirty="0"/>
              <a:t>Les sites des CPIAS</a:t>
            </a:r>
          </a:p>
          <a:p>
            <a:pPr lvl="1"/>
            <a:r>
              <a:rPr lang="fr-FR" dirty="0">
                <a:hlinkClick r:id="rId8"/>
              </a:rPr>
              <a:t>HdF</a:t>
            </a:r>
            <a:endParaRPr lang="fr-FR" dirty="0"/>
          </a:p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hlinkClick r:id="rId9"/>
              </a:rPr>
              <a:t>SF2H</a:t>
            </a:r>
            <a:endParaRPr lang="fr-FR" dirty="0" smtClean="0"/>
          </a:p>
          <a:p>
            <a:r>
              <a:rPr lang="fr-FR" dirty="0" smtClean="0"/>
              <a:t>Les sites institutionnels</a:t>
            </a:r>
          </a:p>
          <a:p>
            <a:pPr lvl="1"/>
            <a:r>
              <a:rPr lang="fr-FR" dirty="0" smtClean="0">
                <a:hlinkClick r:id="rId10"/>
              </a:rPr>
              <a:t>HCSP</a:t>
            </a:r>
            <a:endParaRPr lang="fr-FR" dirty="0" smtClean="0"/>
          </a:p>
          <a:p>
            <a:pPr lvl="1"/>
            <a:r>
              <a:rPr lang="fr-FR" dirty="0" smtClean="0">
                <a:hlinkClick r:id="rId11"/>
              </a:rPr>
              <a:t>SPF</a:t>
            </a:r>
            <a:endParaRPr lang="fr-FR" dirty="0" smtClean="0"/>
          </a:p>
          <a:p>
            <a:pPr lvl="1"/>
            <a:r>
              <a:rPr lang="fr-FR" dirty="0" smtClean="0">
                <a:hlinkClick r:id="rId12"/>
              </a:rPr>
              <a:t>HAS</a:t>
            </a:r>
            <a:endParaRPr lang="fr-FR" dirty="0" smtClean="0"/>
          </a:p>
          <a:p>
            <a:r>
              <a:rPr lang="fr-FR" dirty="0" smtClean="0"/>
              <a:t>Les sites réglementaires</a:t>
            </a:r>
          </a:p>
          <a:p>
            <a:pPr lvl="1"/>
            <a:r>
              <a:rPr lang="fr-FR" dirty="0" smtClean="0">
                <a:hlinkClick r:id="rId13"/>
              </a:rPr>
              <a:t>E-sin</a:t>
            </a:r>
            <a:endParaRPr lang="fr-FR" dirty="0" smtClean="0"/>
          </a:p>
          <a:p>
            <a:pPr lvl="1"/>
            <a:r>
              <a:rPr lang="fr-FR" dirty="0" smtClean="0">
                <a:hlinkClick r:id="rId14"/>
              </a:rPr>
              <a:t>Qualhas</a:t>
            </a:r>
            <a:endParaRPr lang="fr-FR" dirty="0" smtClean="0"/>
          </a:p>
          <a:p>
            <a:pPr lvl="1"/>
            <a:r>
              <a:rPr lang="fr-FR" u="sng" dirty="0" smtClean="0">
                <a:hlinkClick r:id="rId15"/>
              </a:rPr>
              <a:t>Portail </a:t>
            </a:r>
            <a:r>
              <a:rPr lang="fr-FR" u="sng" dirty="0">
                <a:hlinkClick r:id="rId15"/>
              </a:rPr>
              <a:t>de signalement des événements sanitaires indésirables du </a:t>
            </a:r>
            <a:r>
              <a:rPr lang="fr-FR" u="sng" dirty="0" err="1" smtClean="0">
                <a:hlinkClick r:id="rId15"/>
              </a:rPr>
              <a:t>MinSan</a:t>
            </a:r>
            <a:r>
              <a:rPr lang="fr-FR" u="sng" dirty="0" smtClean="0">
                <a:hlinkClick r:id="rId15"/>
              </a:rPr>
              <a:t> 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sites utiles en PCI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99592" y="6093296"/>
            <a:ext cx="3473381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www.preventioninfection.fr</a:t>
            </a:r>
            <a:endParaRPr lang="fr-F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669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200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97" y="44624"/>
            <a:ext cx="4896544" cy="36085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82319"/>
            <a:ext cx="5897284" cy="9509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730" y="2146092"/>
            <a:ext cx="4205062" cy="45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23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473664"/>
            <a:ext cx="4451731" cy="2348880"/>
          </a:xfrm>
          <a:prstGeom prst="rect">
            <a:avLst/>
          </a:prstGeom>
        </p:spPr>
      </p:pic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281" y="274340"/>
            <a:ext cx="3075719" cy="3600400"/>
          </a:xfrm>
          <a:prstGeom prst="rect">
            <a:avLst/>
          </a:prstGeom>
        </p:spPr>
      </p:pic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329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1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MATIS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2009775"/>
            <a:ext cx="84201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Quick audit</a:t>
            </a:r>
          </a:p>
          <a:p>
            <a:pPr lvl="1"/>
            <a:r>
              <a:rPr lang="fr-FR" dirty="0" smtClean="0"/>
              <a:t>Saisie en ligne</a:t>
            </a:r>
          </a:p>
          <a:p>
            <a:pPr lvl="1"/>
            <a:r>
              <a:rPr lang="fr-FR" dirty="0" smtClean="0"/>
              <a:t>5-10mn/ personne</a:t>
            </a:r>
          </a:p>
          <a:p>
            <a:r>
              <a:rPr lang="fr-FR" dirty="0" smtClean="0"/>
              <a:t>Personnels</a:t>
            </a:r>
          </a:p>
          <a:p>
            <a:pPr lvl="1"/>
            <a:r>
              <a:rPr lang="fr-FR" dirty="0" smtClean="0"/>
              <a:t>9 questions à grader de 1 à 10</a:t>
            </a:r>
          </a:p>
          <a:p>
            <a:pPr lvl="1"/>
            <a:r>
              <a:rPr lang="fr-FR" dirty="0" smtClean="0"/>
              <a:t>1 questions sur les blocages: 3 cases à cocher</a:t>
            </a:r>
          </a:p>
          <a:p>
            <a:r>
              <a:rPr lang="fr-FR" dirty="0" smtClean="0"/>
              <a:t>Patients/résidents</a:t>
            </a:r>
          </a:p>
          <a:p>
            <a:pPr lvl="1"/>
            <a:r>
              <a:rPr lang="fr-FR" dirty="0" smtClean="0"/>
              <a:t>6 questions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 </a:t>
            </a:r>
            <a:r>
              <a:rPr lang="fr-FR" dirty="0" err="1" smtClean="0"/>
              <a:t>pulpe’friction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2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 sur précautions standard</a:t>
            </a:r>
            <a:br>
              <a:rPr lang="fr-FR" dirty="0" smtClean="0"/>
            </a:br>
            <a:r>
              <a:rPr lang="fr-FR" b="0" dirty="0"/>
              <a:t>240 situations cliniques </a:t>
            </a:r>
            <a:r>
              <a:rPr lang="fr-FR" b="0" dirty="0" err="1" smtClean="0"/>
              <a:t>ludo</a:t>
            </a:r>
            <a:r>
              <a:rPr lang="fr-FR" b="0" dirty="0" smtClean="0"/>
              <a:t>-pédagogiques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3" y="1556792"/>
            <a:ext cx="2905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9339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ligne ou avec téléchargement</a:t>
            </a:r>
          </a:p>
          <a:p>
            <a:r>
              <a:rPr lang="fr-FR" sz="1800" dirty="0" smtClean="0"/>
              <a:t>Dans </a:t>
            </a:r>
            <a:r>
              <a:rPr lang="fr-FR" sz="1800" dirty="0"/>
              <a:t>le domaine de la santé, certaines précautions sont universelles, ce sont les « précautions standard » qui évitent la transmission des agents infectieux lors des soins. Saurez-vous parfaitement les contrôler pour devenir maître dans la prévention des infections associées aux soins ?</a:t>
            </a:r>
            <a:br>
              <a:rPr lang="fr-FR" sz="1800" dirty="0"/>
            </a:br>
            <a:r>
              <a:rPr lang="fr-FR" sz="1800" dirty="0"/>
              <a:t>A vous de jouer !!!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 sérieux </a:t>
            </a:r>
            <a:r>
              <a:rPr lang="fr-FR" dirty="0" err="1" smtClean="0"/>
              <a:t>I.control</a:t>
            </a: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50" y="3645024"/>
            <a:ext cx="5544616" cy="310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2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Matis: outils de communication</a:t>
            </a:r>
            <a:endParaRPr lang="fr-FR" dirty="0"/>
          </a:p>
        </p:txBody>
      </p:sp>
      <p:pic>
        <p:nvPicPr>
          <p:cNvPr id="15362" name="Picture 2" descr="https://www.preventioninfection.fr/wp-content/uploads/2019/05/affiche-collective-211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4" y="1485900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77680"/>
            <a:ext cx="4660379" cy="321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1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https://eformation.preventioninfection.fr/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 bwMode="auto">
          <a:xfrm>
            <a:off x="609600" y="2069232"/>
            <a:ext cx="8229600" cy="409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000" b="1" dirty="0" smtClean="0"/>
              <a:t>Pour valider une section, il faut :</a:t>
            </a:r>
            <a:endParaRPr lang="fr-FR" sz="2000" dirty="0" smtClean="0"/>
          </a:p>
          <a:p>
            <a:pPr lvl="1"/>
            <a:r>
              <a:rPr lang="fr-FR" sz="1800" dirty="0" smtClean="0"/>
              <a:t>lire le support de cours (Diaporama),</a:t>
            </a:r>
          </a:p>
          <a:p>
            <a:pPr lvl="1"/>
            <a:r>
              <a:rPr lang="fr-FR" sz="1800" dirty="0" smtClean="0"/>
              <a:t>visionner la vidéo,</a:t>
            </a:r>
          </a:p>
          <a:p>
            <a:pPr lvl="1"/>
            <a:r>
              <a:rPr lang="fr-FR" sz="1800" dirty="0" smtClean="0"/>
              <a:t>réussir le quizz sans trop d'erreur.</a:t>
            </a:r>
          </a:p>
          <a:p>
            <a:pPr lvl="1"/>
            <a:r>
              <a:rPr lang="fr-FR" sz="1800" dirty="0" smtClean="0"/>
              <a:t>La réussite de cette section permets d'accéder à la section suivante</a:t>
            </a:r>
          </a:p>
          <a:p>
            <a:endParaRPr lang="fr-FR" sz="24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" y="1484784"/>
            <a:ext cx="45872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844824"/>
            <a:ext cx="3409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2276872"/>
            <a:ext cx="6624736" cy="3730228"/>
          </a:xfrm>
        </p:spPr>
        <p:txBody>
          <a:bodyPr/>
          <a:lstStyle/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  <a:p>
            <a:r>
              <a:rPr lang="fr-FR" sz="1800" b="1" dirty="0" smtClean="0"/>
              <a:t>Pour </a:t>
            </a:r>
            <a:r>
              <a:rPr lang="fr-FR" sz="1800" b="1" dirty="0"/>
              <a:t>valider </a:t>
            </a:r>
            <a:r>
              <a:rPr lang="fr-FR" sz="1800" b="1" dirty="0" smtClean="0"/>
              <a:t>une section</a:t>
            </a:r>
            <a:r>
              <a:rPr lang="fr-FR" sz="1800" b="1" dirty="0"/>
              <a:t>, il faut </a:t>
            </a:r>
            <a:r>
              <a:rPr lang="fr-FR" sz="1800" b="1" dirty="0" smtClean="0"/>
              <a:t>:</a:t>
            </a:r>
            <a:endParaRPr lang="fr-FR" sz="1800" dirty="0"/>
          </a:p>
          <a:p>
            <a:pPr lvl="1"/>
            <a:r>
              <a:rPr lang="fr-FR" sz="1600" dirty="0" smtClean="0"/>
              <a:t>lire </a:t>
            </a:r>
            <a:r>
              <a:rPr lang="fr-FR" sz="1600" dirty="0"/>
              <a:t>le support de cours (Diaporama),</a:t>
            </a:r>
          </a:p>
          <a:p>
            <a:pPr lvl="1"/>
            <a:r>
              <a:rPr lang="fr-FR" sz="1600" dirty="0"/>
              <a:t>visionner la vidéo,</a:t>
            </a:r>
          </a:p>
          <a:p>
            <a:pPr lvl="1"/>
            <a:r>
              <a:rPr lang="fr-FR" sz="1600" dirty="0"/>
              <a:t>réussir le quizz sans trop d'erreur.</a:t>
            </a:r>
          </a:p>
          <a:p>
            <a:pPr lvl="1"/>
            <a:r>
              <a:rPr lang="fr-FR" sz="1600" dirty="0" smtClean="0"/>
              <a:t>La </a:t>
            </a:r>
            <a:r>
              <a:rPr lang="fr-FR" sz="1600" dirty="0"/>
              <a:t>réussite de cette section </a:t>
            </a:r>
            <a:r>
              <a:rPr lang="fr-FR" sz="1600" dirty="0" smtClean="0"/>
              <a:t>permets </a:t>
            </a:r>
            <a:r>
              <a:rPr lang="fr-FR" sz="1600" dirty="0"/>
              <a:t>d'accéder à la section suivante</a:t>
            </a:r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https://eformation.preventioninfection.fr/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5054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509120"/>
            <a:ext cx="426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5684772"/>
            <a:ext cx="87915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264" y="2635673"/>
            <a:ext cx="3700736" cy="14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Outils </a:t>
            </a:r>
            <a:r>
              <a:rPr lang="fr-FR" dirty="0"/>
              <a:t>d’évaluation des pratiques de la transmission croisée des BMR et </a:t>
            </a:r>
            <a:r>
              <a:rPr lang="fr-FR" dirty="0" err="1" smtClean="0"/>
              <a:t>BHRe</a:t>
            </a:r>
            <a:endParaRPr lang="fr-FR" dirty="0" smtClean="0"/>
          </a:p>
          <a:p>
            <a:r>
              <a:rPr lang="fr-FR" sz="2800" dirty="0" smtClean="0"/>
              <a:t>Surveillance</a:t>
            </a:r>
            <a:endParaRPr lang="fr-FR" sz="2800" dirty="0"/>
          </a:p>
          <a:p>
            <a:pPr lvl="1"/>
            <a:r>
              <a:rPr lang="fr-FR" sz="2400" dirty="0" smtClean="0"/>
              <a:t>consommation </a:t>
            </a:r>
            <a:r>
              <a:rPr lang="fr-FR" sz="2400" dirty="0"/>
              <a:t>des antibiotiques </a:t>
            </a:r>
          </a:p>
          <a:p>
            <a:pPr lvl="1"/>
            <a:r>
              <a:rPr lang="fr-FR" sz="2400" dirty="0"/>
              <a:t>résistances </a:t>
            </a:r>
            <a:r>
              <a:rPr lang="fr-FR" sz="2400" dirty="0" smtClean="0"/>
              <a:t>bactériennes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SPARES</a:t>
            </a:r>
            <a:endParaRPr lang="fr-FR" dirty="0"/>
          </a:p>
        </p:txBody>
      </p:sp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060848"/>
            <a:ext cx="3312368" cy="4666118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715964" cy="282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71" y="0"/>
            <a:ext cx="221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451845" cy="141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7132640" cy="678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140968"/>
            <a:ext cx="3566320" cy="79208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92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SPIADI</a:t>
            </a: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49434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99879"/>
            <a:ext cx="9144000" cy="25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717032"/>
            <a:ext cx="4764091" cy="29202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258" y="2310548"/>
            <a:ext cx="4018238" cy="43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SPICMI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4512"/>
            <a:ext cx="3168352" cy="9493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88" y="944034"/>
            <a:ext cx="4114800" cy="2429792"/>
          </a:xfrm>
          <a:prstGeom prst="rect">
            <a:avLst/>
          </a:prstGeom>
        </p:spPr>
      </p:pic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219" y="143471"/>
            <a:ext cx="2901314" cy="3625403"/>
          </a:xfrm>
          <a:prstGeom prst="rect">
            <a:avLst/>
          </a:prstGeom>
        </p:spPr>
      </p:pic>
      <p:pic>
        <p:nvPicPr>
          <p:cNvPr id="8" name="Imag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2" y="2161346"/>
            <a:ext cx="58197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14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sources sur le BUA</a:t>
            </a:r>
            <a:endParaRPr lang="fr-F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77" y="1213191"/>
            <a:ext cx="51958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924" y="4112828"/>
            <a:ext cx="2447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05064"/>
            <a:ext cx="2016223" cy="2780928"/>
          </a:xfrm>
          <a:prstGeom prst="rect">
            <a:avLst/>
          </a:prstGeom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518" y="620688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7" y="908504"/>
            <a:ext cx="3720486" cy="30737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5085184"/>
            <a:ext cx="3803559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090268"/>
          </a:xfrm>
        </p:spPr>
        <p:txBody>
          <a:bodyPr>
            <a:normAutofit/>
          </a:bodyPr>
          <a:lstStyle/>
          <a:p>
            <a:r>
              <a:rPr lang="fr-FR" dirty="0"/>
              <a:t>Section </a:t>
            </a:r>
            <a:r>
              <a:rPr lang="fr-FR" dirty="0">
                <a:hlinkClick r:id="rId2"/>
              </a:rPr>
              <a:t>recommandations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(essaie d’être) exhaustive au moins pour l’adulte (documents et outils internet)</a:t>
            </a:r>
          </a:p>
          <a:p>
            <a:pPr lvl="2"/>
            <a:r>
              <a:rPr lang="fr-FR" dirty="0" err="1"/>
              <a:t>Recos</a:t>
            </a:r>
            <a:r>
              <a:rPr lang="fr-FR" dirty="0"/>
              <a:t> parfois arides ou en anglais (&gt; 100 pages)</a:t>
            </a:r>
          </a:p>
          <a:p>
            <a:pPr lvl="1"/>
            <a:r>
              <a:rPr lang="fr-FR" dirty="0"/>
              <a:t>Résumé sous forme de </a:t>
            </a:r>
            <a:r>
              <a:rPr lang="fr-FR" dirty="0">
                <a:hlinkClick r:id="rId3"/>
              </a:rPr>
              <a:t> diaporamas adaptables</a:t>
            </a:r>
            <a:endParaRPr lang="fr-FR" dirty="0"/>
          </a:p>
          <a:p>
            <a:pPr lvl="1"/>
            <a:r>
              <a:rPr lang="fr-FR" dirty="0"/>
              <a:t>Application web/smartphone de consultation des </a:t>
            </a:r>
            <a:r>
              <a:rPr lang="fr-FR" dirty="0" err="1"/>
              <a:t>recos</a:t>
            </a:r>
            <a:r>
              <a:rPr lang="fr-FR" dirty="0"/>
              <a:t> de manière simplifiée</a:t>
            </a:r>
          </a:p>
          <a:p>
            <a:pPr lvl="2"/>
            <a:r>
              <a:rPr lang="fr-FR" dirty="0"/>
              <a:t>Lancement en juin 2026: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/>
              <a:t>Société de pathologie infectieuse de langue Française (SPILF): </a:t>
            </a:r>
            <a:r>
              <a:rPr lang="fr-FR">
                <a:hlinkClick r:id="rId4"/>
              </a:rPr>
              <a:t>infectiologie.com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8"/>
            <a:ext cx="13144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978033" cy="269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29622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41"/>
    </mc:Choice>
    <mc:Fallback xmlns="">
      <p:transition spd="slow" advTm="7824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090268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L’essentiel d’une </a:t>
            </a:r>
            <a:r>
              <a:rPr lang="fr-FR" dirty="0" err="1"/>
              <a:t>reco</a:t>
            </a:r>
            <a:r>
              <a:rPr lang="fr-FR" dirty="0"/>
              <a:t> en 1 page. </a:t>
            </a:r>
          </a:p>
          <a:p>
            <a:pPr lvl="1"/>
            <a:r>
              <a:rPr lang="fr-FR" dirty="0"/>
              <a:t>Abonnement gratuit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dirty="0">
                <a:hlinkClick r:id="rId2"/>
              </a:rPr>
              <a:t>infectiologie.com</a:t>
            </a:r>
            <a:r>
              <a:rPr lang="fr-FR" dirty="0"/>
              <a:t>: info-</a:t>
            </a:r>
            <a:r>
              <a:rPr lang="fr-FR" dirty="0" err="1"/>
              <a:t>antibio</a:t>
            </a:r>
            <a:endParaRPr lang="fr-FR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29622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5326"/>
            <a:ext cx="1334627" cy="133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7116"/>
            <a:ext cx="6611937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57" y="2708920"/>
            <a:ext cx="4200806" cy="406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7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41"/>
    </mc:Choice>
    <mc:Fallback xmlns="">
      <p:transition spd="slow" advTm="7824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Données de surveillance de maladies infectieuses</a:t>
            </a:r>
          </a:p>
          <a:p>
            <a:pPr lvl="1"/>
            <a:r>
              <a:rPr lang="fr-FR" dirty="0"/>
              <a:t>Nombreux documents consultables</a:t>
            </a:r>
          </a:p>
          <a:p>
            <a:r>
              <a:rPr lang="fr-FR" dirty="0"/>
              <a:t>Veille épidémique</a:t>
            </a:r>
          </a:p>
          <a:p>
            <a:r>
              <a:rPr lang="fr-FR" dirty="0"/>
              <a:t>Edite:</a:t>
            </a:r>
          </a:p>
          <a:p>
            <a:pPr lvl="1"/>
            <a:r>
              <a:rPr lang="fr-FR" dirty="0"/>
              <a:t>Bulletin épidémiologique hebdomadaire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Santé Publique France 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3020591" cy="229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1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20"/>
    </mc:Choice>
    <mc:Fallback xmlns="">
      <p:transition spd="slow" advTm="12482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Base de données EFICATT "Exposition fortuite à un agent infectieux et conduite à tenir en milieu de travail« </a:t>
            </a:r>
          </a:p>
          <a:p>
            <a:pPr lvl="1"/>
            <a:r>
              <a:rPr lang="fr-FR" dirty="0"/>
              <a:t>Information sur des pathogènes rares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INRS</a:t>
            </a:r>
            <a:r>
              <a:rPr lang="fr-FR" dirty="0"/>
              <a:t> Santé et sécurité au travail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239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8160"/>
            <a:ext cx="452003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13" y="3933056"/>
            <a:ext cx="4351411" cy="26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6"/>
    </mc:Choice>
    <mc:Fallback xmlns="">
      <p:transition spd="slow" advTm="45056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centres régionaux en antibiothérapie: CRATB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="" xmlns:a16="http://schemas.microsoft.com/office/drawing/2014/main" id="{934B2CF8-25D3-8052-C67A-9D8A1AA1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381" y="1414074"/>
            <a:ext cx="2339212" cy="279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entre Régional en Antibiothérapie (CRATB) des Hauts de France">
            <a:hlinkClick r:id="rId3"/>
            <a:extLst>
              <a:ext uri="{FF2B5EF4-FFF2-40B4-BE49-F238E27FC236}">
                <a16:creationId xmlns="" xmlns:a16="http://schemas.microsoft.com/office/drawing/2014/main" id="{35653D93-B4F3-2190-C056-910D47EF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05" y="1484784"/>
            <a:ext cx="19050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5"/>
            <a:extLst>
              <a:ext uri="{FF2B5EF4-FFF2-40B4-BE49-F238E27FC236}">
                <a16:creationId xmlns="" xmlns:a16="http://schemas.microsoft.com/office/drawing/2014/main" id="{0CA581D5-A877-8D7C-BC17-CA88C351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4" y="3400603"/>
            <a:ext cx="1736576" cy="11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hlinkClick r:id="rId7"/>
            <a:extLst>
              <a:ext uri="{FF2B5EF4-FFF2-40B4-BE49-F238E27FC236}">
                <a16:creationId xmlns="" xmlns:a16="http://schemas.microsoft.com/office/drawing/2014/main" id="{7E85C26B-9CA3-EF2A-627B-E0176F7C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491" y="1478201"/>
            <a:ext cx="1876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hlinkClick r:id="rId9"/>
            <a:extLst>
              <a:ext uri="{FF2B5EF4-FFF2-40B4-BE49-F238E27FC236}">
                <a16:creationId xmlns="" xmlns:a16="http://schemas.microsoft.com/office/drawing/2014/main" id="{2C81488C-A355-902C-C079-E444BE61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675" y="2626115"/>
            <a:ext cx="14573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hlinkClick r:id="rId11"/>
            <a:extLst>
              <a:ext uri="{FF2B5EF4-FFF2-40B4-BE49-F238E27FC236}">
                <a16:creationId xmlns="" xmlns:a16="http://schemas.microsoft.com/office/drawing/2014/main" id="{193A1462-A471-52F0-12B0-0C357B34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916" y="3110825"/>
            <a:ext cx="152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hlinkClick r:id="rId13"/>
            <a:extLst>
              <a:ext uri="{FF2B5EF4-FFF2-40B4-BE49-F238E27FC236}">
                <a16:creationId xmlns="" xmlns:a16="http://schemas.microsoft.com/office/drawing/2014/main" id="{70EFAA1B-47B9-A9BA-964B-AD120565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724780"/>
            <a:ext cx="230981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>
            <a:hlinkClick r:id="rId15"/>
            <a:extLst>
              <a:ext uri="{FF2B5EF4-FFF2-40B4-BE49-F238E27FC236}">
                <a16:creationId xmlns="" xmlns:a16="http://schemas.microsoft.com/office/drawing/2014/main" id="{9B607887-7301-B80F-FEF0-0EC968F1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205668"/>
            <a:ext cx="18573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17"/>
            <a:extLst>
              <a:ext uri="{FF2B5EF4-FFF2-40B4-BE49-F238E27FC236}">
                <a16:creationId xmlns="" xmlns:a16="http://schemas.microsoft.com/office/drawing/2014/main" id="{42D77332-ED2F-8898-8FFB-713C23CB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79" y="2809871"/>
            <a:ext cx="1648771" cy="41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12" y="5589240"/>
            <a:ext cx="1341304" cy="49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71" y="5317839"/>
            <a:ext cx="1122904" cy="103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7" y="5661248"/>
            <a:ext cx="1382483" cy="79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https://www.bourgogne-franche-comte.ars.sante.fr/system/files/styles/ars_detail_page_content/private/2023-11/CRA-tb_BFC_logo_678x454jpg.jpg?itok=FAszN7mC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67423"/>
            <a:ext cx="1035029" cy="6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RAtb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64" y="4651088"/>
            <a:ext cx="13811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ogo CRAtb DC Jaune.pn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73" y="1418631"/>
            <a:ext cx="1039341" cy="10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9"/>
    </mc:Choice>
    <mc:Fallback xmlns="">
      <p:transition spd="slow" advTm="23229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090268"/>
          </a:xfrm>
        </p:spPr>
        <p:txBody>
          <a:bodyPr/>
          <a:lstStyle/>
          <a:p>
            <a:r>
              <a:rPr lang="fr-FR" sz="2400" dirty="0" smtClean="0"/>
              <a:t>Outils gratuit</a:t>
            </a:r>
          </a:p>
          <a:p>
            <a:r>
              <a:rPr lang="fr-FR" sz="2400" dirty="0" smtClean="0"/>
              <a:t>QCM en ligne, accessible par QR code ou lien</a:t>
            </a:r>
          </a:p>
          <a:p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Construire vos outils, ex Qruiz.net</a:t>
            </a: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7" y="3225296"/>
            <a:ext cx="3407515" cy="243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494" y="3225295"/>
            <a:ext cx="3068491" cy="243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850" y="2607543"/>
            <a:ext cx="2241150" cy="425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3,937,189 illustrations de Conclusion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400600" cy="392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2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0" y="1"/>
            <a:ext cx="84287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4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Base documentaire par thème</a:t>
            </a:r>
            <a:endParaRPr lang="fr-FR" dirty="0"/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271989" cy="50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4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Documents</a:t>
            </a:r>
            <a:endParaRPr lang="fr-FR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1"/>
            <a:ext cx="7704856" cy="558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25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71" y="0"/>
            <a:ext cx="221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451845" cy="141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7132640" cy="678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94164" y="2204864"/>
            <a:ext cx="3566320" cy="93610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950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20200</TotalTime>
  <Words>686</Words>
  <Application>Microsoft Office PowerPoint</Application>
  <PresentationFormat>Affichage à l'écran (4:3)</PresentationFormat>
  <Paragraphs>176</Paragraphs>
  <Slides>59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0" baseType="lpstr">
      <vt:lpstr>Concourse</vt:lpstr>
      <vt:lpstr>Outils en ligne (avec liens cliquables)  - Informations   - Formation  - Evaluation  - Surveillance  - Signalement</vt:lpstr>
      <vt:lpstr>Attention aux mots de passe</vt:lpstr>
      <vt:lpstr>Communiquer </vt:lpstr>
      <vt:lpstr>Quelques sites utiles en PCI</vt:lpstr>
      <vt:lpstr>Présentation PowerPoint</vt:lpstr>
      <vt:lpstr>Forum</vt:lpstr>
      <vt:lpstr>Base documentaire par thème</vt:lpstr>
      <vt:lpstr>Documents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Réseaux - missions nationales: Primo </vt:lpstr>
      <vt:lpstr>Outils de visualisation: primo</vt:lpstr>
      <vt:lpstr>Outils de visualisation: spf</vt:lpstr>
      <vt:lpstr>La surveillance locale, c’est bien aussi</vt:lpstr>
      <vt:lpstr>Outils de visualisation: medqual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Réseaux - missions nationales: Primo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Portail de signalement des événements sanitaires indésirables</vt:lpstr>
      <vt:lpstr>Présentation PowerPoint</vt:lpstr>
      <vt:lpstr>Présentation PowerPoint</vt:lpstr>
      <vt:lpstr>Présentation PowerPoint</vt:lpstr>
      <vt:lpstr>MATIS</vt:lpstr>
      <vt:lpstr>Outil pulpe’friction</vt:lpstr>
      <vt:lpstr>Jeu sur précautions standard 240 situations cliniques ludo-pédagogiques</vt:lpstr>
      <vt:lpstr>Jeu sérieux I.control</vt:lpstr>
      <vt:lpstr>Matis: outils de communication</vt:lpstr>
      <vt:lpstr>https://eformation.preventioninfection.fr/</vt:lpstr>
      <vt:lpstr>https://eformation.preventioninfection.fr/</vt:lpstr>
      <vt:lpstr>SPARES</vt:lpstr>
      <vt:lpstr>SPIADI</vt:lpstr>
      <vt:lpstr>SPICMI</vt:lpstr>
      <vt:lpstr>Des sources sur le BUA</vt:lpstr>
      <vt:lpstr>Société de pathologie infectieuse de langue Française (SPILF): infectiologie.com</vt:lpstr>
      <vt:lpstr>infectiologie.com: info-antibio</vt:lpstr>
      <vt:lpstr>Santé Publique France </vt:lpstr>
      <vt:lpstr>INRS Santé et sécurité au travail</vt:lpstr>
      <vt:lpstr>Les centres régionaux en antibiothérapie: CRATB</vt:lpstr>
      <vt:lpstr>Construire vos outils, ex Qruiz.net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alfandari</dc:creator>
  <cp:lastModifiedBy>serge alfandari</cp:lastModifiedBy>
  <cp:revision>394</cp:revision>
  <dcterms:modified xsi:type="dcterms:W3CDTF">2026-01-13T07:20:06Z</dcterms:modified>
</cp:coreProperties>
</file>