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1"/>
  </p:notesMasterIdLst>
  <p:handoutMasterIdLst>
    <p:handoutMasterId r:id="rId82"/>
  </p:handoutMasterIdLst>
  <p:sldIdLst>
    <p:sldId id="257" r:id="rId2"/>
    <p:sldId id="258" r:id="rId3"/>
    <p:sldId id="259" r:id="rId4"/>
    <p:sldId id="260" r:id="rId5"/>
    <p:sldId id="261" r:id="rId6"/>
    <p:sldId id="349" r:id="rId7"/>
    <p:sldId id="262" r:id="rId8"/>
    <p:sldId id="264" r:id="rId9"/>
    <p:sldId id="266" r:id="rId10"/>
    <p:sldId id="267" r:id="rId11"/>
    <p:sldId id="335" r:id="rId12"/>
    <p:sldId id="269" r:id="rId13"/>
    <p:sldId id="336" r:id="rId14"/>
    <p:sldId id="346" r:id="rId15"/>
    <p:sldId id="347" r:id="rId16"/>
    <p:sldId id="271" r:id="rId17"/>
    <p:sldId id="272" r:id="rId18"/>
    <p:sldId id="273" r:id="rId19"/>
    <p:sldId id="352" r:id="rId20"/>
    <p:sldId id="353" r:id="rId21"/>
    <p:sldId id="275" r:id="rId22"/>
    <p:sldId id="276" r:id="rId23"/>
    <p:sldId id="277" r:id="rId24"/>
    <p:sldId id="338" r:id="rId25"/>
    <p:sldId id="339" r:id="rId26"/>
    <p:sldId id="340" r:id="rId27"/>
    <p:sldId id="278" r:id="rId28"/>
    <p:sldId id="279" r:id="rId29"/>
    <p:sldId id="280" r:id="rId30"/>
    <p:sldId id="282" r:id="rId31"/>
    <p:sldId id="283" r:id="rId32"/>
    <p:sldId id="281" r:id="rId33"/>
    <p:sldId id="284" r:id="rId34"/>
    <p:sldId id="331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44" r:id="rId47"/>
    <p:sldId id="298" r:id="rId48"/>
    <p:sldId id="299" r:id="rId49"/>
    <p:sldId id="300" r:id="rId50"/>
    <p:sldId id="356" r:id="rId51"/>
    <p:sldId id="354" r:id="rId52"/>
    <p:sldId id="355" r:id="rId53"/>
    <p:sldId id="302" r:id="rId54"/>
    <p:sldId id="303" r:id="rId55"/>
    <p:sldId id="304" r:id="rId56"/>
    <p:sldId id="305" r:id="rId57"/>
    <p:sldId id="345" r:id="rId58"/>
    <p:sldId id="306" r:id="rId59"/>
    <p:sldId id="307" r:id="rId60"/>
    <p:sldId id="308" r:id="rId61"/>
    <p:sldId id="309" r:id="rId62"/>
    <p:sldId id="310" r:id="rId63"/>
    <p:sldId id="313" r:id="rId64"/>
    <p:sldId id="314" r:id="rId65"/>
    <p:sldId id="315" r:id="rId66"/>
    <p:sldId id="333" r:id="rId67"/>
    <p:sldId id="317" r:id="rId68"/>
    <p:sldId id="343" r:id="rId69"/>
    <p:sldId id="320" r:id="rId70"/>
    <p:sldId id="334" r:id="rId71"/>
    <p:sldId id="322" r:id="rId72"/>
    <p:sldId id="323" r:id="rId73"/>
    <p:sldId id="324" r:id="rId74"/>
    <p:sldId id="325" r:id="rId75"/>
    <p:sldId id="326" r:id="rId76"/>
    <p:sldId id="332" r:id="rId77"/>
    <p:sldId id="329" r:id="rId78"/>
    <p:sldId id="348" r:id="rId79"/>
    <p:sldId id="330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7" autoAdjust="0"/>
    <p:restoredTop sz="99501" autoAdjust="0"/>
  </p:normalViewPr>
  <p:slideViewPr>
    <p:cSldViewPr>
      <p:cViewPr varScale="1">
        <p:scale>
          <a:sx n="88" d="100"/>
          <a:sy n="88" d="100"/>
        </p:scale>
        <p:origin x="-10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10/05/2026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10/05/2026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6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655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36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069D2-92DF-4F04-BC2C-9E25CAB36E1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E7072-3110-4FAB-BCAD-ACA793234A89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AC4D7871-DEB6-4E82-98A2-340CB91112B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7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924D3E-0136-40E1-A479-E028D404D2C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C98627F-3E54-46DE-A5EE-870D1748A11C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56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1FAE-DE6D-4544-91A3-7FD25A84EA1C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21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55314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66" tIns="44439" rIns="90466" bIns="44439" anchor="b"/>
          <a:lstStyle/>
          <a:p>
            <a:pPr algn="r" defTabSz="889000" eaLnBrk="0" hangingPunct="0"/>
            <a:r>
              <a:rPr lang="fr-FR" altLang="fr-FR" sz="1200">
                <a:latin typeface="Times New Roman" pitchFamily="18" charset="0"/>
              </a:rPr>
              <a:t>2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7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7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73693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1578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6DEC4A1-458A-4058-9BC9-04C895F1E8B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3838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04AD49A-AA7F-4DF0-BFC7-A6BDC6B86CFB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0E263-12C7-4E74-8E78-384C4251038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3738"/>
            <a:ext cx="6064250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5633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4312D0-CB7A-4F39-9732-76CCB355699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2569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785-275F-4698-A570-41AE4081551C}" type="datetimeFigureOut">
              <a:rPr lang="en-US"/>
              <a:pPr>
                <a:defRPr/>
              </a:pPr>
              <a:t>5/10/2026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625-5C62-4358-95EA-E54089D09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29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4504-5804-4A7A-8917-59733179E6D6}" type="datetimeFigureOut">
              <a:rPr lang="en-US"/>
              <a:pPr>
                <a:defRPr/>
              </a:pPr>
              <a:t>5/10/2026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186F-12AC-416A-9557-929EF1C36D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5/10/2026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47535"/>
            <a:ext cx="2919671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S. </a:t>
            </a:r>
            <a:r>
              <a:rPr lang="fr-FR" altLang="fr-FR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Alfandari</a:t>
            </a:r>
            <a:endParaRPr lang="fr-FR" altLang="fr-F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</a:t>
            </a:r>
          </a:p>
          <a:p>
            <a:pPr marL="109538"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11 mai 2026</a:t>
            </a:r>
            <a:endParaRPr lang="fr-FR" altLang="fr-FR" sz="1800" dirty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4941168"/>
            <a:ext cx="326455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059" y="5636882"/>
            <a:ext cx="842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d'antibiothérapie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CH Tourcoing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ANTIBIOGILAR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Android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IPhone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3746"/>
            <a:ext cx="2041685" cy="4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548081"/>
            <a:ext cx="9155500" cy="70788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Prescription </a:t>
            </a: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des antibiotiques</a:t>
            </a:r>
            <a:b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4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  <p:sp>
        <p:nvSpPr>
          <p:cNvPr id="2539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L’antibiothérapie curative</a:t>
            </a:r>
          </a:p>
        </p:txBody>
      </p:sp>
    </p:spTree>
    <p:extLst>
      <p:ext uri="{BB962C8B-B14F-4D97-AF65-F5344CB8AC3E}">
        <p14:creationId xmlns:p14="http://schemas.microsoft.com/office/powerpoint/2010/main" val="423262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Faut - il prescrire une antibiothérapie 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00FF"/>
                </a:solidFill>
              </a:rPr>
              <a:t>Y a il une infection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La fièvre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Métaboliques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Médicamenteuses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 err="1"/>
              <a:t>Thrombo-emboliques</a:t>
            </a:r>
            <a:endParaRPr lang="fr-FR" altLang="fr-FR" sz="1425" dirty="0"/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La CRP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Cancers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Hématomes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EP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Maladies 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IDM</a:t>
            </a:r>
          </a:p>
          <a:p>
            <a:pPr lvl="2">
              <a:lnSpc>
                <a:spcPct val="90000"/>
              </a:lnSpc>
            </a:pPr>
            <a:r>
              <a:rPr lang="fr-FR" altLang="fr-FR" sz="1425" dirty="0"/>
              <a:t>…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00FF"/>
                </a:solidFill>
              </a:rPr>
              <a:t>L’infection est elle bactérienne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Viroses+++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Infections fongiques invasives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Parasitose</a:t>
            </a:r>
          </a:p>
          <a:p>
            <a:pPr>
              <a:lnSpc>
                <a:spcPct val="90000"/>
              </a:lnSpc>
            </a:pPr>
            <a:r>
              <a:rPr lang="fr-FR" altLang="fr-FR" sz="1875" dirty="0">
                <a:solidFill>
                  <a:srgbClr val="0033CC"/>
                </a:solidFill>
              </a:rPr>
              <a:t>Le bénéfice du traitement est il supérieur aux risques ?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Toxicité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Allergie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Interactions médicamenteuses</a:t>
            </a:r>
          </a:p>
          <a:p>
            <a:pPr lvl="1">
              <a:lnSpc>
                <a:spcPct val="90000"/>
              </a:lnSpc>
            </a:pPr>
            <a:r>
              <a:rPr lang="fr-FR" altLang="fr-FR" sz="1575" dirty="0"/>
              <a:t>Sélection de résistances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315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Présence de bactérie dans les urines (ou sur peau ou muqueuse)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/>
              <a:t>Sans </a:t>
            </a:r>
            <a:r>
              <a:rPr lang="fr-FR" altLang="fr-FR" sz="1600" dirty="0" smtClean="0"/>
              <a:t>signe </a:t>
            </a:r>
            <a:r>
              <a:rPr lang="fr-FR" altLang="fr-FR" sz="1600" dirty="0"/>
              <a:t>clinique </a:t>
            </a:r>
            <a:endParaRPr lang="fr-FR" altLang="fr-FR" sz="1600" dirty="0" smtClean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Ou avec signe clinique mais portant sur un autre site (par ex pneumonie)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Fréquente chez personnes </a:t>
            </a:r>
            <a:r>
              <a:rPr lang="fr-FR" altLang="fr-FR" sz="1800" dirty="0" smtClean="0"/>
              <a:t>âgées</a:t>
            </a:r>
            <a:endParaRPr lang="fr-FR" altLang="fr-FR" sz="1800" dirty="0"/>
          </a:p>
          <a:p>
            <a:pPr lvl="2">
              <a:lnSpc>
                <a:spcPct val="80000"/>
              </a:lnSpc>
            </a:pPr>
            <a:r>
              <a:rPr lang="fr-FR" altLang="fr-FR" sz="1700" dirty="0" smtClean="0"/>
              <a:t>Plus souvent à </a:t>
            </a:r>
            <a:r>
              <a:rPr lang="fr-FR" altLang="fr-FR" sz="1700" dirty="0"/>
              <a:t>BMR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↑ prescription </a:t>
            </a:r>
            <a:r>
              <a:rPr lang="fr-FR" altLang="fr-FR" sz="1800" dirty="0"/>
              <a:t>d’ATB </a:t>
            </a:r>
            <a:r>
              <a:rPr lang="fr-FR" altLang="fr-FR" sz="1800" dirty="0" smtClean="0"/>
              <a:t>→↑consommation d’ATB →↑résistances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dépistage systématique des BU à l’entrée ou aux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test sur des signes non liés à une infection,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pipi qui pue = pas d’ECBU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d’ATB même si BMR, car résistant ne veut pas dire virulent</a:t>
            </a:r>
          </a:p>
        </p:txBody>
      </p:sp>
      <p:sp>
        <p:nvSpPr>
          <p:cNvPr id="258056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Un prélèvement positif isolé n’est pas une infection</a:t>
            </a:r>
          </a:p>
        </p:txBody>
      </p:sp>
    </p:spTree>
    <p:extLst>
      <p:ext uri="{BB962C8B-B14F-4D97-AF65-F5344CB8AC3E}">
        <p14:creationId xmlns:p14="http://schemas.microsoft.com/office/powerpoint/2010/main" val="3849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97" y="0"/>
            <a:ext cx="4781606" cy="1235766"/>
          </a:xfrm>
          <a:prstGeom prst="rect">
            <a:avLst/>
          </a:prstGeom>
        </p:spPr>
      </p:pic>
      <p:sp>
        <p:nvSpPr>
          <p:cNvPr id="27651" name="Espace réservé du contenu 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Fièvre isolée</a:t>
            </a:r>
          </a:p>
          <a:p>
            <a:r>
              <a:rPr lang="fr-FR" altLang="fr-FR" dirty="0" smtClean="0"/>
              <a:t>VRI</a:t>
            </a:r>
          </a:p>
          <a:p>
            <a:pPr lvl="1"/>
            <a:r>
              <a:rPr lang="fr-FR" altLang="fr-FR" dirty="0" smtClean="0"/>
              <a:t>Bronchite aiguë de l’adulte sain</a:t>
            </a:r>
          </a:p>
          <a:p>
            <a:pPr lvl="1"/>
            <a:r>
              <a:rPr lang="fr-FR" altLang="fr-FR" dirty="0" smtClean="0"/>
              <a:t>Exacerbation de BPCO non graves</a:t>
            </a:r>
          </a:p>
          <a:p>
            <a:pPr lvl="1"/>
            <a:r>
              <a:rPr lang="fr-FR" altLang="fr-FR" dirty="0" smtClean="0"/>
              <a:t>Bronchiolite nourrisson </a:t>
            </a:r>
          </a:p>
          <a:p>
            <a:pPr lvl="1"/>
            <a:r>
              <a:rPr lang="fr-FR" altLang="fr-FR" dirty="0" smtClean="0"/>
              <a:t>Bronchite ou trachéobronchite  enfant </a:t>
            </a:r>
          </a:p>
          <a:p>
            <a:r>
              <a:rPr lang="fr-FR" altLang="fr-FR" dirty="0" smtClean="0"/>
              <a:t>Cutané</a:t>
            </a:r>
          </a:p>
          <a:p>
            <a:pPr lvl="1"/>
            <a:r>
              <a:rPr lang="fr-FR" altLang="fr-FR" dirty="0" smtClean="0"/>
              <a:t>Furoncle</a:t>
            </a:r>
          </a:p>
          <a:p>
            <a:pPr lvl="1"/>
            <a:r>
              <a:rPr lang="fr-FR" altLang="fr-FR" dirty="0" smtClean="0"/>
              <a:t>Veinite simple</a:t>
            </a:r>
          </a:p>
          <a:p>
            <a:pPr lvl="1"/>
            <a:r>
              <a:rPr lang="fr-FR" altLang="fr-FR" dirty="0" smtClean="0"/>
              <a:t>Abcès de paroi</a:t>
            </a:r>
          </a:p>
          <a:p>
            <a:pPr lvl="1"/>
            <a:r>
              <a:rPr lang="fr-FR" altLang="fr-FR" dirty="0" smtClean="0"/>
              <a:t>Morsure  de tiques</a:t>
            </a:r>
          </a:p>
          <a:p>
            <a:pPr lvl="1"/>
            <a:r>
              <a:rPr lang="en-GB" altLang="fr-FR" dirty="0" err="1" smtClean="0"/>
              <a:t>Plaies</a:t>
            </a:r>
            <a:r>
              <a:rPr lang="en-GB" altLang="fr-FR" dirty="0" smtClean="0"/>
              <a:t> et </a:t>
            </a:r>
            <a:r>
              <a:rPr lang="en-GB" altLang="fr-FR" dirty="0" err="1" smtClean="0"/>
              <a:t>escarres</a:t>
            </a:r>
            <a:r>
              <a:rPr lang="en-GB" altLang="fr-FR" dirty="0" smtClean="0"/>
              <a:t> (hors </a:t>
            </a:r>
            <a:r>
              <a:rPr lang="en-GB" altLang="fr-FR" dirty="0" err="1" smtClean="0"/>
              <a:t>morsures</a:t>
            </a:r>
            <a:r>
              <a:rPr lang="en-GB" altLang="fr-FR" dirty="0" smtClean="0"/>
              <a:t>)</a:t>
            </a:r>
            <a:endParaRPr lang="fr-FR" altLang="fr-FR" dirty="0" smtClean="0"/>
          </a:p>
          <a:p>
            <a:endParaRPr lang="fr-FR" altLang="fr-FR" dirty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↗ isolée de la CRP</a:t>
            </a:r>
          </a:p>
          <a:p>
            <a:r>
              <a:rPr lang="fr-FR" altLang="fr-FR" dirty="0" err="1" smtClean="0"/>
              <a:t>Diverticulite</a:t>
            </a:r>
            <a:r>
              <a:rPr lang="fr-FR" altLang="fr-FR" dirty="0" smtClean="0"/>
              <a:t> non compliquée </a:t>
            </a:r>
          </a:p>
          <a:p>
            <a:r>
              <a:rPr lang="fr-FR" altLang="fr-FR" dirty="0" smtClean="0"/>
              <a:t>ORL</a:t>
            </a:r>
          </a:p>
          <a:p>
            <a:pPr lvl="1"/>
            <a:r>
              <a:rPr lang="fr-FR" altLang="fr-FR" dirty="0" smtClean="0"/>
              <a:t>Angines à TDR – (et + ?)</a:t>
            </a:r>
          </a:p>
          <a:p>
            <a:pPr lvl="1"/>
            <a:r>
              <a:rPr lang="fr-FR" altLang="fr-FR" dirty="0" smtClean="0"/>
              <a:t>Rhinopharyngite aigüe </a:t>
            </a:r>
          </a:p>
          <a:p>
            <a:pPr lvl="1"/>
            <a:r>
              <a:rPr lang="fr-FR" altLang="fr-FR" dirty="0" smtClean="0"/>
              <a:t>OMA congestive et </a:t>
            </a:r>
            <a:r>
              <a:rPr lang="fr-FR" altLang="fr-FR" dirty="0" err="1" smtClean="0"/>
              <a:t>séromuqueuse</a:t>
            </a:r>
            <a:r>
              <a:rPr lang="fr-FR" altLang="fr-FR" dirty="0" smtClean="0"/>
              <a:t>.</a:t>
            </a:r>
          </a:p>
          <a:p>
            <a:pPr lvl="1"/>
            <a:r>
              <a:rPr lang="fr-FR" altLang="fr-FR" dirty="0" smtClean="0"/>
              <a:t>Otite externe (sauf maligne)</a:t>
            </a:r>
          </a:p>
          <a:p>
            <a:pPr lvl="1"/>
            <a:r>
              <a:rPr lang="fr-FR" altLang="fr-FR" dirty="0" smtClean="0"/>
              <a:t>Otorrhée sur drain.</a:t>
            </a:r>
          </a:p>
          <a:p>
            <a:pPr lvl="1"/>
            <a:r>
              <a:rPr lang="fr-FR" altLang="fr-FR" dirty="0" smtClean="0"/>
              <a:t>En 1ère intention sur:</a:t>
            </a:r>
          </a:p>
          <a:p>
            <a:pPr lvl="2"/>
            <a:r>
              <a:rPr lang="fr-FR" altLang="fr-FR" dirty="0" smtClean="0"/>
              <a:t>Sinusite maxillaire adulte </a:t>
            </a:r>
          </a:p>
          <a:p>
            <a:pPr lvl="2"/>
            <a:r>
              <a:rPr lang="fr-FR" altLang="fr-FR" dirty="0" smtClean="0"/>
              <a:t>Sinusite enfant</a:t>
            </a:r>
          </a:p>
          <a:p>
            <a:pPr lvl="2"/>
            <a:r>
              <a:rPr lang="fr-FR" altLang="fr-FR" dirty="0" smtClean="0"/>
              <a:t>OMA enfant &gt; 2 ans</a:t>
            </a:r>
          </a:p>
          <a:p>
            <a:r>
              <a:rPr lang="fr-FR" altLang="fr-FR" dirty="0" smtClean="0"/>
              <a:t>Urinaire</a:t>
            </a:r>
          </a:p>
          <a:p>
            <a:pPr lvl="1"/>
            <a:r>
              <a:rPr lang="fr-FR" altLang="fr-FR" dirty="0" smtClean="0"/>
              <a:t>Bactériurie asymptomatique (sauf grossesse) y compris sur sonde</a:t>
            </a:r>
          </a:p>
          <a:p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7504" y="141480"/>
            <a:ext cx="6858000" cy="857250"/>
          </a:xfrm>
        </p:spPr>
        <p:txBody>
          <a:bodyPr/>
          <a:lstStyle/>
          <a:p>
            <a:r>
              <a:rPr lang="fr-FR" dirty="0" smtClean="0"/>
              <a:t>Quelles situations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332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 de iatrogénie, </a:t>
            </a:r>
            <a:r>
              <a:rPr lang="fr-FR" dirty="0" err="1" smtClean="0"/>
              <a:t>incidentalomes</a:t>
            </a:r>
            <a:r>
              <a:rPr lang="fr-FR" dirty="0" smtClean="0"/>
              <a:t> et dépenses inutiles</a:t>
            </a:r>
          </a:p>
          <a:p>
            <a:r>
              <a:rPr lang="fr-CH" dirty="0" smtClean="0"/>
              <a:t>On ne traite pas une CRP / PCT élevée isolée</a:t>
            </a:r>
            <a:endParaRPr lang="fr-FR" dirty="0" smtClean="0"/>
          </a:p>
          <a:p>
            <a:r>
              <a:rPr lang="fr-FR" dirty="0" smtClean="0"/>
              <a:t>Si évolution clinique favorable, pas de contrôle biologique</a:t>
            </a:r>
          </a:p>
          <a:p>
            <a:r>
              <a:rPr lang="fr-FR" dirty="0" smtClean="0"/>
              <a:t>Si bilan de contrôle, </a:t>
            </a:r>
          </a:p>
          <a:p>
            <a:pPr lvl="1"/>
            <a:r>
              <a:rPr lang="fr-FR" dirty="0" smtClean="0"/>
              <a:t>Au moins 48 h entre deux prélèvements de CRP / PCT </a:t>
            </a:r>
          </a:p>
          <a:p>
            <a:pPr lvl="1"/>
            <a:r>
              <a:rPr lang="fr-FR" dirty="0" smtClean="0"/>
              <a:t>Si la CRP / PCT décroît, ne pas répéter « une CRP en baisse = on s’arrête »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examens pour quelles situations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7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10"/>
    </mc:Choice>
    <mc:Fallback xmlns="">
      <p:transition spd="slow" advTm="965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104456" cy="5845741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prélèvements inutiles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46" y="908719"/>
            <a:ext cx="3903950" cy="58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38"/>
    </mc:Choice>
    <mc:Fallback xmlns="">
      <p:transition spd="slow" advTm="9763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Non, pas le temps</a:t>
            </a:r>
          </a:p>
          <a:p>
            <a:pPr lvl="1"/>
            <a:r>
              <a:rPr lang="fr-FR" altLang="fr-FR" smtClean="0"/>
              <a:t>Purpura fulminans</a:t>
            </a:r>
          </a:p>
          <a:p>
            <a:r>
              <a:rPr lang="fr-FR" altLang="fr-FR" smtClean="0"/>
              <a:t>Oui, mais vite !</a:t>
            </a:r>
          </a:p>
          <a:p>
            <a:pPr lvl="1"/>
            <a:r>
              <a:rPr lang="fr-FR" altLang="fr-FR" smtClean="0"/>
              <a:t>Sepsis (ex) grave</a:t>
            </a:r>
          </a:p>
          <a:p>
            <a:r>
              <a:rPr lang="fr-FR" altLang="fr-FR" smtClean="0"/>
              <a:t>Oui, toujours</a:t>
            </a:r>
          </a:p>
          <a:p>
            <a:pPr lvl="1"/>
            <a:r>
              <a:rPr lang="fr-FR" altLang="fr-FR" smtClean="0"/>
              <a:t>Endocardite d’osler</a:t>
            </a:r>
          </a:p>
          <a:p>
            <a:r>
              <a:rPr lang="fr-FR" altLang="fr-FR" smtClean="0"/>
              <a:t>Oui mais de bonne qualité</a:t>
            </a:r>
          </a:p>
          <a:p>
            <a:pPr lvl="1"/>
            <a:r>
              <a:rPr lang="fr-FR" altLang="fr-FR" smtClean="0"/>
              <a:t>Biopsie osseuse pour les infections ostéo-articulaire</a:t>
            </a:r>
          </a:p>
          <a:p>
            <a:pPr lvl="1"/>
            <a:r>
              <a:rPr lang="fr-FR" altLang="fr-FR" smtClean="0"/>
              <a:t>Se méfier des écouvillons (flore cutanée) drains et redons</a:t>
            </a:r>
          </a:p>
          <a:p>
            <a:endParaRPr lang="fr-FR" altLang="fr-FR" dirty="0" smtClean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Faut - il faire un prélèvement bactériologique préalable ?</a:t>
            </a:r>
          </a:p>
        </p:txBody>
      </p:sp>
    </p:spTree>
    <p:extLst>
      <p:ext uri="{BB962C8B-B14F-4D97-AF65-F5344CB8AC3E}">
        <p14:creationId xmlns:p14="http://schemas.microsoft.com/office/powerpoint/2010/main" val="3988318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Comorbidités importantes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Quel antibiotique choisir ?</a:t>
            </a:r>
          </a:p>
        </p:txBody>
      </p:sp>
    </p:spTree>
    <p:extLst>
      <p:ext uri="{BB962C8B-B14F-4D97-AF65-F5344CB8AC3E}">
        <p14:creationId xmlns:p14="http://schemas.microsoft.com/office/powerpoint/2010/main" val="2890041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Identification bactérienne</a:t>
            </a:r>
          </a:p>
          <a:p>
            <a:pPr lvl="1"/>
            <a:r>
              <a:rPr lang="fr-FR" altLang="fr-FR" dirty="0" smtClean="0"/>
              <a:t>Immédiate : </a:t>
            </a:r>
          </a:p>
          <a:p>
            <a:pPr lvl="3"/>
            <a:r>
              <a:rPr lang="fr-FR" altLang="fr-FR" dirty="0" smtClean="0"/>
              <a:t>Examen direct LCS, crachats, urines…</a:t>
            </a:r>
          </a:p>
          <a:p>
            <a:pPr lvl="3"/>
            <a:r>
              <a:rPr lang="fr-FR" altLang="fr-FR" dirty="0" smtClean="0"/>
              <a:t>Nouvelles techniques: Antigènes solubles, IF, PCR…</a:t>
            </a:r>
          </a:p>
          <a:p>
            <a:pPr lvl="1"/>
            <a:r>
              <a:rPr lang="fr-FR" altLang="fr-FR" dirty="0" smtClean="0"/>
              <a:t>Retardés : cultures</a:t>
            </a:r>
          </a:p>
          <a:p>
            <a:r>
              <a:rPr lang="fr-FR" altLang="fr-FR" dirty="0" smtClean="0"/>
              <a:t>Epidémiologie des infections fréquentes</a:t>
            </a:r>
          </a:p>
          <a:p>
            <a:pPr lvl="1"/>
            <a:r>
              <a:rPr lang="fr-FR" altLang="fr-FR" dirty="0" smtClean="0"/>
              <a:t>Bactéries</a:t>
            </a:r>
          </a:p>
          <a:p>
            <a:pPr lvl="2"/>
            <a:r>
              <a:rPr lang="fr-FR" altLang="fr-FR" dirty="0" smtClean="0"/>
              <a:t>Urines:		</a:t>
            </a:r>
            <a:r>
              <a:rPr lang="fr-FR" altLang="fr-FR" i="1" dirty="0" smtClean="0"/>
              <a:t>E. coli</a:t>
            </a:r>
          </a:p>
          <a:p>
            <a:pPr lvl="2"/>
            <a:r>
              <a:rPr lang="fr-FR" altLang="fr-FR" dirty="0" smtClean="0"/>
              <a:t>Poumon:		Pneumocoque / virus / /// </a:t>
            </a:r>
            <a:r>
              <a:rPr lang="fr-FR" altLang="fr-FR" dirty="0" err="1" smtClean="0"/>
              <a:t>Légionelle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LCS:		Méningocoque / Pneumocoque</a:t>
            </a:r>
          </a:p>
          <a:p>
            <a:pPr lvl="2"/>
            <a:r>
              <a:rPr lang="fr-FR" altLang="fr-FR" dirty="0" smtClean="0"/>
              <a:t>Infection /matériel:	Staphylocoque</a:t>
            </a:r>
          </a:p>
          <a:p>
            <a:pPr lvl="1"/>
            <a:r>
              <a:rPr lang="fr-FR" altLang="fr-FR" dirty="0" smtClean="0"/>
              <a:t>Sensibilité</a:t>
            </a:r>
          </a:p>
          <a:p>
            <a:pPr lvl="2"/>
            <a:r>
              <a:rPr lang="fr-FR" altLang="fr-FR" dirty="0" smtClean="0"/>
              <a:t>Pneumocoque et pénicilline</a:t>
            </a:r>
          </a:p>
          <a:p>
            <a:pPr lvl="2"/>
            <a:r>
              <a:rPr lang="fr-FR" altLang="fr-FR" i="1" dirty="0" smtClean="0"/>
              <a:t>E. coli</a:t>
            </a:r>
            <a:r>
              <a:rPr lang="fr-FR" altLang="fr-FR" dirty="0" smtClean="0"/>
              <a:t> et fluoroquinolones/C3G</a:t>
            </a:r>
          </a:p>
          <a:p>
            <a:pPr lvl="2"/>
            <a:r>
              <a:rPr lang="fr-FR" altLang="fr-FR" dirty="0" smtClean="0"/>
              <a:t>Staphylocoque et </a:t>
            </a:r>
            <a:r>
              <a:rPr lang="fr-FR" altLang="fr-FR" dirty="0" err="1" smtClean="0"/>
              <a:t>méticilline</a:t>
            </a:r>
            <a:r>
              <a:rPr lang="fr-FR" altLang="fr-FR" dirty="0" smtClean="0"/>
              <a:t> résistance</a:t>
            </a:r>
          </a:p>
        </p:txBody>
      </p:sp>
      <p:sp>
        <p:nvSpPr>
          <p:cNvPr id="267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Orientation selon site/bactérie</a:t>
            </a:r>
          </a:p>
        </p:txBody>
      </p:sp>
    </p:spTree>
    <p:extLst>
      <p:ext uri="{BB962C8B-B14F-4D97-AF65-F5344CB8AC3E}">
        <p14:creationId xmlns:p14="http://schemas.microsoft.com/office/powerpoint/2010/main" val="228033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Hémocultures CHT 2025</a:t>
            </a:r>
          </a:p>
        </p:txBody>
      </p:sp>
      <p:sp>
        <p:nvSpPr>
          <p:cNvPr id="35842" name="Text Box 77"/>
          <p:cNvSpPr txBox="1">
            <a:spLocks noChangeArrowheads="1"/>
          </p:cNvSpPr>
          <p:nvPr/>
        </p:nvSpPr>
        <p:spPr bwMode="auto">
          <a:xfrm>
            <a:off x="67469" y="1516868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Ensemble hôpital			</a:t>
            </a:r>
            <a:r>
              <a:rPr lang="fr-FR" dirty="0" smtClean="0"/>
              <a:t>           Réa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26833"/>
            <a:ext cx="6912768" cy="45153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60" y="14676"/>
            <a:ext cx="4117939" cy="36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Virus </a:t>
            </a:r>
            <a:r>
              <a:rPr lang="fr-FR" dirty="0" err="1" smtClean="0"/>
              <a:t>respi</a:t>
            </a:r>
            <a:r>
              <a:rPr lang="fr-FR" dirty="0" smtClean="0"/>
              <a:t>: c’est très calme !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3315"/>
            <a:ext cx="7128792" cy="5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7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Evolution: N BMR </a:t>
            </a:r>
            <a:br>
              <a:rPr lang="fr-FR" dirty="0" smtClean="0"/>
            </a:br>
            <a:r>
              <a:rPr lang="fr-FR" sz="2400" dirty="0" smtClean="0"/>
              <a:t>(le nombre d’HC + reste stable)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63" y="1636522"/>
            <a:ext cx="6143941" cy="40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Trouver vite toute la </a:t>
            </a:r>
            <a:r>
              <a:rPr lang="fr-FR" dirty="0" err="1" smtClean="0"/>
              <a:t>bactério</a:t>
            </a:r>
            <a:r>
              <a:rPr lang="fr-FR" dirty="0" smtClean="0"/>
              <a:t> sur </a:t>
            </a:r>
            <a:r>
              <a:rPr lang="fr-FR" dirty="0" err="1" smtClean="0"/>
              <a:t>cyberlab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5148064" y="1268760"/>
            <a:ext cx="3910211" cy="504056"/>
          </a:xfrm>
          <a:prstGeom prst="wedgeEllipseCallout">
            <a:avLst>
              <a:gd name="adj1" fmla="val -37385"/>
              <a:gd name="adj2" fmla="val 65439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ronde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36270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Vous pouvez choisir plus: </a:t>
            </a:r>
            <a:endParaRPr lang="fr-FR" sz="1800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24928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Il s’affiche par défaut la </a:t>
            </a:r>
            <a:r>
              <a:rPr lang="fr-FR" sz="1800" dirty="0" err="1" smtClean="0">
                <a:latin typeface="Calibri" panose="020F0502020204030204" pitchFamily="34" charset="0"/>
              </a:rPr>
              <a:t>bactério</a:t>
            </a:r>
            <a:r>
              <a:rPr lang="fr-FR" sz="1800" dirty="0" smtClean="0">
                <a:latin typeface="Calibri" panose="020F0502020204030204" pitchFamily="34" charset="0"/>
              </a:rPr>
              <a:t> (+ ou -) des 14 derniers jours</a:t>
            </a:r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64487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" y="5732038"/>
            <a:ext cx="6107577" cy="5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51520" y="2891383"/>
            <a:ext cx="8663880" cy="2409825"/>
            <a:chOff x="251520" y="2677562"/>
            <a:chExt cx="8663880" cy="2409825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77562"/>
              <a:ext cx="250507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2677562"/>
              <a:ext cx="61817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4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dirty="0" smtClean="0"/>
              <a:t>Comparer vite les antibiogrammes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4139952" y="1268760"/>
            <a:ext cx="3406155" cy="504056"/>
          </a:xfrm>
          <a:prstGeom prst="wedgeEllipseCallout">
            <a:avLst>
              <a:gd name="adj1" fmla="val 27430"/>
              <a:gd name="adj2" fmla="val 84336"/>
            </a:avLst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Cliquer sur l’icone AB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78030"/>
            <a:ext cx="4270623" cy="3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202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6 diapos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/>
              <a:t>Structure d’une bactérie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46" y="21580"/>
            <a:ext cx="42843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Capsule</a:t>
            </a:r>
          </a:p>
          <a:p>
            <a:pPr lvl="1"/>
            <a:r>
              <a:rPr lang="fr-FR" dirty="0" smtClean="0"/>
              <a:t>Inconstant</a:t>
            </a:r>
          </a:p>
          <a:p>
            <a:pPr lvl="1"/>
            <a:r>
              <a:rPr lang="fr-FR" dirty="0" smtClean="0"/>
              <a:t>Facteur de virulence</a:t>
            </a:r>
          </a:p>
          <a:p>
            <a:pPr lvl="1"/>
            <a:r>
              <a:rPr lang="fr-FR" dirty="0" smtClean="0"/>
              <a:t>Origine des ag solubles</a:t>
            </a:r>
          </a:p>
          <a:p>
            <a:r>
              <a:rPr lang="fr-FR" dirty="0" smtClean="0"/>
              <a:t>Paroi</a:t>
            </a:r>
          </a:p>
          <a:p>
            <a:pPr lvl="1"/>
            <a:r>
              <a:rPr lang="fr-FR" dirty="0" smtClean="0"/>
              <a:t>Maintien forme et résistance bactérienne</a:t>
            </a:r>
          </a:p>
          <a:p>
            <a:pPr lvl="1"/>
            <a:r>
              <a:rPr lang="fr-FR" dirty="0" smtClean="0"/>
              <a:t>Base de classification en </a:t>
            </a:r>
          </a:p>
          <a:p>
            <a:pPr lvl="2"/>
            <a:r>
              <a:rPr lang="fr-FR" dirty="0" smtClean="0"/>
              <a:t>Gram+ (aspect violet): paroi épaisse et homogène (peptidoglycane)</a:t>
            </a:r>
          </a:p>
          <a:p>
            <a:pPr lvl="2"/>
            <a:r>
              <a:rPr lang="fr-FR" dirty="0" smtClean="0"/>
              <a:t>Gram – (aspect rose): paroi complexe à plusieurs couches dont </a:t>
            </a:r>
            <a:r>
              <a:rPr lang="fr-FR" dirty="0" err="1" smtClean="0"/>
              <a:t>lipopolysaccharide</a:t>
            </a:r>
            <a:endParaRPr lang="fr-FR" dirty="0" smtClean="0"/>
          </a:p>
          <a:p>
            <a:pPr lvl="1"/>
            <a:r>
              <a:rPr lang="fr-FR" dirty="0" smtClean="0"/>
              <a:t>Inconstant (pas chez mycoplasme)</a:t>
            </a:r>
          </a:p>
          <a:p>
            <a:r>
              <a:rPr lang="fr-FR" dirty="0" smtClean="0"/>
              <a:t>Membrane</a:t>
            </a:r>
          </a:p>
          <a:p>
            <a:r>
              <a:rPr lang="fr-FR" dirty="0" smtClean="0"/>
              <a:t>Eléments intracellulaires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21" y="5157192"/>
            <a:ext cx="1764833" cy="13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97" y="5157192"/>
            <a:ext cx="1409334" cy="14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75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bactérienne et orientation</a:t>
            </a:r>
            <a:endParaRPr lang="fr-FR" dirty="0"/>
          </a:p>
        </p:txBody>
      </p:sp>
      <p:pic>
        <p:nvPicPr>
          <p:cNvPr id="3074" name="Picture 2" descr="Aucune description de ph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546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475656" y="116624"/>
          <a:ext cx="6142129" cy="6738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9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66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9134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Aérobie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Anaérobie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 Gram +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Staphylococcus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Peptostreptococcus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Streptococcus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Enterococcus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5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Cocci Gram –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Neisseria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Veillonela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Branhamella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catarrhalis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Bacille Gram +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Listeria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monocytogenes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Clostridium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327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Corynebacterium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Bacillus </a:t>
                      </a:r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5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Bacille Gram –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Entérobactéries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Bacteroïdes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7932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327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Escherichia coli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Prevotella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Salmonella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Fusobacterium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Enterobacter</a:t>
                      </a:r>
                      <a:r>
                        <a:rPr lang="fr-FR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Serratia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Proteus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Klebsiella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Shigella,Yersinia</a:t>
                      </a:r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r>
                        <a:rPr lang="fr-FR" sz="14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fermantans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Pseudomonas 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Acinetobacter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Stenotrophomonas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400" i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Burkholderia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Campylobacter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Brucella, Pasteurella, Bordetella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9250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Legionella </a:t>
                      </a:r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" marR="7932" marT="7932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S: sensible à posologie standard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I: sensible à forte posologie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R: résistant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sz="4100" b="1" dirty="0" smtClean="0">
                <a:solidFill>
                  <a:srgbClr val="00B050"/>
                </a:solidFill>
              </a:rPr>
              <a:t>S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2348880"/>
            <a:ext cx="446449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 veut </a:t>
            </a:r>
            <a:r>
              <a:rPr lang="fr-FR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dire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intermédiaire »</a:t>
            </a:r>
          </a:p>
          <a:p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à la bonne dose marche aussi bien qu’un 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anneau de signalisation de danger en Franc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8103" y="1268760"/>
            <a:ext cx="1132250" cy="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5108872" cy="25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Caractéristique d’une espèce, d’un genre ou d’un groupe</a:t>
            </a:r>
          </a:p>
          <a:p>
            <a:r>
              <a:rPr lang="fr-FR" dirty="0" smtClean="0"/>
              <a:t>BGN</a:t>
            </a:r>
          </a:p>
          <a:p>
            <a:pPr lvl="1"/>
            <a:r>
              <a:rPr lang="fr-FR" dirty="0" smtClean="0"/>
              <a:t>Tous les Gram négatif = R vancomycine</a:t>
            </a:r>
          </a:p>
          <a:p>
            <a:pPr lvl="1"/>
            <a:r>
              <a:rPr lang="fr-FR" dirty="0" err="1" smtClean="0"/>
              <a:t>Klebsielles</a:t>
            </a:r>
            <a:r>
              <a:rPr lang="fr-FR" dirty="0" smtClean="0"/>
              <a:t> = R </a:t>
            </a:r>
            <a:r>
              <a:rPr lang="fr-FR" dirty="0" err="1" smtClean="0"/>
              <a:t>amox</a:t>
            </a:r>
            <a:endParaRPr lang="fr-FR" dirty="0" smtClean="0"/>
          </a:p>
          <a:p>
            <a:pPr lvl="1"/>
            <a:r>
              <a:rPr lang="fr-FR" dirty="0" err="1" smtClean="0"/>
              <a:t>Enterobacter</a:t>
            </a:r>
            <a:r>
              <a:rPr lang="fr-FR" dirty="0" smtClean="0"/>
              <a:t> = R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1"/>
            <a:r>
              <a:rPr lang="fr-FR" dirty="0" smtClean="0"/>
              <a:t>Pseudomonas/</a:t>
            </a:r>
            <a:r>
              <a:rPr lang="fr-FR" dirty="0" err="1" smtClean="0"/>
              <a:t>acineto</a:t>
            </a:r>
            <a:r>
              <a:rPr lang="fr-FR" dirty="0" smtClean="0"/>
              <a:t> = R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Proteus, </a:t>
            </a:r>
            <a:r>
              <a:rPr lang="fr-FR" dirty="0" err="1" smtClean="0"/>
              <a:t>morganella</a:t>
            </a:r>
            <a:r>
              <a:rPr lang="fr-FR" dirty="0" smtClean="0"/>
              <a:t>, </a:t>
            </a:r>
            <a:r>
              <a:rPr lang="fr-FR" dirty="0" err="1" smtClean="0"/>
              <a:t>serratia</a:t>
            </a:r>
            <a:r>
              <a:rPr lang="fr-FR" dirty="0" smtClean="0"/>
              <a:t> = R colistine</a:t>
            </a:r>
          </a:p>
          <a:p>
            <a:r>
              <a:rPr lang="fr-FR" dirty="0" smtClean="0"/>
              <a:t>Gram plus</a:t>
            </a:r>
          </a:p>
          <a:p>
            <a:pPr lvl="1"/>
            <a:r>
              <a:rPr lang="fr-FR" dirty="0"/>
              <a:t>Entérocoques = R C3G</a:t>
            </a:r>
          </a:p>
          <a:p>
            <a:pPr lvl="1"/>
            <a:r>
              <a:rPr lang="fr-FR" dirty="0" smtClean="0"/>
              <a:t>Résistance </a:t>
            </a:r>
            <a:r>
              <a:rPr lang="fr-FR" dirty="0"/>
              <a:t>aux aminosides</a:t>
            </a:r>
          </a:p>
          <a:p>
            <a:pPr lvl="2"/>
            <a:r>
              <a:rPr lang="fr-FR" dirty="0"/>
              <a:t>Bas niveau: la </a:t>
            </a:r>
            <a:r>
              <a:rPr lang="fr-FR" dirty="0" err="1"/>
              <a:t>genta</a:t>
            </a:r>
            <a:r>
              <a:rPr lang="fr-FR" dirty="0"/>
              <a:t> est synergique avec une </a:t>
            </a:r>
            <a:r>
              <a:rPr lang="fr-FR" dirty="0" err="1"/>
              <a:t>péni</a:t>
            </a:r>
            <a:endParaRPr lang="fr-FR" dirty="0"/>
          </a:p>
          <a:p>
            <a:pPr lvl="2"/>
            <a:r>
              <a:rPr lang="fr-FR" dirty="0"/>
              <a:t>Haut niveau: ne marche pas du tout</a:t>
            </a:r>
          </a:p>
          <a:p>
            <a:pPr lvl="1"/>
            <a:r>
              <a:rPr lang="fr-FR" dirty="0" smtClean="0"/>
              <a:t>Tous les Gram + = R colistine</a:t>
            </a:r>
            <a:endParaRPr lang="fr-FR" dirty="0"/>
          </a:p>
          <a:p>
            <a:r>
              <a:rPr lang="fr-FR" dirty="0" smtClean="0"/>
              <a:t>Anaérobies = R aminosides</a:t>
            </a:r>
          </a:p>
        </p:txBody>
      </p:sp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</p:spTree>
    <p:extLst>
      <p:ext uri="{BB962C8B-B14F-4D97-AF65-F5344CB8AC3E}">
        <p14:creationId xmlns:p14="http://schemas.microsoft.com/office/powerpoint/2010/main" val="297882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331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3" y="4077072"/>
            <a:ext cx="2016223" cy="27809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" y="-27384"/>
            <a:ext cx="7407934" cy="1116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2344238"/>
            <a:ext cx="5462809" cy="17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5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Résistances naturelles</a:t>
            </a:r>
          </a:p>
          <a:p>
            <a:pPr lvl="1"/>
            <a:r>
              <a:rPr lang="fr-FR" dirty="0" smtClean="0"/>
              <a:t>Normalement pas notées car supposées connues</a:t>
            </a:r>
          </a:p>
          <a:p>
            <a:r>
              <a:rPr lang="fr-FR" dirty="0" smtClean="0"/>
              <a:t>Sensibilité/résistances en cascade</a:t>
            </a:r>
          </a:p>
          <a:p>
            <a:pPr lvl="1"/>
            <a:r>
              <a:rPr lang="fr-FR" dirty="0" err="1" smtClean="0"/>
              <a:t>Staph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oxa</a:t>
            </a:r>
            <a:r>
              <a:rPr lang="fr-FR" dirty="0" smtClean="0"/>
              <a:t>-R = R à toutes bêta-lactamines (sauf, peut être, ceftaroline ou ceftobiprole)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péni</a:t>
            </a:r>
            <a:r>
              <a:rPr lang="fr-FR" dirty="0" smtClean="0"/>
              <a:t> R et </a:t>
            </a:r>
            <a:r>
              <a:rPr lang="fr-FR" dirty="0" err="1" smtClean="0"/>
              <a:t>oxa</a:t>
            </a:r>
            <a:r>
              <a:rPr lang="fr-FR" dirty="0" smtClean="0"/>
              <a:t>-S = S à toutes BL (sauf </a:t>
            </a:r>
            <a:r>
              <a:rPr lang="fr-FR" dirty="0" err="1" smtClean="0"/>
              <a:t>péni</a:t>
            </a:r>
            <a:r>
              <a:rPr lang="fr-FR" dirty="0" smtClean="0"/>
              <a:t> G/</a:t>
            </a:r>
            <a:r>
              <a:rPr lang="fr-FR" dirty="0" err="1" smtClean="0"/>
              <a:t>amox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Entérobactéries: </a:t>
            </a:r>
          </a:p>
          <a:p>
            <a:pPr lvl="2"/>
            <a:r>
              <a:rPr lang="fr-FR" dirty="0" smtClean="0"/>
              <a:t>Si </a:t>
            </a:r>
            <a:r>
              <a:rPr lang="fr-FR" dirty="0" err="1" smtClean="0"/>
              <a:t>tazo</a:t>
            </a:r>
            <a:r>
              <a:rPr lang="fr-FR" dirty="0" smtClean="0"/>
              <a:t>-R = R aussi à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2"/>
            <a:r>
              <a:rPr lang="fr-FR" dirty="0" smtClean="0"/>
              <a:t>Si céfépime-R = R aussi à céfotaxime/ceftriaxone</a:t>
            </a:r>
          </a:p>
          <a:p>
            <a:pPr lvl="1"/>
            <a:r>
              <a:rPr lang="fr-FR" i="1" dirty="0" smtClean="0"/>
              <a:t>Pseudomonas</a:t>
            </a:r>
            <a:r>
              <a:rPr lang="fr-FR" dirty="0" smtClean="0"/>
              <a:t>: céfotaxime/ceftriaxone jamais testés car toujours R</a:t>
            </a:r>
          </a:p>
          <a:p>
            <a:r>
              <a:rPr lang="fr-FR" dirty="0" smtClean="0"/>
              <a:t>Les CMI</a:t>
            </a:r>
          </a:p>
          <a:p>
            <a:pPr lvl="1"/>
            <a:r>
              <a:rPr lang="fr-FR" dirty="0" smtClean="0"/>
              <a:t>Même si vous ne connaissez  pas les valeurs normales</a:t>
            </a:r>
          </a:p>
          <a:p>
            <a:pPr lvl="2"/>
            <a:r>
              <a:rPr lang="fr-FR" dirty="0" smtClean="0"/>
              <a:t>Si noté « ≤ n » =&gt; </a:t>
            </a:r>
          </a:p>
          <a:p>
            <a:pPr lvl="3"/>
            <a:r>
              <a:rPr lang="fr-FR" dirty="0" smtClean="0"/>
              <a:t>bactérie très sensible  à cet ATB</a:t>
            </a:r>
          </a:p>
          <a:p>
            <a:pPr lvl="2"/>
            <a:r>
              <a:rPr lang="fr-FR" dirty="0" smtClean="0"/>
              <a:t>Si noté « &gt; n » =&gt; </a:t>
            </a:r>
          </a:p>
          <a:p>
            <a:pPr lvl="3"/>
            <a:r>
              <a:rPr lang="fr-FR" dirty="0" smtClean="0"/>
              <a:t>bactérie résistante  à cet ATB</a:t>
            </a:r>
          </a:p>
        </p:txBody>
      </p:sp>
      <p:sp>
        <p:nvSpPr>
          <p:cNvPr id="37893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Pourquoi le labo ne teste pas toutes les molécules ?</a:t>
            </a:r>
            <a:br>
              <a:rPr lang="fr-FR" sz="3200" dirty="0" smtClean="0"/>
            </a:br>
            <a:r>
              <a:rPr lang="fr-FR" sz="3200" dirty="0" smtClean="0"/>
              <a:t>Il pense que vous êtes super forts en </a:t>
            </a:r>
            <a:r>
              <a:rPr lang="fr-FR" sz="3200" dirty="0" err="1" smtClean="0"/>
              <a:t>bactério</a:t>
            </a:r>
            <a:r>
              <a:rPr lang="fr-FR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916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6600825" cy="5591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6088" y="2846776"/>
            <a:ext cx="16561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FF33"/>
                </a:solidFill>
              </a:rPr>
              <a:t>Forcement 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Forcement R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067944" y="2729581"/>
            <a:ext cx="360040" cy="825081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6" name="Connecteur droit avec flèche 5"/>
          <p:cNvCxnSpPr>
            <a:endCxn id="5" idx="6"/>
          </p:cNvCxnSpPr>
          <p:nvPr/>
        </p:nvCxnSpPr>
        <p:spPr>
          <a:xfrm flipH="1" flipV="1">
            <a:off x="4427984" y="3142122"/>
            <a:ext cx="504056" cy="171906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084247" y="3759228"/>
            <a:ext cx="271730" cy="84817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257837" y="3434344"/>
            <a:ext cx="698251" cy="3535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67944" y="4584224"/>
            <a:ext cx="216024" cy="229695"/>
          </a:xfrm>
          <a:prstGeom prst="ellipse">
            <a:avLst/>
          </a:prstGeom>
          <a:noFill/>
          <a:ln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14" name="Connecteur droit avec flèche 13"/>
          <p:cNvCxnSpPr>
            <a:endCxn id="12" idx="6"/>
          </p:cNvCxnSpPr>
          <p:nvPr/>
        </p:nvCxnSpPr>
        <p:spPr>
          <a:xfrm flipH="1">
            <a:off x="4283968" y="3554662"/>
            <a:ext cx="804113" cy="1144410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04003" y="3569059"/>
            <a:ext cx="1320125" cy="13308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27784" y="623731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67944" y="4797152"/>
            <a:ext cx="216024" cy="23279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66FF33"/>
                </a:solidFill>
              </a:ln>
              <a:noFill/>
            </a:endParaRPr>
          </a:p>
        </p:txBody>
      </p:sp>
      <p:cxnSp>
        <p:nvCxnSpPr>
          <p:cNvPr id="20" name="Connecteur droit avec flèche 19"/>
          <p:cNvCxnSpPr>
            <a:endCxn id="18" idx="6"/>
          </p:cNvCxnSpPr>
          <p:nvPr/>
        </p:nvCxnSpPr>
        <p:spPr>
          <a:xfrm flipH="1">
            <a:off x="2843808" y="3569059"/>
            <a:ext cx="3528392" cy="27846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0800000" flipH="1" flipV="1">
            <a:off x="3839964" y="6499869"/>
            <a:ext cx="4692476" cy="288032"/>
          </a:xfrm>
          <a:prstGeom prst="wedgeRectCallout">
            <a:avLst>
              <a:gd name="adj1" fmla="val -22238"/>
              <a:gd name="adj2" fmla="val -445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Méropénème pas testé car forcement S si </a:t>
            </a:r>
            <a:r>
              <a:rPr lang="fr-FR" sz="1600" dirty="0" err="1" smtClean="0">
                <a:solidFill>
                  <a:srgbClr val="66FF33"/>
                </a:solidFill>
                <a:latin typeface="Calibri" panose="020F0502020204030204" pitchFamily="34" charset="0"/>
              </a:rPr>
              <a:t>imi</a:t>
            </a:r>
            <a:r>
              <a:rPr lang="fr-FR" sz="16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 S</a:t>
            </a:r>
            <a:endParaRPr lang="fr-FR" sz="16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Case: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Céphalosporinase</a:t>
            </a:r>
            <a:r>
              <a:rPr lang="fr-FR" altLang="fr-FR" sz="2100" dirty="0" smtClean="0">
                <a:solidFill>
                  <a:srgbClr val="0000FF"/>
                </a:solidFill>
              </a:rPr>
              <a:t>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Induite par exposition C3G/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 =&gt; la seule qui marche: </a:t>
            </a:r>
            <a:r>
              <a:rPr lang="fr-FR" altLang="fr-FR" sz="1900" dirty="0" err="1" smtClean="0"/>
              <a:t>cefepime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Fréquent chez </a:t>
            </a:r>
            <a:r>
              <a:rPr lang="fr-FR" altLang="fr-FR" sz="1800" i="1" dirty="0" smtClean="0"/>
              <a:t>Enterobacter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BLSE: Beta-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lactamases</a:t>
            </a:r>
            <a:r>
              <a:rPr lang="fr-FR" altLang="fr-FR" sz="2100" dirty="0" smtClean="0">
                <a:solidFill>
                  <a:srgbClr val="0000FF"/>
                </a:solidFill>
              </a:rPr>
              <a:t>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bêta-lactamines sauf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Variable: 165 BLSE de 2024: 43% S 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, 42% S </a:t>
            </a:r>
            <a:r>
              <a:rPr lang="fr-FR" altLang="fr-FR" sz="1800" dirty="0" err="1" smtClean="0"/>
              <a:t>céfoxitine</a:t>
            </a:r>
            <a:r>
              <a:rPr lang="fr-FR" altLang="fr-FR" sz="1800" dirty="0" smtClean="0"/>
              <a:t>, 19% S ceftazidime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EPC: entérobactérie productrice de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carbapénémase</a:t>
            </a:r>
            <a:endParaRPr lang="fr-FR" altLang="fr-FR" sz="21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</a:t>
            </a:r>
            <a:r>
              <a:rPr lang="fr-FR" altLang="fr-FR" sz="1800" dirty="0" err="1" smtClean="0"/>
              <a:t>carbapénèmes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Souvent associé à BLSE = &gt; </a:t>
            </a:r>
            <a:r>
              <a:rPr lang="fr-FR" altLang="fr-FR" sz="1600" dirty="0" smtClean="0"/>
              <a:t>Toutes bêta-lactamines « courantes » 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186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40042"/>
            <a:ext cx="4104456" cy="293047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qu’on veut éviter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Toto résistance aux bêta-lactamines</a:t>
            </a:r>
          </a:p>
          <a:p>
            <a:r>
              <a:rPr lang="fr-FR" sz="2400" dirty="0" smtClean="0"/>
              <a:t>Il faut espérer que d’autres molécules sont actives</a:t>
            </a:r>
          </a:p>
          <a:p>
            <a:pPr lvl="1"/>
            <a:r>
              <a:rPr lang="fr-FR" sz="2000" dirty="0" smtClean="0"/>
              <a:t>Fluoroquinolones (probablement pas)</a:t>
            </a:r>
            <a:endParaRPr lang="fr-FR" sz="2000" dirty="0"/>
          </a:p>
          <a:p>
            <a:pPr lvl="1"/>
            <a:r>
              <a:rPr lang="fr-FR" sz="2000" dirty="0" smtClean="0"/>
              <a:t>Aminosides (</a:t>
            </a:r>
            <a:r>
              <a:rPr lang="fr-FR" sz="2000" dirty="0" err="1" smtClean="0"/>
              <a:t>amikacine</a:t>
            </a:r>
            <a:r>
              <a:rPr lang="fr-FR" sz="2000" dirty="0" smtClean="0"/>
              <a:t> peut être)</a:t>
            </a:r>
          </a:p>
          <a:p>
            <a:pPr lvl="1"/>
            <a:r>
              <a:rPr lang="fr-FR" sz="2000" dirty="0" smtClean="0"/>
              <a:t>Colistine (si pas </a:t>
            </a:r>
            <a:r>
              <a:rPr lang="fr-FR" sz="2000" i="1" dirty="0"/>
              <a:t>Proteus, </a:t>
            </a:r>
            <a:r>
              <a:rPr lang="fr-FR" sz="2000" i="1" dirty="0" err="1" smtClean="0"/>
              <a:t>Morganella</a:t>
            </a:r>
            <a:r>
              <a:rPr lang="fr-FR" sz="2000" i="1" dirty="0"/>
              <a:t>, </a:t>
            </a:r>
            <a:r>
              <a:rPr lang="fr-FR" sz="2000" i="1" dirty="0" err="1" smtClean="0"/>
              <a:t>Serratia</a:t>
            </a:r>
            <a:r>
              <a:rPr lang="fr-FR" sz="2000" i="1" dirty="0" smtClean="0"/>
              <a:t> </a:t>
            </a:r>
            <a:r>
              <a:rPr lang="fr-F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4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1849955" y="770083"/>
            <a:ext cx="6209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5" y="2852936"/>
            <a:ext cx="4898361" cy="11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Indications:</a:t>
            </a:r>
          </a:p>
          <a:p>
            <a:pPr lvl="1"/>
            <a:r>
              <a:rPr lang="fr-FR" dirty="0" smtClean="0"/>
              <a:t>Infections graves: sepsis (ex) grave, choc septique, endocardite</a:t>
            </a:r>
          </a:p>
          <a:p>
            <a:pPr lvl="1"/>
            <a:r>
              <a:rPr lang="fr-FR" dirty="0" smtClean="0"/>
              <a:t>Certains BGN: </a:t>
            </a:r>
            <a:r>
              <a:rPr lang="fr-FR" i="1" dirty="0" smtClean="0"/>
              <a:t>P. aeruginosa, </a:t>
            </a:r>
            <a:r>
              <a:rPr lang="fr-FR" i="1" dirty="0" err="1" smtClean="0"/>
              <a:t>Acinetobacter</a:t>
            </a:r>
            <a:r>
              <a:rPr lang="fr-FR" dirty="0" smtClean="0"/>
              <a:t>, suspicion BLSE, EPC</a:t>
            </a:r>
          </a:p>
          <a:p>
            <a:pPr lvl="2"/>
            <a:r>
              <a:rPr lang="fr-FR" dirty="0" smtClean="0"/>
              <a:t>Augmenter la chance d’avoir une molécule active en probabiliste</a:t>
            </a:r>
          </a:p>
          <a:p>
            <a:pPr lvl="1"/>
            <a:r>
              <a:rPr lang="fr-FR" dirty="0" smtClean="0"/>
              <a:t>Certains antibiotiques: </a:t>
            </a:r>
            <a:r>
              <a:rPr lang="fr-FR" dirty="0" err="1" smtClean="0"/>
              <a:t>fosfomycine</a:t>
            </a:r>
            <a:r>
              <a:rPr lang="fr-FR" dirty="0" smtClean="0"/>
              <a:t> IV, rifampicine </a:t>
            </a:r>
          </a:p>
          <a:p>
            <a:pPr lvl="2"/>
            <a:r>
              <a:rPr lang="fr-FR" dirty="0" smtClean="0"/>
              <a:t>Prévention de la sélection de résistances</a:t>
            </a:r>
          </a:p>
          <a:p>
            <a:r>
              <a:rPr lang="fr-FR" dirty="0" smtClean="0"/>
              <a:t>Combien de temps ?</a:t>
            </a:r>
          </a:p>
          <a:p>
            <a:pPr lvl="1"/>
            <a:r>
              <a:rPr lang="fr-FR" dirty="0" smtClean="0"/>
              <a:t>1 (à 3 jours maximum): le plus souvent</a:t>
            </a:r>
          </a:p>
          <a:p>
            <a:pPr lvl="2"/>
            <a:r>
              <a:rPr lang="fr-FR" dirty="0" smtClean="0"/>
              <a:t>Le temps d’avoir un antibiogramme et d’adapter</a:t>
            </a:r>
          </a:p>
          <a:p>
            <a:pPr lvl="1"/>
            <a:r>
              <a:rPr lang="fr-FR" dirty="0" smtClean="0"/>
              <a:t>Rarement plus longtemps (endocardites, infections sur matériel..)</a:t>
            </a:r>
          </a:p>
          <a:p>
            <a:pPr lvl="1"/>
            <a:endParaRPr lang="fr-FR" dirty="0"/>
          </a:p>
        </p:txBody>
      </p:sp>
      <p:sp>
        <p:nvSpPr>
          <p:cNvPr id="274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Ce qui motive une association</a:t>
            </a:r>
          </a:p>
        </p:txBody>
      </p:sp>
    </p:spTree>
    <p:extLst>
      <p:ext uri="{BB962C8B-B14F-4D97-AF65-F5344CB8AC3E}">
        <p14:creationId xmlns:p14="http://schemas.microsoft.com/office/powerpoint/2010/main" val="2191685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</a:t>
            </a:r>
          </a:p>
          <a:p>
            <a:pPr lvl="1"/>
            <a:r>
              <a:rPr lang="fr-FR" dirty="0" smtClean="0"/>
              <a:t>SG = sepsis + dysfonction d’organe</a:t>
            </a:r>
          </a:p>
          <a:p>
            <a:pPr lvl="1"/>
            <a:r>
              <a:rPr lang="fr-FR" dirty="0" smtClean="0"/>
              <a:t>CS = besoin d’amines</a:t>
            </a:r>
          </a:p>
          <a:p>
            <a:r>
              <a:rPr lang="fr-FR" dirty="0" smtClean="0"/>
              <a:t>Maintenant </a:t>
            </a:r>
          </a:p>
          <a:p>
            <a:pPr lvl="1"/>
            <a:r>
              <a:rPr lang="fr-FR" dirty="0" smtClean="0"/>
              <a:t>Sepsis = forcément grave =↗ </a:t>
            </a:r>
            <a:r>
              <a:rPr lang="fr-FR" dirty="0"/>
              <a:t>SOFA ≥ 2 </a:t>
            </a:r>
            <a:r>
              <a:rPr lang="fr-FR" dirty="0" smtClean="0"/>
              <a:t>points, ou </a:t>
            </a:r>
            <a:r>
              <a:rPr lang="fr-FR" dirty="0" err="1" smtClean="0"/>
              <a:t>qSOFA</a:t>
            </a:r>
            <a:r>
              <a:rPr lang="fr-FR" dirty="0" smtClean="0"/>
              <a:t> ≥ 2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CS = besoin d’amines</a:t>
            </a:r>
            <a:r>
              <a:rPr lang="fr-FR" sz="2400" dirty="0"/>
              <a:t> </a:t>
            </a:r>
            <a:r>
              <a:rPr lang="fr-FR" sz="2400" dirty="0" smtClean="0"/>
              <a:t>/ PAM </a:t>
            </a:r>
            <a:r>
              <a:rPr lang="fr-FR" sz="2400" dirty="0"/>
              <a:t>≥ 65 mm Hg </a:t>
            </a:r>
            <a:r>
              <a:rPr lang="fr-FR" sz="2400" dirty="0" smtClean="0"/>
              <a:t>ET lactates </a:t>
            </a:r>
            <a:r>
              <a:rPr lang="fr-FR" sz="2400" dirty="0"/>
              <a:t>&gt; 2 </a:t>
            </a:r>
            <a:r>
              <a:rPr lang="fr-FR" sz="2400" dirty="0" err="1"/>
              <a:t>mmol</a:t>
            </a:r>
            <a:r>
              <a:rPr lang="fr-FR" sz="2400" dirty="0"/>
              <a:t>/l</a:t>
            </a:r>
            <a:endParaRPr lang="fr-FR" dirty="0" smtClean="0"/>
          </a:p>
          <a:p>
            <a:r>
              <a:rPr lang="fr-FR" dirty="0" smtClean="0"/>
              <a:t>Risque de confusion</a:t>
            </a:r>
          </a:p>
          <a:p>
            <a:pPr lvl="1"/>
            <a:r>
              <a:rPr lang="fr-FR" dirty="0" smtClean="0"/>
              <a:t>Si on parle de « vieux » sepsis pour une infection non grave, un réa va penser que le patient est plus grave qu'en réalité, et utiliser trop d‘ATB inutilement</a:t>
            </a:r>
          </a:p>
          <a:p>
            <a:pPr lvl="1"/>
            <a:r>
              <a:rPr lang="fr-FR" dirty="0" smtClean="0"/>
              <a:t>Si un réa </a:t>
            </a:r>
            <a:r>
              <a:rPr lang="fr-FR" dirty="0"/>
              <a:t>parle de </a:t>
            </a:r>
            <a:r>
              <a:rPr lang="fr-FR" dirty="0" smtClean="0"/>
              <a:t>«nouveau» sepsis, un médecin « pas à jour » risque de méconnaître la gravité du patient</a:t>
            </a:r>
          </a:p>
          <a:p>
            <a:endParaRPr lang="fr-FR" dirty="0"/>
          </a:p>
        </p:txBody>
      </p:sp>
      <p:sp>
        <p:nvSpPr>
          <p:cNvPr id="132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Ancien sepsis grave vs nouveau sepsis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/>
          </a:p>
        </p:txBody>
      </p:sp>
      <p:sp>
        <p:nvSpPr>
          <p:cNvPr id="27955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Chirurgie</a:t>
            </a:r>
          </a:p>
        </p:txBody>
      </p:sp>
    </p:spTree>
    <p:extLst>
      <p:ext uri="{BB962C8B-B14F-4D97-AF65-F5344CB8AC3E}">
        <p14:creationId xmlns:p14="http://schemas.microsoft.com/office/powerpoint/2010/main" val="4123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fr-FR" dirty="0" smtClean="0"/>
              <a:t>Pas de sous-dosage pour petite infection !!!</a:t>
            </a:r>
          </a:p>
          <a:p>
            <a:pPr lvl="1"/>
            <a:r>
              <a:rPr lang="fr-FR" altLang="fr-FR" dirty="0" smtClean="0"/>
              <a:t>mg/kg de poids pour infections graves</a:t>
            </a:r>
          </a:p>
          <a:p>
            <a:pPr lvl="1"/>
            <a:r>
              <a:rPr lang="fr-FR" altLang="fr-FR" dirty="0" smtClean="0"/>
              <a:t>Il faut souvent des posologies plus élevées que celles du Vidal</a:t>
            </a:r>
          </a:p>
          <a:p>
            <a:pPr lvl="2"/>
            <a:r>
              <a:rPr lang="fr-FR" altLang="fr-FR" dirty="0" smtClean="0"/>
              <a:t>Posologie Vidal: anciennes, pas toujours remises à jour suivant évolution résistances et progrès PK/PD: suivez </a:t>
            </a:r>
            <a:r>
              <a:rPr lang="fr-FR" altLang="fr-FR" dirty="0" err="1" smtClean="0"/>
              <a:t>antibiogilar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Parfois, pas d’alternative: infection sévère et bactérie peu sensible</a:t>
            </a:r>
          </a:p>
          <a:p>
            <a:pPr lvl="2"/>
            <a:r>
              <a:rPr lang="fr-FR" altLang="fr-FR" dirty="0" smtClean="0"/>
              <a:t>Alors on monte encore les doses</a:t>
            </a:r>
          </a:p>
          <a:p>
            <a:pPr lvl="1"/>
            <a:r>
              <a:rPr lang="fr-FR" altLang="fr-FR" dirty="0" smtClean="0"/>
              <a:t>Chez l’insuffisant rénal</a:t>
            </a:r>
          </a:p>
          <a:p>
            <a:pPr lvl="2"/>
            <a:r>
              <a:rPr lang="fr-FR" altLang="fr-FR" dirty="0" smtClean="0"/>
              <a:t>Adapter les doses: </a:t>
            </a:r>
            <a:r>
              <a:rPr lang="fr-FR" altLang="fr-FR" dirty="0" err="1"/>
              <a:t>antibiogilar</a:t>
            </a:r>
            <a:r>
              <a:rPr lang="fr-FR" altLang="fr-FR" dirty="0"/>
              <a:t> </a:t>
            </a:r>
            <a:r>
              <a:rPr lang="fr-FR" altLang="fr-FR" dirty="0" smtClean="0"/>
              <a:t>ou </a:t>
            </a:r>
            <a:r>
              <a:rPr lang="fr-FR" altLang="fr-FR" dirty="0" err="1" smtClean="0"/>
              <a:t>gpr</a:t>
            </a:r>
            <a:r>
              <a:rPr lang="fr-FR" altLang="fr-FR" dirty="0" smtClean="0"/>
              <a:t> via </a:t>
            </a:r>
            <a:r>
              <a:rPr lang="fr-FR" altLang="fr-FR" dirty="0" err="1" smtClean="0"/>
              <a:t>vidal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hopital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Chez l’obèse: abxbmi.com</a:t>
            </a:r>
          </a:p>
        </p:txBody>
      </p:sp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</a:t>
            </a:r>
          </a:p>
        </p:txBody>
      </p:sp>
    </p:spTree>
    <p:extLst>
      <p:ext uri="{BB962C8B-B14F-4D97-AF65-F5344CB8AC3E}">
        <p14:creationId xmlns:p14="http://schemas.microsoft.com/office/powerpoint/2010/main" val="442625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fr-FR" altLang="fr-FR" dirty="0" smtClean="0"/>
              <a:t>IV: meilleure biodisponibilité/rapidité de diffusion</a:t>
            </a:r>
          </a:p>
          <a:p>
            <a:pPr lvl="2"/>
            <a:r>
              <a:rPr lang="fr-FR" altLang="fr-FR" dirty="0" smtClean="0"/>
              <a:t>Infections graves au début</a:t>
            </a:r>
          </a:p>
          <a:p>
            <a:pPr lvl="2"/>
            <a:r>
              <a:rPr lang="fr-FR" altLang="fr-FR" dirty="0" smtClean="0"/>
              <a:t>Si besoin fortes doses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PO:</a:t>
            </a:r>
          </a:p>
          <a:p>
            <a:pPr lvl="2"/>
            <a:r>
              <a:rPr lang="fr-FR" altLang="fr-FR" dirty="0" smtClean="0"/>
              <a:t>Si pas de troubles de déglutition, d’absorption ou de compréhension</a:t>
            </a:r>
          </a:p>
          <a:p>
            <a:pPr lvl="2"/>
            <a:r>
              <a:rPr lang="fr-FR" altLang="fr-FR" dirty="0" smtClean="0"/>
              <a:t>Si molécule à bonne biodisponibilité orale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IM et antibiothérapie locale à proscrire sauf rares situations </a:t>
            </a:r>
          </a:p>
          <a:p>
            <a:pPr lvl="1"/>
            <a:endParaRPr lang="fr-FR" altLang="fr-FR" dirty="0" smtClean="0"/>
          </a:p>
          <a:p>
            <a:pPr lvl="1"/>
            <a:r>
              <a:rPr lang="fr-FR" altLang="fr-FR" dirty="0"/>
              <a:t>SC: ceftriaxone en perf lente (30-60mn)</a:t>
            </a:r>
          </a:p>
          <a:p>
            <a:pPr lvl="2"/>
            <a:r>
              <a:rPr lang="fr-FR" altLang="fr-FR" dirty="0"/>
              <a:t>QQ autres molécules possibles: si retour à domicile ou évite VVC</a:t>
            </a:r>
          </a:p>
          <a:p>
            <a:pPr lvl="3"/>
            <a:r>
              <a:rPr lang="fr-FR" altLang="fr-FR" dirty="0" err="1"/>
              <a:t>Céfazo</a:t>
            </a:r>
            <a:r>
              <a:rPr lang="fr-FR" altLang="fr-FR" dirty="0"/>
              <a:t>, </a:t>
            </a:r>
            <a:r>
              <a:rPr lang="fr-FR" altLang="fr-FR" dirty="0" err="1"/>
              <a:t>erta</a:t>
            </a:r>
            <a:r>
              <a:rPr lang="fr-FR" altLang="fr-FR" dirty="0"/>
              <a:t>, </a:t>
            </a:r>
            <a:r>
              <a:rPr lang="fr-FR" altLang="fr-FR" dirty="0" err="1"/>
              <a:t>méro</a:t>
            </a:r>
            <a:r>
              <a:rPr lang="fr-FR" altLang="fr-FR" dirty="0"/>
              <a:t>, </a:t>
            </a:r>
            <a:r>
              <a:rPr lang="fr-FR" altLang="fr-FR" dirty="0" err="1"/>
              <a:t>tazo</a:t>
            </a:r>
            <a:r>
              <a:rPr lang="fr-FR" altLang="fr-FR" dirty="0"/>
              <a:t>, </a:t>
            </a:r>
            <a:r>
              <a:rPr lang="fr-FR" altLang="fr-FR" dirty="0" err="1"/>
              <a:t>témo</a:t>
            </a:r>
            <a:r>
              <a:rPr lang="fr-FR" altLang="fr-FR" dirty="0"/>
              <a:t>, </a:t>
            </a:r>
            <a:r>
              <a:rPr lang="fr-FR" altLang="fr-FR" dirty="0" err="1"/>
              <a:t>teico</a:t>
            </a:r>
            <a:r>
              <a:rPr lang="fr-FR" altLang="fr-FR" dirty="0"/>
              <a:t> (</a:t>
            </a:r>
            <a:r>
              <a:rPr lang="fr-FR" altLang="fr-FR" dirty="0" err="1"/>
              <a:t>aug</a:t>
            </a:r>
            <a:r>
              <a:rPr lang="fr-FR" altLang="fr-FR" dirty="0"/>
              <a:t>, </a:t>
            </a:r>
            <a:r>
              <a:rPr lang="fr-FR" altLang="fr-FR" dirty="0" err="1"/>
              <a:t>cefep</a:t>
            </a:r>
            <a:r>
              <a:rPr lang="fr-FR" altLang="fr-FR" dirty="0"/>
              <a:t>, </a:t>
            </a:r>
            <a:r>
              <a:rPr lang="fr-FR" altLang="fr-FR" dirty="0" err="1"/>
              <a:t>cefta</a:t>
            </a:r>
            <a:r>
              <a:rPr lang="fr-FR" altLang="fr-FR" dirty="0"/>
              <a:t>, </a:t>
            </a:r>
            <a:r>
              <a:rPr lang="fr-FR" altLang="fr-FR" dirty="0" err="1"/>
              <a:t>dapto</a:t>
            </a:r>
            <a:r>
              <a:rPr lang="fr-FR" altLang="fr-FR" dirty="0"/>
              <a:t>)</a:t>
            </a:r>
          </a:p>
        </p:txBody>
      </p:sp>
      <p:sp>
        <p:nvSpPr>
          <p:cNvPr id="282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Voie d’administration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508875" y="5791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47829384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sp>
        <p:nvSpPr>
          <p:cNvPr id="23449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Antibiothérapie curative</a:t>
            </a:r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9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Rythme d’administration</a:t>
            </a: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0"/>
            <a:ext cx="390633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-8880" y="2564904"/>
            <a:ext cx="8363272" cy="40902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1" kern="120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Concentration- dépendants</a:t>
            </a:r>
            <a:r>
              <a:rPr lang="fr-FR" altLang="fr-FR" dirty="0" smtClean="0"/>
              <a:t>: objectif = </a:t>
            </a:r>
            <a:r>
              <a:rPr lang="fr-FR" altLang="fr-FR" b="1" dirty="0" smtClean="0">
                <a:solidFill>
                  <a:srgbClr val="FF3300"/>
                </a:solidFill>
              </a:rPr>
              <a:t>Pic élevé</a:t>
            </a:r>
            <a:r>
              <a:rPr lang="fr-FR" altLang="fr-FR" dirty="0" smtClean="0"/>
              <a:t> 8-10x la CMI</a:t>
            </a:r>
          </a:p>
          <a:p>
            <a:pPr lvl="2"/>
            <a:r>
              <a:rPr lang="fr-FR" altLang="fr-FR" dirty="0" smtClean="0"/>
              <a:t>Une seule dose/j, mais une grosse dose</a:t>
            </a:r>
          </a:p>
          <a:p>
            <a:pPr lvl="3"/>
            <a:r>
              <a:rPr lang="fr-FR" altLang="fr-FR" dirty="0" err="1" smtClean="0"/>
              <a:t>Amiklin</a:t>
            </a:r>
            <a:r>
              <a:rPr lang="fr-FR" altLang="fr-FR" dirty="0" smtClean="0"/>
              <a:t> et Daptomycine</a:t>
            </a:r>
          </a:p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Temps-dépendants</a:t>
            </a:r>
            <a:r>
              <a:rPr lang="fr-FR" altLang="fr-FR" dirty="0" smtClean="0"/>
              <a:t>: objectif = le plus </a:t>
            </a:r>
            <a:r>
              <a:rPr lang="fr-FR" altLang="fr-FR" b="1" dirty="0" smtClean="0">
                <a:solidFill>
                  <a:srgbClr val="FF0000"/>
                </a:solidFill>
              </a:rPr>
              <a:t>longtemps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possible </a:t>
            </a:r>
            <a:r>
              <a:rPr lang="fr-FR" altLang="fr-FR" b="1" dirty="0" smtClean="0">
                <a:solidFill>
                  <a:srgbClr val="FF0000"/>
                </a:solidFill>
              </a:rPr>
              <a:t>&gt; CMI</a:t>
            </a:r>
          </a:p>
          <a:p>
            <a:pPr lvl="2"/>
            <a:r>
              <a:rPr lang="fr-FR" altLang="fr-FR" dirty="0" smtClean="0"/>
              <a:t>Objectif minimal </a:t>
            </a:r>
          </a:p>
          <a:p>
            <a:pPr lvl="3"/>
            <a:r>
              <a:rPr lang="fr-FR" altLang="fr-FR" dirty="0"/>
              <a:t>C</a:t>
            </a:r>
            <a:r>
              <a:rPr lang="fr-FR" altLang="fr-FR" dirty="0" smtClean="0"/>
              <a:t>hez un immunocompétent): 50% du temps &gt; CMI</a:t>
            </a:r>
          </a:p>
          <a:p>
            <a:pPr lvl="3"/>
            <a:r>
              <a:rPr lang="fr-FR" altLang="fr-FR" dirty="0" smtClean="0"/>
              <a:t>Chez un immunodéprimé: plutôt 100% de temps</a:t>
            </a:r>
          </a:p>
          <a:p>
            <a:pPr lvl="3"/>
            <a:r>
              <a:rPr lang="fr-FR" altLang="fr-FR" dirty="0" smtClean="0"/>
              <a:t>Réanimation</a:t>
            </a:r>
            <a:r>
              <a:rPr lang="fr-FR" altLang="fr-FR" dirty="0" smtClean="0"/>
              <a:t>: 100% de temps à 4x la CMI</a:t>
            </a:r>
          </a:p>
          <a:p>
            <a:pPr lvl="3"/>
            <a:r>
              <a:rPr lang="fr-FR" altLang="fr-FR" dirty="0" smtClean="0"/>
              <a:t>Si on a pas de CMI, on cible le plus gros chiffre ou ça reste sensible (8 pour le </a:t>
            </a:r>
            <a:r>
              <a:rPr lang="fr-FR" altLang="fr-FR" dirty="0" err="1" smtClean="0"/>
              <a:t>pyo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smtClean="0"/>
              <a:t>Pour ca, il faut 3-4 -6 doses/ j ou de la perf continue</a:t>
            </a:r>
          </a:p>
          <a:p>
            <a:pPr lvl="4"/>
            <a:r>
              <a:rPr lang="fr-FR" altLang="fr-FR" dirty="0" err="1" smtClean="0"/>
              <a:t>Beta-lactamines</a:t>
            </a:r>
            <a:r>
              <a:rPr lang="fr-FR" altLang="fr-FR" dirty="0" smtClean="0"/>
              <a:t> </a:t>
            </a:r>
            <a:r>
              <a:rPr lang="fr-FR" altLang="fr-FR" dirty="0" smtClean="0"/>
              <a:t>(</a:t>
            </a:r>
            <a:r>
              <a:rPr lang="fr-FR" altLang="fr-FR" dirty="0" err="1" smtClean="0"/>
              <a:t>ctx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cefep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méro</a:t>
            </a:r>
            <a:r>
              <a:rPr lang="fr-FR" altLang="fr-FR" dirty="0" smtClean="0"/>
              <a:t>…) et </a:t>
            </a:r>
            <a:r>
              <a:rPr lang="fr-FR" altLang="fr-FR" dirty="0" smtClean="0"/>
              <a:t>vancomycine</a:t>
            </a:r>
          </a:p>
          <a:p>
            <a:pPr lvl="4"/>
            <a:r>
              <a:rPr lang="fr-FR" altLang="fr-FR" dirty="0"/>
              <a:t>OU BL à longue demi-vie: </a:t>
            </a:r>
            <a:r>
              <a:rPr lang="fr-FR" altLang="fr-FR" dirty="0" smtClean="0"/>
              <a:t>ceftriaxone</a:t>
            </a:r>
            <a:endParaRPr lang="fr-FR" alt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080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Mise en route du traitement</a:t>
            </a:r>
          </a:p>
          <a:p>
            <a:pPr lvl="1"/>
            <a:r>
              <a:rPr lang="fr-FR" altLang="fr-FR" dirty="0" smtClean="0"/>
              <a:t>Délai entre diagnostic et première prise d’ATB</a:t>
            </a:r>
          </a:p>
          <a:p>
            <a:pPr lvl="2"/>
            <a:r>
              <a:rPr lang="fr-FR" altLang="fr-FR" dirty="0" smtClean="0"/>
              <a:t>Péjoratif si retardé: Sepsis, choc septique</a:t>
            </a:r>
          </a:p>
          <a:p>
            <a:r>
              <a:rPr lang="fr-FR" altLang="fr-FR" dirty="0" smtClean="0"/>
              <a:t>Durées de traitement</a:t>
            </a:r>
          </a:p>
          <a:p>
            <a:pPr lvl="1"/>
            <a:r>
              <a:rPr lang="fr-FR" altLang="fr-FR" dirty="0" smtClean="0"/>
              <a:t>De plus en plus courtes (voir appli), par exemple:</a:t>
            </a:r>
          </a:p>
          <a:p>
            <a:pPr lvl="2"/>
            <a:r>
              <a:rPr lang="fr-FR" altLang="fr-FR" dirty="0" smtClean="0"/>
              <a:t>Pneumonies (dont nosocomiales): 5 ou 7j (voire 3 en ambulatoire) </a:t>
            </a:r>
          </a:p>
          <a:p>
            <a:pPr lvl="2"/>
            <a:r>
              <a:rPr lang="fr-FR" altLang="fr-FR" dirty="0" smtClean="0"/>
              <a:t>Pyélonéphrites: 7j </a:t>
            </a:r>
          </a:p>
          <a:p>
            <a:pPr lvl="1"/>
            <a:r>
              <a:rPr lang="fr-FR" altLang="fr-FR" dirty="0" smtClean="0"/>
              <a:t>Certaines demandent des traitements longs</a:t>
            </a:r>
          </a:p>
          <a:p>
            <a:pPr lvl="2"/>
            <a:r>
              <a:rPr lang="fr-FR" altLang="fr-FR" dirty="0" smtClean="0"/>
              <a:t>Infections os, </a:t>
            </a:r>
            <a:r>
              <a:rPr lang="fr-FR" altLang="fr-FR" dirty="0" err="1" smtClean="0"/>
              <a:t>bk</a:t>
            </a:r>
            <a:r>
              <a:rPr lang="fr-FR" altLang="fr-FR" dirty="0" smtClean="0"/>
              <a:t>, endocardite, infections sur matériel</a:t>
            </a:r>
          </a:p>
          <a:p>
            <a:pPr lvl="2"/>
            <a:r>
              <a:rPr lang="fr-FR" altLang="fr-FR" dirty="0" smtClean="0"/>
              <a:t>Avis infectiologue impératif</a:t>
            </a:r>
          </a:p>
          <a:p>
            <a:r>
              <a:rPr lang="fr-FR" altLang="fr-FR" dirty="0" smtClean="0"/>
              <a:t>Pensez à:</a:t>
            </a:r>
          </a:p>
          <a:p>
            <a:pPr lvl="1"/>
            <a:r>
              <a:rPr lang="fr-FR" altLang="fr-FR" dirty="0" smtClean="0"/>
              <a:t>Si administration urgente (bactériémie), ne vous contentez pas de la prescription informatisée: Dites à l’IDE que la 1ère dose est urgente.</a:t>
            </a:r>
          </a:p>
          <a:p>
            <a:pPr lvl="1"/>
            <a:r>
              <a:rPr lang="fr-FR" altLang="fr-FR" dirty="0" smtClean="0"/>
              <a:t>Limitez la durée des associations au minimum</a:t>
            </a:r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temps</a:t>
            </a:r>
          </a:p>
        </p:txBody>
      </p:sp>
    </p:spTree>
    <p:extLst>
      <p:ext uri="{BB962C8B-B14F-4D97-AF65-F5344CB8AC3E}">
        <p14:creationId xmlns:p14="http://schemas.microsoft.com/office/powerpoint/2010/main" val="1741971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Notez d’emblée la date de fin du traitement</a:t>
            </a:r>
            <a:endParaRPr lang="fr-FR" dirty="0" smtClean="0"/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Risque d’oublier d’arrêter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Ne vous empêche pas de poursuivre si besoin</a:t>
            </a:r>
          </a:p>
        </p:txBody>
      </p:sp>
      <p:sp>
        <p:nvSpPr>
          <p:cNvPr id="67587" name="AutoShape 5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8" name="AutoShape 7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9" name="AutoShape 9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0" name="AutoShape 11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1" name="AutoShape 13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2" name="AutoShape 15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3" name="AutoShape 17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759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90884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Line 20"/>
          <p:cNvSpPr>
            <a:spLocks noChangeShapeType="1"/>
          </p:cNvSpPr>
          <p:nvPr/>
        </p:nvSpPr>
        <p:spPr bwMode="auto">
          <a:xfrm>
            <a:off x="2268538" y="2349500"/>
            <a:ext cx="655161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759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1888"/>
            <a:ext cx="8972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Line 23"/>
          <p:cNvSpPr>
            <a:spLocks noChangeShapeType="1"/>
          </p:cNvSpPr>
          <p:nvPr/>
        </p:nvSpPr>
        <p:spPr bwMode="auto">
          <a:xfrm>
            <a:off x="2123728" y="4725144"/>
            <a:ext cx="6696422" cy="17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/>
              <a:t>Tous les jours, </a:t>
            </a:r>
            <a:r>
              <a:rPr lang="fr-FR" altLang="fr-FR" dirty="0" smtClean="0"/>
              <a:t>se poser </a:t>
            </a:r>
            <a:r>
              <a:rPr lang="fr-FR" altLang="fr-FR" dirty="0"/>
              <a:t>les 2 questions</a:t>
            </a:r>
          </a:p>
          <a:p>
            <a:pPr lvl="1"/>
            <a:r>
              <a:rPr lang="fr-FR" altLang="fr-FR" dirty="0"/>
              <a:t>cette antibiothérapie est - elle efficace </a:t>
            </a:r>
            <a:r>
              <a:rPr lang="fr-FR" altLang="fr-FR" dirty="0" smtClean="0"/>
              <a:t>? si </a:t>
            </a:r>
            <a:r>
              <a:rPr lang="fr-FR" altLang="fr-FR" dirty="0"/>
              <a:t>non, changement </a:t>
            </a:r>
          </a:p>
          <a:p>
            <a:pPr lvl="1"/>
            <a:r>
              <a:rPr lang="fr-FR" altLang="fr-FR" dirty="0"/>
              <a:t>cette antibiothérapie est - elle encore utile ? </a:t>
            </a:r>
            <a:r>
              <a:rPr lang="fr-FR" altLang="fr-FR" dirty="0" smtClean="0"/>
              <a:t> si </a:t>
            </a:r>
            <a:r>
              <a:rPr lang="fr-FR" altLang="fr-FR" dirty="0"/>
              <a:t>non, arrêt</a:t>
            </a:r>
          </a:p>
          <a:p>
            <a:r>
              <a:rPr lang="fr-FR" altLang="fr-FR" dirty="0" smtClean="0"/>
              <a:t>A 48-72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A J7</a:t>
            </a:r>
          </a:p>
          <a:p>
            <a:pPr lvl="1"/>
            <a:r>
              <a:rPr lang="fr-FR" altLang="fr-FR" dirty="0" smtClean="0"/>
              <a:t>Si ATB poursuivi (hors indication de traitement long: IUM, IOA, IE)</a:t>
            </a:r>
          </a:p>
          <a:p>
            <a:pPr lvl="1"/>
            <a:r>
              <a:rPr lang="fr-FR" altLang="fr-FR" dirty="0" smtClean="0"/>
              <a:t>Justification indispensable de la poursuite</a:t>
            </a:r>
          </a:p>
          <a:p>
            <a:pPr lvl="1"/>
            <a:r>
              <a:rPr lang="fr-FR" altLang="fr-FR" dirty="0" smtClean="0"/>
              <a:t>Pensez à compter depuis la mise en place du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ATB, dont aux urgences</a:t>
            </a:r>
          </a:p>
          <a:p>
            <a:pPr lvl="1"/>
            <a:endParaRPr lang="fr-FR" altLang="fr-FR" dirty="0" smtClean="0"/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3789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dirty="0" smtClean="0">
                <a:solidFill>
                  <a:srgbClr val="0000FF"/>
                </a:solidFill>
              </a:rPr>
              <a:t>Les antibiotiques ne sont pas des anxiolytiques</a:t>
            </a:r>
          </a:p>
          <a:p>
            <a:pPr lvl="1"/>
            <a:r>
              <a:rPr lang="fr-FR" altLang="fr-FR" sz="2000" dirty="0" smtClean="0"/>
              <a:t>Pas d’antibiotiques sans hypothèse diagnostique</a:t>
            </a:r>
          </a:p>
          <a:p>
            <a:pPr lvl="1"/>
            <a:r>
              <a:rPr lang="fr-FR" altLang="fr-FR" sz="2000" dirty="0" smtClean="0"/>
              <a:t>Ne traitez pas les colonisations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N’hésitez pas à demander des avis</a:t>
            </a:r>
          </a:p>
          <a:p>
            <a:pPr lvl="1"/>
            <a:r>
              <a:rPr lang="fr-FR" altLang="fr-FR" sz="2000" dirty="0" smtClean="0"/>
              <a:t>Notez </a:t>
            </a:r>
            <a:r>
              <a:rPr lang="fr-FR" altLang="fr-FR" sz="2000" dirty="0"/>
              <a:t>toujours le motif de prescription</a:t>
            </a:r>
          </a:p>
          <a:p>
            <a:pPr lvl="1"/>
            <a:r>
              <a:rPr lang="fr-FR" altLang="fr-FR" sz="2000" dirty="0"/>
              <a:t>Réévaluez vos antibiothérapie: Si ATB inutile, arrêtez le au plus vite</a:t>
            </a:r>
          </a:p>
          <a:p>
            <a:pPr lvl="1"/>
            <a:r>
              <a:rPr lang="fr-FR" altLang="fr-FR" sz="2000" dirty="0" smtClean="0"/>
              <a:t>Notez </a:t>
            </a:r>
            <a:r>
              <a:rPr lang="fr-FR" altLang="fr-FR" sz="2000" dirty="0"/>
              <a:t>la date de fin dès le début, et dans vos courriers de sortie/transfert</a:t>
            </a:r>
          </a:p>
          <a:p>
            <a:pPr lvl="1"/>
            <a:r>
              <a:rPr lang="fr-FR" altLang="fr-FR" sz="2000" dirty="0" smtClean="0"/>
              <a:t>Pas de </a:t>
            </a:r>
            <a:r>
              <a:rPr lang="fr-FR" altLang="fr-FR" sz="2000" dirty="0" err="1" smtClean="0"/>
              <a:t>carbapénème</a:t>
            </a:r>
            <a:r>
              <a:rPr lang="fr-FR" altLang="fr-FR" sz="2000" dirty="0" smtClean="0"/>
              <a:t> en probabiliste hors exception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Désescalade impérative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documentation montrant une alternative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pas de documentation </a:t>
            </a:r>
          </a:p>
        </p:txBody>
      </p:sp>
      <p:sp>
        <p:nvSpPr>
          <p:cNvPr id="29389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Points clés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2240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08720"/>
            <a:ext cx="9155500" cy="129266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Les antibiotiques simplifiés</a:t>
            </a:r>
          </a:p>
          <a:p>
            <a:pPr algn="ctr">
              <a:defRPr/>
            </a:pPr>
            <a:endParaRPr lang="fr-FR" sz="1400" dirty="0">
              <a:latin typeface="Berlin Sans FB Demi" panose="020E0802020502020306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07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0688"/>
            <a:ext cx="9144000" cy="51990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24128" y="63813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Diapo Dr </a:t>
            </a:r>
            <a:r>
              <a:rPr lang="fr-FR" sz="1200" dirty="0" err="1" smtClean="0"/>
              <a:t>Saltiel</a:t>
            </a:r>
            <a:r>
              <a:rPr lang="fr-FR" sz="1200" dirty="0" smtClean="0"/>
              <a:t>, CHU Lille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413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Péni</a:t>
            </a:r>
            <a:r>
              <a:rPr lang="fr-FR" dirty="0" smtClean="0"/>
              <a:t> G/V</a:t>
            </a:r>
          </a:p>
          <a:p>
            <a:pPr lvl="1"/>
            <a:r>
              <a:rPr lang="fr-FR" dirty="0" smtClean="0"/>
              <a:t>Syphilis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 et autres </a:t>
            </a:r>
            <a:r>
              <a:rPr lang="fr-FR" dirty="0" err="1" smtClean="0"/>
              <a:t>péni</a:t>
            </a:r>
            <a:r>
              <a:rPr lang="fr-FR" dirty="0" smtClean="0"/>
              <a:t> A</a:t>
            </a:r>
          </a:p>
          <a:p>
            <a:pPr lvl="1"/>
            <a:r>
              <a:rPr lang="fr-FR" dirty="0" smtClean="0"/>
              <a:t>Poumon – méninges (</a:t>
            </a:r>
            <a:r>
              <a:rPr lang="fr-FR" dirty="0" err="1" smtClean="0"/>
              <a:t>méningo</a:t>
            </a:r>
            <a:r>
              <a:rPr lang="fr-FR" dirty="0" smtClean="0"/>
              <a:t> S– listeria – Pneumo S) – sinusites maxillaires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piv</a:t>
            </a:r>
            <a:r>
              <a:rPr lang="fr-FR" dirty="0" smtClean="0"/>
              <a:t>)</a:t>
            </a:r>
            <a:r>
              <a:rPr lang="fr-FR" dirty="0" err="1" smtClean="0"/>
              <a:t>Mecillinam</a:t>
            </a:r>
            <a:endParaRPr lang="fr-FR" dirty="0" smtClean="0"/>
          </a:p>
          <a:p>
            <a:pPr lvl="1"/>
            <a:r>
              <a:rPr lang="fr-FR" dirty="0" smtClean="0"/>
              <a:t>Cystites (y compris BLSE si S)</a:t>
            </a:r>
          </a:p>
          <a:p>
            <a:r>
              <a:rPr lang="fr-FR" dirty="0" smtClean="0"/>
              <a:t>Oxacilline et autres </a:t>
            </a:r>
            <a:r>
              <a:rPr lang="fr-FR" dirty="0" err="1" smtClean="0"/>
              <a:t>péni</a:t>
            </a:r>
            <a:r>
              <a:rPr lang="fr-FR" dirty="0" smtClean="0"/>
              <a:t> M</a:t>
            </a:r>
          </a:p>
          <a:p>
            <a:pPr lvl="1"/>
            <a:r>
              <a:rPr lang="fr-FR" dirty="0" smtClean="0"/>
              <a:t>Peau (</a:t>
            </a:r>
            <a:r>
              <a:rPr lang="fr-FR" dirty="0" err="1" smtClean="0"/>
              <a:t>Staph</a:t>
            </a:r>
            <a:r>
              <a:rPr lang="fr-FR" dirty="0" smtClean="0"/>
              <a:t> de ville)</a:t>
            </a:r>
          </a:p>
          <a:p>
            <a:r>
              <a:rPr lang="fr-FR" dirty="0" err="1" smtClean="0"/>
              <a:t>Amox</a:t>
            </a:r>
            <a:r>
              <a:rPr lang="fr-FR" dirty="0" smtClean="0"/>
              <a:t>/</a:t>
            </a:r>
            <a:r>
              <a:rPr lang="fr-FR" dirty="0" err="1" smtClean="0"/>
              <a:t>Ac</a:t>
            </a:r>
            <a:r>
              <a:rPr lang="fr-FR" dirty="0" smtClean="0"/>
              <a:t> clavulanique</a:t>
            </a:r>
          </a:p>
          <a:p>
            <a:pPr lvl="1"/>
            <a:r>
              <a:rPr lang="fr-FR" dirty="0" smtClean="0"/>
              <a:t>Pneumonies </a:t>
            </a:r>
            <a:r>
              <a:rPr lang="fr-FR" dirty="0" err="1" smtClean="0"/>
              <a:t>comorb</a:t>
            </a:r>
            <a:r>
              <a:rPr lang="fr-FR" dirty="0" smtClean="0"/>
              <a:t> – abdominal de ville – autres sinusites</a:t>
            </a:r>
          </a:p>
          <a:p>
            <a:r>
              <a:rPr lang="fr-FR" dirty="0" err="1" smtClean="0"/>
              <a:t>Piperacilline</a:t>
            </a:r>
            <a:endParaRPr lang="fr-FR" dirty="0" smtClean="0"/>
          </a:p>
          <a:p>
            <a:pPr lvl="1"/>
            <a:r>
              <a:rPr lang="fr-FR" dirty="0" smtClean="0"/>
              <a:t>Pseudomonas de </a:t>
            </a:r>
            <a:r>
              <a:rPr lang="fr-FR" dirty="0" smtClean="0"/>
              <a:t>ville: Pas en probabiliste</a:t>
            </a:r>
          </a:p>
          <a:p>
            <a:r>
              <a:rPr lang="fr-FR" dirty="0" err="1" smtClean="0"/>
              <a:t>Témocilline</a:t>
            </a:r>
            <a:endParaRPr lang="fr-FR" dirty="0" smtClean="0"/>
          </a:p>
          <a:p>
            <a:pPr lvl="1"/>
            <a:r>
              <a:rPr lang="fr-FR" dirty="0" smtClean="0"/>
              <a:t>Active que sur BGN dont  2/3 des BLSE</a:t>
            </a:r>
          </a:p>
          <a:p>
            <a:r>
              <a:rPr lang="fr-FR" dirty="0" err="1" smtClean="0"/>
              <a:t>Pipéracilline</a:t>
            </a:r>
            <a:r>
              <a:rPr lang="fr-FR" dirty="0" smtClean="0"/>
              <a:t>/</a:t>
            </a:r>
            <a:r>
              <a:rPr lang="fr-FR" dirty="0" err="1" smtClean="0"/>
              <a:t>tazobactam</a:t>
            </a:r>
            <a:endParaRPr lang="fr-FR" dirty="0" smtClean="0"/>
          </a:p>
          <a:p>
            <a:pPr lvl="1"/>
            <a:r>
              <a:rPr lang="fr-FR" dirty="0" smtClean="0"/>
              <a:t>Nosocomial</a:t>
            </a:r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</a:t>
            </a:r>
            <a:r>
              <a:rPr lang="fr-FR" altLang="fr-FR" dirty="0" smtClean="0"/>
              <a:t>1/4)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95086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C1G: </a:t>
            </a:r>
            <a:r>
              <a:rPr lang="fr-FR" altLang="fr-FR" dirty="0" err="1" smtClean="0"/>
              <a:t>cefalexine</a:t>
            </a:r>
            <a:r>
              <a:rPr lang="fr-FR" altLang="fr-FR" dirty="0" smtClean="0"/>
              <a:t>=</a:t>
            </a:r>
            <a:r>
              <a:rPr lang="fr-FR" altLang="fr-FR" dirty="0" err="1" smtClean="0"/>
              <a:t>keforal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Antibioprophylaxie, relais PO SAMS</a:t>
            </a:r>
          </a:p>
          <a:p>
            <a:r>
              <a:rPr lang="fr-FR" altLang="fr-FR" dirty="0" smtClean="0"/>
              <a:t>C2G: </a:t>
            </a:r>
            <a:r>
              <a:rPr lang="fr-FR" altLang="fr-FR" dirty="0" err="1" smtClean="0"/>
              <a:t>cefuroxime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orl + </a:t>
            </a:r>
            <a:r>
              <a:rPr lang="fr-FR" altLang="fr-FR" dirty="0" err="1" smtClean="0"/>
              <a:t>bpco</a:t>
            </a:r>
            <a:endParaRPr lang="fr-FR" altLang="fr-FR" dirty="0" smtClean="0"/>
          </a:p>
          <a:p>
            <a:r>
              <a:rPr lang="fr-FR" altLang="fr-FR" dirty="0" smtClean="0"/>
              <a:t>C2,5G: </a:t>
            </a:r>
            <a:r>
              <a:rPr lang="fr-FR" altLang="fr-FR" dirty="0" err="1" smtClean="0"/>
              <a:t>Cefamycines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cefoxitine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C2G active sur certaines BLSE</a:t>
            </a:r>
          </a:p>
          <a:p>
            <a:r>
              <a:rPr lang="fr-FR" altLang="fr-FR" dirty="0" smtClean="0"/>
              <a:t>C3G orales. </a:t>
            </a:r>
            <a:r>
              <a:rPr lang="fr-FR" altLang="fr-FR" dirty="0" err="1" smtClean="0"/>
              <a:t>Cefixime</a:t>
            </a:r>
            <a:r>
              <a:rPr lang="fr-FR" altLang="fr-FR" dirty="0" smtClean="0"/>
              <a:t>: Seulement relais PO pour les pyélonéphrites de la femme</a:t>
            </a:r>
          </a:p>
          <a:p>
            <a:r>
              <a:rPr lang="fr-FR" altLang="fr-FR" dirty="0" smtClean="0"/>
              <a:t>C3G IV</a:t>
            </a:r>
          </a:p>
          <a:p>
            <a:pPr lvl="1"/>
            <a:r>
              <a:rPr lang="fr-FR" altLang="fr-FR" dirty="0" smtClean="0"/>
              <a:t>Ceftriaxone – </a:t>
            </a:r>
            <a:r>
              <a:rPr lang="fr-FR" altLang="fr-FR" dirty="0" err="1" smtClean="0"/>
              <a:t>cefotaxime</a:t>
            </a:r>
            <a:r>
              <a:rPr lang="fr-FR" altLang="fr-FR" dirty="0" smtClean="0"/>
              <a:t>: méninges – </a:t>
            </a:r>
            <a:r>
              <a:rPr lang="fr-FR" altLang="fr-FR" dirty="0" err="1" smtClean="0"/>
              <a:t>pyélo</a:t>
            </a:r>
            <a:r>
              <a:rPr lang="fr-FR" altLang="fr-FR" dirty="0" smtClean="0"/>
              <a:t> – poumon grave</a:t>
            </a:r>
          </a:p>
          <a:p>
            <a:pPr lvl="1"/>
            <a:r>
              <a:rPr lang="fr-FR" altLang="fr-FR" dirty="0" smtClean="0"/>
              <a:t>Ceftazidime: </a:t>
            </a:r>
            <a:r>
              <a:rPr lang="fr-FR" altLang="fr-FR" dirty="0" err="1" smtClean="0"/>
              <a:t>pseudomonas</a:t>
            </a:r>
            <a:r>
              <a:rPr lang="fr-FR" altLang="fr-FR" dirty="0" smtClean="0"/>
              <a:t> nosocomial</a:t>
            </a:r>
          </a:p>
          <a:p>
            <a:r>
              <a:rPr lang="fr-FR" altLang="fr-FR" dirty="0" smtClean="0"/>
              <a:t>C4G</a:t>
            </a:r>
            <a:endParaRPr lang="fr-FR" altLang="fr-FR" dirty="0"/>
          </a:p>
          <a:p>
            <a:pPr lvl="1"/>
            <a:r>
              <a:rPr lang="fr-FR" altLang="fr-FR" dirty="0" err="1"/>
              <a:t>Céfépime</a:t>
            </a:r>
            <a:r>
              <a:rPr lang="fr-FR" altLang="fr-FR" dirty="0"/>
              <a:t>: nosocomial</a:t>
            </a:r>
          </a:p>
          <a:p>
            <a:r>
              <a:rPr lang="fr-FR" altLang="fr-FR" dirty="0" smtClean="0"/>
              <a:t>C5G</a:t>
            </a:r>
          </a:p>
          <a:p>
            <a:pPr lvl="1"/>
            <a:r>
              <a:rPr lang="fr-FR" altLang="fr-FR" dirty="0" smtClean="0"/>
              <a:t>Ceftaroline - ceftobiprole: actif sur SARM. Place mal </a:t>
            </a:r>
            <a:r>
              <a:rPr lang="fr-FR" altLang="fr-FR" dirty="0" smtClean="0"/>
              <a:t>définie</a:t>
            </a:r>
            <a:endParaRPr lang="fr-FR" altLang="fr-FR" dirty="0" smtClean="0"/>
          </a:p>
        </p:txBody>
      </p:sp>
      <p:sp>
        <p:nvSpPr>
          <p:cNvPr id="3061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Symbol" panose="05050102010706020507" pitchFamily="18" charset="2"/>
              </a:rPr>
              <a:t></a:t>
            </a:r>
            <a:r>
              <a:rPr lang="fr-FR" altLang="fr-FR" dirty="0"/>
              <a:t>-lactamines </a:t>
            </a:r>
            <a:r>
              <a:rPr lang="fr-FR" altLang="fr-FR" dirty="0" smtClean="0"/>
              <a:t>(</a:t>
            </a:r>
            <a:r>
              <a:rPr lang="fr-FR" altLang="fr-FR" dirty="0" smtClean="0"/>
              <a:t>2/4)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5121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Carbapénèmes: désescalade impérative si possible</a:t>
            </a:r>
          </a:p>
          <a:p>
            <a:pPr lvl="1"/>
            <a:r>
              <a:rPr lang="fr-FR" altLang="fr-FR" dirty="0" err="1" smtClean="0"/>
              <a:t>Ertapénem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</a:t>
            </a:r>
          </a:p>
          <a:p>
            <a:pPr lvl="1"/>
            <a:r>
              <a:rPr lang="fr-FR" altLang="fr-FR" dirty="0" smtClean="0"/>
              <a:t>Imipénème/méropénème</a:t>
            </a:r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/>
              <a:t>Aztreonam</a:t>
            </a:r>
            <a:r>
              <a:rPr lang="fr-FR" altLang="fr-FR" dirty="0"/>
              <a:t>: </a:t>
            </a:r>
            <a:r>
              <a:rPr lang="fr-FR" altLang="fr-FR" b="1" dirty="0">
                <a:solidFill>
                  <a:srgbClr val="FF0000"/>
                </a:solidFill>
              </a:rPr>
              <a:t>rupture de stock prolongée</a:t>
            </a:r>
          </a:p>
          <a:p>
            <a:pPr lvl="2"/>
            <a:r>
              <a:rPr lang="fr-FR" altLang="fr-FR" dirty="0"/>
              <a:t>Peu d’indication en solo (</a:t>
            </a:r>
            <a:r>
              <a:rPr lang="fr-FR" altLang="fr-FR" b="1" dirty="0">
                <a:solidFill>
                  <a:srgbClr val="FF0000"/>
                </a:solidFill>
              </a:rPr>
              <a:t>ne plus donner pour allergie BL</a:t>
            </a:r>
            <a:r>
              <a:rPr lang="fr-FR" altLang="fr-FR" dirty="0"/>
              <a:t>)</a:t>
            </a:r>
          </a:p>
          <a:p>
            <a:pPr lvl="2"/>
            <a:r>
              <a:rPr lang="fr-FR" altLang="fr-FR" dirty="0"/>
              <a:t>En association avec </a:t>
            </a:r>
            <a:r>
              <a:rPr lang="fr-FR" altLang="fr-FR" dirty="0" err="1"/>
              <a:t>avibactam</a:t>
            </a:r>
            <a:r>
              <a:rPr lang="fr-FR" altLang="fr-FR" dirty="0"/>
              <a:t> sur NDM/MBL</a:t>
            </a:r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anose="05050102010706020507" pitchFamily="18" charset="2"/>
              </a:rPr>
              <a:t></a:t>
            </a:r>
            <a:r>
              <a:rPr lang="fr-FR" altLang="fr-FR" dirty="0" smtClean="0"/>
              <a:t>-lactamines (</a:t>
            </a:r>
            <a:r>
              <a:rPr lang="fr-FR" altLang="fr-FR" dirty="0" smtClean="0"/>
              <a:t>3/4)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852667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Impact clinique des antibiothérapies inefficaces….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49663" y="6108700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Weinstein, et al, Clin. Infect. Dis 1997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23963" y="2479675"/>
            <a:ext cx="4716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Caractère adéquat (A) ou inadéquat (I) de l’antibiothérapie des bactériémies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5725" y="274796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altLang="fr-FR" sz="1800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272213" y="247967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Mortalité (%)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62913" y="2479675"/>
            <a:ext cx="260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RR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231900" y="3290888"/>
            <a:ext cx="661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Initiale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58863" y="355758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empirique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65463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374900" y="3557588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connaissance HC+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992688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95813" y="3557588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ATBgramme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351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3004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229225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208713" y="39258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65/620</a:t>
            </a: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(10.5%)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8012113" y="39258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1.0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577975" y="4302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300413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5229225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338888" y="4302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6/45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(13.3%)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8012113" y="4302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1.27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1577975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44863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5229225" y="4683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6338888" y="4683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8/31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(25.8%)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8012113" y="4683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2.46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1577975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9" name="Rectangle 30"/>
          <p:cNvSpPr>
            <a:spLocks noChangeArrowheads="1"/>
          </p:cNvSpPr>
          <p:nvPr/>
        </p:nvSpPr>
        <p:spPr bwMode="auto">
          <a:xfrm>
            <a:off x="3344863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5272088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403975" y="50657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3/9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(33.3%)</a:t>
            </a:r>
          </a:p>
        </p:txBody>
      </p:sp>
      <p:sp>
        <p:nvSpPr>
          <p:cNvPr id="15392" name="Rectangle 33"/>
          <p:cNvSpPr>
            <a:spLocks noChangeArrowheads="1"/>
          </p:cNvSpPr>
          <p:nvPr/>
        </p:nvSpPr>
        <p:spPr bwMode="auto">
          <a:xfrm>
            <a:off x="8012113" y="5065713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3.18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1042988" y="227647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1042988" y="5516563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>
            <a:off x="1044575" y="32131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1114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err="1" smtClean="0"/>
              <a:t>Ceftolozane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/>
              <a:t>P</a:t>
            </a:r>
            <a:r>
              <a:rPr lang="fr-FR" altLang="fr-FR" dirty="0" smtClean="0"/>
              <a:t>seudomonas multi résistant (et quelques BLSE)</a:t>
            </a:r>
          </a:p>
          <a:p>
            <a:r>
              <a:rPr lang="fr-FR" altLang="fr-FR" dirty="0" err="1" smtClean="0"/>
              <a:t>Ceftazidime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avibactam</a:t>
            </a:r>
            <a:endParaRPr lang="fr-FR" altLang="fr-FR" dirty="0" smtClean="0"/>
          </a:p>
          <a:p>
            <a:pPr lvl="1"/>
            <a:r>
              <a:rPr lang="fr-FR" altLang="fr-FR" dirty="0" err="1"/>
              <a:t>Carbapénémases</a:t>
            </a:r>
            <a:r>
              <a:rPr lang="fr-FR" altLang="fr-FR" dirty="0"/>
              <a:t> oxa-48 et KPC</a:t>
            </a:r>
          </a:p>
          <a:p>
            <a:r>
              <a:rPr lang="fr-FR" dirty="0" smtClean="0"/>
              <a:t>Céfépime </a:t>
            </a:r>
            <a:r>
              <a:rPr lang="fr-FR" dirty="0"/>
              <a:t>+ </a:t>
            </a:r>
            <a:r>
              <a:rPr lang="fr-FR" dirty="0" err="1"/>
              <a:t>enmetazobactam</a:t>
            </a:r>
            <a:endParaRPr lang="fr-FR" dirty="0"/>
          </a:p>
          <a:p>
            <a:pPr lvl="1"/>
            <a:r>
              <a:rPr lang="fr-FR" altLang="fr-FR" dirty="0" err="1"/>
              <a:t>Carbapénémases</a:t>
            </a:r>
            <a:r>
              <a:rPr lang="fr-FR" altLang="fr-FR" dirty="0"/>
              <a:t> </a:t>
            </a:r>
            <a:r>
              <a:rPr lang="fr-FR" altLang="fr-FR" dirty="0" smtClean="0"/>
              <a:t>oxa-48</a:t>
            </a:r>
            <a:endParaRPr lang="fr-FR" altLang="fr-FR" dirty="0"/>
          </a:p>
          <a:p>
            <a:r>
              <a:rPr lang="fr-FR" dirty="0" err="1" smtClean="0"/>
              <a:t>Méropémème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/>
              <a:t>vaborbactam</a:t>
            </a:r>
            <a:r>
              <a:rPr lang="fr-FR" dirty="0"/>
              <a:t>: </a:t>
            </a:r>
          </a:p>
          <a:p>
            <a:pPr lvl="1"/>
            <a:r>
              <a:rPr lang="fr-FR" altLang="fr-FR" dirty="0" err="1"/>
              <a:t>Carbapénémases</a:t>
            </a:r>
            <a:r>
              <a:rPr lang="fr-FR" altLang="fr-FR" dirty="0"/>
              <a:t> </a:t>
            </a:r>
            <a:r>
              <a:rPr lang="fr-FR" dirty="0"/>
              <a:t>KPC</a:t>
            </a:r>
          </a:p>
          <a:p>
            <a:r>
              <a:rPr lang="fr-FR" altLang="fr-FR" dirty="0" err="1" smtClean="0"/>
              <a:t>Aztreonam</a:t>
            </a:r>
            <a:r>
              <a:rPr lang="fr-FR" altLang="fr-FR" dirty="0" smtClean="0"/>
              <a:t> </a:t>
            </a:r>
            <a:r>
              <a:rPr lang="fr-FR" altLang="fr-FR" dirty="0"/>
              <a:t>+ </a:t>
            </a:r>
            <a:r>
              <a:rPr lang="fr-FR" altLang="fr-FR" dirty="0" err="1" smtClean="0"/>
              <a:t>avibactam</a:t>
            </a:r>
            <a:endParaRPr lang="fr-FR" altLang="fr-FR" dirty="0" smtClean="0"/>
          </a:p>
          <a:p>
            <a:pPr lvl="1"/>
            <a:r>
              <a:rPr lang="fr-FR" altLang="fr-FR" dirty="0" err="1"/>
              <a:t>Carbapénémases</a:t>
            </a:r>
            <a:r>
              <a:rPr lang="fr-FR" altLang="fr-FR" dirty="0"/>
              <a:t> </a:t>
            </a:r>
            <a:r>
              <a:rPr lang="fr-FR" altLang="fr-FR" dirty="0" smtClean="0"/>
              <a:t>NDM/MBL</a:t>
            </a:r>
          </a:p>
          <a:p>
            <a:pPr lvl="1"/>
            <a:r>
              <a:rPr lang="fr-FR" altLang="fr-FR" dirty="0" smtClean="0"/>
              <a:t>Certaines </a:t>
            </a:r>
            <a:r>
              <a:rPr lang="fr-FR" altLang="fr-FR" dirty="0" err="1" smtClean="0"/>
              <a:t>carbapénémases</a:t>
            </a:r>
            <a:r>
              <a:rPr lang="fr-FR" altLang="fr-FR" dirty="0" smtClean="0"/>
              <a:t> de non </a:t>
            </a:r>
            <a:r>
              <a:rPr lang="fr-FR" altLang="fr-FR" dirty="0" err="1" smtClean="0"/>
              <a:t>fermantans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pyo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steno</a:t>
            </a:r>
            <a:r>
              <a:rPr lang="fr-FR" altLang="fr-FR" dirty="0" smtClean="0"/>
              <a:t>)</a:t>
            </a:r>
            <a:endParaRPr lang="fr-FR" altLang="fr-FR" dirty="0"/>
          </a:p>
          <a:p>
            <a:r>
              <a:rPr lang="fr-FR" dirty="0" err="1" smtClean="0"/>
              <a:t>Céfidérocol</a:t>
            </a:r>
            <a:endParaRPr lang="fr-FR" dirty="0" smtClean="0"/>
          </a:p>
          <a:p>
            <a:pPr lvl="1"/>
            <a:r>
              <a:rPr lang="fr-FR" dirty="0" smtClean="0"/>
              <a:t>Non </a:t>
            </a:r>
            <a:r>
              <a:rPr lang="fr-FR" dirty="0" err="1" smtClean="0"/>
              <a:t>fermantants</a:t>
            </a:r>
            <a:r>
              <a:rPr lang="fr-FR" dirty="0" smtClean="0"/>
              <a:t>: </a:t>
            </a:r>
            <a:r>
              <a:rPr lang="fr-FR" i="1" dirty="0" err="1" smtClean="0"/>
              <a:t>Stenotrophomonas</a:t>
            </a:r>
            <a:r>
              <a:rPr lang="fr-FR" i="1" dirty="0" smtClean="0"/>
              <a:t>, </a:t>
            </a:r>
            <a:r>
              <a:rPr lang="fr-FR" i="1" dirty="0" err="1" smtClean="0"/>
              <a:t>Acinetobacter</a:t>
            </a:r>
            <a:r>
              <a:rPr lang="fr-FR" i="1" dirty="0" smtClean="0"/>
              <a:t>, Pseudomonas</a:t>
            </a:r>
          </a:p>
          <a:p>
            <a:pPr lvl="1"/>
            <a:r>
              <a:rPr lang="fr-FR" altLang="fr-FR" dirty="0" err="1"/>
              <a:t>Carbapénémases</a:t>
            </a:r>
            <a:r>
              <a:rPr lang="fr-FR" altLang="fr-FR" dirty="0"/>
              <a:t> </a:t>
            </a:r>
            <a:r>
              <a:rPr lang="fr-FR" altLang="fr-FR" dirty="0" smtClean="0"/>
              <a:t>dont NDM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-lactamines: nouvelles </a:t>
            </a:r>
            <a:r>
              <a:rPr lang="fr-FR" altLang="fr-FR" dirty="0" smtClean="0"/>
              <a:t>molécules  (4/4)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002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/>
          </p:cNvSpPr>
          <p:nvPr>
            <p:ph idx="1"/>
          </p:nvPr>
        </p:nvSpPr>
        <p:spPr>
          <a:xfrm>
            <a:off x="107504" y="1412776"/>
            <a:ext cx="8507288" cy="4090268"/>
          </a:xfrm>
        </p:spPr>
        <p:txBody>
          <a:bodyPr/>
          <a:lstStyle/>
          <a:p>
            <a:r>
              <a:rPr lang="fr-FR" sz="1400" dirty="0" smtClean="0"/>
              <a:t>Déclaratif: pas loin de 10% des patients mais réel seulement 1 à 2% max</a:t>
            </a:r>
          </a:p>
          <a:p>
            <a:pPr lvl="1"/>
            <a:r>
              <a:rPr lang="fr-FR" sz="1200" dirty="0" smtClean="0"/>
              <a:t>Recherche : </a:t>
            </a:r>
            <a:r>
              <a:rPr lang="fr-FR" sz="1200" dirty="0" err="1" smtClean="0"/>
              <a:t>tb</a:t>
            </a:r>
            <a:r>
              <a:rPr lang="fr-FR" sz="1200" dirty="0" smtClean="0"/>
              <a:t> non allergiques (diarrhées, N/V…), prise bien tolérée du même ATB sous un autre nom</a:t>
            </a:r>
          </a:p>
          <a:p>
            <a:pPr lvl="1"/>
            <a:r>
              <a:rPr lang="fr-FR" sz="1200" dirty="0" smtClean="0"/>
              <a:t>Perte de chance si pas de BL sur fausse allergie alors que nécessaire</a:t>
            </a:r>
          </a:p>
          <a:p>
            <a:r>
              <a:rPr lang="fr-FR" sz="1200" dirty="0" smtClean="0"/>
              <a:t>Classification du risque: type d’allergie et ancienneté</a:t>
            </a: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Si faible risque (non grave et &gt; 5 ans): </a:t>
            </a:r>
          </a:p>
          <a:p>
            <a:pPr lvl="2"/>
            <a:r>
              <a:rPr lang="fr-FR" sz="1600" dirty="0" smtClean="0"/>
              <a:t>Pénicillines: réintroduction possible </a:t>
            </a:r>
            <a:r>
              <a:rPr lang="fr-FR" sz="1600" dirty="0" err="1" smtClean="0"/>
              <a:t>péni</a:t>
            </a:r>
            <a:r>
              <a:rPr lang="fr-FR" sz="1600" dirty="0" smtClean="0"/>
              <a:t> en hôpital ou céphalosporines avec chaîne latérale différente</a:t>
            </a:r>
          </a:p>
          <a:p>
            <a:pPr lvl="2"/>
            <a:r>
              <a:rPr lang="fr-FR" sz="1600" dirty="0" smtClean="0"/>
              <a:t>Céphalosporines: : réintroduction possible même céphalo en hôpital, ou </a:t>
            </a:r>
            <a:r>
              <a:rPr lang="fr-FR" sz="1600" dirty="0" err="1" smtClean="0"/>
              <a:t>péni</a:t>
            </a:r>
            <a:r>
              <a:rPr lang="fr-FR" sz="1600" dirty="0" smtClean="0"/>
              <a:t>/céphalo  avec chaîne latérale différente</a:t>
            </a:r>
          </a:p>
          <a:p>
            <a:pPr lvl="1"/>
            <a:r>
              <a:rPr lang="fr-FR" sz="1600" b="1" dirty="0">
                <a:solidFill>
                  <a:srgbClr val="FF0000"/>
                </a:solidFill>
              </a:rPr>
              <a:t>Si haut risque </a:t>
            </a:r>
            <a:r>
              <a:rPr lang="fr-FR" sz="1600" b="1" dirty="0" smtClean="0">
                <a:solidFill>
                  <a:srgbClr val="FF0000"/>
                </a:solidFill>
              </a:rPr>
              <a:t>(&lt; </a:t>
            </a:r>
            <a:r>
              <a:rPr lang="fr-FR" sz="1600" b="1" dirty="0">
                <a:solidFill>
                  <a:srgbClr val="FF0000"/>
                </a:solidFill>
              </a:rPr>
              <a:t>5 ans)</a:t>
            </a:r>
          </a:p>
          <a:p>
            <a:pPr lvl="2"/>
            <a:r>
              <a:rPr lang="fr-FR" sz="1600" dirty="0" smtClean="0"/>
              <a:t>Pénicillines: céphalosporines avec chaîne latérale différente, </a:t>
            </a:r>
            <a:r>
              <a:rPr lang="fr-FR" sz="1600" dirty="0" err="1" smtClean="0"/>
              <a:t>carbapénème</a:t>
            </a:r>
            <a:r>
              <a:rPr lang="fr-FR" sz="1600" dirty="0" smtClean="0"/>
              <a:t>, </a:t>
            </a:r>
          </a:p>
          <a:p>
            <a:pPr lvl="2"/>
            <a:r>
              <a:rPr lang="fr-FR" sz="1600" dirty="0" smtClean="0"/>
              <a:t>Céphalo: céphalo  avec chaîne latérale différente, </a:t>
            </a:r>
            <a:r>
              <a:rPr lang="fr-FR" sz="1600" dirty="0" err="1" smtClean="0"/>
              <a:t>carbapénème</a:t>
            </a:r>
            <a:r>
              <a:rPr lang="fr-FR" sz="1600" dirty="0" smtClean="0"/>
              <a:t>, aztréonam (pas dispo: pénurie, et sauf allergie </a:t>
            </a:r>
            <a:r>
              <a:rPr lang="fr-FR" sz="1600" dirty="0" err="1" smtClean="0"/>
              <a:t>cefta</a:t>
            </a:r>
            <a:r>
              <a:rPr lang="fr-FR" sz="1600" dirty="0" smtClean="0"/>
              <a:t>/</a:t>
            </a:r>
            <a:r>
              <a:rPr lang="fr-FR" sz="1600" dirty="0" err="1" smtClean="0"/>
              <a:t>cefidérocol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b="1" dirty="0">
                <a:solidFill>
                  <a:srgbClr val="FF0000"/>
                </a:solidFill>
              </a:rPr>
              <a:t>Si haut risque (allergie grave):</a:t>
            </a:r>
            <a:r>
              <a:rPr lang="fr-FR" sz="1600" dirty="0"/>
              <a:t> pas de BL, Avis </a:t>
            </a:r>
            <a:r>
              <a:rPr lang="fr-FR" sz="1600" dirty="0" err="1" smtClean="0"/>
              <a:t>allergo</a:t>
            </a:r>
            <a:endParaRPr lang="fr-FR" sz="1800" dirty="0" smtClean="0"/>
          </a:p>
          <a:p>
            <a:r>
              <a:rPr lang="fr-FR" sz="1400" dirty="0"/>
              <a:t>Allergie grave</a:t>
            </a:r>
            <a:r>
              <a:rPr lang="fr-FR" sz="1400" dirty="0" smtClean="0"/>
              <a:t>:</a:t>
            </a:r>
            <a:endParaRPr lang="fr-FR" sz="1400" dirty="0"/>
          </a:p>
          <a:p>
            <a:pPr lvl="1"/>
            <a:r>
              <a:rPr lang="fr-FR" sz="1100" dirty="0"/>
              <a:t>Réaction cutanée et/ou muqueuse aigue ET signes de défaillance respiratoire ou hémodynamique</a:t>
            </a:r>
          </a:p>
          <a:p>
            <a:pPr lvl="1"/>
            <a:r>
              <a:rPr lang="fr-FR" sz="1100" dirty="0" err="1"/>
              <a:t>HypoTA</a:t>
            </a:r>
            <a:r>
              <a:rPr lang="fr-FR" sz="1100" dirty="0"/>
              <a:t> ou bronchospasme ou œdème laryngé aigu après exposition (</a:t>
            </a:r>
            <a:r>
              <a:rPr lang="fr-FR" sz="1100" dirty="0" err="1"/>
              <a:t>qq</a:t>
            </a:r>
            <a:r>
              <a:rPr lang="fr-FR" sz="1100" dirty="0"/>
              <a:t> mn à </a:t>
            </a:r>
            <a:r>
              <a:rPr lang="fr-FR" sz="1100" dirty="0" err="1"/>
              <a:t>qq</a:t>
            </a:r>
            <a:r>
              <a:rPr lang="fr-FR" sz="1100" dirty="0"/>
              <a:t> h), même si 0 réaction cutanée/muqueuse</a:t>
            </a:r>
          </a:p>
          <a:p>
            <a:pPr lvl="1"/>
            <a:r>
              <a:rPr lang="fr-FR" sz="1100" dirty="0"/>
              <a:t>Réaction cutanée retardée grave:  </a:t>
            </a:r>
            <a:r>
              <a:rPr lang="fr-FR" sz="11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exanthème </a:t>
            </a:r>
            <a:r>
              <a:rPr lang="fr-FR" sz="1100" kern="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maculo</a:t>
            </a:r>
            <a:r>
              <a:rPr lang="fr-FR" sz="11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-papuleux (</a:t>
            </a:r>
            <a:r>
              <a:rPr lang="fr-FR" sz="1100" dirty="0"/>
              <a:t> &gt; 50% de la  surface, muqueuses, purpura, décollement, bulle, signes systémiques ), DRESS, Stevens Johnson, Lyell, PEAG</a:t>
            </a:r>
            <a:endParaRPr lang="fr-FR" sz="900" dirty="0"/>
          </a:p>
        </p:txBody>
      </p:sp>
      <p:sp>
        <p:nvSpPr>
          <p:cNvPr id="3102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Allergie </a:t>
            </a:r>
            <a:r>
              <a:rPr lang="fr-FR" altLang="fr-FR" smtClean="0"/>
              <a:t>b</a:t>
            </a:r>
            <a:r>
              <a:rPr lang="fr-FR" smtClean="0"/>
              <a:t>-lactamines: reco 2026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81561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36AB7E4-1A51-1C55-8A48-FB0180E4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7531064" cy="6721475"/>
          </a:xfrm>
          <a:prstGeom prst="rect">
            <a:avLst/>
          </a:prstGeom>
          <a:noFill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0A892374-C997-79A8-82B7-A6537A41134F}"/>
              </a:ext>
            </a:extLst>
          </p:cNvPr>
          <p:cNvSpPr txBox="1">
            <a:spLocks/>
          </p:cNvSpPr>
          <p:nvPr/>
        </p:nvSpPr>
        <p:spPr>
          <a:xfrm>
            <a:off x="119491" y="1268760"/>
            <a:ext cx="2076245" cy="18722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fr-FR" sz="2800" dirty="0" smtClean="0"/>
              <a:t>Tableau des allergies croisées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40271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Macrolides</a:t>
            </a:r>
          </a:p>
          <a:p>
            <a:pPr lvl="1"/>
            <a:r>
              <a:rPr lang="fr-FR" altLang="fr-FR" dirty="0" smtClean="0"/>
              <a:t>Pneumonies "atypiques" (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chlam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mycop</a:t>
            </a:r>
            <a:r>
              <a:rPr lang="fr-FR" altLang="fr-FR" dirty="0" smtClean="0"/>
              <a:t>..)</a:t>
            </a:r>
          </a:p>
          <a:p>
            <a:pPr lvl="1"/>
            <a:r>
              <a:rPr lang="fr-FR" altLang="fr-FR" dirty="0" smtClean="0"/>
              <a:t>Pneumonie (+b-</a:t>
            </a:r>
            <a:r>
              <a:rPr lang="fr-FR" altLang="fr-FR" dirty="0" err="1" smtClean="0"/>
              <a:t>lactamine</a:t>
            </a:r>
            <a:r>
              <a:rPr lang="fr-FR" altLang="fr-FR" dirty="0" smtClean="0"/>
              <a:t>)/uniquement PAC grave (</a:t>
            </a:r>
            <a:r>
              <a:rPr lang="fr-FR" altLang="fr-FR" dirty="0" err="1" smtClean="0"/>
              <a:t>recos</a:t>
            </a:r>
            <a:r>
              <a:rPr lang="fr-FR" altLang="fr-FR" dirty="0" smtClean="0"/>
              <a:t> 2025)</a:t>
            </a:r>
          </a:p>
          <a:p>
            <a:pPr lvl="1"/>
            <a:r>
              <a:rPr lang="fr-FR" altLang="fr-FR" dirty="0" smtClean="0"/>
              <a:t>IST (si allergie autres)</a:t>
            </a:r>
          </a:p>
          <a:p>
            <a:r>
              <a:rPr lang="fr-FR" altLang="fr-FR" dirty="0" smtClean="0"/>
              <a:t>Clindamycine</a:t>
            </a:r>
          </a:p>
          <a:p>
            <a:pPr lvl="1"/>
            <a:r>
              <a:rPr lang="fr-FR" altLang="fr-FR" dirty="0" smtClean="0"/>
              <a:t>Antibioprophylaxie si allergie </a:t>
            </a:r>
            <a:r>
              <a:rPr lang="fr-FR" altLang="fr-FR" dirty="0" err="1" smtClean="0"/>
              <a:t>péni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Alternative sur peau (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de ville) ou os</a:t>
            </a:r>
          </a:p>
          <a:p>
            <a:r>
              <a:rPr lang="fr-FR" altLang="fr-FR" dirty="0" smtClean="0"/>
              <a:t>Pristinamycine</a:t>
            </a:r>
          </a:p>
          <a:p>
            <a:pPr lvl="1"/>
            <a:r>
              <a:rPr lang="fr-FR" altLang="fr-FR" dirty="0" smtClean="0"/>
              <a:t>Peau – orl – poumon</a:t>
            </a:r>
          </a:p>
          <a:p>
            <a:pPr lvl="1"/>
            <a:r>
              <a:rPr lang="fr-FR" altLang="fr-FR" dirty="0" smtClean="0"/>
              <a:t>SARM</a:t>
            </a:r>
          </a:p>
          <a:p>
            <a:pPr lvl="1"/>
            <a:r>
              <a:rPr lang="fr-FR" altLang="fr-FR" dirty="0" smtClean="0"/>
              <a:t>Pas pour infections sévères</a:t>
            </a:r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MLS</a:t>
            </a:r>
          </a:p>
        </p:txBody>
      </p:sp>
    </p:spTree>
    <p:extLst>
      <p:ext uri="{BB962C8B-B14F-4D97-AF65-F5344CB8AC3E}">
        <p14:creationId xmlns:p14="http://schemas.microsoft.com/office/powerpoint/2010/main" val="3905426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Ofloxacine = urines documentées S (pas en probabiliste)</a:t>
            </a:r>
          </a:p>
          <a:p>
            <a:pPr lvl="1"/>
            <a:r>
              <a:rPr lang="fr-FR" altLang="fr-FR" dirty="0" smtClean="0"/>
              <a:t>Prostatites</a:t>
            </a:r>
          </a:p>
          <a:p>
            <a:pPr lvl="1"/>
            <a:r>
              <a:rPr lang="fr-FR" altLang="fr-FR" dirty="0" err="1" smtClean="0"/>
              <a:t>Uréthrites</a:t>
            </a:r>
            <a:r>
              <a:rPr lang="fr-FR" altLang="fr-FR" dirty="0" smtClean="0"/>
              <a:t>/salpingites</a:t>
            </a:r>
          </a:p>
          <a:p>
            <a:r>
              <a:rPr lang="fr-FR" altLang="fr-FR" dirty="0" smtClean="0"/>
              <a:t>Ciprofloxacine = </a:t>
            </a:r>
            <a:r>
              <a:rPr lang="fr-FR" altLang="fr-FR" dirty="0" err="1" smtClean="0"/>
              <a:t>pseudomonas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Nosocomial</a:t>
            </a:r>
          </a:p>
          <a:p>
            <a:r>
              <a:rPr lang="fr-FR" altLang="fr-FR" dirty="0" err="1" smtClean="0"/>
              <a:t>Levofloxacine</a:t>
            </a:r>
            <a:r>
              <a:rPr lang="fr-FR" altLang="fr-FR" dirty="0" smtClean="0"/>
              <a:t> = 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 / poumon grave</a:t>
            </a:r>
          </a:p>
          <a:p>
            <a:pPr lvl="1"/>
            <a:r>
              <a:rPr lang="fr-FR" altLang="fr-FR" dirty="0" smtClean="0"/>
              <a:t>Peu d’indications 2025</a:t>
            </a:r>
          </a:p>
          <a:p>
            <a:pPr lvl="2"/>
            <a:r>
              <a:rPr lang="fr-FR" altLang="fr-FR" dirty="0" smtClean="0"/>
              <a:t>PAC si aucune autre alternative</a:t>
            </a:r>
          </a:p>
        </p:txBody>
      </p:sp>
      <p:sp>
        <p:nvSpPr>
          <p:cNvPr id="31334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Quinolones</a:t>
            </a:r>
          </a:p>
        </p:txBody>
      </p:sp>
    </p:spTree>
    <p:extLst>
      <p:ext uri="{BB962C8B-B14F-4D97-AF65-F5344CB8AC3E}">
        <p14:creationId xmlns:p14="http://schemas.microsoft.com/office/powerpoint/2010/main" val="781116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Aminosides</a:t>
            </a:r>
          </a:p>
          <a:p>
            <a:pPr lvl="1"/>
            <a:r>
              <a:rPr lang="fr-FR" altLang="fr-FR" dirty="0" smtClean="0"/>
              <a:t>Infections graves: sepsis (le nouveau), choc septique (+/- endocardite)</a:t>
            </a:r>
          </a:p>
          <a:p>
            <a:pPr lvl="2"/>
            <a:r>
              <a:rPr lang="fr-FR" altLang="fr-FR" dirty="0" smtClean="0"/>
              <a:t>Fortes doses, durée courte</a:t>
            </a:r>
          </a:p>
          <a:p>
            <a:r>
              <a:rPr lang="fr-FR" altLang="fr-FR" dirty="0" smtClean="0"/>
              <a:t>Anti </a:t>
            </a:r>
            <a:r>
              <a:rPr lang="fr-FR" altLang="fr-FR" dirty="0" err="1" smtClean="0"/>
              <a:t>staph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Inf</a:t>
            </a:r>
            <a:r>
              <a:rPr lang="fr-FR" altLang="fr-FR" dirty="0" smtClean="0"/>
              <a:t> à 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méti</a:t>
            </a:r>
            <a:r>
              <a:rPr lang="fr-FR" altLang="fr-FR" dirty="0" smtClean="0"/>
              <a:t>-R ou </a:t>
            </a:r>
            <a:r>
              <a:rPr lang="fr-FR" altLang="fr-FR" dirty="0" err="1" smtClean="0"/>
              <a:t>inf</a:t>
            </a:r>
            <a:r>
              <a:rPr lang="fr-FR" altLang="fr-FR" dirty="0" smtClean="0"/>
              <a:t> sur matériel en attendant documentation</a:t>
            </a:r>
          </a:p>
          <a:p>
            <a:pPr lvl="2"/>
            <a:r>
              <a:rPr lang="fr-FR" altLang="fr-FR" dirty="0" smtClean="0"/>
              <a:t>Daptomycine (inactivé par surfactant: pas si pneumonie)</a:t>
            </a:r>
          </a:p>
          <a:p>
            <a:pPr lvl="2"/>
            <a:r>
              <a:rPr lang="fr-FR" altLang="fr-FR" dirty="0" err="1" smtClean="0"/>
              <a:t>Linezolide</a:t>
            </a:r>
            <a:r>
              <a:rPr lang="fr-FR" altLang="fr-FR" dirty="0" smtClean="0"/>
              <a:t> / tédizolide</a:t>
            </a:r>
          </a:p>
          <a:p>
            <a:pPr lvl="2"/>
            <a:r>
              <a:rPr lang="fr-FR" altLang="fr-FR" dirty="0" smtClean="0"/>
              <a:t>Vancomycine (aussi  ICD avec </a:t>
            </a:r>
            <a:r>
              <a:rPr lang="fr-FR" altLang="fr-FR" dirty="0" err="1" smtClean="0"/>
              <a:t>FdR</a:t>
            </a:r>
            <a:r>
              <a:rPr lang="fr-FR" altLang="fr-FR" dirty="0" smtClean="0"/>
              <a:t> gravité) -  </a:t>
            </a:r>
            <a:r>
              <a:rPr lang="fr-FR" altLang="fr-FR" dirty="0" err="1" smtClean="0"/>
              <a:t>teicoplanine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Dalbavancine</a:t>
            </a:r>
          </a:p>
          <a:p>
            <a:pPr lvl="2"/>
            <a:r>
              <a:rPr lang="fr-FR" altLang="fr-FR" dirty="0" err="1" smtClean="0"/>
              <a:t>Fosfo</a:t>
            </a:r>
            <a:r>
              <a:rPr lang="fr-FR" altLang="fr-FR" dirty="0" smtClean="0"/>
              <a:t> – </a:t>
            </a:r>
            <a:r>
              <a:rPr lang="fr-FR" altLang="fr-FR" dirty="0" err="1" smtClean="0"/>
              <a:t>rifam</a:t>
            </a:r>
            <a:r>
              <a:rPr lang="fr-FR" altLang="fr-FR" dirty="0" smtClean="0"/>
              <a:t>: 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et en association</a:t>
            </a:r>
          </a:p>
          <a:p>
            <a:r>
              <a:rPr lang="fr-FR" altLang="fr-FR" dirty="0" smtClean="0"/>
              <a:t>Cyclines</a:t>
            </a:r>
          </a:p>
          <a:p>
            <a:pPr lvl="1"/>
            <a:r>
              <a:rPr lang="fr-FR" altLang="fr-FR" dirty="0" smtClean="0"/>
              <a:t>1ère  </a:t>
            </a:r>
            <a:r>
              <a:rPr lang="fr-FR" altLang="fr-FR" dirty="0" err="1" smtClean="0"/>
              <a:t>genération</a:t>
            </a:r>
            <a:r>
              <a:rPr lang="fr-FR" altLang="fr-FR" dirty="0" smtClean="0"/>
              <a:t>: doxycycline – </a:t>
            </a:r>
            <a:r>
              <a:rPr lang="fr-FR" altLang="fr-FR" dirty="0" err="1" smtClean="0"/>
              <a:t>minocycline</a:t>
            </a:r>
            <a:r>
              <a:rPr lang="fr-FR" altLang="fr-FR" dirty="0" smtClean="0"/>
              <a:t> :IST/relais os</a:t>
            </a:r>
          </a:p>
          <a:p>
            <a:pPr lvl="1"/>
            <a:r>
              <a:rPr lang="fr-FR" altLang="fr-FR" dirty="0" smtClean="0"/>
              <a:t>2ème </a:t>
            </a:r>
            <a:r>
              <a:rPr lang="fr-FR" altLang="fr-FR" dirty="0" err="1" smtClean="0"/>
              <a:t>gen</a:t>
            </a:r>
            <a:r>
              <a:rPr lang="fr-FR" altLang="fr-FR" dirty="0" smtClean="0"/>
              <a:t>: Tigécycline: BLSE – SARM sur </a:t>
            </a:r>
            <a:r>
              <a:rPr lang="fr-FR" altLang="fr-FR" dirty="0" err="1" smtClean="0"/>
              <a:t>ATBg</a:t>
            </a:r>
            <a:r>
              <a:rPr lang="fr-FR" altLang="fr-FR" dirty="0" smtClean="0"/>
              <a:t> sauf bactériémies</a:t>
            </a:r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(1)</a:t>
            </a:r>
          </a:p>
        </p:txBody>
      </p:sp>
    </p:spTree>
    <p:extLst>
      <p:ext uri="{BB962C8B-B14F-4D97-AF65-F5344CB8AC3E}">
        <p14:creationId xmlns:p14="http://schemas.microsoft.com/office/powerpoint/2010/main" val="630912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Métronidazole</a:t>
            </a:r>
          </a:p>
          <a:p>
            <a:pPr lvl="1"/>
            <a:r>
              <a:rPr lang="fr-FR" altLang="fr-FR" dirty="0" smtClean="0"/>
              <a:t>Anaérobies (inutile en probabiliste si </a:t>
            </a:r>
            <a:r>
              <a:rPr lang="fr-FR" altLang="fr-FR" dirty="0" err="1" smtClean="0"/>
              <a:t>aug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tiénam</a:t>
            </a:r>
            <a:r>
              <a:rPr lang="fr-FR" altLang="fr-FR" dirty="0" smtClean="0"/>
              <a:t>)</a:t>
            </a:r>
          </a:p>
          <a:p>
            <a:r>
              <a:rPr lang="fr-FR" altLang="fr-FR" dirty="0" smtClean="0"/>
              <a:t>Cotrimoxazole</a:t>
            </a:r>
          </a:p>
          <a:p>
            <a:pPr lvl="1"/>
            <a:r>
              <a:rPr lang="fr-FR" altLang="fr-FR" dirty="0" smtClean="0"/>
              <a:t>SARM (si S)</a:t>
            </a:r>
          </a:p>
          <a:p>
            <a:pPr lvl="1"/>
            <a:r>
              <a:rPr lang="fr-FR" altLang="fr-FR" dirty="0" smtClean="0"/>
              <a:t>BLSE urinaires si S</a:t>
            </a:r>
          </a:p>
          <a:p>
            <a:r>
              <a:rPr lang="fr-FR" altLang="fr-FR" dirty="0" err="1" smtClean="0"/>
              <a:t>Colimycine</a:t>
            </a:r>
            <a:r>
              <a:rPr lang="fr-FR" altLang="fr-FR" dirty="0" smtClean="0"/>
              <a:t>: </a:t>
            </a:r>
          </a:p>
          <a:p>
            <a:pPr lvl="1"/>
            <a:r>
              <a:rPr lang="fr-FR" altLang="fr-FR" dirty="0" smtClean="0"/>
              <a:t>BGN multi R: EPC, ABRI…</a:t>
            </a:r>
          </a:p>
          <a:p>
            <a:r>
              <a:rPr lang="fr-FR" altLang="fr-FR" dirty="0" err="1" smtClean="0"/>
              <a:t>Fidaxomycine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ATB non absorbé: 1er choix sur </a:t>
            </a:r>
            <a:r>
              <a:rPr lang="fr-FR" altLang="fr-FR" i="1" dirty="0" smtClean="0"/>
              <a:t>C. difficile</a:t>
            </a:r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Autres (2)</a:t>
            </a:r>
          </a:p>
        </p:txBody>
      </p:sp>
    </p:spTree>
    <p:extLst>
      <p:ext uri="{BB962C8B-B14F-4D97-AF65-F5344CB8AC3E}">
        <p14:creationId xmlns:p14="http://schemas.microsoft.com/office/powerpoint/2010/main" val="265312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4" y="1700808"/>
            <a:ext cx="9024959" cy="4608512"/>
          </a:xfrm>
          <a:prstGeom prst="rect">
            <a:avLst/>
          </a:prstGeom>
        </p:spPr>
      </p:pic>
      <p:sp>
        <p:nvSpPr>
          <p:cNvPr id="31" name="Titr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pc="-12" dirty="0">
                <a:solidFill>
                  <a:srgbClr val="0070C0"/>
                </a:solidFill>
                <a:latin typeface="Calibri"/>
                <a:cs typeface="Calibri"/>
              </a:rPr>
              <a:t>Synthèse « probabiliste </a:t>
            </a:r>
            <a:r>
              <a:rPr lang="fr-FR" sz="3600" spc="-12" dirty="0" smtClean="0">
                <a:solidFill>
                  <a:srgbClr val="0070C0"/>
                </a:solidFill>
                <a:latin typeface="Calibri"/>
                <a:cs typeface="Calibri"/>
              </a:rPr>
              <a:t>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24128" y="63813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Diapo Dr </a:t>
            </a:r>
            <a:r>
              <a:rPr lang="fr-FR" sz="1200" dirty="0" err="1" smtClean="0"/>
              <a:t>Saltiel</a:t>
            </a:r>
            <a:r>
              <a:rPr lang="fr-FR" sz="1200" dirty="0" smtClean="0"/>
              <a:t>, CHU Lille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96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Rougeole</a:t>
            </a:r>
          </a:p>
          <a:p>
            <a:pPr lvl="1"/>
            <a:r>
              <a:rPr lang="fr-FR" altLang="fr-FR" dirty="0"/>
              <a:t>Nécessaire avoir eu 2 doses vaccin (ou une rougeole…)</a:t>
            </a:r>
          </a:p>
          <a:p>
            <a:r>
              <a:rPr lang="fr-FR" altLang="fr-FR" dirty="0"/>
              <a:t>Coqueluche</a:t>
            </a:r>
          </a:p>
          <a:p>
            <a:pPr lvl="1"/>
            <a:r>
              <a:rPr lang="fr-FR" altLang="fr-FR" dirty="0"/>
              <a:t>1 rappel nécessaire après 20 ans</a:t>
            </a:r>
          </a:p>
          <a:p>
            <a:pPr lvl="1"/>
            <a:r>
              <a:rPr lang="fr-FR" altLang="fr-FR" dirty="0"/>
              <a:t>Couplé au DTP de 25 ans</a:t>
            </a:r>
          </a:p>
          <a:p>
            <a:r>
              <a:rPr lang="fr-FR" altLang="fr-FR" dirty="0" smtClean="0"/>
              <a:t>DTP</a:t>
            </a:r>
          </a:p>
          <a:p>
            <a:pPr lvl="1"/>
            <a:r>
              <a:rPr lang="fr-FR" altLang="fr-FR" dirty="0" smtClean="0"/>
              <a:t>Rappel à 25 ans</a:t>
            </a:r>
          </a:p>
          <a:p>
            <a:r>
              <a:rPr lang="fr-FR" altLang="fr-FR" dirty="0" smtClean="0"/>
              <a:t>COVID rappel à partir de 6 mois si ID grave</a:t>
            </a:r>
          </a:p>
          <a:p>
            <a:pPr lvl="1"/>
            <a:r>
              <a:rPr lang="fr-FR" altLang="fr-FR" dirty="0" smtClean="0"/>
              <a:t>1/an / soignants</a:t>
            </a:r>
          </a:p>
          <a:p>
            <a:r>
              <a:rPr lang="fr-FR" altLang="fr-FR" dirty="0" smtClean="0"/>
              <a:t>Grippe</a:t>
            </a:r>
          </a:p>
        </p:txBody>
      </p:sp>
      <p:sp>
        <p:nvSpPr>
          <p:cNvPr id="319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Vérifiez vos vaccins :</a:t>
            </a:r>
          </a:p>
        </p:txBody>
      </p:sp>
    </p:spTree>
    <p:extLst>
      <p:ext uri="{BB962C8B-B14F-4D97-AF65-F5344CB8AC3E}">
        <p14:creationId xmlns:p14="http://schemas.microsoft.com/office/powerpoint/2010/main" val="23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55500" cy="175432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25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79" y="1628800"/>
            <a:ext cx="1764550" cy="20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69040"/>
            <a:ext cx="2262552" cy="254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44" y="1714881"/>
            <a:ext cx="1638235" cy="222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3" y="1940885"/>
            <a:ext cx="1959857" cy="22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15" y="4334835"/>
            <a:ext cx="2092103" cy="239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" y="2008497"/>
            <a:ext cx="1729405" cy="206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2" y="4408471"/>
            <a:ext cx="1805026" cy="20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29" y="3849205"/>
            <a:ext cx="1731927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9,9</a:t>
            </a: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2014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64551" y="4149079"/>
            <a:ext cx="1729405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10,5%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2024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Résistances en 2024: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17,6% en 2014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82884" y="4263362"/>
            <a:ext cx="1687513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13,8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2024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891778" y="4427965"/>
            <a:ext cx="1032150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F: 1,2%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24%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G: 60%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9,9%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9792" y="1499113"/>
            <a:ext cx="2016224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PRP: 44 souches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2" descr="data:image/png;base64,iVBORw0KGgoAAAANSUhEUgAAAfEAAAFuCAYAAACRAiHrAAAQAElEQVR4AezXCY4jtxIE0Ibvf2jbmAW9SqriEkzyfXx7pqUqRvJlAwH/8+Z/BAgQIECAQEkBJV5ybYYmQIAAAQJvb5kSJ0+AAAECBAg0CyjxZkIHECBAgACBjMBJJZ4RlkqAAAECBAYJKPFBsI4lQIAAAQKjBZT4aGHnEyBAgACBQQJKfBCsYwkQIECAwGgBJT5aOHO+VAIECBA4QECJH7BkVyRAgACBPQWU+J57zdxKKgECBAhMFVDiU7mFESBAgACBfgJKvJ+lkzICUgkQIHCsgBI/dvUuToAAAQLVBZR49Q2aPyMglQABAgsIKPEFlmAEAgQIECBwR0CJ31HzDoGMgFQCBAh8EFDiHzj8QIAAAQIE6ggo8Tq7MimBjIBUAgSWFVDiy67GYAQIECBA4LGAEn/s41sCBDICUgkQeEFAib+A5BECBAgQILCigBJfcStmIkAgIyCVQDEBJV5sYcYlQIAAAQJ/BJT4Hwl/EiBAICMglcBtASV+m86LBAgQIEAgK6DEs/7SCRAgkBGQuoWAEt9ijS5BgAABAicKKPETt+7OBAgQyAhI7SygxDuDOo4AAQIECMwSUOKzpOUQIECAQEZg41QlvvFyXY0AAQIE9hZQ4nvv1+0IECBAICMwJVWJT2EWQoAAAQIE+gso8f6mTiRAgAABAlMEvpT4lFQhBAgQIECAQLOAEm8mdAABAgQIEMgILFLimctLJUCAAAEClQWUeOXtmZ0AAQIEjhY4usSP3rzLEyBAgEB5ASVefoUuQIAAAQKnCijx6ZsXSIAAAQIE+ggo8T6OTiFAgAABAtMFlPh08kygVAIECBDYT0CJ77dTNyJAgACBQwSU+CGLzlxTKgECBAiMFFDiI3WdTYAAAQIEBgoo8YG4js4ISCVAgMApAkr8lE27JwECBAhsJ6DEt1upC2UEpBIgQGC+gBKfby6RAAECBAh0EVDiXRgdQiAjIJUAgbMFlPjZ+3d7AgQIECgsoMQLL8/oBDICUgkQWEVAia+yCXMQIECAAIGLAkr8IpjHCRDICEglQOCrgBL/auITAgQIECBQQkCJl1iTIQkQyAhIJbC2gBJfez+mI0CAAAECPwoo8R9pfEGAAIGMgFQCrwoo8VelPEeAAAECBBYTUOKLLcQ4BAgQyAhIrSigxCtuzcwECBAgQOA/ASX+H4L/EyBAgEBGQGqbgBJv8/M2AQIECBCICSjxGL1gAgQIEMgI7JOqxPfZpZsQIECAwGECSvywhbsuAQIECGQERqQq8RGqziRAgAABAhMElPgEZBEECBAgQGCEwPMSH5HqTAIECBAgQKBZQIk3EzqAAAECBAhkBFYt8YyGVAIECBAgUEhAiRdallEJECBAgMB7ASX+XsPfCRAgQIBAIQElXmhZRiVAgAABAu8FlPh7jczfpRIgQIAAgVsCSvwWm5cIECBAgEBeQInnd5CZQCoBAgQIlBdQ4uVX6AIECBAgcKqAEj9185l7SyVAgACBjgJKvCOmowgQIECAwEwBJT5TW1ZGQCoBAgQ2FVDimy7WtQgQIEBgfwElvv+O3TAjIJUAAQLDBZT4cGIBBAgQIEBgjIASH+PqVAIZAakECBwloMSPWrfLEiBAgMBOAkp8p226C4GMgFQCBEICSjwEL5YAAQIECLQKKPFWQe8TIJARkEqAwJsS90tAgAABAgSKCijxooszNgECEQGhBJYSUOJLrcMwBAgQIEDgdQEl/rqVJwkQIJARkErgBwEl/gOMjwkQIECAwOoCSnz1DZmPAAECGQGpBQSUeIElGZEAAQIECHwnoMS/U/EZAQIECGQEpF4SUOKXuDxMgAABAgTWEVDi6+zCJAQIECCQESibqsTLrs7gBAgQIHC6gBI//TfA/QkQIEAgI9AhVYl3QHQEAQIECBBICCjxhLpMAgQIECDQQeBGiXdIdQQBAgQIECDQLKDEmwkdQIAAAQIEMgJlSjzDI5UAAQIECKwroMTX3Y3JCBAgQIDAQwEl/pDHlwQIECBAYF0BJb7ubkxGgAABAgQeCijxhzyZL6USIECAAIFXBJT4K0qeIUCAAAECCwoo8QWXkhlJKgECBAhUE1Di1TZmXgIECBAg8FtAif+G8EdGQCoBAgQI3BdQ4vftvEmAAAECBKICSjzKLzwjIJUAAQJ7CCjxPfboFgQIECBwoIASP3DprpwRkEqAAIHeAkq8t6jzCBAgQIDAJAElPglaDIGMgFQCBHYWUOI7b9fdCBAgQGBrASW+9XpdjkBGQCoBAnMElPgcZykECBAgQKC7gBLvTupAAgQyAlIJnCegxM/buRsTIECAwCYCSnyTRboGAQIZAakEkgJKPKkvmwABAgQINAgo8QY8rxIgQCAjIJXALwEl/svBvwkQIECAQDkBJV5uZQYmQIBARkDqegJKfL2dmIgAAQIECLwkoMRfYvIQAQIECGQEpD4SUOKPdHxHgAABAgQWFlDiCy/HaAQIECCQEaiSqsSrbMqcBAgQIEDgk4AS/wTiRwIECBAgkBG4nqrEr5t5gwABAgQILCGgxJdYgyEIECBAgMB1gR4lfj3VGwQIECBAgECzgBJvJnQAAQIECBDICNQt8YyXVAIECBAgsIyAEl9mFQYhQIAAAQLXBJT4NS9PEyBAgACBZQSU+DKrMAgBAgQIELgmoMSveWWelkqAAAECBL4RUOLfoPiIAAECBAhUEFDiFbaUmVEqAQIECCwuoMQXX5DxCBAgQIDATwJK/CcZn2cEpBIgQIDAywJK/GUqDxIgQIAAgbUElPha+zBNRkAqAQIESgoo8ZJrMzQBAgQIEHh7U+J+CwikBOQSIECgUUCJNwJ6nQABAgQIpASUeEpeLoGMgFQCBDYSUOIbLdNVCBAgQOAsASV+1r7dlkBGQCoBAkMElPgQVocSIECAAIHxAkp8vLEEAgQyAlIJbC+gxLdfsQsSIECAwK4CSnzXzboXAQIZAakEJgoo8YnYoggQIECAQE8BJd5T01kECBDICEg9VECJH7p41yZAgACB+gJKvP4O3YAAAQIZAalxASUeX4EBCBAgQIDAPQElfs/NWwQIECCQEZD6TkCJv8PwVwIECBAgUElAiVfallkJECBAICOwaKoSX3QxxiJAgAABAs8ElPgzId8TIECAAIGMwNNUJf6UyAMECBAgQGBNASW+5l5MRYAAAQIEngoMKfGnqR4gQIAAAQIEmgWUeDOhAwgQIECAQEZgoxLPAEolQIAAAQIpASWekpdLgAABAgQaBZR4I6DXCRAgQIBASkCJp+TlEiBAgACBRgEl3giYeV0qAQIECBB4e1PifgsIECBAgEBRASVedHGJsWUSIECAwFoCSnytfZiGAAECBAi8LKDEX6byYEZAKgECBAj8JKDEf5LxOQECBAgQWFxAiS++IONlBKQSIECggoASr7AlMxIgQIAAgW8ElPg3KD4ikBGQSoAAgWsCSvyal6cJECBAgMAyAkp8mVUYhEBGQCoBAnUFlHjd3ZmcAAECBA4XUOKH/wK4PoGMgFQCBHoIKPEeis4gQIAAAQIBASUeQBdJgEBGQCqB3QSU+G4bdR8CBAgQOEZAiR+zahclQCAjIJXAOAElPs7WyQQIECBAYKiAEh/K63ACBAhkBKSeIaDEz9izWxIgQIDAhgJKfMOluhIBAgQyAlJnCyjx2eLyCBAgQIBAJwEl3gnSMQQIECCQETg5VYmfvH13J0CAAIHSAkq89PoMT4AAAQIZgTVSlfgaezAFAQIECBC4LKDEL5N5gQABAgQIZAQ+pyrxzyJ+JkCAAAECRQSUeJFFGZMAAQIECHwWmFPin1P9TIAAAQIECDQLKPFmQgcQIECAAIGMwM4lnhGVSoAAAQIEJgko8UnQYggQIECAQG8BJd5b1HkECBAgQGCSgBKfBC2GAAECBAj0FlDivUUz50klQIAAgQMFlPiBS3dlAgQIENhDQInvscfMLaQSIECAQFRAiUf5hRMgQIAAgfsCSvy+nTczAlIJECBA4LeAEv8N4Q8CBAgQIFBNQIlX25h5MwJSCRAgsKCAEl9wKUYiQIAAAQKvCCjxV5Q8QyAjIJUAAQIPBZT4Qx5fEiBAgACBdQWU+Lq7MRmBjIBUAgTKCCjxMqsyKAECBAgQ+CigxD96+IkAgYyAVAIEbggo8RtoXiFAgAABAisIKPEVtmAGAgQyAlIJFBdQ4sUXaHwCBAgQOFdAiZ+7ezcnQCAjIJVANwEl3o3SQQQIECBAYK6AEp/rLY0AAQIZAalbCijxLdfqUgQIECBwgoASP2HL7kiAAIGMgNTBAkp8MLDjCRAgQIDAKAElPkrWuQQIECCQETgoVYkftGxXJUCAAIG9BJT4Xvt0GwIECBDICERSlXiEXSgBAgQIEGgXUOLthk4gQIAAAQIRgX8iqUIJECBAgACBZgH/Jd5M6AACBAgQIJARCJV45rJSCRAgQIDATgJKfKdtugsBAgQIHCVwVIkftVmXJUCAAIHtBZT49it2QQIECBDYVUCJD9+sAAIECBAgMEZAiY9xdSoBAgQIEBguoMSHE2cCpBIgQIDA/gJKfP8duyEBAgQIbCqgxDddbOZaUgkQIEBgpoASn6ktiwABAgQIdBRQ4h0xHZURkEqAAIFTBZT4qZt3bwIECBAoL6DEy6/QBTICUgkQIJAXUOL5HZiAAAECBAjcElDit9i8RCAjIJUAAQLvBZT4ew1/J0CAAAEChQSUeKFlGZVARkAqAQKrCijxVTdjLgIECBAg8ERAiT8B8jUBAhkBqQQIPBdQ4s+NPEGAAAECBJYUUOJLrsVQBAhkBKQSqCWgxGvty7QECBAgQOCvgBL/S+EvBAgQyAhIJXBXQInflfMeAQIECBAICyjx8ALEEyBAICMgdQcBJb7DFt2BAAECBI4UUOJHrt2lCRAgkBGQ2ldAiff1dBoBAgQIEJgmoMSnUQsiQIAAgYzAvqlKfN/duhkBAgQIbC6gxDdfsOsRIECAQEZgRqoSn6EsgwABAgQIDBBQ4gNQHUmAAAECBGYIfC3xGakyCBAgQIAAgWYBJd5M6AACBAgQIJARWKXEM7eXSoAAAQIECgso8cLLMzoBAgQInC1wdomfvXu3J0CAAIHiAkq8+AKNT4AAAQLnCijx+buXSIAAAQIEuggo8S6MDiFAgAABAvMFlPh880yiVAIECBDYTkCJb7dSFyJAgACBUwSU+CmbztxTKgECBAgMFFDiA3EdTYAAAQIERgoo8ZG6zs4ISCVAgMAhAkr8kEW7JgECBAjsJ6DE99upG2UEpBIgQGC6gBKfTi6QAAECBAj0EVDifRydQiAjIJUAgaMFlPjR63d5AgQIEKgsoMQrb8/sBDICUgkQWERAiS+yCGMQIECAAIGrAkr8qpjnCRDICEglQOCLgBL/QuIDAgQIECBQQ0CJ19iTKQkQyAhIJbC0gBJfej2GI0CAAAECPwso8Z9tfEOAAIGMgFQCezBaQwAAA1RJREFULwoo8RehPEaAAAECBFYTUOKrbcQ8BAgQyAhILSigxAsuzcgECBAgQOB/ASX+v4J/CBAgQCAjILVJQIk38XmZAAECBAjkBJR4zl4yAQIECGQEtklV4tus0kUIECBA4DQBJX7axt2XAAECBDICA1KV+ABURxIgQIAAgRkCSnyGsgwCBAgQIDBA4IUSH5DqSAIECBAgQKBZQIk3EzqAAAECBAhkBJYt8QyHVAIECBAgUEdAidfZlUkJECBAgMAHASX+gcMPBAgQIECgjoASr7MrkxIgQIAAgQ8CSvwDR+YHqQQIECBA4I6AEr+j5h0CBAgQILCAgBJfYAmZEaQSIECAQHUBJV59g+YnQIAAgWMFlPixq89cXCoBAgQI9BNQ4v0snUSAAAECBKYKKPGp3MIyAlIJECCwp4AS33OvbkWAAAECBwgo8QOW7IoZAakECBAYLaDERws7nwABAgQIDBJQ4oNgHUsgIyCVAIGTBJT4Sdt2VwIECBDYSkCJb7VOlyGQEZBKgEBGQIln3KUSIECAAIFmASXeTOgAAgQyAlIJEFDifgcIECBAgEBRASVedHHGJkAgIyCVwEoCSnylbZiFAAECBAhcEFDiF7A8SoAAgYyAVALfCyjx7118SoAAAQIElhdQ4suvyIAECBDICEhdX0CJr78jExIgQIAAgW8FlPi3LD4kQIAAgYyA1CsCSvyKlmcJECBAgMBCAkp8oWUYhQABAgQyAlVTlXjVzZmbAAECBI4XUOLH/woAIECAAIGMQHuqEm83dAIBAgQIEIgIKPEIu1ACBAgQINAucKfE21OdQIAAAQIECDQLKPFmQgcQIECAAIGMQJ0Sz/hIJUCAAAECywoo8WVXYzACBAgQIPBYQIk/9vEtAQIECBBYVkCJL7sagxEgQIAAgccCSvyxT+ZbqQQIECBA4AUBJf4CkkcIECBAgMCKAkp8xa1kZpJKgAABAsUElHixhRmXAAECBAj8EVDifyT8mRGQSoAAAQK3BZT4bTovEiBAgACBrIASz/pLzwhIJUCAwBYCSnyLNboEAQIECJwooMRP3Lo7ZwSkEiBAoLOAEu8M6jgCBAgQIDBLQInPkpZDICMglQCBjQWU+MbLdTUCBAgQ2FvgXwAAAP//wagLXAAAAAZJREFUAwCuKALd59ze6w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57" y="5791200"/>
            <a:ext cx="2014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054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Elles visent à:</a:t>
            </a:r>
          </a:p>
          <a:p>
            <a:pPr lvl="1"/>
            <a:r>
              <a:rPr lang="fr-FR" altLang="fr-FR" dirty="0" smtClean="0"/>
              <a:t>Maîtriser la diffusion des souches </a:t>
            </a:r>
            <a:r>
              <a:rPr lang="fr-FR" altLang="fr-FR" dirty="0" err="1" smtClean="0"/>
              <a:t>multirésistantes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Limiter le risque de transmission </a:t>
            </a:r>
          </a:p>
          <a:p>
            <a:pPr lvl="2"/>
            <a:r>
              <a:rPr lang="fr-FR" altLang="fr-FR" dirty="0" err="1" smtClean="0"/>
              <a:t>Manuportée</a:t>
            </a:r>
            <a:r>
              <a:rPr lang="fr-FR" altLang="fr-FR" dirty="0" smtClean="0"/>
              <a:t> (principal mode de transmission des IN)</a:t>
            </a:r>
          </a:p>
          <a:p>
            <a:pPr lvl="2"/>
            <a:r>
              <a:rPr lang="fr-FR" altLang="fr-FR" dirty="0" smtClean="0"/>
              <a:t>Liée à l'environnement (eau, air…)</a:t>
            </a:r>
          </a:p>
          <a:p>
            <a:pPr lvl="1"/>
            <a:r>
              <a:rPr lang="fr-FR" altLang="fr-FR" dirty="0" smtClean="0"/>
              <a:t>Protéger le personnel soignant</a:t>
            </a:r>
          </a:p>
          <a:p>
            <a:r>
              <a:rPr lang="fr-FR" altLang="fr-FR" dirty="0" smtClean="0"/>
              <a:t>Mesures principales</a:t>
            </a:r>
          </a:p>
          <a:p>
            <a:pPr lvl="1"/>
            <a:r>
              <a:rPr lang="fr-FR" altLang="fr-FR" dirty="0" smtClean="0"/>
              <a:t>Antisepsie des mains</a:t>
            </a:r>
          </a:p>
          <a:p>
            <a:pPr lvl="1"/>
            <a:r>
              <a:rPr lang="fr-FR" altLang="fr-FR" dirty="0"/>
              <a:t>Précautions standard et particulières</a:t>
            </a:r>
          </a:p>
          <a:p>
            <a:pPr lvl="1"/>
            <a:r>
              <a:rPr lang="fr-FR" altLang="fr-FR" dirty="0" smtClean="0"/>
              <a:t>Port de gants</a:t>
            </a:r>
          </a:p>
          <a:p>
            <a:pPr lvl="1"/>
            <a:r>
              <a:rPr lang="fr-FR" altLang="fr-FR" dirty="0" smtClean="0"/>
              <a:t>Protocoles de soins</a:t>
            </a:r>
          </a:p>
          <a:p>
            <a:pPr lvl="1"/>
            <a:r>
              <a:rPr lang="fr-FR" altLang="fr-FR" dirty="0" smtClean="0"/>
              <a:t>Stérilisation/usage unique</a:t>
            </a:r>
          </a:p>
          <a:p>
            <a:pPr lvl="1"/>
            <a:r>
              <a:rPr lang="fr-FR" altLang="fr-FR" dirty="0" smtClean="0"/>
              <a:t>Surveillance et bionettoyage environnement</a:t>
            </a:r>
          </a:p>
        </p:txBody>
      </p:sp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Mesures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3121140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Déposer les objets piquants ou tranchants dans des containers adéquats</a:t>
            </a:r>
          </a:p>
          <a:p>
            <a:r>
              <a:rPr lang="fr-FR" altLang="fr-FR" dirty="0" smtClean="0"/>
              <a:t>Ne pas </a:t>
            </a:r>
            <a:r>
              <a:rPr lang="fr-FR" altLang="fr-FR" dirty="0" err="1" smtClean="0"/>
              <a:t>recapuchonner</a:t>
            </a:r>
            <a:r>
              <a:rPr lang="fr-FR" altLang="fr-FR" dirty="0" smtClean="0"/>
              <a:t> les aiguilles et ne pas désadapter les aiguilles à la main</a:t>
            </a:r>
          </a:p>
          <a:p>
            <a:r>
              <a:rPr lang="fr-FR" altLang="fr-FR" dirty="0" smtClean="0"/>
              <a:t>Hygiène des mains avant et après chaque soins</a:t>
            </a:r>
          </a:p>
          <a:p>
            <a:r>
              <a:rPr lang="fr-FR" altLang="fr-FR" dirty="0" smtClean="0"/>
              <a:t>Mettre des gants si contacts avec sang, liquides biologiques ou matériel souillé ou en cas de lésions cutanées</a:t>
            </a:r>
          </a:p>
          <a:p>
            <a:r>
              <a:rPr lang="fr-FR" altLang="fr-FR" dirty="0" smtClean="0"/>
              <a:t>Porter 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/masque/lunettes si risque de projection de sang ou de liquide biologique</a:t>
            </a:r>
          </a:p>
          <a:p>
            <a:r>
              <a:rPr lang="fr-FR" altLang="fr-FR" dirty="0" smtClean="0"/>
              <a:t>Transporter les prélèvements biologiques dans des sacs à usage unique ou des récipients </a:t>
            </a:r>
            <a:r>
              <a:rPr lang="fr-FR" altLang="fr-FR" dirty="0" err="1" smtClean="0"/>
              <a:t>désinfectables</a:t>
            </a:r>
            <a:r>
              <a:rPr lang="fr-FR" altLang="fr-FR" dirty="0" smtClean="0"/>
              <a:t> hermétiques</a:t>
            </a:r>
          </a:p>
          <a:p>
            <a:r>
              <a:rPr lang="fr-FR" altLang="fr-FR" dirty="0" smtClean="0"/>
              <a:t>Décontaminer les surfaces et objet souillés</a:t>
            </a:r>
          </a:p>
        </p:txBody>
      </p:sp>
      <p:sp>
        <p:nvSpPr>
          <p:cNvPr id="3246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standard</a:t>
            </a:r>
          </a:p>
        </p:txBody>
      </p:sp>
    </p:spTree>
    <p:extLst>
      <p:ext uri="{BB962C8B-B14F-4D97-AF65-F5344CB8AC3E}">
        <p14:creationId xmlns:p14="http://schemas.microsoft.com/office/powerpoint/2010/main" val="678427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3095625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Lavage au savon simple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Lavage antiseptique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Solution </a:t>
            </a:r>
            <a:r>
              <a:rPr lang="fr-FR" altLang="fr-FR" sz="1800" dirty="0" smtClean="0"/>
              <a:t>hydro-alcoolique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</p:txBody>
      </p:sp>
      <p:pic>
        <p:nvPicPr>
          <p:cNvPr id="96257" name="Picture 2" descr="LAVAGE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" y="548680"/>
            <a:ext cx="3240484" cy="1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LAVAGE HYGIÈN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65" y="2613022"/>
            <a:ext cx="3276867" cy="17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LAVAGE PAR FRICTION"/>
          <p:cNvPicPr preferRelativeResize="0">
            <a:picLocks noChangeArrowheads="1"/>
          </p:cNvPicPr>
          <p:nvPr/>
        </p:nvPicPr>
        <p:blipFill>
          <a:blip r:embed="rId4"/>
          <a:srcRect l="-1286"/>
          <a:stretch>
            <a:fillRect/>
          </a:stretch>
        </p:blipFill>
        <p:spPr bwMode="auto">
          <a:xfrm>
            <a:off x="42646" y="4737081"/>
            <a:ext cx="3311922" cy="18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538098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0849" y="3874211"/>
            <a:ext cx="4657087" cy="26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176" y="17138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Bijoux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56529" y="3271367"/>
            <a:ext cx="11237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Mains</a:t>
            </a:r>
          </a:p>
        </p:txBody>
      </p:sp>
    </p:spTree>
    <p:extLst>
      <p:ext uri="{BB962C8B-B14F-4D97-AF65-F5344CB8AC3E}">
        <p14:creationId xmlns:p14="http://schemas.microsoft.com/office/powerpoint/2010/main" val="1015657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2800" dirty="0" smtClean="0"/>
              <a:t>Impact de l’augmentation de la compliance à l’hygiène des mains sur les infections nosocomiales et les BMR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86740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b="1">
                <a:latin typeface="Times New Roman" pitchFamily="18" charset="0"/>
              </a:rPr>
              <a:t>Pittet et al. Lancet 2000</a:t>
            </a:r>
          </a:p>
        </p:txBody>
      </p:sp>
      <p:pic>
        <p:nvPicPr>
          <p:cNvPr id="10035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4877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5"/>
          <p:cNvSpPr>
            <a:spLocks noChangeArrowheads="1"/>
          </p:cNvSpPr>
          <p:nvPr/>
        </p:nvSpPr>
        <p:spPr bwMode="auto">
          <a:xfrm rot="-5460000">
            <a:off x="-1271587" y="3046413"/>
            <a:ext cx="325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Complinace with handwashing (%)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1600200" y="5718175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Number of study</a:t>
            </a:r>
          </a:p>
        </p:txBody>
      </p:sp>
      <p:pic>
        <p:nvPicPr>
          <p:cNvPr id="10035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6553200" y="5794375"/>
            <a:ext cx="506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Year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 rot="-5400000">
            <a:off x="3690143" y="4209257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400" b="1">
                <a:latin typeface="Times New Roman" pitchFamily="18" charset="0"/>
              </a:rPr>
              <a:t>Attack rates of MRSA</a:t>
            </a:r>
          </a:p>
        </p:txBody>
      </p:sp>
      <p:sp>
        <p:nvSpPr>
          <p:cNvPr id="100361" name="Rectangle 10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 rot="5340000">
            <a:off x="7543800" y="3475038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% of nosocomial infection</a:t>
            </a: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8686800" y="4800600"/>
            <a:ext cx="152400" cy="152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067287735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Relation hygiène des mains transmission croisée</a:t>
            </a:r>
          </a:p>
        </p:txBody>
      </p:sp>
    </p:spTree>
    <p:extLst>
      <p:ext uri="{BB962C8B-B14F-4D97-AF65-F5344CB8AC3E}">
        <p14:creationId xmlns:p14="http://schemas.microsoft.com/office/powerpoint/2010/main" val="3333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62100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Objectif: protection individuelle du soignant</a:t>
            </a:r>
          </a:p>
          <a:p>
            <a:r>
              <a:rPr lang="fr-FR" altLang="fr-FR" dirty="0" smtClean="0"/>
              <a:t>Indication:</a:t>
            </a:r>
          </a:p>
          <a:p>
            <a:pPr lvl="1"/>
            <a:r>
              <a:rPr lang="fr-FR" altLang="fr-FR" dirty="0" smtClean="0"/>
              <a:t>Manœuvres invasives significatives et contact sang ou liquides biologiques</a:t>
            </a:r>
          </a:p>
          <a:p>
            <a:pPr lvl="2"/>
            <a:r>
              <a:rPr lang="fr-FR" altLang="fr-FR" dirty="0" smtClean="0"/>
              <a:t>Le port de gant n’est plus recommandé en IM, SC ou ID (SF2H/</a:t>
            </a:r>
            <a:r>
              <a:rPr lang="fr-FR" altLang="fr-FR" dirty="0" err="1" smtClean="0"/>
              <a:t>Geres</a:t>
            </a:r>
            <a:r>
              <a:rPr lang="fr-FR" altLang="fr-FR" dirty="0" smtClean="0"/>
              <a:t>  2024)</a:t>
            </a:r>
          </a:p>
          <a:p>
            <a:pPr lvl="2"/>
            <a:r>
              <a:rPr lang="fr-FR" altLang="fr-FR" dirty="0" smtClean="0"/>
              <a:t>Pas recommandé non plus pour isolement BMR</a:t>
            </a:r>
          </a:p>
          <a:p>
            <a:pPr lvl="1"/>
            <a:r>
              <a:rPr lang="fr-FR" altLang="fr-FR" dirty="0" smtClean="0"/>
              <a:t>Si risque projection sang ou liquides biologiques sur plaie non couverte</a:t>
            </a:r>
          </a:p>
          <a:p>
            <a:pPr lvl="1"/>
            <a:r>
              <a:rPr lang="fr-FR" altLang="fr-FR" dirty="0" smtClean="0"/>
              <a:t>Manipulation déchets souillés, changes, produits agressifs  etc…</a:t>
            </a:r>
          </a:p>
          <a:p>
            <a:r>
              <a:rPr lang="fr-FR" dirty="0" smtClean="0"/>
              <a:t>Les gants sont changés </a:t>
            </a:r>
          </a:p>
          <a:p>
            <a:pPr lvl="2"/>
            <a:r>
              <a:rPr lang="fr-FR" dirty="0" smtClean="0"/>
              <a:t>Entre deux patients</a:t>
            </a:r>
          </a:p>
          <a:p>
            <a:pPr lvl="2"/>
            <a:r>
              <a:rPr lang="fr-FR" dirty="0" smtClean="0"/>
              <a:t>Entre deux activités, y compris chez un même patient.</a:t>
            </a:r>
          </a:p>
          <a:p>
            <a:pPr lvl="1"/>
            <a:r>
              <a:rPr lang="fr-FR" dirty="0" smtClean="0"/>
              <a:t>Mis juste avant le contact, le soin ou le traitement.</a:t>
            </a:r>
          </a:p>
          <a:p>
            <a:pPr lvl="1"/>
            <a:r>
              <a:rPr lang="fr-FR" dirty="0" smtClean="0"/>
              <a:t>Retirés dés la fin du soin pour être jetés avant de toucher l’environnement.</a:t>
            </a:r>
          </a:p>
          <a:p>
            <a:r>
              <a:rPr lang="fr-FR" dirty="0" smtClean="0"/>
              <a:t>Le port de gants est un frein à la désinfection des mains</a:t>
            </a:r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Port de gants</a:t>
            </a:r>
          </a:p>
        </p:txBody>
      </p:sp>
    </p:spTree>
    <p:extLst>
      <p:ext uri="{BB962C8B-B14F-4D97-AF65-F5344CB8AC3E}">
        <p14:creationId xmlns:p14="http://schemas.microsoft.com/office/powerpoint/2010/main" val="2545041858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28600" y="3810000"/>
            <a:ext cx="2057400" cy="101758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à </a:t>
            </a: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caractère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confidentiel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667000" y="5334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DASRI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590800" y="3733800"/>
            <a:ext cx="1981200" cy="1565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d’activité de soins à risque infectieux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00600" y="4038600"/>
            <a:ext cx="1828800" cy="112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assimilables aux ordures ménagères</a:t>
            </a:r>
          </a:p>
        </p:txBody>
      </p:sp>
      <p:pic>
        <p:nvPicPr>
          <p:cNvPr id="107526" name="Picture 7" descr="sans tit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1166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sans ti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1187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sans tit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128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705600" y="411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b="1">
                <a:latin typeface="Times New Roman" pitchFamily="18" charset="0"/>
              </a:rPr>
              <a:t>Collecteur pour objets piquants et tranchants</a:t>
            </a:r>
          </a:p>
        </p:txBody>
      </p:sp>
      <p:pic>
        <p:nvPicPr>
          <p:cNvPr id="107531" name="Picture 12" descr="Collecteur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29400" y="1700808"/>
            <a:ext cx="2247900" cy="1762125"/>
          </a:xfrm>
        </p:spPr>
      </p:pic>
      <p:sp>
        <p:nvSpPr>
          <p:cNvPr id="34202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Les déchets</a:t>
            </a:r>
          </a:p>
        </p:txBody>
      </p:sp>
      <p:pic>
        <p:nvPicPr>
          <p:cNvPr id="107532" name="Picture 13" descr="KIF_0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7497763" y="5229225"/>
            <a:ext cx="1646237" cy="1235075"/>
          </a:xfrm>
        </p:spPr>
      </p:pic>
    </p:spTree>
    <p:extLst>
      <p:ext uri="{BB962C8B-B14F-4D97-AF65-F5344CB8AC3E}">
        <p14:creationId xmlns:p14="http://schemas.microsoft.com/office/powerpoint/2010/main" val="178530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1" name="Rectangle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72576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AES = contact avec :</a:t>
            </a:r>
          </a:p>
          <a:p>
            <a:pPr lvl="1"/>
            <a:r>
              <a:rPr lang="fr-FR" altLang="fr-FR" dirty="0" smtClean="0"/>
              <a:t>Sang ou un liquide biologique contaminé par du sang</a:t>
            </a:r>
          </a:p>
          <a:p>
            <a:pPr lvl="1"/>
            <a:r>
              <a:rPr lang="fr-FR" altLang="fr-FR" dirty="0" smtClean="0"/>
              <a:t>Avec effraction cutanée ou projection sur muqueuse ou peau lésée</a:t>
            </a:r>
          </a:p>
          <a:p>
            <a:r>
              <a:rPr lang="fr-FR" altLang="fr-FR" dirty="0" smtClean="0"/>
              <a:t>Risque de transmission de virus, </a:t>
            </a:r>
            <a:r>
              <a:rPr lang="fr-FR" altLang="fr-FR" dirty="0" err="1" smtClean="0"/>
              <a:t>bacteries</a:t>
            </a:r>
            <a:r>
              <a:rPr lang="fr-FR" altLang="fr-FR" dirty="0" smtClean="0"/>
              <a:t>, champignons, parasites</a:t>
            </a:r>
          </a:p>
          <a:p>
            <a:r>
              <a:rPr lang="fr-FR" altLang="fr-FR" dirty="0" smtClean="0"/>
              <a:t>Soins locaux: Dakin/SSI</a:t>
            </a:r>
          </a:p>
          <a:p>
            <a:r>
              <a:rPr lang="fr-FR" altLang="fr-FR" dirty="0" smtClean="0"/>
              <a:t>Evaluer risque: MI / urgences: source/blessure: Déclaration AT &lt; 24h </a:t>
            </a:r>
          </a:p>
          <a:p>
            <a:r>
              <a:rPr lang="fr-FR" altLang="fr-FR" dirty="0" smtClean="0"/>
              <a:t>Traitement:</a:t>
            </a:r>
          </a:p>
          <a:p>
            <a:pPr lvl="2"/>
            <a:r>
              <a:rPr lang="fr-FR" altLang="fr-FR" dirty="0" smtClean="0"/>
              <a:t>VIH &lt;4h (48 h max): Si risque: trithérapie 4 semaines</a:t>
            </a:r>
          </a:p>
          <a:p>
            <a:pPr lvl="3"/>
            <a:r>
              <a:rPr lang="fr-FR" altLang="fr-FR" dirty="0" err="1"/>
              <a:t>Ténofovir</a:t>
            </a:r>
            <a:r>
              <a:rPr lang="fr-FR" altLang="fr-FR" dirty="0"/>
              <a:t>/</a:t>
            </a:r>
            <a:r>
              <a:rPr lang="fr-FR" altLang="fr-FR" dirty="0" err="1"/>
              <a:t>emtricitabine</a:t>
            </a:r>
            <a:r>
              <a:rPr lang="fr-FR" altLang="fr-FR" dirty="0"/>
              <a:t> (</a:t>
            </a:r>
            <a:r>
              <a:rPr lang="fr-FR" altLang="fr-FR" dirty="0" err="1"/>
              <a:t>truvada</a:t>
            </a:r>
            <a:r>
              <a:rPr lang="fr-FR" altLang="fr-FR" dirty="0"/>
              <a:t>®) + </a:t>
            </a:r>
            <a:r>
              <a:rPr lang="fr-FR" altLang="fr-FR" dirty="0" err="1"/>
              <a:t>doravirine</a:t>
            </a:r>
            <a:r>
              <a:rPr lang="fr-FR" altLang="fr-FR" dirty="0"/>
              <a:t> (</a:t>
            </a:r>
            <a:r>
              <a:rPr lang="fr-FR" altLang="fr-FR" dirty="0" err="1"/>
              <a:t>pifeltro</a:t>
            </a:r>
            <a:r>
              <a:rPr lang="fr-FR" altLang="fr-FR" dirty="0" smtClean="0"/>
              <a:t>®): 1 </a:t>
            </a:r>
            <a:r>
              <a:rPr lang="fr-FR" altLang="fr-FR" dirty="0" err="1" smtClean="0"/>
              <a:t>cp</a:t>
            </a:r>
            <a:r>
              <a:rPr lang="fr-FR" altLang="fr-FR" dirty="0" smtClean="0"/>
              <a:t> de chaque</a:t>
            </a:r>
          </a:p>
          <a:p>
            <a:pPr lvl="3"/>
            <a:r>
              <a:rPr lang="fr-FR" altLang="fr-FR" dirty="0" smtClean="0"/>
              <a:t>Autres choix si DFG&lt;50, grossesse ou allaitement: </a:t>
            </a:r>
            <a:r>
              <a:rPr lang="fr-FR" altLang="fr-FR" dirty="0" err="1" smtClean="0"/>
              <a:t>cf</a:t>
            </a:r>
            <a:r>
              <a:rPr lang="fr-FR" altLang="fr-FR" dirty="0" smtClean="0"/>
              <a:t> gilar.org </a:t>
            </a:r>
          </a:p>
          <a:p>
            <a:pPr lvl="2"/>
            <a:r>
              <a:rPr lang="fr-FR" altLang="fr-FR" dirty="0" smtClean="0"/>
              <a:t>VHB: Non immunisé: </a:t>
            </a:r>
            <a:r>
              <a:rPr lang="fr-FR" altLang="fr-FR" dirty="0" err="1" smtClean="0"/>
              <a:t>IgG</a:t>
            </a:r>
            <a:r>
              <a:rPr lang="fr-FR" altLang="fr-FR" dirty="0" smtClean="0"/>
              <a:t> + vaccin</a:t>
            </a:r>
          </a:p>
          <a:p>
            <a:pPr lvl="2"/>
            <a:r>
              <a:rPr lang="fr-FR" altLang="fr-FR" dirty="0" smtClean="0"/>
              <a:t>VHC: surveillance      </a:t>
            </a:r>
          </a:p>
          <a:p>
            <a:pPr lvl="1"/>
            <a:r>
              <a:rPr lang="fr-FR" altLang="fr-FR" dirty="0" smtClean="0"/>
              <a:t>Suivi jusqu’à M4: VIH et M6: VHC     </a:t>
            </a:r>
          </a:p>
          <a:p>
            <a:endParaRPr lang="fr-FR" altLang="fr-FR" dirty="0" smtClean="0"/>
          </a:p>
        </p:txBody>
      </p:sp>
      <p:sp>
        <p:nvSpPr>
          <p:cNvPr id="3440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AES</a:t>
            </a:r>
            <a:endParaRPr lang="fr-FR" alt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76473" y="4913344"/>
          <a:ext cx="8591053" cy="1792256"/>
        </p:xfrm>
        <a:graphic>
          <a:graphicData uri="http://schemas.openxmlformats.org/drawingml/2006/table">
            <a:tbl>
              <a:tblPr firstRow="1" bandRow="1"/>
              <a:tblGrid>
                <a:gridCol w="5256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0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6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7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Risque et exposition selon statut VIH de la personne source</a:t>
                      </a:r>
                      <a:endParaRPr lang="fr-F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détectable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 &lt; 50 </a:t>
                      </a: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c/ml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Inconnu</a:t>
                      </a:r>
                      <a:endParaRPr lang="fr-FR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Important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Piqûre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profonde, aiguille creuse et intravasculaire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Intermédiaire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Coupure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bistouri, piqûre avec aiguille IM ou SC, piqûre avec aiguille pleine, exposition CM &gt; 15 min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3942" marR="3942" marT="27027" marB="270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Faible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Piqûre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avec seringue abandonnée, crachats/morsure/griffures et autres cas</a:t>
                      </a:r>
                    </a:p>
                  </a:txBody>
                  <a:tcPr marL="3942" marR="3942" marT="27027" marB="270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 de TT</a:t>
                      </a:r>
                    </a:p>
                  </a:txBody>
                  <a:tcPr marL="3942" marR="3942" marT="27027" marB="27027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98270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Séparation du malade des autres malades</a:t>
            </a:r>
          </a:p>
          <a:p>
            <a:pPr lvl="1"/>
            <a:r>
              <a:rPr lang="fr-FR" altLang="fr-FR" dirty="0" smtClean="0"/>
              <a:t>Chambre seule ou regroupement lors d’épidémies.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Selon mode de transmission</a:t>
            </a:r>
          </a:p>
          <a:p>
            <a:pPr lvl="1"/>
            <a:r>
              <a:rPr lang="fr-FR" altLang="fr-FR" dirty="0" smtClean="0"/>
              <a:t>Patient porteur de microorganismes particuliers</a:t>
            </a:r>
          </a:p>
          <a:p>
            <a:pPr lvl="2"/>
            <a:r>
              <a:rPr lang="fr-FR" altLang="fr-FR" dirty="0" smtClean="0"/>
              <a:t>Précautions standard: pour tous les patients</a:t>
            </a:r>
          </a:p>
          <a:p>
            <a:pPr lvl="2"/>
            <a:r>
              <a:rPr lang="fr-FR" altLang="fr-FR" dirty="0" smtClean="0"/>
              <a:t>Si infection aéroportée: précautions respiratoires</a:t>
            </a:r>
          </a:p>
          <a:p>
            <a:pPr lvl="2"/>
            <a:r>
              <a:rPr lang="fr-FR" altLang="fr-FR" dirty="0" smtClean="0"/>
              <a:t>Si transmission </a:t>
            </a:r>
            <a:r>
              <a:rPr lang="fr-FR" altLang="fr-FR" dirty="0" err="1" smtClean="0"/>
              <a:t>manuportée</a:t>
            </a:r>
            <a:r>
              <a:rPr lang="fr-FR" altLang="fr-FR" dirty="0" smtClean="0"/>
              <a:t>: précautions contact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Patient à risque d’acquisition (neutropénie profonde): </a:t>
            </a:r>
          </a:p>
          <a:p>
            <a:pPr lvl="2"/>
            <a:r>
              <a:rPr lang="fr-FR" altLang="fr-FR" dirty="0" smtClean="0"/>
              <a:t>Isolement protecteur</a:t>
            </a:r>
          </a:p>
        </p:txBody>
      </p:sp>
      <p:sp>
        <p:nvSpPr>
          <p:cNvPr id="348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 « isolement »</a:t>
            </a:r>
          </a:p>
        </p:txBody>
      </p:sp>
    </p:spTree>
    <p:extLst>
      <p:ext uri="{BB962C8B-B14F-4D97-AF65-F5344CB8AC3E}">
        <p14:creationId xmlns:p14="http://schemas.microsoft.com/office/powerpoint/2010/main" val="3851877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" y="1546339"/>
            <a:ext cx="8959876" cy="5269852"/>
          </a:xfrm>
          <a:prstGeom prst="rect">
            <a:avLst/>
          </a:prstGeom>
        </p:spPr>
      </p:pic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à l’hôpital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jours 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" y="1266368"/>
            <a:ext cx="1015160" cy="5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94249"/>
            <a:ext cx="2185410" cy="21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Précautions CONTACT "C"</a:t>
            </a:r>
          </a:p>
          <a:p>
            <a:pPr lvl="1"/>
            <a:r>
              <a:rPr lang="fr-FR" altLang="fr-FR" dirty="0" smtClean="0"/>
              <a:t>Contact direct avec le patient </a:t>
            </a:r>
          </a:p>
          <a:p>
            <a:pPr marL="392113" lvl="1" indent="0">
              <a:buNone/>
            </a:pPr>
            <a:r>
              <a:rPr lang="fr-FR" altLang="fr-FR" dirty="0"/>
              <a:t> </a:t>
            </a:r>
            <a:r>
              <a:rPr lang="fr-FR" altLang="fr-FR" dirty="0" smtClean="0"/>
              <a:t>   ou son environnement.</a:t>
            </a:r>
          </a:p>
          <a:p>
            <a:pPr lvl="1"/>
            <a:r>
              <a:rPr lang="fr-FR" altLang="fr-FR" dirty="0" smtClean="0"/>
              <a:t>Tablier plastique</a:t>
            </a:r>
          </a:p>
          <a:p>
            <a:pPr lvl="1"/>
            <a:r>
              <a:rPr lang="fr-FR" altLang="fr-FR" dirty="0" smtClean="0"/>
              <a:t>Hygiène des mains après le soin : SHA</a:t>
            </a:r>
          </a:p>
          <a:p>
            <a:pPr lvl="1"/>
            <a:r>
              <a:rPr lang="fr-FR" altLang="fr-FR" dirty="0" smtClean="0"/>
              <a:t>Contact « renforcées » pour EPC</a:t>
            </a:r>
          </a:p>
          <a:p>
            <a:r>
              <a:rPr lang="fr-FR" altLang="fr-FR" dirty="0"/>
              <a:t>Précautions respiratoires: </a:t>
            </a:r>
            <a:r>
              <a:rPr lang="fr-FR" altLang="fr-FR" b="1" dirty="0">
                <a:solidFill>
                  <a:srgbClr val="FF0000"/>
                </a:solidFill>
              </a:rPr>
              <a:t>Continuum gouttelettes/air </a:t>
            </a:r>
          </a:p>
          <a:p>
            <a:pPr lvl="1"/>
            <a:r>
              <a:rPr lang="fr-FR" altLang="fr-FR" dirty="0" err="1"/>
              <a:t>Reco</a:t>
            </a:r>
            <a:r>
              <a:rPr lang="fr-FR" altLang="fr-FR" dirty="0"/>
              <a:t> de renouvellement d’air &gt; 6vol/h</a:t>
            </a:r>
          </a:p>
          <a:p>
            <a:pPr lvl="1"/>
            <a:r>
              <a:rPr lang="fr-FR" altLang="fr-FR" dirty="0"/>
              <a:t>Transmission liée à proximité/durée du contact /dose infectante</a:t>
            </a:r>
          </a:p>
          <a:p>
            <a:pPr lvl="1"/>
            <a:r>
              <a:rPr lang="fr-FR" altLang="fr-FR" dirty="0"/>
              <a:t>Choix entre masque </a:t>
            </a:r>
            <a:r>
              <a:rPr lang="fr-FR" altLang="fr-FR" dirty="0" err="1"/>
              <a:t>chir</a:t>
            </a:r>
            <a:r>
              <a:rPr lang="fr-FR" altLang="fr-FR" dirty="0"/>
              <a:t> ou FFP2 selon</a:t>
            </a:r>
          </a:p>
          <a:p>
            <a:pPr lvl="2"/>
            <a:r>
              <a:rPr lang="fr-FR" altLang="fr-FR" dirty="0"/>
              <a:t>Gravité de la pathologie</a:t>
            </a:r>
          </a:p>
          <a:p>
            <a:pPr lvl="2"/>
            <a:r>
              <a:rPr lang="fr-FR" altLang="fr-FR" dirty="0"/>
              <a:t>Dose infectante</a:t>
            </a:r>
          </a:p>
          <a:p>
            <a:pPr lvl="2"/>
            <a:r>
              <a:rPr lang="fr-FR" altLang="fr-FR" dirty="0"/>
              <a:t>Durée contact</a:t>
            </a:r>
          </a:p>
          <a:p>
            <a:pPr lvl="2"/>
            <a:r>
              <a:rPr lang="fr-FR" altLang="fr-FR" dirty="0"/>
              <a:t>Proximité contact</a:t>
            </a:r>
          </a:p>
          <a:p>
            <a:pPr lvl="2"/>
            <a:r>
              <a:rPr lang="fr-FR" altLang="fr-FR" dirty="0"/>
              <a:t>Ventilation pièce</a:t>
            </a:r>
          </a:p>
          <a:p>
            <a:pPr lvl="1"/>
            <a:r>
              <a:rPr lang="fr-FR" altLang="fr-FR" dirty="0"/>
              <a:t>Si risque très élevé</a:t>
            </a:r>
          </a:p>
          <a:p>
            <a:pPr lvl="2"/>
            <a:r>
              <a:rPr lang="fr-FR" altLang="fr-FR" dirty="0"/>
              <a:t>Chambre à pression négative</a:t>
            </a:r>
          </a:p>
          <a:p>
            <a:endParaRPr lang="fr-FR" altLang="fr-FR" dirty="0" smtClean="0"/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1814" y="4509120"/>
            <a:ext cx="2454986" cy="17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79" y="109227"/>
            <a:ext cx="3593711" cy="20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0000FF"/>
                </a:solidFill>
              </a:rPr>
              <a:t>Neutropénique</a:t>
            </a:r>
            <a:endParaRPr lang="fr-FR" altLang="fr-FR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dirty="0" smtClean="0"/>
              <a:t>Hygiène des mains avant d’entrer</a:t>
            </a:r>
          </a:p>
          <a:p>
            <a:pPr lvl="2"/>
            <a:r>
              <a:rPr lang="fr-FR" altLang="fr-FR" dirty="0" smtClean="0"/>
              <a:t>SHA</a:t>
            </a:r>
          </a:p>
          <a:p>
            <a:pPr lvl="1"/>
            <a:r>
              <a:rPr lang="fr-FR" altLang="fr-FR" dirty="0" smtClean="0"/>
              <a:t>Masque/gants/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/charlotte</a:t>
            </a:r>
          </a:p>
          <a:p>
            <a:pPr lvl="2"/>
            <a:r>
              <a:rPr lang="fr-FR" altLang="fr-FR" dirty="0" smtClean="0"/>
              <a:t>Mettre avant d’entrer et retirer hors de la chambre</a:t>
            </a:r>
          </a:p>
          <a:p>
            <a:pPr lvl="1"/>
            <a:r>
              <a:rPr lang="fr-FR" altLang="fr-FR" dirty="0" smtClean="0"/>
              <a:t>+/- chambre à pression positive</a:t>
            </a:r>
          </a:p>
          <a:p>
            <a:endParaRPr lang="fr-FR" altLang="fr-FR" dirty="0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4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/>
          </p:cNvSpPr>
          <p:nvPr>
            <p:ph idx="1"/>
          </p:nvPr>
        </p:nvSpPr>
        <p:spPr>
          <a:xfrm>
            <a:off x="389191" y="1507691"/>
            <a:ext cx="8229600" cy="4090268"/>
          </a:xfrm>
        </p:spPr>
        <p:txBody>
          <a:bodyPr/>
          <a:lstStyle/>
          <a:p>
            <a:r>
              <a:rPr lang="fr-FR" dirty="0" smtClean="0"/>
              <a:t>Sur le serveur de résultats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Sur le dossier patient informatisé</a:t>
            </a:r>
          </a:p>
          <a:p>
            <a:pPr lvl="1"/>
            <a:r>
              <a:rPr lang="fr-FR" dirty="0" smtClean="0"/>
              <a:t>Icones </a:t>
            </a:r>
          </a:p>
        </p:txBody>
      </p:sp>
      <p:sp>
        <p:nvSpPr>
          <p:cNvPr id="382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  <a:endParaRPr lang="fr-FR" dirty="0" smtClean="0"/>
          </a:p>
        </p:txBody>
      </p:sp>
      <p:sp>
        <p:nvSpPr>
          <p:cNvPr id="119814" name="AutoShape 11" descr="Images intégrées 1"/>
          <p:cNvSpPr>
            <a:spLocks noChangeAspect="1" noChangeArrowheads="1"/>
          </p:cNvSpPr>
          <p:nvPr/>
        </p:nvSpPr>
        <p:spPr bwMode="auto">
          <a:xfrm>
            <a:off x="161925" y="46038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5" name="AutoShape 12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98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58" y="3846393"/>
            <a:ext cx="3324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02" y="5324000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" y="2019299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6" y="1948854"/>
            <a:ext cx="4543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1018429" y="2724149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05383" y="2787510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55228" y="2019299"/>
            <a:ext cx="371475" cy="504055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089382"/>
            <a:ext cx="356459" cy="383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57" y="5762659"/>
            <a:ext cx="3333750" cy="800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32" y="4384858"/>
            <a:ext cx="3617193" cy="20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4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  <p:sp>
        <p:nvSpPr>
          <p:cNvPr id="354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les familles et visites</a:t>
            </a:r>
          </a:p>
        </p:txBody>
      </p:sp>
    </p:spTree>
    <p:extLst>
      <p:ext uri="{BB962C8B-B14F-4D97-AF65-F5344CB8AC3E}">
        <p14:creationId xmlns:p14="http://schemas.microsoft.com/office/powerpoint/2010/main" val="1303610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13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91"/>
            <a:ext cx="5734225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3" y="1412776"/>
            <a:ext cx="3894288" cy="38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145"/>
            <a:ext cx="3600400" cy="23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630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Signalisation isolement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" y="836713"/>
            <a:ext cx="479481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4674"/>
            <a:ext cx="4794818" cy="330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7722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Bactéries </a:t>
            </a:r>
            <a:r>
              <a:rPr lang="fr-FR" altLang="fr-FR" dirty="0"/>
              <a:t>hautement </a:t>
            </a:r>
            <a:r>
              <a:rPr lang="fr-FR" altLang="fr-FR" dirty="0" smtClean="0"/>
              <a:t>résistantes = </a:t>
            </a:r>
            <a:r>
              <a:rPr lang="fr-FR" altLang="fr-FR" b="1" dirty="0" smtClean="0">
                <a:solidFill>
                  <a:srgbClr val="FF0000"/>
                </a:solidFill>
              </a:rPr>
              <a:t>EPC: Carbapénémases</a:t>
            </a:r>
          </a:p>
          <a:p>
            <a:pPr lvl="1"/>
            <a:r>
              <a:rPr lang="fr-FR" altLang="fr-FR" dirty="0" smtClean="0"/>
              <a:t>(et, rare) ERG: </a:t>
            </a:r>
            <a:r>
              <a:rPr lang="fr-FR" altLang="fr-FR" i="1" dirty="0" err="1" smtClean="0"/>
              <a:t>Enterococcus</a:t>
            </a:r>
            <a:r>
              <a:rPr lang="fr-FR" altLang="fr-FR" i="1" dirty="0" smtClean="0"/>
              <a:t> </a:t>
            </a:r>
            <a:r>
              <a:rPr lang="fr-FR" altLang="fr-FR" i="1" dirty="0" err="1" smtClean="0"/>
              <a:t>faecium</a:t>
            </a:r>
            <a:r>
              <a:rPr lang="fr-FR" altLang="fr-FR" dirty="0" smtClean="0"/>
              <a:t> R aux </a:t>
            </a:r>
            <a:r>
              <a:rPr lang="fr-FR" altLang="fr-FR" dirty="0" err="1" smtClean="0"/>
              <a:t>glycopeptides</a:t>
            </a:r>
            <a:endParaRPr lang="fr-FR" altLang="fr-FR" dirty="0" smtClean="0"/>
          </a:p>
          <a:p>
            <a:pPr lvl="1"/>
            <a:r>
              <a:rPr lang="fr-FR" dirty="0"/>
              <a:t>Dépistage à l’admission </a:t>
            </a:r>
            <a:r>
              <a:rPr lang="fr-FR" dirty="0" smtClean="0"/>
              <a:t>(rectal): </a:t>
            </a:r>
            <a:endParaRPr lang="fr-FR" dirty="0"/>
          </a:p>
          <a:p>
            <a:pPr lvl="2"/>
            <a:r>
              <a:rPr lang="fr-FR" dirty="0"/>
              <a:t>Si rapatriement sanitaire ou H à l ’étranger dans les 12 mois</a:t>
            </a:r>
          </a:p>
          <a:p>
            <a:r>
              <a:rPr lang="fr-FR" altLang="fr-FR" dirty="0" smtClean="0"/>
              <a:t>Patient </a:t>
            </a:r>
            <a:r>
              <a:rPr lang="fr-FR" altLang="fr-FR" dirty="0"/>
              <a:t>« contact </a:t>
            </a:r>
            <a:r>
              <a:rPr lang="fr-FR" altLang="fr-FR" dirty="0" smtClean="0"/>
              <a:t>» = pris en charge en mm temps qu’un porteur</a:t>
            </a:r>
            <a:endParaRPr lang="fr-FR" altLang="fr-FR" dirty="0"/>
          </a:p>
          <a:p>
            <a:pPr lvl="1"/>
            <a:r>
              <a:rPr lang="fr-FR" altLang="fr-FR" dirty="0" smtClean="0"/>
              <a:t>Dépistage 1/</a:t>
            </a:r>
            <a:r>
              <a:rPr lang="fr-FR" altLang="fr-FR" dirty="0" err="1" smtClean="0"/>
              <a:t>sem</a:t>
            </a:r>
            <a:r>
              <a:rPr lang="fr-FR" altLang="fr-FR" dirty="0" smtClean="0"/>
              <a:t> </a:t>
            </a:r>
            <a:r>
              <a:rPr lang="fr-FR" altLang="fr-FR" dirty="0"/>
              <a:t>pendant le séjour du porteur puis à la sortie du porteur</a:t>
            </a:r>
          </a:p>
          <a:p>
            <a:pPr lvl="1"/>
            <a:r>
              <a:rPr lang="fr-FR" altLang="fr-FR" dirty="0"/>
              <a:t>3 dépistage à 1 semaine d’intervalle après la fin du contact avec le porteur si découverte fortuite du porteur</a:t>
            </a:r>
          </a:p>
          <a:p>
            <a:r>
              <a:rPr lang="fr-FR" altLang="fr-FR" dirty="0" smtClean="0"/>
              <a:t>Champignons = </a:t>
            </a:r>
            <a:r>
              <a:rPr lang="fr-FR" altLang="fr-FR" b="1" i="1" dirty="0" smtClean="0">
                <a:solidFill>
                  <a:srgbClr val="FF0000"/>
                </a:solidFill>
              </a:rPr>
              <a:t>Candida </a:t>
            </a:r>
            <a:r>
              <a:rPr lang="fr-FR" altLang="fr-FR" b="1" i="1" dirty="0" err="1" smtClean="0">
                <a:solidFill>
                  <a:srgbClr val="FF0000"/>
                </a:solidFill>
              </a:rPr>
              <a:t>auris</a:t>
            </a:r>
            <a:endParaRPr lang="fr-FR" altLang="fr-FR" b="1" i="1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Dépistage à </a:t>
            </a:r>
            <a:r>
              <a:rPr lang="fr-FR" dirty="0" smtClean="0"/>
              <a:t>l’admission (aisselles, aine et nez): </a:t>
            </a:r>
            <a:endParaRPr lang="fr-FR" dirty="0"/>
          </a:p>
          <a:p>
            <a:pPr lvl="2"/>
            <a:r>
              <a:rPr lang="fr-FR" dirty="0"/>
              <a:t>Si </a:t>
            </a:r>
            <a:r>
              <a:rPr lang="fr-FR" dirty="0" smtClean="0"/>
              <a:t>rapatriement sanitaire ou H à l ’étranger dans </a:t>
            </a:r>
            <a:r>
              <a:rPr lang="fr-FR" dirty="0"/>
              <a:t>les 12 </a:t>
            </a:r>
            <a:r>
              <a:rPr lang="fr-FR" dirty="0" smtClean="0"/>
              <a:t>mois</a:t>
            </a:r>
          </a:p>
          <a:p>
            <a:pPr lvl="2"/>
            <a:r>
              <a:rPr lang="fr-FR" altLang="fr-FR" dirty="0" smtClean="0"/>
              <a:t>Ou colonisation antérieure, ou patient contact (épidémie régionale en cours)</a:t>
            </a:r>
          </a:p>
        </p:txBody>
      </p:sp>
      <p:sp>
        <p:nvSpPr>
          <p:cNvPr id="3573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altLang="fr-FR" dirty="0" smtClean="0"/>
              <a:t>Bactéries, et champignons très « R </a:t>
            </a:r>
            <a:r>
              <a:rPr lang="fr-FR" altLang="fr-FR" dirty="0"/>
              <a:t>»: Chambre individuelle </a:t>
            </a:r>
            <a:r>
              <a:rPr lang="fr-FR" altLang="fr-FR" dirty="0" smtClean="0"/>
              <a:t>et Précautions contact</a:t>
            </a:r>
          </a:p>
        </p:txBody>
      </p:sp>
    </p:spTree>
    <p:extLst>
      <p:ext uri="{BB962C8B-B14F-4D97-AF65-F5344CB8AC3E}">
        <p14:creationId xmlns:p14="http://schemas.microsoft.com/office/powerpoint/2010/main" val="253241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BLSE, et SARM = 1 an après dernier prélèvement positif</a:t>
            </a:r>
          </a:p>
          <a:p>
            <a:pPr lvl="1"/>
            <a:r>
              <a:rPr lang="fr-FR" dirty="0" smtClean="0"/>
              <a:t>Si dernier prélèvement positif &lt; 1 an: </a:t>
            </a:r>
          </a:p>
          <a:p>
            <a:pPr lvl="2"/>
            <a:r>
              <a:rPr lang="fr-FR" dirty="0" smtClean="0"/>
              <a:t>Poursuite isolement, même si prélèvement récent négatif</a:t>
            </a:r>
          </a:p>
          <a:p>
            <a:pPr lvl="1"/>
            <a:r>
              <a:rPr lang="fr-FR" dirty="0" smtClean="0"/>
              <a:t>Si dernier prélèvement positif &gt; 1 an et prélèvement récent négatif: </a:t>
            </a:r>
          </a:p>
          <a:p>
            <a:pPr lvl="2"/>
            <a:r>
              <a:rPr lang="fr-FR" dirty="0" smtClean="0"/>
              <a:t>Arrêt isolement</a:t>
            </a:r>
          </a:p>
          <a:p>
            <a:pPr lvl="1"/>
            <a:r>
              <a:rPr lang="fr-FR" dirty="0" smtClean="0"/>
              <a:t>Si dernier prélèvement positif &gt; 1 an et pas de prélèvement récent</a:t>
            </a:r>
          </a:p>
          <a:p>
            <a:pPr lvl="2"/>
            <a:r>
              <a:rPr lang="fr-FR" dirty="0" smtClean="0"/>
              <a:t>Prélèvement de dépistage</a:t>
            </a:r>
          </a:p>
          <a:p>
            <a:pPr lvl="2"/>
            <a:r>
              <a:rPr lang="fr-FR" dirty="0" smtClean="0"/>
              <a:t>Levée isolement si prélèvement négatif</a:t>
            </a:r>
          </a:p>
          <a:p>
            <a:r>
              <a:rPr lang="fr-FR" dirty="0" smtClean="0"/>
              <a:t>EPC et ERG </a:t>
            </a:r>
            <a:r>
              <a:rPr lang="fr-FR" b="1" dirty="0" smtClean="0"/>
              <a:t>« porteurs »</a:t>
            </a:r>
          </a:p>
          <a:p>
            <a:pPr lvl="1"/>
            <a:r>
              <a:rPr lang="fr-FR" dirty="0" smtClean="0"/>
              <a:t>Poursuite isolement </a:t>
            </a:r>
            <a:r>
              <a:rPr lang="fr-FR" b="1" dirty="0" smtClean="0"/>
              <a:t>sans limite de durée</a:t>
            </a:r>
            <a:r>
              <a:rPr lang="fr-FR" dirty="0" smtClean="0"/>
              <a:t> sauf avis UHLIN</a:t>
            </a:r>
          </a:p>
          <a:p>
            <a:r>
              <a:rPr lang="fr-FR" dirty="0" smtClean="0"/>
              <a:t>EPC et ERG « contacts »</a:t>
            </a:r>
          </a:p>
          <a:p>
            <a:pPr lvl="1"/>
            <a:r>
              <a:rPr lang="fr-FR" dirty="0"/>
              <a:t>Poursuite isolement </a:t>
            </a:r>
            <a:r>
              <a:rPr lang="fr-FR" dirty="0" smtClean="0"/>
              <a:t>jusqu’à 3 prélèvements négatifs à au moins une semaine d’intervalle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 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187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Doit être donnée et tracée dans le dossier si pendant l’hospitalisation</a:t>
            </a:r>
          </a:p>
          <a:p>
            <a:r>
              <a:rPr lang="fr-FR" dirty="0" smtClean="0"/>
              <a:t>Si découverte après la sortie: info patient/MT</a:t>
            </a:r>
          </a:p>
          <a:p>
            <a:r>
              <a:rPr lang="fr-FR" dirty="0" smtClean="0"/>
              <a:t>Donner plaquette info patient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 patient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241884" cy="32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721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324"/>
          </a:xfrm>
        </p:spPr>
        <p:txBody>
          <a:bodyPr>
            <a:normAutofit fontScale="70000" lnSpcReduction="20000"/>
          </a:bodyPr>
          <a:lstStyle/>
          <a:p>
            <a:r>
              <a:rPr lang="fr-FR" altLang="fr-FR" dirty="0" err="1" smtClean="0"/>
              <a:t>Méningococcémie</a:t>
            </a:r>
            <a:r>
              <a:rPr lang="fr-FR" altLang="fr-FR" dirty="0" smtClean="0"/>
              <a:t>: prophylaxie (Instruction DGS 2018 )</a:t>
            </a:r>
          </a:p>
          <a:p>
            <a:pPr lvl="1"/>
            <a:r>
              <a:rPr lang="fr-FR" altLang="fr-FR" dirty="0" smtClean="0"/>
              <a:t>Personne ayant pratiqué, sans masque de protection </a:t>
            </a:r>
          </a:p>
          <a:p>
            <a:pPr lvl="2"/>
            <a:r>
              <a:rPr lang="fr-FR" altLang="fr-FR" dirty="0" smtClean="0"/>
              <a:t>bouche à bouche</a:t>
            </a:r>
          </a:p>
          <a:p>
            <a:pPr lvl="2"/>
            <a:r>
              <a:rPr lang="fr-FR" altLang="fr-FR" dirty="0" smtClean="0"/>
              <a:t>intubation trachéale</a:t>
            </a:r>
          </a:p>
          <a:p>
            <a:pPr lvl="2"/>
            <a:r>
              <a:rPr lang="fr-FR" altLang="fr-FR" dirty="0" smtClean="0"/>
              <a:t>Aspiration</a:t>
            </a:r>
          </a:p>
          <a:p>
            <a:pPr lvl="1"/>
            <a:r>
              <a:rPr lang="fr-FR" altLang="fr-FR" dirty="0" smtClean="0"/>
              <a:t>Autres personnes, risque si:</a:t>
            </a:r>
          </a:p>
          <a:p>
            <a:pPr lvl="2"/>
            <a:r>
              <a:rPr lang="fr-FR" altLang="fr-FR" dirty="0" smtClean="0"/>
              <a:t>distance de moins d’un mètre et</a:t>
            </a:r>
          </a:p>
          <a:p>
            <a:pPr lvl="2"/>
            <a:r>
              <a:rPr lang="fr-FR" altLang="fr-FR" dirty="0" smtClean="0"/>
              <a:t>contact « en face à face »  et</a:t>
            </a:r>
          </a:p>
          <a:p>
            <a:pPr lvl="2"/>
            <a:r>
              <a:rPr lang="fr-FR" altLang="fr-FR" dirty="0" smtClean="0"/>
              <a:t>au moins 1 h d’affilée (moins si toux importante et/ou des éternuements fréquents)</a:t>
            </a:r>
          </a:p>
          <a:p>
            <a:pPr lvl="1"/>
            <a:r>
              <a:rPr lang="fr-FR" altLang="fr-FR" dirty="0" smtClean="0"/>
              <a:t>Avant le début du tt ATB et jusqu’à 24h après ATB</a:t>
            </a:r>
          </a:p>
          <a:p>
            <a:pPr lvl="2"/>
            <a:r>
              <a:rPr lang="fr-FR" altLang="fr-FR" dirty="0" smtClean="0"/>
              <a:t>Pas d’intérêt </a:t>
            </a:r>
            <a:r>
              <a:rPr lang="fr-FR" altLang="fr-FR" dirty="0" err="1" smtClean="0"/>
              <a:t>apres</a:t>
            </a:r>
            <a:r>
              <a:rPr lang="fr-FR" altLang="fr-FR" dirty="0" smtClean="0"/>
              <a:t> 10j</a:t>
            </a:r>
          </a:p>
          <a:p>
            <a:pPr lvl="1"/>
            <a:r>
              <a:rPr lang="fr-FR" altLang="fr-FR" dirty="0" smtClean="0"/>
              <a:t>Première ligne: rifampicine (600mg/12h, 48h)</a:t>
            </a:r>
          </a:p>
          <a:p>
            <a:pPr lvl="2"/>
            <a:r>
              <a:rPr lang="fr-FR" altLang="fr-FR" dirty="0" smtClean="0"/>
              <a:t>Si CI ou résistance, ou (comme actuellement) pénurie majeure:  </a:t>
            </a:r>
          </a:p>
          <a:p>
            <a:pPr lvl="3"/>
            <a:r>
              <a:rPr lang="fr-FR" altLang="fr-FR" dirty="0" smtClean="0"/>
              <a:t>Ceftriaxone 250mg , dose unique</a:t>
            </a:r>
          </a:p>
          <a:p>
            <a:pPr lvl="3"/>
            <a:r>
              <a:rPr lang="fr-FR" altLang="fr-FR" dirty="0" err="1" smtClean="0"/>
              <a:t>Ciflox</a:t>
            </a:r>
            <a:r>
              <a:rPr lang="fr-FR" altLang="fr-FR" dirty="0" smtClean="0"/>
              <a:t> 500 PO dose unique</a:t>
            </a:r>
          </a:p>
          <a:p>
            <a:r>
              <a:rPr lang="fr-FR" altLang="fr-FR" dirty="0" smtClean="0"/>
              <a:t>Appel veille sanitaire pour DO urgente (traçage contacts)</a:t>
            </a:r>
          </a:p>
          <a:p>
            <a:pPr lvl="1"/>
            <a:r>
              <a:rPr lang="fr-FR" altLang="fr-FR" dirty="0" smtClean="0"/>
              <a:t>ARS N-</a:t>
            </a:r>
            <a:r>
              <a:rPr lang="fr-FR" altLang="fr-FR" dirty="0" err="1" smtClean="0"/>
              <a:t>PdC</a:t>
            </a:r>
            <a:r>
              <a:rPr lang="fr-FR" altLang="fr-FR" dirty="0" smtClean="0"/>
              <a:t> = tél : 03 62 72 77 77  -  Fax : 03 62 72 88 75</a:t>
            </a:r>
          </a:p>
          <a:p>
            <a:pPr lvl="1"/>
            <a:r>
              <a:rPr lang="fr-FR" dirty="0"/>
              <a:t>ARS-HDF-VEILLESANITAIRE@ars.sante.fr</a:t>
            </a:r>
            <a:endParaRPr lang="fr-FR" altLang="fr-FR" dirty="0" smtClean="0"/>
          </a:p>
        </p:txBody>
      </p:sp>
      <p:sp>
        <p:nvSpPr>
          <p:cNvPr id="3604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Infections communautaires</a:t>
            </a:r>
          </a:p>
        </p:txBody>
      </p:sp>
    </p:spTree>
    <p:extLst>
      <p:ext uri="{BB962C8B-B14F-4D97-AF65-F5344CB8AC3E}">
        <p14:creationId xmlns:p14="http://schemas.microsoft.com/office/powerpoint/2010/main" val="77247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carbapénémases: le nord bien placé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5" y="4240311"/>
            <a:ext cx="1663030" cy="16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9" y="4240311"/>
            <a:ext cx="1675055" cy="16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4221088"/>
            <a:ext cx="1732800" cy="16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8" y="4265237"/>
            <a:ext cx="1641270" cy="1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pias-ile-de-france.fr/images/signalement/evol-ep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" y="1340768"/>
            <a:ext cx="52006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pias-ile-de-france.fr/images/signalement/microorg-ep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98" y="1337427"/>
            <a:ext cx="3834782" cy="253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Des résistances sélectionnées par un mauvais usage des ATB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1656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10047</TotalTime>
  <Words>3955</Words>
  <Application>Microsoft Office PowerPoint</Application>
  <PresentationFormat>Affichage à l'écran (4:3)</PresentationFormat>
  <Paragraphs>844</Paragraphs>
  <Slides>79</Slides>
  <Notes>39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0" baseType="lpstr">
      <vt:lpstr>1_Concourse</vt:lpstr>
      <vt:lpstr>Présentation PowerPoint</vt:lpstr>
      <vt:lpstr>Virus respi: c’est très calme !</vt:lpstr>
      <vt:lpstr>Présentation PowerPoint</vt:lpstr>
      <vt:lpstr>Antibiothérapie curative</vt:lpstr>
      <vt:lpstr>Impact clinique des antibiothérapies inefficaces….</vt:lpstr>
      <vt:lpstr>Résistances en 2024: infections invasives</vt:lpstr>
      <vt:lpstr>Evolution de l’incidence SARM et BLSE à l’hôpital</vt:lpstr>
      <vt:lpstr>Les carbapénémases: le nord bien placé</vt:lpstr>
      <vt:lpstr>Des résistances sélectionnées par un mauvais usage des ATB</vt:lpstr>
      <vt:lpstr>L’antibiothérapie curative</vt:lpstr>
      <vt:lpstr> Faut - il prescrire une antibiothérapie ?</vt:lpstr>
      <vt:lpstr>Un prélèvement positif isolé n’est pas une infection</vt:lpstr>
      <vt:lpstr>Quelles situations ?</vt:lpstr>
      <vt:lpstr>Quels examens pour quelles situations ?</vt:lpstr>
      <vt:lpstr>Les prélèvements inutiles</vt:lpstr>
      <vt:lpstr>Faut - il faire un prélèvement bactériologique préalable ?</vt:lpstr>
      <vt:lpstr> Quel antibiotique choisir ?</vt:lpstr>
      <vt:lpstr>Orientation selon site/bactérie</vt:lpstr>
      <vt:lpstr>Hémocultures CHT 2025</vt:lpstr>
      <vt:lpstr>Evolution: N BMR  (le nombre d’HC + reste stable)</vt:lpstr>
      <vt:lpstr>Trouver vite toute la bactério sur cyberlab</vt:lpstr>
      <vt:lpstr>Comparer vite les antibiogrammes</vt:lpstr>
      <vt:lpstr>Présentation PowerPoint</vt:lpstr>
      <vt:lpstr>Structure d’une bactérie</vt:lpstr>
      <vt:lpstr>Forme bactérienne et orientation</vt:lpstr>
      <vt:lpstr>Présentation PowerPoint</vt:lpstr>
      <vt:lpstr>L’antibiogramme c’est quoi ?</vt:lpstr>
      <vt:lpstr>Résistance</vt:lpstr>
      <vt:lpstr>Les résistances naturelles</vt:lpstr>
      <vt:lpstr>Pourquoi le labo ne teste pas toutes les molécules ? Il pense que vous êtes super forts en bactério !</vt:lpstr>
      <vt:lpstr>Exemple</vt:lpstr>
      <vt:lpstr>Les résistances des BGN</vt:lpstr>
      <vt:lpstr>Ce qu’on veut éviter</vt:lpstr>
      <vt:lpstr>Présentation PowerPoint</vt:lpstr>
      <vt:lpstr>Ce qui motive une association</vt:lpstr>
      <vt:lpstr>Ancien sepsis grave vs nouveau sepsis</vt:lpstr>
      <vt:lpstr>Chirurgie</vt:lpstr>
      <vt:lpstr>Posologie</vt:lpstr>
      <vt:lpstr>Voie d’administration</vt:lpstr>
      <vt:lpstr>Rythme d’administration</vt:lpstr>
      <vt:lpstr>Le temps</vt:lpstr>
      <vt:lpstr>Notez d’emblée la date de fin du traitement</vt:lpstr>
      <vt:lpstr>Réévaluation de l’antibiothérapie prescrite</vt:lpstr>
      <vt:lpstr>Points clés</vt:lpstr>
      <vt:lpstr>Présentation PowerPoint</vt:lpstr>
      <vt:lpstr>Présentation PowerPoint</vt:lpstr>
      <vt:lpstr>-lactamines (1/4)</vt:lpstr>
      <vt:lpstr>-lactamines (2/4)</vt:lpstr>
      <vt:lpstr>-lactamines (3/4)</vt:lpstr>
      <vt:lpstr>-lactamines: nouvelles molécules  (4/4)</vt:lpstr>
      <vt:lpstr>Allergie b-lactamines: reco 2026</vt:lpstr>
      <vt:lpstr>Présentation PowerPoint</vt:lpstr>
      <vt:lpstr>MLS</vt:lpstr>
      <vt:lpstr>Quinolones</vt:lpstr>
      <vt:lpstr>Autres (1)</vt:lpstr>
      <vt:lpstr>Autres (2)</vt:lpstr>
      <vt:lpstr>Synthèse « probabiliste »</vt:lpstr>
      <vt:lpstr>Vérifiez vos vaccins :</vt:lpstr>
      <vt:lpstr>Présentation PowerPoint</vt:lpstr>
      <vt:lpstr>Mesures de prévention</vt:lpstr>
      <vt:lpstr>Précautions standard</vt:lpstr>
      <vt:lpstr>Présentation PowerPoint</vt:lpstr>
      <vt:lpstr>Impact de l’augmentation de la compliance à l’hygiène des mains sur les infections nosocomiales et les BMR</vt:lpstr>
      <vt:lpstr>Relation hygiène des mains transmission croisée</vt:lpstr>
      <vt:lpstr>Présentation PowerPoint</vt:lpstr>
      <vt:lpstr>Port de gants</vt:lpstr>
      <vt:lpstr>Les déchets</vt:lpstr>
      <vt:lpstr>AES</vt:lpstr>
      <vt:lpstr>Précautions particulières « isolement »</vt:lpstr>
      <vt:lpstr>Précautions particulières</vt:lpstr>
      <vt:lpstr>Isolement protecteur</vt:lpstr>
      <vt:lpstr>Signalisation isolement</vt:lpstr>
      <vt:lpstr>Pour les familles et visites</vt:lpstr>
      <vt:lpstr>Signalisation isolement</vt:lpstr>
      <vt:lpstr>Signalisation isolement</vt:lpstr>
      <vt:lpstr>Bactéries, et champignons très « R »: Chambre individuelle et Précautions contact</vt:lpstr>
      <vt:lpstr>Durée isolement</vt:lpstr>
      <vt:lpstr>Information patient</vt:lpstr>
      <vt:lpstr>Infections communautaires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910</cp:revision>
  <dcterms:created xsi:type="dcterms:W3CDTF">2010-11-21T17:00:31Z</dcterms:created>
  <dcterms:modified xsi:type="dcterms:W3CDTF">2026-05-10T12:33:02Z</dcterms:modified>
</cp:coreProperties>
</file>