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6" r:id="rId2"/>
    <p:sldId id="270" r:id="rId3"/>
    <p:sldId id="258" r:id="rId4"/>
    <p:sldId id="382" r:id="rId5"/>
    <p:sldId id="260" r:id="rId6"/>
    <p:sldId id="373" r:id="rId7"/>
    <p:sldId id="261" r:id="rId8"/>
    <p:sldId id="372" r:id="rId9"/>
    <p:sldId id="262" r:id="rId10"/>
    <p:sldId id="257" r:id="rId11"/>
    <p:sldId id="401" r:id="rId12"/>
    <p:sldId id="396" r:id="rId13"/>
    <p:sldId id="390" r:id="rId14"/>
    <p:sldId id="398" r:id="rId15"/>
    <p:sldId id="399" r:id="rId16"/>
    <p:sldId id="386" r:id="rId17"/>
    <p:sldId id="366" r:id="rId18"/>
    <p:sldId id="400" r:id="rId19"/>
    <p:sldId id="402" r:id="rId20"/>
    <p:sldId id="329" r:id="rId21"/>
    <p:sldId id="388" r:id="rId22"/>
    <p:sldId id="265" r:id="rId23"/>
    <p:sldId id="338" r:id="rId24"/>
    <p:sldId id="339" r:id="rId25"/>
    <p:sldId id="403" r:id="rId26"/>
    <p:sldId id="342" r:id="rId27"/>
    <p:sldId id="343" r:id="rId28"/>
    <p:sldId id="344" r:id="rId29"/>
    <p:sldId id="276" r:id="rId30"/>
    <p:sldId id="406" r:id="rId31"/>
    <p:sldId id="407" r:id="rId32"/>
    <p:sldId id="409" r:id="rId33"/>
    <p:sldId id="410" r:id="rId34"/>
    <p:sldId id="416" r:id="rId35"/>
    <p:sldId id="411" r:id="rId36"/>
    <p:sldId id="417" r:id="rId37"/>
  </p:sldIdLst>
  <p:sldSz cx="9144000" cy="5143500" type="screen16x9"/>
  <p:notesSz cx="6858000" cy="9144000"/>
  <p:defaultTextStyle>
    <a:defPPr>
      <a:defRPr lang="fr-FR"/>
    </a:defPPr>
    <a:lvl1pPr marL="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70" autoAdjust="0"/>
    <p:restoredTop sz="96206" autoAdjust="0"/>
  </p:normalViewPr>
  <p:slideViewPr>
    <p:cSldViewPr>
      <p:cViewPr varScale="1">
        <p:scale>
          <a:sx n="152" d="100"/>
          <a:sy n="152" d="100"/>
        </p:scale>
        <p:origin x="576" y="13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86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lasseur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375552836571823E-2"/>
          <c:y val="5.9119742732833089E-2"/>
          <c:w val="0.7479603645102384"/>
          <c:h val="0.639588876978371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J42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Feuil1!$A$2:$A$4</c:f>
              <c:strCache>
                <c:ptCount val="3"/>
                <c:pt idx="0">
                  <c:v>Réponse globale (amélioration clinique, radio, et mycologique):</c:v>
                </c:pt>
                <c:pt idx="1">
                  <c:v>Réponse globale dont maladie stable:</c:v>
                </c:pt>
                <c:pt idx="2">
                  <c:v>Mortalité toutes causes: 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28.7</c:v>
                </c:pt>
                <c:pt idx="1">
                  <c:v>75.2</c:v>
                </c:pt>
                <c:pt idx="2">
                  <c:v>11.9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E2-41D7-A7CF-6DED9C078808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J84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Feuil1!$A$2:$A$4</c:f>
              <c:strCache>
                <c:ptCount val="3"/>
                <c:pt idx="0">
                  <c:v>Réponse globale (amélioration clinique, radio, et mycologique):</c:v>
                </c:pt>
                <c:pt idx="1">
                  <c:v>Réponse globale dont maladie stable:</c:v>
                </c:pt>
                <c:pt idx="2">
                  <c:v>Mortalité toutes causes: </c:v>
                </c:pt>
              </c:strCache>
            </c:strRef>
          </c:cat>
          <c:val>
            <c:numRef>
              <c:f>Feuil1!$C$2:$C$4</c:f>
              <c:numCache>
                <c:formatCode>General</c:formatCode>
                <c:ptCount val="3"/>
                <c:pt idx="0">
                  <c:v>27.2</c:v>
                </c:pt>
                <c:pt idx="1">
                  <c:v>63.4</c:v>
                </c:pt>
                <c:pt idx="2">
                  <c:v>16.3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E2-41D7-A7CF-6DED9C0788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485632"/>
        <c:axId val="174580864"/>
      </c:barChart>
      <c:catAx>
        <c:axId val="1724856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4580864"/>
        <c:crosses val="autoZero"/>
        <c:auto val="1"/>
        <c:lblAlgn val="ctr"/>
        <c:lblOffset val="100"/>
        <c:noMultiLvlLbl val="0"/>
      </c:catAx>
      <c:valAx>
        <c:axId val="1745808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724856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7770928924517"/>
          <c:y val="4.3659436282237216E-2"/>
          <c:w val="0.1299211678267623"/>
          <c:h val="0.29155936692099121"/>
        </c:manualLayout>
      </c:layout>
      <c:overlay val="0"/>
      <c:txPr>
        <a:bodyPr/>
        <a:lstStyle/>
        <a:p>
          <a:pPr>
            <a:defRPr sz="2000"/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J42</c:v>
                </c:pt>
              </c:strCache>
            </c:strRef>
          </c:tx>
          <c:spPr>
            <a:solidFill>
              <a:srgbClr val="00B0F0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Global
(N=202)</c:v>
                </c:pt>
                <c:pt idx="1">
                  <c:v>Aspergillus
(N=101)</c:v>
                </c:pt>
                <c:pt idx="2">
                  <c:v>L. prolificans
(N=26)</c:v>
                </c:pt>
                <c:pt idx="3">
                  <c:v>Scedosporium
(N=22)</c:v>
                </c:pt>
                <c:pt idx="4">
                  <c:v>Autres
(N=12)</c:v>
                </c:pt>
                <c:pt idx="5">
                  <c:v>Coccidioides
(N=41)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</c:v>
                </c:pt>
                <c:pt idx="1">
                  <c:v>19</c:v>
                </c:pt>
                <c:pt idx="2">
                  <c:v>12</c:v>
                </c:pt>
                <c:pt idx="3">
                  <c:v>9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B43E-4F90-9135-C953567ACB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J84</c:v>
                </c:pt>
              </c:strCache>
            </c:strRef>
          </c:tx>
          <c:spPr>
            <a:solidFill>
              <a:srgbClr val="FF0000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Global
(N=202)</c:v>
                </c:pt>
                <c:pt idx="1">
                  <c:v>Aspergillus
(N=101)</c:v>
                </c:pt>
                <c:pt idx="2">
                  <c:v>L. prolificans
(N=26)</c:v>
                </c:pt>
                <c:pt idx="3">
                  <c:v>Scedosporium
(N=22)</c:v>
                </c:pt>
                <c:pt idx="4">
                  <c:v>Autres
(N=12)</c:v>
                </c:pt>
                <c:pt idx="5">
                  <c:v>Coccidioides
(N=41)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16</c:v>
                </c:pt>
                <c:pt idx="1">
                  <c:v>26</c:v>
                </c:pt>
                <c:pt idx="2">
                  <c:v>12</c:v>
                </c:pt>
                <c:pt idx="3">
                  <c:v>14</c:v>
                </c:pt>
                <c:pt idx="4">
                  <c:v>8</c:v>
                </c:pt>
                <c:pt idx="5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B43E-4F90-9135-C953567ACB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4633600"/>
        <c:axId val="164674176"/>
      </c:barChart>
      <c:catAx>
        <c:axId val="1646336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64674176"/>
        <c:crosses val="autoZero"/>
        <c:auto val="1"/>
        <c:lblAlgn val="ctr"/>
        <c:lblOffset val="100"/>
        <c:noMultiLvlLbl val="0"/>
      </c:catAx>
      <c:valAx>
        <c:axId val="1646741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46336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83355228867668141"/>
          <c:y val="2.8273340832395952E-2"/>
          <c:w val="0.11746989073174365"/>
          <c:h val="0.29712348456442939"/>
        </c:manualLayout>
      </c:layout>
      <c:overlay val="1"/>
      <c:txPr>
        <a:bodyPr/>
        <a:lstStyle/>
        <a:p>
          <a:pPr>
            <a:defRPr sz="2000"/>
          </a:pPr>
          <a:endParaRPr lang="fr-FR"/>
        </a:p>
      </c:txPr>
    </c:legend>
    <c:plotVisOnly val="1"/>
    <c:dispBlanksAs val="gap"/>
    <c:showDLblsOverMax val="1"/>
  </c:chart>
  <c:txPr>
    <a:bodyPr/>
    <a:lstStyle/>
    <a:p>
      <a:pPr>
        <a:defRPr sz="18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867179393273514E-2"/>
          <c:y val="4.6296296296296294E-2"/>
          <c:w val="0.88614315652403919"/>
          <c:h val="0.613610928842228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Mortalité J42 (%)</c:v>
                </c:pt>
              </c:strCache>
            </c:strRef>
          </c:tx>
          <c:spPr>
            <a:solidFill>
              <a:srgbClr val="00B050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28251D"/>
                    </a:solidFill>
                    <a:latin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Olorofim</c:v>
                </c:pt>
                <c:pt idx="1">
                  <c:v>AmB liposomale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23.8</c:v>
                </c:pt>
                <c:pt idx="1">
                  <c:v>24.3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A7-42E5-A145-5713217788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Événements indésirables (%)</c:v>
                </c:pt>
              </c:strCache>
            </c:strRef>
          </c:tx>
          <c:spPr>
            <a:solidFill>
              <a:srgbClr val="FF0000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28251D"/>
                    </a:solidFill>
                    <a:latin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Olorofim</c:v>
                </c:pt>
                <c:pt idx="1">
                  <c:v>AmB liposomale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35.799999999999997</c:v>
                </c:pt>
                <c:pt idx="1">
                  <c:v>63.9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A7-42E5-A145-5713217788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50995456"/>
        <c:axId val="250996992"/>
      </c:barChart>
      <c:catAx>
        <c:axId val="250995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28251D"/>
                </a:solidFill>
                <a:latin typeface="Arial"/>
              </a:defRPr>
            </a:pPr>
            <a:endParaRPr lang="fr-FR"/>
          </a:p>
        </c:txPr>
        <c:crossAx val="250996992"/>
        <c:crosses val="autoZero"/>
        <c:auto val="1"/>
        <c:lblAlgn val="ctr"/>
        <c:lblOffset val="100"/>
        <c:noMultiLvlLbl val="1"/>
      </c:catAx>
      <c:valAx>
        <c:axId val="250996992"/>
        <c:scaling>
          <c:orientation val="minMax"/>
          <c:max val="8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7A7974"/>
                </a:solidFill>
                <a:latin typeface="Arial"/>
              </a:defRPr>
            </a:pPr>
            <a:endParaRPr lang="fr-FR"/>
          </a:p>
        </c:txPr>
        <c:crossAx val="250995456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600">
              <a:solidFill>
                <a:srgbClr val="28251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fr-FR"/>
        </a:p>
      </c:txPr>
    </c:legend>
    <c:plotVisOnly val="1"/>
    <c:dispBlanksAs val="span"/>
    <c:showDLblsOverMax val="1"/>
  </c:chart>
  <c:spPr>
    <a:solidFill>
      <a:srgbClr val="FFFFFF"/>
    </a:solidFill>
    <a:ln w="12700" cap="flat">
      <a:solidFill>
        <a:srgbClr val="D4D1CA"/>
      </a:solidFill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Bénéfice clinique (%)</c:v>
                </c:pt>
              </c:strCache>
            </c:strRef>
          </c:tx>
          <c:spPr>
            <a:solidFill>
              <a:srgbClr val="00B0F0"/>
            </a:solidFill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FURI
(n=113)</c:v>
                </c:pt>
                <c:pt idx="1">
                  <c:v>CARES
(C. auris)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83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0E-4E7F-A94B-64E6345E8B6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47109504"/>
        <c:axId val="247120640"/>
      </c:barChart>
      <c:catAx>
        <c:axId val="247109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crossAx val="247120640"/>
        <c:crosses val="autoZero"/>
        <c:auto val="1"/>
        <c:lblAlgn val="ctr"/>
        <c:lblOffset val="100"/>
        <c:noMultiLvlLbl val="1"/>
      </c:catAx>
      <c:valAx>
        <c:axId val="247120640"/>
        <c:scaling>
          <c:orientation val="minMax"/>
          <c:max val="10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crossAx val="247109504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 w="12700" cap="flat">
      <a:solidFill>
        <a:srgbClr val="D4D1CA"/>
      </a:solidFill>
    </a:ln>
    <a:effectLst/>
  </c:spPr>
  <c:txPr>
    <a:bodyPr/>
    <a:lstStyle/>
    <a:p>
      <a:pPr>
        <a:defRPr sz="1600">
          <a:latin typeface="Calibri" panose="020F0502020204030204" pitchFamily="34" charset="0"/>
          <a:cs typeface="Calibri" panose="020F0502020204030204" pitchFamily="34" charset="0"/>
        </a:defRPr>
      </a:pPr>
      <a:endParaRPr lang="fr-F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ED843-2E49-4B14-B727-FEDA25BA3747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49447C-1AB8-441B-BDE6-99D727A4C5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3396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7260904-CE45-41AA-B0AB-8111C2245D32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1677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662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4616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2188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369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37625"/>
            <a:ext cx="8229600" cy="30677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sz="3000">
                <a:solidFill>
                  <a:schemeClr val="tx1"/>
                </a:solidFill>
                <a:effectLst/>
              </a:defRPr>
            </a:lvl1pPr>
            <a:extLst/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F6EDD-F11F-4783-92C8-3769D8E0ED1B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6DB03B-EAD9-4379-947F-FD36D4AD7A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2038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F6EDD-F11F-4783-92C8-3769D8E0ED1B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3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6DB03B-EAD9-4379-947F-FD36D4AD7A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4598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111000"/>
            <a:ext cx="8229600" cy="3289553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F6EDD-F11F-4783-92C8-3769D8E0ED1B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6DB03B-EAD9-4379-947F-FD36D4AD7A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1473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8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2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F6EDD-F11F-4783-92C8-3769D8E0ED1B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6DB03B-EAD9-4379-947F-FD36D4AD7A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4867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3" y="0"/>
            <a:ext cx="8208912" cy="857250"/>
          </a:xfrm>
        </p:spPr>
        <p:txBody>
          <a:bodyPr/>
          <a:lstStyle>
            <a:lvl1pPr>
              <a:defRPr sz="3000"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F6EDD-F11F-4783-92C8-3769D8E0ED1B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4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6DB03B-EAD9-4379-947F-FD36D4AD7A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9604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491853"/>
            <a:ext cx="4038600" cy="30134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91853"/>
            <a:ext cx="4038600" cy="30134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F6EDD-F11F-4783-92C8-3769D8E0ED1B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6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6DB03B-EAD9-4379-947F-FD36D4AD7A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487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0"/>
            <a:ext cx="8208912" cy="857250"/>
          </a:xfrm>
        </p:spPr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F6EDD-F11F-4783-92C8-3769D8E0ED1B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6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6DB03B-EAD9-4379-947F-FD36D4AD7AE4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sz="half" idx="1"/>
          </p:nvPr>
        </p:nvSpPr>
        <p:spPr>
          <a:xfrm>
            <a:off x="533400" y="120015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9" name="Espace réservé du contenu 3"/>
          <p:cNvSpPr>
            <a:spLocks noGrp="1"/>
          </p:cNvSpPr>
          <p:nvPr>
            <p:ph sz="half" idx="2"/>
          </p:nvPr>
        </p:nvSpPr>
        <p:spPr>
          <a:xfrm>
            <a:off x="4495800" y="120015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2618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9942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Espace réservé du titre 8"/>
          <p:cNvSpPr>
            <a:spLocks noGrp="1"/>
          </p:cNvSpPr>
          <p:nvPr>
            <p:ph type="title"/>
          </p:nvPr>
        </p:nvSpPr>
        <p:spPr bwMode="auto">
          <a:xfrm>
            <a:off x="395536" y="3308"/>
            <a:ext cx="8280920" cy="857250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1027" name="Espace réservé du texte 29"/>
          <p:cNvSpPr>
            <a:spLocks noGrp="1"/>
          </p:cNvSpPr>
          <p:nvPr>
            <p:ph type="body" idx="1"/>
          </p:nvPr>
        </p:nvSpPr>
        <p:spPr bwMode="auto">
          <a:xfrm>
            <a:off x="457200" y="1491853"/>
            <a:ext cx="8229600" cy="3013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6727825" y="4806555"/>
            <a:ext cx="1919288" cy="273844"/>
          </a:xfrm>
          <a:prstGeom prst="rect">
            <a:avLst/>
          </a:prstGeom>
          <a:noFill/>
        </p:spPr>
        <p:txBody>
          <a:bodyPr vert="horz" wrap="square" lIns="91438" tIns="45719" rIns="91438" bIns="45719" numCol="1" anchor="b" anchorCtr="0" compatLnSpc="1">
            <a:prstTxWarp prst="textNoShape">
              <a:avLst/>
            </a:prstTxWarp>
          </a:bodyPr>
          <a:lstStyle>
            <a:lvl1pPr>
              <a:defRPr sz="1000">
                <a:ln>
                  <a:noFill/>
                </a:ln>
                <a:effectLst/>
                <a:latin typeface="Calibri" pitchFamily="34" charset="0"/>
                <a:cs typeface="Arial" pitchFamily="34" charset="0"/>
              </a:defRPr>
            </a:lvl1pPr>
          </a:lstStyle>
          <a:p>
            <a:fld id="{026F6EDD-F11F-4783-92C8-3769D8E0ED1B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4379913" y="4806555"/>
            <a:ext cx="2351087" cy="273844"/>
          </a:xfrm>
          <a:prstGeom prst="rect">
            <a:avLst/>
          </a:prstGeom>
          <a:noFill/>
        </p:spPr>
        <p:txBody>
          <a:bodyPr vert="horz" wrap="square" lIns="91438" tIns="45719" rIns="91438" bIns="4571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n>
                  <a:noFill/>
                </a:ln>
                <a:effectLst/>
                <a:latin typeface="Calibri" pitchFamily="34" charset="0"/>
                <a:cs typeface="Arial" pitchFamily="34" charset="0"/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647113" y="4806555"/>
            <a:ext cx="366712" cy="273844"/>
          </a:xfrm>
          <a:prstGeom prst="rect">
            <a:avLst/>
          </a:prstGeom>
          <a:noFill/>
        </p:spPr>
        <p:txBody>
          <a:bodyPr vert="horz" wrap="square" lIns="91438" tIns="45719" rIns="91438" bIns="4571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n>
                  <a:noFill/>
                </a:ln>
                <a:effectLst/>
                <a:latin typeface="Calibri" pitchFamily="34" charset="0"/>
                <a:cs typeface="Arial" pitchFamily="34" charset="0"/>
              </a:defRPr>
            </a:lvl1pPr>
          </a:lstStyle>
          <a:p>
            <a:fld id="{1C6DB03B-EAD9-4379-947F-FD36D4AD7AE4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Shape 1"/>
          <p:cNvSpPr/>
          <p:nvPr userDrawn="1"/>
        </p:nvSpPr>
        <p:spPr>
          <a:xfrm>
            <a:off x="395536" y="843558"/>
            <a:ext cx="8229600" cy="0"/>
          </a:xfrm>
          <a:prstGeom prst="line">
            <a:avLst/>
          </a:prstGeom>
          <a:noFill/>
          <a:ln w="19050">
            <a:solidFill>
              <a:srgbClr val="01696F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229337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5" r:id="rId4"/>
    <p:sldLayoutId id="2147483666" r:id="rId5"/>
    <p:sldLayoutId id="2147483667" r:id="rId6"/>
    <p:sldLayoutId id="2147483668" r:id="rId7"/>
    <p:sldLayoutId id="2147483728" r:id="rId8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3000" b="1" kern="0" baseline="0">
          <a:ln>
            <a:noFill/>
          </a:ln>
          <a:solidFill>
            <a:schemeClr val="tx1"/>
          </a:solidFill>
          <a:effectLst/>
          <a:latin typeface="Calibri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Calibri" pitchFamily="34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 Unicode" pitchFamily="34" charset="0"/>
        </a:defRPr>
      </a:lvl6pPr>
      <a:lvl7pPr marL="914378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 Unicode" pitchFamily="34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 Unicode" pitchFamily="34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 Unicode" pitchFamily="34" charset="0"/>
        </a:defRPr>
      </a:lvl9pPr>
      <a:extLst/>
    </p:titleStyle>
    <p:bodyStyle>
      <a:lvl1pPr marL="365116" indent="-255581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ln>
            <a:noFill/>
          </a:ln>
          <a:solidFill>
            <a:schemeClr val="tx1"/>
          </a:solidFill>
          <a:effectLst/>
          <a:latin typeface="Calibri" pitchFamily="34" charset="0"/>
          <a:ea typeface="+mn-ea"/>
          <a:cs typeface="+mn-cs"/>
        </a:defRPr>
      </a:lvl1pPr>
      <a:lvl2pPr marL="620698" indent="-228594" algn="l" rtl="0" eaLnBrk="1" fontAlgn="base" hangingPunct="1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ln>
            <a:noFill/>
          </a:ln>
          <a:solidFill>
            <a:schemeClr val="tx1"/>
          </a:solidFill>
          <a:effectLst/>
          <a:latin typeface="Calibri" pitchFamily="34" charset="0"/>
          <a:ea typeface="+mn-ea"/>
          <a:cs typeface="+mn-cs"/>
        </a:defRPr>
      </a:lvl2pPr>
      <a:lvl3pPr marL="858817" indent="-228594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ln>
            <a:noFill/>
          </a:ln>
          <a:solidFill>
            <a:schemeClr val="tx1"/>
          </a:solidFill>
          <a:effectLst/>
          <a:latin typeface="Calibri" pitchFamily="34" charset="0"/>
          <a:ea typeface="+mn-ea"/>
          <a:cs typeface="+mn-cs"/>
        </a:defRPr>
      </a:lvl3pPr>
      <a:lvl4pPr marL="1142972" indent="-228594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ln>
            <a:noFill/>
          </a:ln>
          <a:solidFill>
            <a:schemeClr val="tx1"/>
          </a:solidFill>
          <a:effectLst/>
          <a:latin typeface="Calibri" pitchFamily="34" charset="0"/>
          <a:ea typeface="+mn-ea"/>
          <a:cs typeface="+mn-cs"/>
        </a:defRPr>
      </a:lvl4pPr>
      <a:lvl5pPr marL="1371566" indent="-228594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ln>
            <a:noFill/>
          </a:ln>
          <a:solidFill>
            <a:schemeClr val="tx1"/>
          </a:solidFill>
          <a:effectLst/>
          <a:latin typeface="Calibri" pitchFamily="34" charset="0"/>
          <a:ea typeface="+mn-ea"/>
          <a:cs typeface="+mn-cs"/>
        </a:defRPr>
      </a:lvl5pPr>
      <a:lvl6pPr marL="1600160" indent="-228594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228594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348" indent="-228594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5943" indent="-228594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ansm.sante.fr/uploads/2025/04/18/20250418-aac-fosmanogepix-put-sp.docx" TargetMode="Externa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4800" dirty="0" smtClean="0"/>
              <a:t>Les nouveaux antifongiques</a:t>
            </a:r>
            <a:endParaRPr lang="fr-FR" sz="4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1520" y="3579862"/>
            <a:ext cx="6400800" cy="793254"/>
          </a:xfrm>
        </p:spPr>
        <p:txBody>
          <a:bodyPr/>
          <a:lstStyle/>
          <a:p>
            <a:pPr algn="l"/>
            <a:r>
              <a:rPr lang="fr-FR" sz="2000" dirty="0" smtClean="0"/>
              <a:t>Dr S </a:t>
            </a:r>
            <a:r>
              <a:rPr lang="fr-FR" sz="2000" dirty="0" err="1" smtClean="0"/>
              <a:t>Alfandari</a:t>
            </a:r>
            <a:r>
              <a:rPr lang="fr-FR" sz="2000" dirty="0" smtClean="0"/>
              <a:t> </a:t>
            </a:r>
          </a:p>
          <a:p>
            <a:pPr algn="l"/>
            <a:r>
              <a:rPr lang="fr-FR" sz="2000" dirty="0" smtClean="0"/>
              <a:t>1er octobre 2026</a:t>
            </a:r>
            <a:endParaRPr lang="fr-FR" sz="2000" dirty="0"/>
          </a:p>
        </p:txBody>
      </p:sp>
      <p:sp>
        <p:nvSpPr>
          <p:cNvPr id="4" name="Rectangle 3"/>
          <p:cNvSpPr/>
          <p:nvPr/>
        </p:nvSpPr>
        <p:spPr>
          <a:xfrm>
            <a:off x="539552" y="151664"/>
            <a:ext cx="6840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Partage d’expérience hématologue, </a:t>
            </a:r>
            <a:endParaRPr lang="fr-FR" sz="2000" b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infectiologue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réanimateurs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logoJHCLdefini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036"/>
            <a:ext cx="13716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938" y="-16036"/>
            <a:ext cx="3158760" cy="875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81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915566"/>
            <a:ext cx="6480720" cy="4153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267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3">
            <a:extLst>
              <a:ext uri="{FF2B5EF4-FFF2-40B4-BE49-F238E27FC236}">
                <a16:creationId xmlns:a16="http://schemas.microsoft.com/office/drawing/2014/main" id="{FAEEEC90-F59E-2444-78FB-0D2E3EA37B06}"/>
              </a:ext>
            </a:extLst>
          </p:cNvPr>
          <p:cNvSpPr txBox="1">
            <a:spLocks/>
          </p:cNvSpPr>
          <p:nvPr/>
        </p:nvSpPr>
        <p:spPr>
          <a:xfrm>
            <a:off x="318652" y="1335454"/>
            <a:ext cx="8325612" cy="2679764"/>
          </a:xfrm>
          <a:prstGeom prst="rect">
            <a:avLst/>
          </a:prstGeom>
        </p:spPr>
        <p:txBody>
          <a:bodyPr lIns="91438" tIns="45719" rIns="91438" bIns="45719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61512" y="1281495"/>
            <a:ext cx="3682752" cy="3067701"/>
          </a:xfrm>
        </p:spPr>
        <p:txBody>
          <a:bodyPr/>
          <a:lstStyle/>
          <a:p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Résistances</a:t>
            </a:r>
          </a:p>
          <a:p>
            <a:pPr lvl="1"/>
            <a:r>
              <a:rPr lang="fr-FR" sz="20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parapsilosis</a:t>
            </a: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fr-FR" sz="20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fluco</a:t>
            </a: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14%</a:t>
            </a:r>
          </a:p>
          <a:p>
            <a:pPr lvl="1"/>
            <a:r>
              <a:rPr lang="fr-FR" sz="20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N. glabrata</a:t>
            </a: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fr-FR" sz="20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fluco</a:t>
            </a: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14%</a:t>
            </a:r>
          </a:p>
          <a:p>
            <a:pPr lvl="1"/>
            <a:r>
              <a:rPr lang="fr-FR" sz="2000" i="1" dirty="0" smtClean="0">
                <a:ea typeface="Calibri" panose="020F0502020204030204" pitchFamily="34" charset="0"/>
                <a:cs typeface="Calibri" panose="020F0502020204030204" pitchFamily="34" charset="0"/>
              </a:rPr>
              <a:t>A. </a:t>
            </a:r>
            <a:r>
              <a:rPr lang="fr-FR" sz="2000" i="1" dirty="0" err="1" smtClean="0">
                <a:ea typeface="Calibri" panose="020F0502020204030204" pitchFamily="34" charset="0"/>
                <a:cs typeface="Calibri" panose="020F0502020204030204" pitchFamily="34" charset="0"/>
              </a:rPr>
              <a:t>fumigatus</a:t>
            </a:r>
            <a:r>
              <a:rPr lang="fr-FR" sz="2000" dirty="0" smtClean="0">
                <a:ea typeface="Calibri" panose="020F0502020204030204" pitchFamily="34" charset="0"/>
                <a:cs typeface="Calibri" panose="020F0502020204030204" pitchFamily="34" charset="0"/>
              </a:rPr>
              <a:t>: 9% en 2023</a:t>
            </a:r>
          </a:p>
          <a:p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Emergence</a:t>
            </a:r>
          </a:p>
          <a:p>
            <a:pPr lvl="1"/>
            <a:r>
              <a:rPr lang="fr-FR" sz="20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</a:t>
            </a:r>
            <a:r>
              <a:rPr lang="fr-FR" sz="2000" i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auris</a:t>
            </a: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multi-R</a:t>
            </a:r>
          </a:p>
          <a:p>
            <a:pPr lvl="2"/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Diffuse comme les EPC</a:t>
            </a:r>
          </a:p>
          <a:p>
            <a:pPr lvl="2"/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 penser et dépister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itr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IFI en France en 2024: données du CNR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059582"/>
            <a:ext cx="4550564" cy="2955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FB2A404-1EA3-B51E-3793-250257C7DA76}"/>
              </a:ext>
            </a:extLst>
          </p:cNvPr>
          <p:cNvSpPr/>
          <p:nvPr/>
        </p:nvSpPr>
        <p:spPr>
          <a:xfrm>
            <a:off x="35496" y="4299943"/>
            <a:ext cx="1872208" cy="307777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r>
              <a:rPr lang="en-GB" altLang="en-US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Rapport CNRMA 2025</a:t>
            </a:r>
          </a:p>
        </p:txBody>
      </p:sp>
    </p:spTree>
    <p:extLst>
      <p:ext uri="{BB962C8B-B14F-4D97-AF65-F5344CB8AC3E}">
        <p14:creationId xmlns:p14="http://schemas.microsoft.com/office/powerpoint/2010/main" val="59019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Facteur de risque principal : immunodépression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987574"/>
            <a:ext cx="822960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  <a:effectLst>
            <a:outerShdw blurRad="76200" dist="25400" dir="5400000" algn="bl" rotWithShape="0">
              <a:srgbClr val="28251D">
                <a:alpha val="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94360" y="1079014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Aspergillose invasive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926080" y="1079014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77 %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4133056" y="1079014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Hémopathie, SOT, </a:t>
            </a:r>
            <a:endParaRPr lang="en-US" sz="1400" dirty="0" smtClean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400" dirty="0" err="1" smtClean="0">
                <a:latin typeface="Calibri" pitchFamily="34" charset="0"/>
                <a:ea typeface="Calibri" pitchFamily="34" charset="-122"/>
                <a:cs typeface="Calibri" pitchFamily="34" charset="-120"/>
              </a:rPr>
              <a:t>néo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mal. système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775648" y="1079014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10 % post-infectieux (grippe, covid)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1856254"/>
            <a:ext cx="822960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  <a:effectLst>
            <a:outerShdw blurRad="76200" dist="25400" dir="5400000" algn="bl" rotWithShape="0">
              <a:srgbClr val="28251D">
                <a:alpha val="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594360" y="1947694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Candidémies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2926080" y="1947694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39 %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133056" y="1947694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Hémopathie maligne, </a:t>
            </a:r>
            <a:endParaRPr lang="en-US" sz="1400" dirty="0" smtClean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400" dirty="0" smtClean="0">
                <a:latin typeface="Calibri" pitchFamily="34" charset="0"/>
                <a:ea typeface="Calibri" pitchFamily="34" charset="-122"/>
                <a:cs typeface="Calibri" pitchFamily="34" charset="-120"/>
              </a:rPr>
              <a:t>cancer 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solide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57200" y="2724934"/>
            <a:ext cx="822960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  <a:effectLst>
            <a:outerShdw blurRad="76200" dist="25400" dir="5400000" algn="bl" rotWithShape="0">
              <a:srgbClr val="28251D">
                <a:alpha val="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594360" y="2816374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Mucormycose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2926080" y="2816374"/>
            <a:ext cx="100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&gt; 80 %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133056" y="2816374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Hémopathie, SOT, diabète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775648" y="2816374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Grands </a:t>
            </a:r>
            <a:r>
              <a:rPr lang="en-US" sz="1400" dirty="0" err="1" smtClean="0">
                <a:latin typeface="Calibri" pitchFamily="34" charset="0"/>
                <a:ea typeface="Calibri" pitchFamily="34" charset="-122"/>
                <a:cs typeface="Calibri" pitchFamily="34" charset="-120"/>
              </a:rPr>
              <a:t>brûlés</a:t>
            </a:r>
            <a:r>
              <a:rPr lang="en-US" sz="1400" dirty="0" smtClean="0">
                <a:latin typeface="Calibri" pitchFamily="34" charset="0"/>
                <a:ea typeface="Calibri" pitchFamily="34" charset="-122"/>
                <a:cs typeface="Calibri" pitchFamily="34" charset="-120"/>
              </a:rPr>
              <a:t>, blast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57200" y="3593614"/>
            <a:ext cx="822960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  <a:effectLst>
            <a:outerShdw blurRad="76200" dist="25400" dir="5400000" algn="bl" rotWithShape="0">
              <a:srgbClr val="28251D">
                <a:alpha val="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94360" y="3685054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Pneumocystose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926080" y="3685054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↗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4133056" y="3685054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CTCD, SOT, LNH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775648" y="3685054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Liée au VIH </a:t>
            </a:r>
            <a:r>
              <a:rPr lang="en-US" sz="2400" dirty="0">
                <a:latin typeface="Trebuchet MS" panose="020B0603020202020204" pitchFamily="34" charset="0"/>
                <a:ea typeface="Calibri" pitchFamily="34" charset="-122"/>
                <a:cs typeface="Calibri" pitchFamily="34" charset="-120"/>
              </a:rPr>
              <a:t>↘</a:t>
            </a:r>
            <a:endParaRPr lang="en-US" sz="1400" dirty="0">
              <a:latin typeface="Trebuchet MS" panose="020B0603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94360" y="4416574"/>
            <a:ext cx="2026568" cy="523220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r>
              <a:rPr lang="en-US" sz="1400" b="1" kern="0" dirty="0" smtClea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Rapport </a:t>
            </a:r>
            <a:r>
              <a:rPr lang="en-US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CNRMA </a:t>
            </a:r>
            <a:r>
              <a:rPr lang="en-US" sz="1400" b="1" kern="0" dirty="0" smtClea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2025</a:t>
            </a:r>
          </a:p>
          <a:p>
            <a:r>
              <a:rPr lang="en-US" sz="1400" b="1" kern="0" dirty="0" err="1" smtClea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Coste</a:t>
            </a:r>
            <a:r>
              <a:rPr lang="en-US" sz="1400" b="1" kern="0" dirty="0" smtClea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MMI 2020</a:t>
            </a:r>
          </a:p>
        </p:txBody>
      </p:sp>
      <p:sp>
        <p:nvSpPr>
          <p:cNvPr id="24" name="Text 20"/>
          <p:cNvSpPr/>
          <p:nvPr/>
        </p:nvSpPr>
        <p:spPr>
          <a:xfrm>
            <a:off x="6775648" y="194887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 err="1" smtClean="0">
                <a:latin typeface="Calibri" pitchFamily="34" charset="0"/>
                <a:ea typeface="Calibri" pitchFamily="34" charset="-122"/>
                <a:cs typeface="Calibri" pitchFamily="34" charset="-120"/>
              </a:rPr>
              <a:t>Cathéters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68963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1080" y="1002601"/>
            <a:ext cx="6104815" cy="3966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~ 40% de mortalité à 3 mois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1783548" y="2211710"/>
            <a:ext cx="689290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0FB2A404-1EA3-B51E-3793-250257C7DA76}"/>
              </a:ext>
            </a:extLst>
          </p:cNvPr>
          <p:cNvSpPr/>
          <p:nvPr/>
        </p:nvSpPr>
        <p:spPr>
          <a:xfrm>
            <a:off x="35496" y="4299943"/>
            <a:ext cx="1872208" cy="307777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r>
              <a:rPr lang="en-GB" altLang="en-US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Rapport CNRMA 2025</a:t>
            </a:r>
          </a:p>
        </p:txBody>
      </p:sp>
    </p:spTree>
    <p:extLst>
      <p:ext uri="{BB962C8B-B14F-4D97-AF65-F5344CB8AC3E}">
        <p14:creationId xmlns:p14="http://schemas.microsoft.com/office/powerpoint/2010/main" val="235410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Antifongiques, the story </a:t>
            </a:r>
            <a:r>
              <a:rPr lang="fr-FR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</a:t>
            </a:r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far…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49" y="998908"/>
            <a:ext cx="9012397" cy="4165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427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Antifongiques systémiques: </a:t>
            </a:r>
            <a:br>
              <a:rPr lang="fr-FR" smtClean="0"/>
            </a:br>
            <a:r>
              <a:rPr lang="fr-FR" smtClean="0"/>
              <a:t>16 molécules dont 5 « nouvelles » </a:t>
            </a:r>
            <a:endParaRPr lang="fr-FR" dirty="0"/>
          </a:p>
        </p:txBody>
      </p:sp>
      <p:sp>
        <p:nvSpPr>
          <p:cNvPr id="31747" name="Rectangle 3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altLang="fr-FR" dirty="0" smtClean="0"/>
              <a:t>Azolés		</a:t>
            </a:r>
          </a:p>
          <a:p>
            <a:pPr lvl="1"/>
            <a:r>
              <a:rPr lang="fr-FR" altLang="fr-FR" dirty="0" smtClean="0"/>
              <a:t>Fluconazole</a:t>
            </a:r>
          </a:p>
          <a:p>
            <a:pPr lvl="1"/>
            <a:r>
              <a:rPr lang="fr-FR" altLang="fr-FR" dirty="0" err="1" smtClean="0"/>
              <a:t>Itraconazole</a:t>
            </a:r>
            <a:r>
              <a:rPr lang="fr-FR" altLang="fr-FR" dirty="0" smtClean="0"/>
              <a:t> </a:t>
            </a:r>
          </a:p>
          <a:p>
            <a:pPr lvl="1"/>
            <a:r>
              <a:rPr lang="fr-FR" altLang="fr-FR" dirty="0" smtClean="0"/>
              <a:t>Voriconazole</a:t>
            </a:r>
          </a:p>
          <a:p>
            <a:pPr lvl="1"/>
            <a:r>
              <a:rPr lang="fr-FR" altLang="fr-FR" dirty="0" smtClean="0"/>
              <a:t>Posaconazole</a:t>
            </a:r>
            <a:endParaRPr lang="fr-FR" dirty="0" smtClean="0"/>
          </a:p>
          <a:p>
            <a:pPr lvl="1"/>
            <a:r>
              <a:rPr lang="fr-FR" dirty="0" smtClean="0"/>
              <a:t>Isavuconazole</a:t>
            </a:r>
          </a:p>
          <a:p>
            <a:pPr lvl="1"/>
            <a:r>
              <a:rPr lang="fr-FR" altLang="fr-FR" b="1" dirty="0" err="1" smtClean="0">
                <a:solidFill>
                  <a:srgbClr val="FF0000"/>
                </a:solidFill>
              </a:rPr>
              <a:t>Opelconazole</a:t>
            </a:r>
            <a:endParaRPr lang="fr-FR" altLang="fr-FR" b="1" dirty="0" smtClean="0">
              <a:solidFill>
                <a:srgbClr val="FF0000"/>
              </a:solidFill>
            </a:endParaRPr>
          </a:p>
          <a:p>
            <a:pPr lvl="1"/>
            <a:r>
              <a:rPr lang="fr-FR" b="1" dirty="0" err="1">
                <a:solidFill>
                  <a:srgbClr val="FF0000"/>
                </a:solidFill>
              </a:rPr>
              <a:t>O</a:t>
            </a:r>
            <a:r>
              <a:rPr lang="fr-FR" b="1" dirty="0" err="1" smtClean="0">
                <a:solidFill>
                  <a:srgbClr val="FF0000"/>
                </a:solidFill>
              </a:rPr>
              <a:t>teseconazole</a:t>
            </a:r>
            <a:r>
              <a:rPr lang="fr-FR" dirty="0" smtClean="0"/>
              <a:t> </a:t>
            </a:r>
            <a:endParaRPr lang="fr-FR" altLang="fr-FR" dirty="0" smtClean="0"/>
          </a:p>
          <a:p>
            <a:r>
              <a:rPr lang="fr-FR" altLang="fr-FR" dirty="0" err="1" smtClean="0"/>
              <a:t>Candines</a:t>
            </a:r>
            <a:endParaRPr lang="fr-FR" altLang="fr-FR" dirty="0" smtClean="0"/>
          </a:p>
          <a:p>
            <a:pPr lvl="1"/>
            <a:r>
              <a:rPr lang="fr-FR" altLang="fr-FR" dirty="0" err="1" smtClean="0"/>
              <a:t>Anidulafungine</a:t>
            </a:r>
            <a:endParaRPr lang="fr-FR" altLang="fr-FR" dirty="0" smtClean="0"/>
          </a:p>
          <a:p>
            <a:pPr lvl="1"/>
            <a:r>
              <a:rPr lang="fr-FR" altLang="fr-FR" dirty="0" smtClean="0"/>
              <a:t>Caspofungine</a:t>
            </a:r>
          </a:p>
          <a:p>
            <a:pPr lvl="1"/>
            <a:r>
              <a:rPr lang="fr-FR" altLang="fr-FR" dirty="0" smtClean="0"/>
              <a:t>Micafungine</a:t>
            </a:r>
          </a:p>
          <a:p>
            <a:pPr lvl="1"/>
            <a:r>
              <a:rPr lang="fr-FR" altLang="fr-FR" dirty="0" err="1" smtClean="0"/>
              <a:t>Rezafungine</a:t>
            </a:r>
            <a:endParaRPr lang="fr-FR" alt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sz="half" idx="2"/>
          </p:nvPr>
        </p:nvSpPr>
        <p:spPr>
          <a:xfrm>
            <a:off x="4495800" y="1200150"/>
            <a:ext cx="4324672" cy="3086100"/>
          </a:xfrm>
        </p:spPr>
        <p:txBody>
          <a:bodyPr>
            <a:noAutofit/>
          </a:bodyPr>
          <a:lstStyle/>
          <a:p>
            <a:r>
              <a:rPr lang="fr-FR" altLang="fr-FR" sz="1800" dirty="0" err="1" smtClean="0"/>
              <a:t>Polyènes</a:t>
            </a:r>
            <a:r>
              <a:rPr lang="fr-FR" altLang="fr-FR" sz="1800" dirty="0" smtClean="0"/>
              <a:t> </a:t>
            </a:r>
            <a:r>
              <a:rPr lang="fr-FR" altLang="fr-FR" sz="1800" dirty="0"/>
              <a:t>= Amphotéricine B </a:t>
            </a:r>
            <a:endParaRPr lang="fr-FR" altLang="fr-FR" sz="1800" dirty="0" smtClean="0"/>
          </a:p>
          <a:p>
            <a:pPr lvl="1"/>
            <a:r>
              <a:rPr lang="fr-FR" altLang="fr-FR" sz="1500" dirty="0" err="1" smtClean="0"/>
              <a:t>Désoxicholate</a:t>
            </a:r>
            <a:r>
              <a:rPr lang="fr-FR" altLang="fr-FR" sz="1500" dirty="0" smtClean="0"/>
              <a:t> (</a:t>
            </a:r>
            <a:r>
              <a:rPr lang="fr-FR" altLang="fr-FR" sz="1500" dirty="0" err="1" smtClean="0"/>
              <a:t>Amb</a:t>
            </a:r>
            <a:r>
              <a:rPr lang="fr-FR" altLang="fr-FR" sz="1500" dirty="0" smtClean="0"/>
              <a:t>-D)</a:t>
            </a:r>
          </a:p>
          <a:p>
            <a:pPr lvl="1"/>
            <a:r>
              <a:rPr lang="fr-FR" altLang="fr-FR" sz="1500" dirty="0" smtClean="0"/>
              <a:t>Liposomale (</a:t>
            </a:r>
            <a:r>
              <a:rPr lang="fr-FR" altLang="fr-FR" sz="1500" dirty="0" err="1" smtClean="0"/>
              <a:t>L-Amb</a:t>
            </a:r>
            <a:r>
              <a:rPr lang="fr-FR" altLang="fr-FR" sz="1500" dirty="0" smtClean="0"/>
              <a:t>)</a:t>
            </a:r>
          </a:p>
          <a:p>
            <a:pPr lvl="1"/>
            <a:r>
              <a:rPr lang="fr-FR" altLang="fr-FR" sz="1500" dirty="0" err="1" smtClean="0"/>
              <a:t>Lipid</a:t>
            </a:r>
            <a:r>
              <a:rPr lang="fr-FR" altLang="fr-FR" sz="1500" dirty="0" smtClean="0"/>
              <a:t> complex (ABLC)</a:t>
            </a:r>
          </a:p>
          <a:p>
            <a:pPr lvl="1"/>
            <a:r>
              <a:rPr lang="fr-FR" sz="1600" dirty="0" err="1" smtClean="0"/>
              <a:t>Nanocristaux</a:t>
            </a:r>
            <a:r>
              <a:rPr lang="fr-FR" sz="1600" dirty="0" smtClean="0"/>
              <a:t> </a:t>
            </a:r>
            <a:r>
              <a:rPr lang="fr-FR" sz="1600" dirty="0"/>
              <a:t>lipidiques</a:t>
            </a:r>
            <a:endParaRPr lang="fr-FR" altLang="fr-FR" sz="1500" dirty="0" smtClean="0"/>
          </a:p>
          <a:p>
            <a:r>
              <a:rPr lang="fr-FR" altLang="fr-FR" sz="1800" dirty="0" smtClean="0"/>
              <a:t>Pyrimidine</a:t>
            </a:r>
          </a:p>
          <a:p>
            <a:pPr lvl="1"/>
            <a:r>
              <a:rPr lang="fr-FR" altLang="fr-FR" sz="1500" dirty="0" smtClean="0"/>
              <a:t>Flucytosine (5FC)</a:t>
            </a:r>
          </a:p>
          <a:p>
            <a:r>
              <a:rPr lang="fr-FR" altLang="fr-FR" sz="1800" dirty="0" smtClean="0"/>
              <a:t>Nouvelles classes</a:t>
            </a:r>
          </a:p>
          <a:p>
            <a:pPr lvl="1"/>
            <a:r>
              <a:rPr lang="fr-FR" altLang="fr-FR" sz="1800" b="1" dirty="0" err="1" smtClean="0"/>
              <a:t>Orotomides</a:t>
            </a:r>
            <a:r>
              <a:rPr lang="fr-FR" altLang="fr-FR" sz="1800" b="1" dirty="0" smtClean="0"/>
              <a:t>: </a:t>
            </a:r>
            <a:r>
              <a:rPr lang="fr-FR" altLang="fr-FR" sz="1800" b="1" dirty="0" err="1" smtClean="0">
                <a:solidFill>
                  <a:srgbClr val="FF0000"/>
                </a:solidFill>
              </a:rPr>
              <a:t>olorofim</a:t>
            </a:r>
            <a:endParaRPr lang="fr-FR" altLang="fr-FR" sz="1800" b="1" dirty="0" smtClean="0">
              <a:solidFill>
                <a:srgbClr val="FF0000"/>
              </a:solidFill>
            </a:endParaRPr>
          </a:p>
          <a:p>
            <a:pPr lvl="1"/>
            <a:r>
              <a:rPr lang="fr-FR" altLang="fr-FR" sz="1800" b="1" dirty="0" smtClean="0"/>
              <a:t>Inhibiteur glw1:</a:t>
            </a:r>
            <a:r>
              <a:rPr lang="fr-FR" altLang="fr-FR" sz="1800" dirty="0" smtClean="0"/>
              <a:t> </a:t>
            </a:r>
            <a:r>
              <a:rPr lang="fr-FR" altLang="fr-FR" sz="1800" b="1" dirty="0" err="1" smtClean="0">
                <a:solidFill>
                  <a:srgbClr val="FF0000"/>
                </a:solidFill>
              </a:rPr>
              <a:t>fosmanogepix</a:t>
            </a:r>
            <a:endParaRPr lang="fr-FR" altLang="fr-FR" sz="1800" b="1" dirty="0" smtClean="0">
              <a:solidFill>
                <a:srgbClr val="FF0000"/>
              </a:solidFill>
            </a:endParaRPr>
          </a:p>
          <a:p>
            <a:pPr lvl="1"/>
            <a:r>
              <a:rPr lang="fr-FR" altLang="fr-FR" sz="1500" dirty="0" err="1" smtClean="0"/>
              <a:t>Fungerps</a:t>
            </a:r>
            <a:r>
              <a:rPr lang="fr-FR" altLang="fr-FR" sz="1500" dirty="0" smtClean="0"/>
              <a:t>: </a:t>
            </a:r>
            <a:r>
              <a:rPr lang="fr-FR" altLang="fr-FR" sz="1500" b="1" dirty="0" err="1" smtClean="0">
                <a:solidFill>
                  <a:srgbClr val="FF0000"/>
                </a:solidFill>
              </a:rPr>
              <a:t>ibrexafungerp</a:t>
            </a:r>
            <a:endParaRPr lang="fr-FR" altLang="fr-FR" sz="1500" b="1" dirty="0" smtClean="0">
              <a:solidFill>
                <a:srgbClr val="FF0000"/>
              </a:solidFill>
            </a:endParaRPr>
          </a:p>
          <a:p>
            <a:endParaRPr lang="fr-FR" sz="1800" dirty="0"/>
          </a:p>
        </p:txBody>
      </p:sp>
      <p:sp>
        <p:nvSpPr>
          <p:cNvPr id="5" name="Rectangle 4"/>
          <p:cNvSpPr/>
          <p:nvPr/>
        </p:nvSpPr>
        <p:spPr>
          <a:xfrm>
            <a:off x="1333759" y="4666007"/>
            <a:ext cx="6048672" cy="40011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r>
              <a:rPr lang="fr-FR" altLang="fr-FR" sz="2000">
                <a:latin typeface="Calibri" pitchFamily="32" charset="0"/>
              </a:rPr>
              <a:t>+ </a:t>
            </a:r>
            <a:r>
              <a:rPr lang="fr-FR" altLang="fr-FR" err="1" smtClean="0">
                <a:latin typeface="Calibri" pitchFamily="32" charset="0"/>
              </a:rPr>
              <a:t>Terbinafine</a:t>
            </a:r>
            <a:r>
              <a:rPr lang="fr-FR" altLang="fr-FR" smtClean="0">
                <a:latin typeface="Calibri" pitchFamily="32" charset="0"/>
              </a:rPr>
              <a:t>: anti </a:t>
            </a:r>
            <a:r>
              <a:rPr lang="fr-FR" altLang="fr-FR">
                <a:latin typeface="Calibri" pitchFamily="32" charset="0"/>
              </a:rPr>
              <a:t>- </a:t>
            </a:r>
            <a:r>
              <a:rPr lang="fr-FR" altLang="fr-FR" err="1" smtClean="0">
                <a:latin typeface="Calibri" pitchFamily="32" charset="0"/>
              </a:rPr>
              <a:t>dermatophyte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122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générée : Sites d’action des antifongiqu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AutoShape 4" descr="Sites d’action des antifongique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AutoShape 2" descr="Cellule fongique et antifongique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34" y="7937"/>
            <a:ext cx="7702927" cy="5135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882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Spectre</a:t>
            </a: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antifongique</a:t>
            </a: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théorique</a:t>
            </a:r>
            <a:endParaRPr lang="fr-FR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09062"/>
              </p:ext>
            </p:extLst>
          </p:nvPr>
        </p:nvGraphicFramePr>
        <p:xfrm>
          <a:off x="683570" y="1005577"/>
          <a:ext cx="7764945" cy="3715491"/>
        </p:xfrm>
        <a:graphic>
          <a:graphicData uri="http://schemas.openxmlformats.org/drawingml/2006/table">
            <a:tbl>
              <a:tblPr/>
              <a:tblGrid>
                <a:gridCol w="17259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6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58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48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34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91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1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04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043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666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043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22345"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AmB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Fluco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Vori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Posaco</a:t>
                      </a:r>
                    </a:p>
                  </a:txBody>
                  <a:tcPr marL="9200" marR="9200" marT="51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Isavuco</a:t>
                      </a:r>
                    </a:p>
                  </a:txBody>
                  <a:tcPr marL="9200" marR="9200" marT="51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Candine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5FC</a:t>
                      </a:r>
                    </a:p>
                  </a:txBody>
                  <a:tcPr marL="9200" marR="9200" marT="51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Gpx</a:t>
                      </a:r>
                      <a:r>
                        <a:rPr lang="fr-FR" sz="140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Ibrx</a:t>
                      </a:r>
                      <a:r>
                        <a:rPr lang="fr-FR" sz="14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Olor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34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1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C</a:t>
                      </a:r>
                      <a:r>
                        <a:rPr lang="fr-FR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albicans</a:t>
                      </a:r>
                    </a:p>
                  </a:txBody>
                  <a:tcPr marL="9200" marR="9200" marT="517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34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1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C</a:t>
                      </a:r>
                      <a:r>
                        <a:rPr lang="fr-FR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glabrata</a:t>
                      </a:r>
                    </a:p>
                  </a:txBody>
                  <a:tcPr marL="9200" marR="9200" marT="517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345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400" b="0" i="1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C</a:t>
                      </a:r>
                      <a:r>
                        <a:rPr lang="fr-FR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krusei</a:t>
                      </a:r>
                    </a:p>
                  </a:txBody>
                  <a:tcPr marL="9200" marR="9200" marT="517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345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C</a:t>
                      </a:r>
                      <a:r>
                        <a:rPr lang="fr-F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r>
                        <a:rPr lang="fr-FR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lusitaniae</a:t>
                      </a:r>
                      <a:endParaRPr lang="fr-FR" sz="14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95571"/>
                  </a:ext>
                </a:extLst>
              </a:tr>
              <a:tr h="222345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1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C</a:t>
                      </a:r>
                      <a:r>
                        <a:rPr lang="fr-FR" sz="14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r>
                        <a:rPr lang="fr-FR" sz="1400" b="0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auris</a:t>
                      </a:r>
                      <a:endParaRPr lang="fr-FR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</a:t>
                      </a:r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345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1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fr-FR" sz="1400" b="0" i="1" u="none" strike="noStrike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Cryptococcus</a:t>
                      </a:r>
                      <a:r>
                        <a:rPr lang="fr-FR" sz="1400" b="0" i="1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345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1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Trichosporon</a:t>
                      </a:r>
                      <a:endParaRPr lang="fr-FR" sz="1400" b="0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345"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kumimoji="0" lang="fr-FR" sz="1400" b="0" i="1" u="none" strike="noStrike" kern="120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Geotrichum</a:t>
                      </a:r>
                      <a:endParaRPr kumimoji="0" lang="fr-FR" sz="1400" b="0" i="1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5731">
                <a:tc>
                  <a:txBody>
                    <a:bodyPr/>
                    <a:lstStyle/>
                    <a:p>
                      <a:pPr marL="0" marR="0" lvl="0" indent="0" algn="l" defTabSz="7620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fr-FR" sz="1400" b="0" i="1" u="none" strike="noStrike" kern="120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kumimoji="0" lang="fr-FR" sz="1400" b="0" i="1" u="none" strike="noStrike" kern="120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fumigatus</a:t>
                      </a:r>
                      <a:endParaRPr kumimoji="0" lang="fr-FR" sz="1400" b="0" i="1" u="none" strike="noStrike" kern="120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2" marR="91442" marT="34280" marB="3428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5731">
                <a:tc>
                  <a:txBody>
                    <a:bodyPr/>
                    <a:lstStyle/>
                    <a:p>
                      <a:pPr marL="0" marR="0" lvl="0" indent="0" algn="l" defTabSz="7620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1" u="none" strike="noStrike" kern="120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kumimoji="0" lang="fr-FR" sz="1400" b="0" i="1" u="none" strike="noStrike" kern="120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terreus</a:t>
                      </a:r>
                      <a:endParaRPr kumimoji="0" lang="fr-FR" sz="1400" b="0" i="1" u="none" strike="noStrike" kern="120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2" marR="91442" marT="34280" marB="3428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573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1" u="none" strike="noStrike" kern="120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Mucorales</a:t>
                      </a:r>
                    </a:p>
                  </a:txBody>
                  <a:tcPr marL="91442" marR="91442" marT="34280" marB="3428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4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kumimoji="0" lang="fr-FR" sz="14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573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1" u="none" strike="noStrike" kern="120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Fusarium</a:t>
                      </a:r>
                      <a:endParaRPr kumimoji="0" lang="fr-FR" sz="1400" b="0" i="1" u="none" strike="noStrike" kern="120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2" marR="91442" marT="34280" marB="3428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5731">
                <a:tc>
                  <a:txBody>
                    <a:bodyPr/>
                    <a:lstStyle/>
                    <a:p>
                      <a:pPr marL="0" marR="0" lvl="0" indent="0" algn="l" defTabSz="7620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1" u="none" strike="noStrike" kern="120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Scedosporium</a:t>
                      </a:r>
                      <a:endParaRPr kumimoji="0" lang="fr-FR" sz="1400" b="0" i="1" u="none" strike="noStrike" kern="120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2" marR="91442" marT="34280" marB="3428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5731">
                <a:tc>
                  <a:txBody>
                    <a:bodyPr/>
                    <a:lstStyle/>
                    <a:p>
                      <a:pPr marL="0" marR="0" lvl="0" indent="0" algn="l" defTabSz="7620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1" u="none" strike="noStrike" kern="120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Lomentospora</a:t>
                      </a:r>
                      <a:endParaRPr kumimoji="0" lang="fr-FR" sz="1400" b="0" i="1" u="none" strike="noStrike" kern="120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42" marR="91442" marT="34280" marB="3428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+/-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200" marR="9200" marT="5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086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437625"/>
            <a:ext cx="8229600" cy="3067701"/>
          </a:xfrm>
        </p:spPr>
        <p:txBody>
          <a:bodyPr>
            <a:normAutofit lnSpcReduction="10000"/>
          </a:bodyPr>
          <a:lstStyle/>
          <a:p>
            <a:endParaRPr lang="en-US" sz="2800" dirty="0" smtClean="0">
              <a:solidFill>
                <a:srgbClr val="1B2A4A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 smtClean="0">
              <a:solidFill>
                <a:srgbClr val="1B2A4A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>
              <a:solidFill>
                <a:srgbClr val="1B2A4A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400" dirty="0" err="1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Blocage</a:t>
            </a:r>
            <a:r>
              <a:rPr lang="en-US" sz="2400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synthèse</a:t>
            </a:r>
            <a:r>
              <a:rPr lang="en-US" sz="2400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ADN/ARN </a:t>
            </a:r>
          </a:p>
          <a:p>
            <a:pPr lvl="2"/>
            <a:r>
              <a:rPr lang="en-US" sz="2200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n-US" sz="2200" dirty="0" err="1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arrêt</a:t>
            </a:r>
            <a:r>
              <a:rPr lang="en-US" sz="22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en-US" sz="22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n-US" sz="2200" dirty="0" err="1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croissance</a:t>
            </a:r>
            <a:r>
              <a:rPr lang="en-US" sz="22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 </a:t>
            </a:r>
            <a:r>
              <a:rPr lang="en-US" sz="2200" dirty="0" err="1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hyphes</a:t>
            </a:r>
            <a:r>
              <a:rPr lang="en-US" sz="22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dirty="0" err="1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puis</a:t>
            </a:r>
            <a:r>
              <a:rPr lang="en-US" sz="22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lyse </a:t>
            </a:r>
            <a:r>
              <a:rPr lang="en-US" sz="2200" dirty="0" err="1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cellulaire</a:t>
            </a:r>
            <a:r>
              <a:rPr lang="en-US" sz="22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200" dirty="0" err="1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fongicide</a:t>
            </a:r>
            <a:r>
              <a:rPr lang="en-US" sz="2200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 les </a:t>
            </a:r>
            <a:r>
              <a:rPr lang="en-US" sz="2200" dirty="0" err="1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moisissures</a:t>
            </a:r>
            <a:r>
              <a:rPr lang="en-US" sz="22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US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400" dirty="0" err="1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Aucune</a:t>
            </a:r>
            <a:r>
              <a:rPr lang="en-US" sz="2400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résistance </a:t>
            </a:r>
            <a:r>
              <a:rPr lang="en-US" sz="2400" dirty="0" err="1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croisée</a:t>
            </a:r>
            <a:r>
              <a:rPr lang="en-US" sz="24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vitro avec les </a:t>
            </a:r>
            <a:r>
              <a:rPr lang="en-US" sz="2400" dirty="0" err="1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azolés</a:t>
            </a:r>
            <a:r>
              <a:rPr lang="en-US" sz="24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polyènes</a:t>
            </a:r>
            <a:r>
              <a:rPr lang="en-US" sz="24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n-US" sz="24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échinocandines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Olorofim</a:t>
            </a:r>
            <a:endParaRPr lang="fr-FR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915566"/>
            <a:ext cx="4752528" cy="1762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92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377190" y="1097280"/>
            <a:ext cx="1942529" cy="1062990"/>
          </a:xfrm>
          <a:prstGeom prst="roundRect">
            <a:avLst>
              <a:gd name="adj" fmla="val 5161"/>
            </a:avLst>
          </a:prstGeom>
          <a:solidFill>
            <a:srgbClr val="F2F6F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45770" y="1200150"/>
            <a:ext cx="180536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/>
            <a:r>
              <a:rPr lang="en-US" sz="2400" b="1" dirty="0">
                <a:solidFill>
                  <a:srgbClr val="1C7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45–68%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445770" y="1735074"/>
            <a:ext cx="1805369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400" dirty="0">
                <a:solidFill>
                  <a:srgbClr val="66769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biodisponibilité orale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525458" y="1097280"/>
            <a:ext cx="1942529" cy="1062990"/>
          </a:xfrm>
          <a:prstGeom prst="roundRect">
            <a:avLst>
              <a:gd name="adj" fmla="val 5161"/>
            </a:avLst>
          </a:prstGeom>
          <a:solidFill>
            <a:srgbClr val="F2F6F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94038" y="1200150"/>
            <a:ext cx="180536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/>
            <a:r>
              <a:rPr lang="en-US" sz="2400" b="1" dirty="0">
                <a:solidFill>
                  <a:srgbClr val="1C7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24–30 h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2594038" y="1735074"/>
            <a:ext cx="1805369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400" dirty="0">
                <a:solidFill>
                  <a:srgbClr val="66769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demi-vie d'élimination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673727" y="1097280"/>
            <a:ext cx="1942529" cy="1062990"/>
          </a:xfrm>
          <a:prstGeom prst="roundRect">
            <a:avLst>
              <a:gd name="adj" fmla="val 5161"/>
            </a:avLst>
          </a:prstGeom>
          <a:solidFill>
            <a:srgbClr val="F2F6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742307" y="1200150"/>
            <a:ext cx="180536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/>
            <a:r>
              <a:rPr lang="en-US" sz="2400" b="1" dirty="0">
                <a:solidFill>
                  <a:srgbClr val="1C7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&gt;99%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4742307" y="1735074"/>
            <a:ext cx="1805369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400" dirty="0">
                <a:solidFill>
                  <a:srgbClr val="66769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liaison aux protéines plasmatiques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821995" y="1097280"/>
            <a:ext cx="1942529" cy="1062990"/>
          </a:xfrm>
          <a:prstGeom prst="roundRect">
            <a:avLst>
              <a:gd name="adj" fmla="val 5161"/>
            </a:avLst>
          </a:prstGeom>
          <a:solidFill>
            <a:srgbClr val="F2F6F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90575" y="1200150"/>
            <a:ext cx="180536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/>
            <a:r>
              <a:rPr lang="en-US" sz="2400" b="1" dirty="0">
                <a:solidFill>
                  <a:srgbClr val="1C729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CYP3A4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6890575" y="1735074"/>
            <a:ext cx="1805369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400" dirty="0">
                <a:solidFill>
                  <a:srgbClr val="66769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métabolisme (inhibiteur faible)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377190" y="2297430"/>
            <a:ext cx="4090797" cy="2592322"/>
          </a:xfrm>
          <a:prstGeom prst="roundRect">
            <a:avLst>
              <a:gd name="adj" fmla="val 2353"/>
            </a:avLst>
          </a:prstGeom>
          <a:solidFill>
            <a:srgbClr val="F2F6F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528066" y="2407158"/>
            <a:ext cx="3789045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 err="1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Posologie</a:t>
            </a:r>
            <a:r>
              <a:rPr lang="en-US" sz="1400" b="1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b="1" dirty="0" err="1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</a:t>
            </a:r>
            <a:r>
              <a:rPr lang="en-US" sz="1400" b="1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 </a:t>
            </a:r>
            <a:r>
              <a:rPr lang="en-US" sz="1400" b="1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mg (IV à </a:t>
            </a:r>
            <a:r>
              <a:rPr lang="en-US" sz="1400" b="1" dirty="0" err="1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l’étude</a:t>
            </a:r>
            <a:r>
              <a:rPr lang="en-US" sz="1400" b="1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528066" y="2695193"/>
            <a:ext cx="3789045" cy="21945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33350" indent="-133350">
              <a:spcAft>
                <a:spcPts val="450"/>
              </a:spcAft>
              <a:buSzPct val="100000"/>
              <a:buChar char="•"/>
            </a:pPr>
            <a:r>
              <a:rPr lang="en-US" sz="14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Patients ≥ 12 ans et ≥ 40 kg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90539" lvl="1" indent="-133350">
              <a:spcAft>
                <a:spcPts val="450"/>
              </a:spcAft>
              <a:buSzPct val="100000"/>
              <a:buChar char="•"/>
            </a:pPr>
            <a:r>
              <a:rPr lang="en-US" sz="1400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150 </a:t>
            </a:r>
            <a:r>
              <a:rPr lang="en-US" sz="14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mg </a:t>
            </a:r>
            <a:r>
              <a:rPr lang="en-US" sz="1400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/12h </a:t>
            </a:r>
            <a:r>
              <a:rPr lang="en-US" sz="1400" dirty="0" err="1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puis</a:t>
            </a:r>
            <a:r>
              <a:rPr lang="en-US" sz="1400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90 </a:t>
            </a:r>
            <a:r>
              <a:rPr lang="en-US" sz="14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mg </a:t>
            </a:r>
            <a:r>
              <a:rPr lang="en-US" sz="1400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en-US" sz="14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12h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90539" lvl="1" indent="-133350">
              <a:spcAft>
                <a:spcPts val="450"/>
              </a:spcAft>
              <a:buSzPct val="100000"/>
              <a:buChar char="•"/>
            </a:pPr>
            <a:r>
              <a:rPr lang="en-US" sz="1400" dirty="0" smtClean="0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↘</a:t>
            </a:r>
            <a:r>
              <a:rPr lang="en-US" sz="1400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30–50% si co-administration d'un inhibiteur puissant du CYP3A4/2C9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90539" lvl="1" indent="-133350">
              <a:spcAft>
                <a:spcPts val="450"/>
              </a:spcAft>
              <a:buSzPct val="100000"/>
              <a:buChar char="•"/>
            </a:pPr>
            <a:r>
              <a:rPr lang="en-US" sz="1400" dirty="0" err="1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Suivi</a:t>
            </a:r>
            <a:r>
              <a:rPr lang="en-US" sz="1400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BH (S2 </a:t>
            </a:r>
            <a:r>
              <a:rPr lang="en-US" sz="14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S6</a:t>
            </a:r>
            <a:r>
              <a:rPr lang="en-US" sz="1400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133350" indent="-133350">
              <a:spcAft>
                <a:spcPts val="450"/>
              </a:spcAft>
              <a:buSzPct val="100000"/>
              <a:buFontTx/>
              <a:buChar char="•"/>
            </a:pPr>
            <a:r>
              <a:rPr lang="fr-FR" sz="1400" dirty="0">
                <a:solidFill>
                  <a:srgbClr val="28251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Pharmacocinétique </a:t>
            </a:r>
            <a:r>
              <a:rPr lang="fr-FR" sz="1400" dirty="0" smtClean="0">
                <a:solidFill>
                  <a:srgbClr val="28251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linéaire</a:t>
            </a:r>
          </a:p>
          <a:p>
            <a:pPr marL="590539" lvl="1" indent="-133350">
              <a:spcAft>
                <a:spcPts val="450"/>
              </a:spcAft>
              <a:buSzPct val="100000"/>
              <a:buFontTx/>
              <a:buChar char="•"/>
            </a:pPr>
            <a:r>
              <a:rPr lang="fr-FR" sz="1400" dirty="0" smtClean="0">
                <a:solidFill>
                  <a:srgbClr val="28251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 de notion de TDM</a:t>
            </a:r>
          </a:p>
          <a:p>
            <a:pPr marL="133350" indent="-133350">
              <a:spcAft>
                <a:spcPts val="450"/>
              </a:spcAft>
              <a:buSzPct val="100000"/>
              <a:buFontTx/>
              <a:buChar char="•"/>
            </a:pPr>
            <a:r>
              <a:rPr lang="fr-FR" sz="1400" dirty="0" smtClean="0">
                <a:solidFill>
                  <a:srgbClr val="28251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Etat d’équilibre en 3j</a:t>
            </a:r>
            <a:endParaRPr lang="fr-FR" sz="1400" dirty="0"/>
          </a:p>
          <a:p>
            <a:pPr marL="133350" indent="-133350">
              <a:spcAft>
                <a:spcPts val="450"/>
              </a:spcAft>
              <a:buSzPct val="100000"/>
              <a:buChar char="•"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673727" y="2297430"/>
            <a:ext cx="4090797" cy="2331720"/>
          </a:xfrm>
          <a:prstGeom prst="roundRect">
            <a:avLst>
              <a:gd name="adj" fmla="val 2353"/>
            </a:avLst>
          </a:prstGeom>
          <a:solidFill>
            <a:srgbClr val="E7EEF5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824603" y="2407158"/>
            <a:ext cx="3789045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Diffusion tissulaire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4824603" y="2695194"/>
            <a:ext cx="3789045" cy="1851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33350" indent="-133350">
              <a:spcAft>
                <a:spcPts val="450"/>
              </a:spcAft>
              <a:buSzPct val="100000"/>
              <a:buChar char="•"/>
            </a:pPr>
            <a:r>
              <a:rPr lang="en-US" sz="14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Distribution tissulaire élevée (Vd ≈ 3 L/kg)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33350" indent="-133350">
              <a:spcAft>
                <a:spcPts val="450"/>
              </a:spcAft>
              <a:buSzPct val="100000"/>
              <a:buChar char="•"/>
            </a:pPr>
            <a:r>
              <a:rPr lang="en-US" sz="14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Bonne diffusion pulmonaire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33350" indent="-133350">
              <a:spcAft>
                <a:spcPts val="450"/>
              </a:spcAft>
              <a:buSzPct val="100000"/>
              <a:buChar char="•"/>
            </a:pPr>
            <a:r>
              <a:rPr lang="en-US" sz="14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Diffusion SNC plus modeste — non recommandé en 1ère intention pour les atteintes neuroméningées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450"/>
              </a:spcAft>
              <a:buSzPct val="100000"/>
            </a:pP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Elimination </a:t>
            </a:r>
            <a:r>
              <a:rPr lang="en-US" sz="14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bilaire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6081882" y="4735865"/>
            <a:ext cx="2682642" cy="307777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400" b="1" ker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err="1" smtClean="0"/>
              <a:t>Vanbiervliet</a:t>
            </a:r>
            <a:r>
              <a:rPr lang="en-US" dirty="0" smtClean="0"/>
              <a:t> </a:t>
            </a:r>
            <a:r>
              <a:rPr lang="en-US" dirty="0"/>
              <a:t>et </a:t>
            </a:r>
            <a:r>
              <a:rPr lang="en-US" dirty="0" smtClean="0"/>
              <a:t>al. </a:t>
            </a:r>
            <a:r>
              <a:rPr lang="en-US" dirty="0"/>
              <a:t>BMC </a:t>
            </a:r>
            <a:r>
              <a:rPr lang="en-US" dirty="0" smtClean="0"/>
              <a:t>ID 2024</a:t>
            </a:r>
            <a:endParaRPr lang="en-US" dirty="0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Olorofim</a:t>
            </a:r>
            <a:r>
              <a:rPr lang="fr-FR" dirty="0"/>
              <a:t>: </a:t>
            </a:r>
            <a:r>
              <a:rPr lang="en-US" dirty="0" smtClean="0"/>
              <a:t>PK/PD</a:t>
            </a:r>
            <a:br>
              <a:rPr lang="en-US" dirty="0" smtClean="0"/>
            </a:br>
            <a:r>
              <a:rPr lang="en-US" dirty="0" smtClean="0"/>
              <a:t>P</a:t>
            </a:r>
            <a:r>
              <a:rPr lang="fr-FR" dirty="0" err="1" smtClean="0"/>
              <a:t>aramètre</a:t>
            </a:r>
            <a:r>
              <a:rPr lang="fr-FR" dirty="0" smtClean="0"/>
              <a:t> efficacité: </a:t>
            </a:r>
            <a:r>
              <a:rPr lang="fr-FR" dirty="0" err="1"/>
              <a:t>Cmin</a:t>
            </a:r>
            <a:r>
              <a:rPr lang="fr-FR" dirty="0"/>
              <a:t>/CMI</a:t>
            </a:r>
            <a:r>
              <a:rPr lang="fr-FR" sz="2400" dirty="0"/>
              <a:t> </a:t>
            </a:r>
            <a:r>
              <a:rPr lang="fr-FR" sz="2400" dirty="0" smtClean="0"/>
              <a:t>(cible: 0,1– 0,2 mg/L)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6884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25" y="1059582"/>
            <a:ext cx="8208912" cy="3421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Olorofim</a:t>
            </a:r>
            <a:r>
              <a:rPr lang="fr-FR" dirty="0"/>
              <a:t>: </a:t>
            </a:r>
            <a:r>
              <a:rPr lang="en-US" dirty="0" err="1" smtClean="0"/>
              <a:t>Essai</a:t>
            </a:r>
            <a:r>
              <a:rPr lang="en-US" dirty="0" smtClean="0"/>
              <a:t> 32 Pivot - Formula-OLS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4572000" y="4669576"/>
            <a:ext cx="4104456" cy="307777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r>
              <a:rPr lang="en-US" sz="1400" b="1" kern="0" dirty="0" err="1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Maertens</a:t>
            </a:r>
            <a:r>
              <a:rPr lang="en-US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al., Lancet Infect Dis </a:t>
            </a:r>
            <a:r>
              <a:rPr lang="en-US" sz="1400" b="1" kern="0" dirty="0" smtClea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2025 </a:t>
            </a:r>
            <a:r>
              <a:rPr lang="en-US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NCT03583164</a:t>
            </a:r>
            <a:endParaRPr lang="fr-FR" sz="1400" b="1" kern="0" dirty="0">
              <a:solidFill>
                <a:prstClr val="black"/>
              </a:solidFill>
              <a:latin typeface="Calibri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35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86956"/>
              </p:ext>
            </p:extLst>
          </p:nvPr>
        </p:nvGraphicFramePr>
        <p:xfrm>
          <a:off x="323528" y="915566"/>
          <a:ext cx="7722616" cy="36880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6379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33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7309">
                <a:tc>
                  <a:txBody>
                    <a:bodyPr/>
                    <a:lstStyle/>
                    <a:p>
                      <a:pPr algn="l"/>
                      <a:r>
                        <a:rPr sz="16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Immunodépression</a:t>
                      </a:r>
                      <a:endParaRPr sz="1600" b="1" dirty="0">
                        <a:solidFill>
                          <a:srgbClr val="28251D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sz="16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/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Élevée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hémopathies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malignes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GCSH)</a:t>
                      </a:r>
                      <a:endParaRPr sz="1600" b="0" dirty="0">
                        <a:solidFill>
                          <a:srgbClr val="28251D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81 (40%)</a:t>
                      </a:r>
                      <a:endParaRPr sz="1600" b="0">
                        <a:solidFill>
                          <a:srgbClr val="28251D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/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fr-FR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sz="16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Modérée</a:t>
                      </a:r>
                      <a:r>
                        <a:rPr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(SIDA, 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granulomatose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sz="16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muco</a:t>
                      </a:r>
                      <a:r>
                        <a:rPr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tumeurs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solides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SOT</a:t>
                      </a:r>
                      <a:r>
                        <a:rPr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sz="1600" b="0" dirty="0">
                        <a:solidFill>
                          <a:srgbClr val="28251D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62 (31%)</a:t>
                      </a:r>
                      <a:endParaRPr sz="1600" b="0">
                        <a:solidFill>
                          <a:srgbClr val="28251D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/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fr-FR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sz="16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Faible</a:t>
                      </a:r>
                      <a:r>
                        <a:rPr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/absente 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autres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immunocompétence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diabète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chirurgie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sz="1600" b="0" dirty="0">
                        <a:solidFill>
                          <a:srgbClr val="28251D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59 (29%)</a:t>
                      </a:r>
                      <a:endParaRPr sz="1600" b="0">
                        <a:solidFill>
                          <a:srgbClr val="28251D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sz="1600" b="1" kern="12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Mycologie</a:t>
                      </a:r>
                      <a:r>
                        <a:rPr kumimoji="0" sz="16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kumimoji="0" sz="1600" b="1" kern="12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mITT</a:t>
                      </a:r>
                      <a:r>
                        <a:rPr kumimoji="0" sz="16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 (n=202)</a:t>
                      </a: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endParaRPr kumimoji="0" sz="16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/>
                      <a:r>
                        <a:rPr lang="fr-FR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Infection 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fongique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prouvée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dont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AI)</a:t>
                      </a:r>
                      <a:endParaRPr sz="1600" b="0" dirty="0">
                        <a:solidFill>
                          <a:srgbClr val="28251D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140 (69.0%)</a:t>
                      </a:r>
                      <a:endParaRPr sz="1600" b="0" dirty="0">
                        <a:solidFill>
                          <a:srgbClr val="28251D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/>
                      <a:r>
                        <a:rPr lang="fr-FR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AI 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pulmonaire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probable</a:t>
                      </a:r>
                      <a:endParaRPr sz="1600" b="0" dirty="0">
                        <a:solidFill>
                          <a:srgbClr val="28251D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62 (30.5%)</a:t>
                      </a:r>
                      <a:endParaRPr sz="1600" b="0">
                        <a:solidFill>
                          <a:srgbClr val="28251D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/>
                      <a:r>
                        <a:rPr lang="fr-FR" sz="16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r>
                        <a:rPr sz="1600" dirty="0" err="1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ptions</a:t>
                      </a:r>
                      <a:r>
                        <a:rPr sz="160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thérapeutiques</a:t>
                      </a:r>
                      <a:r>
                        <a:rPr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limitées</a:t>
                      </a:r>
                      <a:endParaRPr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/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Échec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TT</a:t>
                      </a:r>
                      <a:endParaRPr sz="1600" b="0" dirty="0">
                        <a:solidFill>
                          <a:srgbClr val="28251D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110 (54%)</a:t>
                      </a:r>
                      <a:endParaRPr sz="1600" b="0" dirty="0">
                        <a:solidFill>
                          <a:srgbClr val="28251D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/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Résistance 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connue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supposée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à 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tous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traitements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autorisés</a:t>
                      </a:r>
                      <a:endParaRPr sz="1600" b="0" dirty="0">
                        <a:solidFill>
                          <a:srgbClr val="28251D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 (25%)</a:t>
                      </a:r>
                      <a:endParaRPr sz="1600" b="0" dirty="0">
                        <a:solidFill>
                          <a:srgbClr val="28251D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309">
                <a:tc>
                  <a:txBody>
                    <a:bodyPr/>
                    <a:lstStyle/>
                    <a:p>
                      <a:pPr algn="l"/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Intolérance</a:t>
                      </a:r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aux </a:t>
                      </a:r>
                      <a:r>
                        <a:rPr lang="fr-FR" sz="16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TT</a:t>
                      </a:r>
                      <a:endParaRPr sz="1600" b="0" dirty="0">
                        <a:solidFill>
                          <a:srgbClr val="28251D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 (14%)</a:t>
                      </a:r>
                      <a:endParaRPr sz="1600" b="0" dirty="0">
                        <a:solidFill>
                          <a:srgbClr val="28251D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0"/>
            <a:ext cx="8208912" cy="857250"/>
          </a:xfrm>
        </p:spPr>
        <p:txBody>
          <a:bodyPr/>
          <a:lstStyle/>
          <a:p>
            <a:r>
              <a:rPr lang="fr-FR" dirty="0" err="1"/>
              <a:t>Olorofim</a:t>
            </a:r>
            <a:r>
              <a:rPr lang="fr-FR" dirty="0"/>
              <a:t>: Caractéristiques </a:t>
            </a:r>
            <a:r>
              <a:rPr lang="fr-FR" dirty="0" smtClean="0"/>
              <a:t>des patients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572000" y="4669576"/>
            <a:ext cx="4104456" cy="307777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r>
              <a:rPr lang="en-US" sz="1400" b="1" kern="0" dirty="0" err="1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Maertens</a:t>
            </a:r>
            <a:r>
              <a:rPr lang="en-US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al., Lancet Infect Dis </a:t>
            </a:r>
            <a:r>
              <a:rPr lang="en-US" sz="1400" b="1" kern="0" dirty="0" smtClea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2025 </a:t>
            </a:r>
            <a:r>
              <a:rPr lang="en-US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NCT03583164</a:t>
            </a:r>
            <a:endParaRPr lang="fr-FR" sz="1400" b="1" kern="0" dirty="0">
              <a:solidFill>
                <a:prstClr val="black"/>
              </a:solidFill>
              <a:latin typeface="Calibri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13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274320"/>
            <a:ext cx="685800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783"/>
            <a:endParaRPr lang="en-US" sz="1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11480" y="1405890"/>
            <a:ext cx="2023110" cy="106299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</p:sp>
      <p:sp>
        <p:nvSpPr>
          <p:cNvPr id="11" name="Shape 9"/>
          <p:cNvSpPr/>
          <p:nvPr/>
        </p:nvSpPr>
        <p:spPr>
          <a:xfrm>
            <a:off x="4732020" y="1405890"/>
            <a:ext cx="2023110" cy="106299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</p:sp>
      <p:sp>
        <p:nvSpPr>
          <p:cNvPr id="14" name="Shape 12"/>
          <p:cNvSpPr/>
          <p:nvPr/>
        </p:nvSpPr>
        <p:spPr>
          <a:xfrm>
            <a:off x="6892290" y="1405890"/>
            <a:ext cx="2023110" cy="106299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</p:sp>
      <p:sp>
        <p:nvSpPr>
          <p:cNvPr id="16" name="Text 14"/>
          <p:cNvSpPr txBox="1"/>
          <p:nvPr/>
        </p:nvSpPr>
        <p:spPr>
          <a:xfrm>
            <a:off x="6995160" y="1988820"/>
            <a:ext cx="1817370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783"/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Espace réservé du contenu 41"/>
          <p:cNvSpPr>
            <a:spLocks noGrp="1"/>
          </p:cNvSpPr>
          <p:nvPr>
            <p:ph idx="1"/>
          </p:nvPr>
        </p:nvSpPr>
        <p:spPr>
          <a:xfrm>
            <a:off x="347599" y="4155927"/>
            <a:ext cx="8229600" cy="51365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10 %	</a:t>
            </a:r>
            <a:r>
              <a:rPr lang="en-US" sz="1800" dirty="0" err="1" smtClean="0"/>
              <a:t>Hépatotoxicité</a:t>
            </a:r>
            <a:r>
              <a:rPr lang="en-US" sz="1800" dirty="0" smtClean="0"/>
              <a:t> imputable (grade </a:t>
            </a:r>
            <a:r>
              <a:rPr lang="en-US" sz="1800" dirty="0" smtClean="0">
                <a:latin typeface="Calibri"/>
                <a:ea typeface="Calibri"/>
                <a:cs typeface="Calibri"/>
              </a:rPr>
              <a:t>≥</a:t>
            </a:r>
            <a:r>
              <a:rPr lang="en-US" sz="1800" dirty="0" smtClean="0"/>
              <a:t>3) </a:t>
            </a:r>
            <a:r>
              <a:rPr lang="en-US" sz="1800" dirty="0" err="1" smtClean="0"/>
              <a:t>dont</a:t>
            </a:r>
            <a:r>
              <a:rPr lang="en-US" sz="1800" dirty="0" smtClean="0"/>
              <a:t> 3% </a:t>
            </a:r>
            <a:r>
              <a:rPr lang="en-US" sz="1800" dirty="0" err="1" smtClean="0"/>
              <a:t>arret</a:t>
            </a:r>
            <a:r>
              <a:rPr lang="en-US" sz="1800" dirty="0" smtClean="0"/>
              <a:t> de TT</a:t>
            </a:r>
            <a:endParaRPr lang="fr-FR" sz="1800" dirty="0"/>
          </a:p>
        </p:txBody>
      </p:sp>
      <p:sp>
        <p:nvSpPr>
          <p:cNvPr id="44" name="Titre 4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Olorofim: résultat étude pivot</a:t>
            </a:r>
            <a:endParaRPr lang="fr-FR" dirty="0"/>
          </a:p>
        </p:txBody>
      </p:sp>
      <p:sp>
        <p:nvSpPr>
          <p:cNvPr id="45" name="Rectangle 44"/>
          <p:cNvSpPr/>
          <p:nvPr/>
        </p:nvSpPr>
        <p:spPr>
          <a:xfrm>
            <a:off x="4572000" y="4669576"/>
            <a:ext cx="4104456" cy="307777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r>
              <a:rPr lang="en-US" sz="1400" b="1" kern="0" dirty="0" err="1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Maertens</a:t>
            </a:r>
            <a:r>
              <a:rPr lang="en-US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al., Lancet Infect Dis </a:t>
            </a:r>
            <a:r>
              <a:rPr lang="en-US" sz="1400" b="1" kern="0" dirty="0" smtClea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2025 </a:t>
            </a:r>
            <a:r>
              <a:rPr lang="en-US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NCT03583164</a:t>
            </a:r>
            <a:endParaRPr lang="fr-FR" sz="1400" b="1" kern="0" dirty="0">
              <a:solidFill>
                <a:prstClr val="black"/>
              </a:solidFill>
              <a:latin typeface="Calibri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7" name="Graphique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1519841"/>
              </p:ext>
            </p:extLst>
          </p:nvPr>
        </p:nvGraphicFramePr>
        <p:xfrm>
          <a:off x="504284" y="1008126"/>
          <a:ext cx="8172171" cy="31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7603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274320"/>
            <a:ext cx="685800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783"/>
            <a:endParaRPr lang="en-US" sz="1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11480" y="1405890"/>
            <a:ext cx="2023110" cy="106299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</p:sp>
      <p:sp>
        <p:nvSpPr>
          <p:cNvPr id="11" name="Shape 9"/>
          <p:cNvSpPr/>
          <p:nvPr/>
        </p:nvSpPr>
        <p:spPr>
          <a:xfrm>
            <a:off x="4732020" y="1405890"/>
            <a:ext cx="2023110" cy="106299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</p:sp>
      <p:sp>
        <p:nvSpPr>
          <p:cNvPr id="14" name="Shape 12"/>
          <p:cNvSpPr/>
          <p:nvPr/>
        </p:nvSpPr>
        <p:spPr>
          <a:xfrm>
            <a:off x="6892290" y="1405890"/>
            <a:ext cx="2023110" cy="106299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</p:sp>
      <p:sp>
        <p:nvSpPr>
          <p:cNvPr id="16" name="Text 14"/>
          <p:cNvSpPr txBox="1"/>
          <p:nvPr/>
        </p:nvSpPr>
        <p:spPr>
          <a:xfrm>
            <a:off x="6995160" y="1988820"/>
            <a:ext cx="1817370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783"/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572000" y="4669576"/>
            <a:ext cx="4104456" cy="307777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r>
              <a:rPr lang="en-US" sz="1400" b="1" kern="0" dirty="0" err="1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Maertens</a:t>
            </a:r>
            <a:r>
              <a:rPr lang="en-US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al., Lancet Infect Dis </a:t>
            </a:r>
            <a:r>
              <a:rPr lang="en-US" sz="1400" b="1" kern="0" dirty="0" smtClea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2025 </a:t>
            </a:r>
            <a:r>
              <a:rPr lang="en-US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NCT03583164</a:t>
            </a:r>
            <a:endParaRPr lang="fr-FR" sz="1400" b="1" kern="0" dirty="0">
              <a:solidFill>
                <a:prstClr val="black"/>
              </a:solidFill>
              <a:latin typeface="Calibri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Olorofim: Mortalité toutes causes à J42/J84 (</a:t>
            </a:r>
            <a:r>
              <a:rPr lang="fr-FR" dirty="0" err="1"/>
              <a:t>mITT</a:t>
            </a:r>
            <a:r>
              <a:rPr lang="fr-FR" dirty="0"/>
              <a:t>)</a:t>
            </a:r>
          </a:p>
        </p:txBody>
      </p:sp>
      <p:graphicFrame>
        <p:nvGraphicFramePr>
          <p:cNvPr id="1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649100"/>
              </p:ext>
            </p:extLst>
          </p:nvPr>
        </p:nvGraphicFramePr>
        <p:xfrm>
          <a:off x="274320" y="1097280"/>
          <a:ext cx="859536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3405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4"/>
          <p:cNvSpPr/>
          <p:nvPr/>
        </p:nvSpPr>
        <p:spPr>
          <a:xfrm>
            <a:off x="594360" y="1435608"/>
            <a:ext cx="3657600" cy="27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FontTx/>
              <a:buChar char="•"/>
            </a:pP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754880" y="91440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Chart 0"/>
          <p:cNvGraphicFramePr/>
          <p:nvPr>
            <p:extLst>
              <p:ext uri="{D42A27DB-BD31-4B8C-83A1-F6EECF244321}">
                <p14:modId xmlns:p14="http://schemas.microsoft.com/office/powerpoint/2010/main" val="3626353731"/>
              </p:ext>
            </p:extLst>
          </p:nvPr>
        </p:nvGraphicFramePr>
        <p:xfrm>
          <a:off x="4754880" y="1280160"/>
          <a:ext cx="3931920" cy="329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>
            <a:off x="405384" y="0"/>
            <a:ext cx="8280920" cy="857250"/>
          </a:xfrm>
        </p:spPr>
        <p:txBody>
          <a:bodyPr/>
          <a:lstStyle/>
          <a:p>
            <a:r>
              <a:rPr lang="fr-FR" dirty="0" err="1"/>
              <a:t>Olorofim</a:t>
            </a:r>
            <a:r>
              <a:rPr lang="fr-FR" dirty="0"/>
              <a:t>: </a:t>
            </a:r>
            <a:r>
              <a:rPr lang="en-US" dirty="0" err="1" smtClean="0">
                <a:ea typeface="Calibri" panose="020F0502020204030204" pitchFamily="34" charset="0"/>
                <a:cs typeface="Calibri" panose="020F0502020204030204" pitchFamily="34" charset="0"/>
              </a:rPr>
              <a:t>Essai</a:t>
            </a:r>
            <a:r>
              <a:rPr lang="en-US" dirty="0" smtClean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OASIS </a:t>
            </a:r>
            <a:r>
              <a:rPr lang="en-US" dirty="0" smtClean="0">
                <a:ea typeface="Calibri" panose="020F0502020204030204" pitchFamily="34" charset="0"/>
                <a:cs typeface="Calibri" panose="020F0502020204030204" pitchFamily="34" charset="0"/>
              </a:rPr>
              <a:t>- Phase 3 - </a:t>
            </a:r>
            <a:r>
              <a:rPr lang="en-US" sz="3200" dirty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 = </a:t>
            </a:r>
            <a:r>
              <a:rPr lang="en-US" sz="3200" dirty="0" smtClean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225</a:t>
            </a:r>
            <a:r>
              <a:rPr lang="en-US" sz="3200" dirty="0" smtClean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3200" dirty="0" smtClean="0"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 err="1" smtClean="0">
                <a:ea typeface="Calibri" panose="020F0502020204030204" pitchFamily="34" charset="0"/>
                <a:cs typeface="Calibri" panose="020F0502020204030204" pitchFamily="34" charset="0"/>
              </a:rPr>
              <a:t>Critère</a:t>
            </a:r>
            <a:r>
              <a:rPr lang="en-US" dirty="0" smtClean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principal: </a:t>
            </a:r>
            <a:r>
              <a:rPr lang="en-US" dirty="0" err="1">
                <a:ea typeface="Calibri" panose="020F0502020204030204" pitchFamily="34" charset="0"/>
                <a:cs typeface="Calibri" panose="020F0502020204030204" pitchFamily="34" charset="0"/>
              </a:rPr>
              <a:t>mortalité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Calibri" panose="020F0502020204030204" pitchFamily="34" charset="0"/>
              </a:rPr>
              <a:t>toutes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 causes à </a:t>
            </a:r>
            <a:r>
              <a:rPr lang="en-US" dirty="0" smtClean="0">
                <a:ea typeface="Calibri" panose="020F0502020204030204" pitchFamily="34" charset="0"/>
                <a:cs typeface="Calibri" panose="020F0502020204030204" pitchFamily="34" charset="0"/>
              </a:rPr>
              <a:t>J42</a:t>
            </a:r>
            <a:endParaRPr lang="fr-FR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Espace réservé du contenu 11"/>
          <p:cNvSpPr>
            <a:spLocks noGrp="1"/>
          </p:cNvSpPr>
          <p:nvPr>
            <p:ph idx="1"/>
          </p:nvPr>
        </p:nvSpPr>
        <p:spPr>
          <a:xfrm>
            <a:off x="457200" y="1437625"/>
            <a:ext cx="4114800" cy="3067701"/>
          </a:xfrm>
        </p:spPr>
        <p:txBody>
          <a:bodyPr>
            <a:noAutofit/>
          </a:bodyPr>
          <a:lstStyle/>
          <a:p>
            <a:pPr marL="152400" indent="-152400">
              <a:spcAft>
                <a:spcPts val="400"/>
              </a:spcAft>
              <a:buSzPct val="100000"/>
              <a:buFontTx/>
              <a:buChar char="•"/>
            </a:pPr>
            <a:r>
              <a:rPr lang="fr-FR" sz="1800" dirty="0" smtClean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Olorofim </a:t>
            </a:r>
            <a:r>
              <a:rPr lang="fr-FR" sz="1800" dirty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vs </a:t>
            </a:r>
            <a:r>
              <a:rPr lang="fr-FR" sz="1800" dirty="0" err="1" smtClean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AmB</a:t>
            </a:r>
            <a:r>
              <a:rPr lang="fr-FR" sz="1800" dirty="0" smtClean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dirty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liposomale (2:1) dans l’AI non traitable par azolés.
</a:t>
            </a:r>
            <a:r>
              <a:rPr lang="fr-FR" sz="1800" dirty="0" smtClean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ERC</a:t>
            </a:r>
            <a:r>
              <a:rPr lang="en-US" sz="1800" dirty="0" smtClean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aveugle</a:t>
            </a:r>
            <a:r>
              <a:rPr lang="en-US" sz="1800" dirty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 smtClean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évaluateur</a:t>
            </a:r>
            <a:r>
              <a:rPr lang="en-US" sz="1800" dirty="0" smtClean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(NCT05101187)</a:t>
            </a:r>
            <a:endParaRPr lang="en-US" sz="1800" dirty="0" smtClean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52400" indent="-152400">
              <a:spcAft>
                <a:spcPts val="400"/>
              </a:spcAft>
              <a:buSzPct val="100000"/>
              <a:buFontTx/>
              <a:buChar char="•"/>
            </a:pPr>
            <a:r>
              <a:rPr lang="en-US" sz="1800" dirty="0" smtClean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~</a:t>
            </a:r>
            <a:r>
              <a:rPr lang="en-US" sz="1800" dirty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140 </a:t>
            </a:r>
            <a:r>
              <a:rPr lang="en-US" sz="1800" dirty="0" err="1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centres</a:t>
            </a:r>
            <a:r>
              <a:rPr lang="en-US" sz="1800" dirty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dans</a:t>
            </a:r>
            <a:r>
              <a:rPr lang="en-US" sz="1800" dirty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20 </a:t>
            </a:r>
            <a:r>
              <a:rPr lang="en-US" sz="1800" dirty="0" smtClean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pays</a:t>
            </a:r>
          </a:p>
          <a:p>
            <a:pPr marL="152400" indent="-152400">
              <a:spcAft>
                <a:spcPts val="400"/>
              </a:spcAft>
              <a:buSzPct val="100000"/>
              <a:buFontTx/>
              <a:buChar char="•"/>
            </a:pPr>
            <a:r>
              <a:rPr lang="en-US" sz="1800" b="1" dirty="0" err="1" smtClean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Critères</a:t>
            </a:r>
            <a:r>
              <a:rPr lang="en-US" sz="1800" b="1" dirty="0" smtClean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d'éligibilité</a:t>
            </a:r>
            <a:endParaRPr lang="en-US" sz="18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07982" lvl="1" indent="-1524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Résistance </a:t>
            </a:r>
            <a:r>
              <a:rPr lang="en-US" sz="1600" dirty="0" err="1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azolée</a:t>
            </a:r>
            <a:r>
              <a:rPr lang="en-US" sz="1600" dirty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prouvée</a:t>
            </a:r>
            <a:r>
              <a:rPr lang="en-US" sz="1600" dirty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1600" dirty="0" err="1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suspectée</a:t>
            </a:r>
            <a:endParaRPr lang="en-US" sz="16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07982" lvl="1" indent="-1524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Infection </a:t>
            </a:r>
            <a:r>
              <a:rPr lang="en-US" sz="1600" dirty="0" smtClean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sous </a:t>
            </a:r>
            <a:r>
              <a:rPr lang="en-US" sz="1600" dirty="0" err="1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prophylaxie</a:t>
            </a:r>
            <a:endParaRPr lang="en-US" sz="16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07982" lvl="1" indent="-1524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Interactions avec </a:t>
            </a:r>
            <a:r>
              <a:rPr lang="en-US" sz="1600" dirty="0" err="1" smtClean="0">
                <a:solidFill>
                  <a:srgbClr val="28251D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azolés</a:t>
            </a:r>
            <a:endParaRPr lang="en-US" sz="16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764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228184" y="4646711"/>
            <a:ext cx="2314600" cy="307777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400" b="1" ker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dirty="0" err="1"/>
              <a:t>Esnault</a:t>
            </a:r>
            <a:r>
              <a:rPr dirty="0"/>
              <a:t> et al. </a:t>
            </a:r>
            <a:r>
              <a:rPr dirty="0" smtClean="0"/>
              <a:t>O</a:t>
            </a:r>
            <a:r>
              <a:rPr lang="fr-FR" dirty="0" smtClean="0"/>
              <a:t>FID</a:t>
            </a:r>
            <a:r>
              <a:rPr dirty="0" smtClean="0"/>
              <a:t> </a:t>
            </a:r>
            <a:r>
              <a:rPr dirty="0"/>
              <a:t>2025</a:t>
            </a:r>
          </a:p>
        </p:txBody>
      </p:sp>
      <p:sp>
        <p:nvSpPr>
          <p:cNvPr id="14" name="Espace réservé du contenu 13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 smtClean="0"/>
              <a:t>Âge médian : 39 ans</a:t>
            </a:r>
          </a:p>
          <a:p>
            <a:r>
              <a:rPr lang="fr-FR" dirty="0" smtClean="0"/>
              <a:t>Comorbidités principales :</a:t>
            </a:r>
          </a:p>
          <a:p>
            <a:pPr lvl="1"/>
            <a:r>
              <a:rPr lang="fr-FR" dirty="0" smtClean="0"/>
              <a:t>Transplantation pulmonaire : 29.4%</a:t>
            </a:r>
          </a:p>
          <a:p>
            <a:pPr lvl="1"/>
            <a:r>
              <a:rPr lang="fr-FR" dirty="0" smtClean="0"/>
              <a:t>Immunodéficience primitive : 23.5%</a:t>
            </a:r>
          </a:p>
          <a:p>
            <a:r>
              <a:rPr lang="fr-FR" dirty="0" smtClean="0"/>
              <a:t>Exposition antifongique antérieure médiane : 9.1 mois</a:t>
            </a:r>
          </a:p>
          <a:p>
            <a:r>
              <a:rPr lang="fr-FR" dirty="0" smtClean="0"/>
              <a:t>Atteinte pulmonaire : 88.2%</a:t>
            </a:r>
          </a:p>
          <a:p>
            <a:r>
              <a:rPr lang="fr-FR" dirty="0" smtClean="0"/>
              <a:t>Atteinte SNC : 23.5%</a:t>
            </a:r>
          </a:p>
          <a:p>
            <a:r>
              <a:rPr lang="fr-FR" dirty="0" smtClean="0"/>
              <a:t>Pathogènes identifiés (23 souches)</a:t>
            </a:r>
          </a:p>
          <a:p>
            <a:pPr lvl="1"/>
            <a:r>
              <a:rPr lang="fr-FR" i="1" dirty="0" smtClean="0"/>
              <a:t>Aspergillus </a:t>
            </a:r>
            <a:r>
              <a:rPr lang="fr-FR" i="1" dirty="0" err="1" smtClean="0"/>
              <a:t>fumigatus</a:t>
            </a:r>
            <a:r>
              <a:rPr lang="fr-FR" dirty="0" smtClean="0"/>
              <a:t> : 34.8%</a:t>
            </a:r>
          </a:p>
          <a:p>
            <a:pPr lvl="1"/>
            <a:r>
              <a:rPr lang="fr-FR" dirty="0" smtClean="0"/>
              <a:t>Autres </a:t>
            </a:r>
            <a:r>
              <a:rPr lang="fr-FR" i="1" dirty="0" smtClean="0"/>
              <a:t>Aspergillus : </a:t>
            </a:r>
            <a:r>
              <a:rPr lang="fr-FR" i="1" dirty="0" err="1" smtClean="0"/>
              <a:t>flavus</a:t>
            </a:r>
            <a:r>
              <a:rPr lang="fr-FR" i="1" dirty="0" smtClean="0"/>
              <a:t>, </a:t>
            </a:r>
            <a:r>
              <a:rPr lang="fr-FR" i="1" dirty="0" err="1" smtClean="0"/>
              <a:t>calidoustus</a:t>
            </a:r>
            <a:r>
              <a:rPr lang="fr-FR" i="1" dirty="0" smtClean="0"/>
              <a:t>, </a:t>
            </a:r>
            <a:r>
              <a:rPr lang="fr-FR" i="1" dirty="0" err="1" smtClean="0"/>
              <a:t>latus</a:t>
            </a:r>
            <a:r>
              <a:rPr lang="fr-FR" i="1" dirty="0" smtClean="0"/>
              <a:t>, </a:t>
            </a:r>
            <a:r>
              <a:rPr lang="fr-FR" i="1" dirty="0" err="1" smtClean="0"/>
              <a:t>tubingensis</a:t>
            </a:r>
            <a:r>
              <a:rPr lang="fr-FR" i="1" dirty="0" smtClean="0"/>
              <a:t>, </a:t>
            </a:r>
            <a:r>
              <a:rPr lang="fr-FR" i="1" dirty="0" err="1" smtClean="0"/>
              <a:t>nidulans</a:t>
            </a:r>
            <a:r>
              <a:rPr lang="fr-FR" i="1" dirty="0" smtClean="0"/>
              <a:t>, </a:t>
            </a:r>
            <a:r>
              <a:rPr lang="fr-FR" i="1" dirty="0" err="1" smtClean="0"/>
              <a:t>udagawae</a:t>
            </a:r>
            <a:endParaRPr lang="fr-FR" i="1" dirty="0" smtClean="0"/>
          </a:p>
          <a:p>
            <a:pPr lvl="1"/>
            <a:r>
              <a:rPr lang="fr-FR" dirty="0" smtClean="0"/>
              <a:t>Moisissures rares : </a:t>
            </a:r>
            <a:r>
              <a:rPr lang="fr-FR" i="1" dirty="0" err="1" smtClean="0"/>
              <a:t>Microascus</a:t>
            </a:r>
            <a:r>
              <a:rPr lang="fr-FR" i="1" dirty="0" smtClean="0"/>
              <a:t>, </a:t>
            </a:r>
            <a:r>
              <a:rPr lang="fr-FR" i="1" dirty="0" err="1" smtClean="0"/>
              <a:t>Scedosporium</a:t>
            </a:r>
            <a:r>
              <a:rPr lang="fr-FR" i="1" dirty="0" smtClean="0"/>
              <a:t>, L. </a:t>
            </a:r>
            <a:r>
              <a:rPr lang="fr-FR" i="1" dirty="0" err="1" smtClean="0"/>
              <a:t>prolificans</a:t>
            </a:r>
            <a:r>
              <a:rPr lang="fr-FR" i="1" dirty="0" smtClean="0"/>
              <a:t>, </a:t>
            </a:r>
            <a:r>
              <a:rPr lang="fr-FR" i="1" dirty="0" err="1" smtClean="0"/>
              <a:t>Rasamsonia</a:t>
            </a:r>
            <a:r>
              <a:rPr lang="fr-FR" i="1" dirty="0" smtClean="0"/>
              <a:t>, </a:t>
            </a:r>
            <a:r>
              <a:rPr lang="fr-FR" i="1" dirty="0" err="1" smtClean="0"/>
              <a:t>Scopulariopsis</a:t>
            </a:r>
            <a:endParaRPr lang="fr-FR" i="1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Olorofim</a:t>
            </a:r>
            <a:r>
              <a:rPr lang="fr-FR" dirty="0" smtClean="0"/>
              <a:t> en vie réelle: </a:t>
            </a:r>
            <a:br>
              <a:rPr lang="fr-FR" dirty="0" smtClean="0"/>
            </a:br>
            <a:r>
              <a:rPr lang="fr-FR" dirty="0" smtClean="0"/>
              <a:t>Cohorte française de 17 patients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281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 smtClean="0"/>
              <a:t>Bénéfice clinique global : ~80%</a:t>
            </a:r>
          </a:p>
          <a:p>
            <a:pPr lvl="1"/>
            <a:r>
              <a:rPr lang="fr-FR" dirty="0" smtClean="0"/>
              <a:t>Succès : 33.3% (contrôle clinique et mycologique)</a:t>
            </a:r>
          </a:p>
          <a:p>
            <a:pPr lvl="1"/>
            <a:r>
              <a:rPr lang="fr-FR" dirty="0" smtClean="0"/>
              <a:t>Réponse partielle : 46.7%</a:t>
            </a:r>
          </a:p>
          <a:p>
            <a:pPr lvl="1"/>
            <a:r>
              <a:rPr lang="fr-FR" dirty="0" smtClean="0"/>
              <a:t>Échec thérapeutique : 20.0%</a:t>
            </a:r>
          </a:p>
          <a:p>
            <a:r>
              <a:rPr lang="fr-FR" dirty="0" smtClean="0"/>
              <a:t>Mortalité toutes causes (à 3 mois) : 29.4%</a:t>
            </a:r>
          </a:p>
          <a:p>
            <a:r>
              <a:rPr lang="fr-FR" dirty="0" smtClean="0"/>
              <a:t>Impact sécurité patient</a:t>
            </a:r>
          </a:p>
          <a:p>
            <a:pPr lvl="1"/>
            <a:r>
              <a:rPr lang="fr-FR" dirty="0" smtClean="0"/>
              <a:t>0 événement indésirable grave rapporté</a:t>
            </a:r>
          </a:p>
          <a:p>
            <a:r>
              <a:rPr lang="fr-FR" dirty="0" smtClean="0"/>
              <a:t>Bonne tolérance globale</a:t>
            </a:r>
          </a:p>
          <a:p>
            <a:pPr lvl="1"/>
            <a:r>
              <a:rPr lang="fr-FR" dirty="0" smtClean="0"/>
              <a:t>Pas d’arrêt définitif pour toxicité sévère</a:t>
            </a:r>
          </a:p>
          <a:p>
            <a:pPr lvl="1"/>
            <a:r>
              <a:rPr lang="fr-FR" dirty="0" smtClean="0"/>
              <a:t>1 arrêt pour nausées persistantes</a:t>
            </a:r>
          </a:p>
          <a:p>
            <a:pPr lvl="1"/>
            <a:r>
              <a:rPr lang="fr-FR" dirty="0" smtClean="0"/>
              <a:t>élévation mineure/réversible des transaminases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Olorofim</a:t>
            </a:r>
            <a:r>
              <a:rPr lang="fr-FR" dirty="0"/>
              <a:t>: </a:t>
            </a:r>
            <a:r>
              <a:rPr lang="fr-FR" dirty="0" smtClean="0"/>
              <a:t>Cohorte française</a:t>
            </a:r>
            <a:endParaRPr lang="fr-FR" dirty="0"/>
          </a:p>
        </p:txBody>
      </p:sp>
      <p:sp>
        <p:nvSpPr>
          <p:cNvPr id="4" name="TextBox 8"/>
          <p:cNvSpPr txBox="1"/>
          <p:nvPr/>
        </p:nvSpPr>
        <p:spPr>
          <a:xfrm>
            <a:off x="6228184" y="4646711"/>
            <a:ext cx="2314600" cy="307777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400" b="1" ker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dirty="0" err="1"/>
              <a:t>Esnault</a:t>
            </a:r>
            <a:r>
              <a:rPr dirty="0"/>
              <a:t> et al. </a:t>
            </a:r>
            <a:r>
              <a:rPr dirty="0" smtClean="0"/>
              <a:t>O</a:t>
            </a:r>
            <a:r>
              <a:rPr lang="fr-FR" dirty="0" smtClean="0"/>
              <a:t>FID</a:t>
            </a:r>
            <a:r>
              <a:rPr dirty="0" smtClean="0"/>
              <a:t> </a:t>
            </a:r>
            <a:r>
              <a:rPr dirty="0"/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9411485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Substrat</a:t>
            </a:r>
            <a:r>
              <a:rPr lang="en-US" dirty="0" smtClean="0"/>
              <a:t> CYP3A4 et CYP2C9 </a:t>
            </a:r>
          </a:p>
          <a:p>
            <a:r>
              <a:rPr lang="en-US" dirty="0" err="1"/>
              <a:t>I</a:t>
            </a:r>
            <a:r>
              <a:rPr lang="en-US" dirty="0" err="1" smtClean="0"/>
              <a:t>nhibiteur</a:t>
            </a:r>
            <a:r>
              <a:rPr lang="en-US" dirty="0" smtClean="0"/>
              <a:t> </a:t>
            </a:r>
            <a:r>
              <a:rPr lang="en-US" dirty="0" err="1" smtClean="0"/>
              <a:t>faible</a:t>
            </a:r>
            <a:r>
              <a:rPr lang="en-US" dirty="0" smtClean="0"/>
              <a:t> du CYP3A4.</a:t>
            </a:r>
          </a:p>
          <a:p>
            <a:pPr lvl="1"/>
            <a:r>
              <a:rPr lang="en-US" dirty="0" err="1" smtClean="0"/>
              <a:t>Inducteurs</a:t>
            </a:r>
            <a:r>
              <a:rPr lang="en-US" dirty="0" smtClean="0"/>
              <a:t> / </a:t>
            </a:r>
            <a:r>
              <a:rPr lang="en-US" dirty="0" err="1" smtClean="0"/>
              <a:t>inhibiteurs</a:t>
            </a:r>
            <a:r>
              <a:rPr lang="en-US" dirty="0" smtClean="0"/>
              <a:t> </a:t>
            </a:r>
            <a:r>
              <a:rPr lang="en-US" dirty="0" err="1" smtClean="0"/>
              <a:t>puissants</a:t>
            </a:r>
            <a:r>
              <a:rPr lang="en-US" dirty="0" smtClean="0"/>
              <a:t> CYP3A4-2C9</a:t>
            </a:r>
          </a:p>
          <a:p>
            <a:pPr lvl="2"/>
            <a:r>
              <a:rPr lang="en-US" dirty="0" err="1" smtClean="0"/>
              <a:t>Rifampicine</a:t>
            </a:r>
            <a:r>
              <a:rPr lang="en-US" dirty="0" smtClean="0"/>
              <a:t>, </a:t>
            </a:r>
            <a:r>
              <a:rPr lang="en-US" dirty="0" err="1" smtClean="0"/>
              <a:t>itraconazole</a:t>
            </a:r>
            <a:r>
              <a:rPr lang="en-US" dirty="0" smtClean="0"/>
              <a:t> : </a:t>
            </a:r>
            <a:r>
              <a:rPr lang="en-US" sz="2400" dirty="0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↘ </a:t>
            </a:r>
            <a:r>
              <a:rPr lang="en-US" dirty="0" smtClean="0"/>
              <a:t>−30 à −50 % </a:t>
            </a:r>
            <a:r>
              <a:rPr lang="en-US" dirty="0" err="1" smtClean="0"/>
              <a:t>ou</a:t>
            </a:r>
            <a:r>
              <a:rPr lang="en-US" dirty="0" smtClean="0"/>
              <a:t> association </a:t>
            </a:r>
            <a:r>
              <a:rPr lang="en-US" dirty="0" err="1" smtClean="0"/>
              <a:t>déconseillée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Immunosuppresseurs</a:t>
            </a:r>
            <a:endParaRPr lang="en-US" dirty="0" smtClean="0"/>
          </a:p>
          <a:p>
            <a:pPr lvl="2"/>
            <a:r>
              <a:rPr lang="en-US" dirty="0" err="1" smtClean="0"/>
              <a:t>Ciclosporine</a:t>
            </a:r>
            <a:r>
              <a:rPr lang="en-US" dirty="0" smtClean="0"/>
              <a:t> : </a:t>
            </a:r>
            <a:r>
              <a:rPr lang="en-US" sz="2400" dirty="0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↘</a:t>
            </a:r>
            <a:r>
              <a:rPr lang="en-US" dirty="0" smtClean="0"/>
              <a:t> 50 % ; tacrolimus : </a:t>
            </a:r>
            <a:r>
              <a:rPr lang="en-US" sz="2400" dirty="0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↘</a:t>
            </a:r>
            <a:r>
              <a:rPr lang="en-US" dirty="0" smtClean="0"/>
              <a:t> 29 % </a:t>
            </a:r>
            <a:r>
              <a:rPr lang="en-US" dirty="0" err="1" smtClean="0"/>
              <a:t>dans</a:t>
            </a:r>
            <a:r>
              <a:rPr lang="en-US" dirty="0" smtClean="0"/>
              <a:t> les 14 premiers </a:t>
            </a:r>
            <a:r>
              <a:rPr lang="en-US" dirty="0" err="1" smtClean="0"/>
              <a:t>jours</a:t>
            </a:r>
            <a:r>
              <a:rPr lang="en-US" dirty="0" smtClean="0"/>
              <a:t> de co-administration.</a:t>
            </a:r>
          </a:p>
          <a:p>
            <a:pPr lvl="1"/>
            <a:r>
              <a:rPr lang="en-US" dirty="0" err="1" smtClean="0"/>
              <a:t>Azolés</a:t>
            </a:r>
            <a:r>
              <a:rPr lang="en-US" dirty="0" smtClean="0"/>
              <a:t> (association)</a:t>
            </a:r>
          </a:p>
          <a:p>
            <a:pPr lvl="2"/>
            <a:r>
              <a:rPr lang="en-US" b="1" dirty="0" err="1" smtClean="0">
                <a:solidFill>
                  <a:srgbClr val="FF0000"/>
                </a:solidFill>
              </a:rPr>
              <a:t>Antagonisme</a:t>
            </a:r>
            <a:r>
              <a:rPr lang="en-US" b="1" dirty="0" smtClean="0">
                <a:solidFill>
                  <a:srgbClr val="FF0000"/>
                </a:solidFill>
              </a:rPr>
              <a:t> in vitro possible avec les </a:t>
            </a:r>
            <a:r>
              <a:rPr lang="en-US" b="1" dirty="0" err="1" smtClean="0">
                <a:solidFill>
                  <a:srgbClr val="FF0000"/>
                </a:solidFill>
              </a:rPr>
              <a:t>azolés</a:t>
            </a:r>
            <a:r>
              <a:rPr lang="en-US" dirty="0" smtClean="0"/>
              <a:t> vis-à-vis </a:t>
            </a:r>
            <a:r>
              <a:rPr lang="en-US" dirty="0" err="1" smtClean="0"/>
              <a:t>d'</a:t>
            </a:r>
            <a:r>
              <a:rPr lang="en-US" i="1" dirty="0" err="1" smtClean="0"/>
              <a:t>A</a:t>
            </a:r>
            <a:r>
              <a:rPr lang="en-US" i="1" dirty="0" smtClean="0"/>
              <a:t>. fumigatus</a:t>
            </a:r>
            <a:r>
              <a:rPr lang="en-US" dirty="0" smtClean="0"/>
              <a:t> (</a:t>
            </a:r>
            <a:r>
              <a:rPr lang="en-US" dirty="0" err="1" smtClean="0"/>
              <a:t>régulation</a:t>
            </a:r>
            <a:r>
              <a:rPr lang="en-US" dirty="0" smtClean="0"/>
              <a:t> de la </a:t>
            </a:r>
            <a:r>
              <a:rPr lang="en-US" dirty="0" err="1" smtClean="0"/>
              <a:t>voie</a:t>
            </a:r>
            <a:r>
              <a:rPr lang="en-US" dirty="0" smtClean="0"/>
              <a:t> des pyrimidines) - à </a:t>
            </a:r>
            <a:r>
              <a:rPr lang="en-US" dirty="0" err="1" smtClean="0"/>
              <a:t>évaluer</a:t>
            </a:r>
            <a:r>
              <a:rPr lang="en-US" dirty="0" smtClean="0"/>
              <a:t> au </a:t>
            </a:r>
            <a:r>
              <a:rPr lang="en-US" dirty="0" err="1" smtClean="0"/>
              <a:t>cas</a:t>
            </a:r>
            <a:r>
              <a:rPr lang="en-US" dirty="0" smtClean="0"/>
              <a:t> par </a:t>
            </a:r>
            <a:r>
              <a:rPr lang="en-US" dirty="0" err="1" smtClean="0"/>
              <a:t>cas</a:t>
            </a:r>
            <a:r>
              <a:rPr lang="en-US" dirty="0" smtClean="0"/>
              <a:t>.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Olorofim</a:t>
            </a:r>
            <a:r>
              <a:rPr lang="fr-FR" dirty="0"/>
              <a:t>: </a:t>
            </a:r>
            <a:r>
              <a:rPr lang="en-US" dirty="0" smtClean="0"/>
              <a:t>Interactions </a:t>
            </a:r>
            <a:r>
              <a:rPr lang="en-US" dirty="0" err="1" smtClean="0"/>
              <a:t>médicamenteuses</a:t>
            </a:r>
            <a:endParaRPr lang="fr-FR" dirty="0"/>
          </a:p>
        </p:txBody>
      </p:sp>
      <p:sp>
        <p:nvSpPr>
          <p:cNvPr id="6" name="Text 19"/>
          <p:cNvSpPr txBox="1"/>
          <p:nvPr/>
        </p:nvSpPr>
        <p:spPr>
          <a:xfrm>
            <a:off x="6081882" y="4735865"/>
            <a:ext cx="2682642" cy="307777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400" b="1" ker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err="1" smtClean="0"/>
              <a:t>Vanbiervliet</a:t>
            </a:r>
            <a:r>
              <a:rPr lang="en-US" dirty="0" smtClean="0"/>
              <a:t> </a:t>
            </a:r>
            <a:r>
              <a:rPr lang="en-US" dirty="0"/>
              <a:t>et </a:t>
            </a:r>
            <a:r>
              <a:rPr lang="en-US" dirty="0" smtClean="0"/>
              <a:t>al. </a:t>
            </a:r>
            <a:r>
              <a:rPr lang="en-US" dirty="0"/>
              <a:t>BMC </a:t>
            </a:r>
            <a:r>
              <a:rPr lang="en-US" dirty="0" smtClean="0"/>
              <a:t>ID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111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411480" y="915566"/>
            <a:ext cx="1954530" cy="13030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514350" y="1018436"/>
            <a:ext cx="1748790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783"/>
            <a:r>
              <a:rPr lang="en-US" sz="3000" b="1" dirty="0">
                <a:solidFill>
                  <a:srgbClr val="D8572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22 %</a:t>
            </a:r>
            <a:endParaRPr lang="en-US" sz="3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514350" y="1498496"/>
            <a:ext cx="174879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783"/>
            <a:r>
              <a:rPr lang="en-US" sz="12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Anomalies </a:t>
            </a:r>
            <a:r>
              <a:rPr lang="en-US" sz="1200" dirty="0" err="1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hépatiques</a:t>
            </a:r>
            <a:r>
              <a:rPr lang="en-US" sz="12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(grade ≥3, </a:t>
            </a:r>
            <a:r>
              <a:rPr lang="en-US" sz="1200" dirty="0" err="1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essai</a:t>
            </a:r>
            <a:r>
              <a:rPr lang="en-US" sz="12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FORMULA-OLS)</a:t>
            </a:r>
            <a:endParaRPr lang="en-US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503170" y="915566"/>
            <a:ext cx="1954530" cy="13030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2606040" y="1018436"/>
            <a:ext cx="1748790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783"/>
            <a:r>
              <a:rPr lang="en-US" sz="3000" b="1">
                <a:solidFill>
                  <a:srgbClr val="0E7C7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10 %</a:t>
            </a:r>
            <a:endParaRPr lang="en-US" sz="300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2606040" y="1498496"/>
            <a:ext cx="174879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783"/>
            <a:r>
              <a:rPr lang="en-US" sz="120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Hépatotoxicité imputable à l'olorofim (gérée par ajustement/arrêt)</a:t>
            </a:r>
            <a:endParaRPr lang="en-US" sz="120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594860" y="915566"/>
            <a:ext cx="1954530" cy="13030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4697730" y="1018436"/>
            <a:ext cx="1748790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783"/>
            <a:r>
              <a:rPr lang="en-US" sz="3000" b="1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10 %</a:t>
            </a:r>
            <a:endParaRPr lang="en-US" sz="300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4697730" y="1498496"/>
            <a:ext cx="174879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783"/>
            <a:r>
              <a:rPr lang="en-US" sz="120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Troubles digestifs liés au traitement (nausées, diarrhée)</a:t>
            </a:r>
            <a:endParaRPr lang="en-US" sz="120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686550" y="915566"/>
            <a:ext cx="1954530" cy="13030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6789420" y="1018436"/>
            <a:ext cx="1748790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783"/>
            <a:r>
              <a:rPr lang="en-US" sz="3000" b="1">
                <a:solidFill>
                  <a:srgbClr val="5B647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en-US" sz="300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6789420" y="1498496"/>
            <a:ext cx="174879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783"/>
            <a:r>
              <a:rPr lang="en-US" sz="120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Décès directement attribué à l'olorofim dans les essais publiés</a:t>
            </a:r>
            <a:endParaRPr lang="en-US" sz="120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514350" y="2218586"/>
            <a:ext cx="8126730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685783"/>
            <a:r>
              <a:rPr lang="en-US" sz="14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 de </a:t>
            </a:r>
            <a:r>
              <a:rPr lang="en-US" sz="1400" dirty="0" err="1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toxicité</a:t>
            </a:r>
            <a:r>
              <a:rPr lang="en-US" sz="1400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rénale</a:t>
            </a:r>
            <a:r>
              <a:rPr lang="en-US" sz="14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pas de prolongation du </a:t>
            </a:r>
            <a:r>
              <a:rPr lang="en-US" sz="1400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QT </a:t>
            </a:r>
            <a:r>
              <a:rPr lang="en-US" sz="14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bonne </a:t>
            </a:r>
            <a:r>
              <a:rPr lang="en-US" sz="1400" dirty="0" err="1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tolérance</a:t>
            </a:r>
            <a:r>
              <a:rPr lang="en-US" sz="14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même</a:t>
            </a:r>
            <a:r>
              <a:rPr lang="en-US" sz="14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US" sz="1400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TT long </a:t>
            </a:r>
            <a:r>
              <a:rPr lang="en-US" sz="1400" dirty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(&gt; 1 an chez 49 patients</a:t>
            </a:r>
            <a:r>
              <a:rPr lang="en-US" sz="1400" dirty="0" smtClean="0">
                <a:solidFill>
                  <a:srgbClr val="1B2A4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1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Espace réservé du contenu 28"/>
          <p:cNvSpPr>
            <a:spLocks noGrp="1"/>
          </p:cNvSpPr>
          <p:nvPr>
            <p:ph idx="1"/>
          </p:nvPr>
        </p:nvSpPr>
        <p:spPr>
          <a:xfrm>
            <a:off x="457200" y="2664356"/>
            <a:ext cx="8229600" cy="2231394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Réactions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paradoxales</a:t>
            </a:r>
            <a:r>
              <a:rPr lang="en-US" b="1" dirty="0" smtClean="0"/>
              <a:t> </a:t>
            </a:r>
            <a:r>
              <a:rPr lang="en-US" dirty="0" smtClean="0"/>
              <a:t>: 6 / 470 patients (</a:t>
            </a:r>
            <a:r>
              <a:rPr lang="en-US" b="1" dirty="0" smtClean="0">
                <a:solidFill>
                  <a:srgbClr val="FF0000"/>
                </a:solidFill>
              </a:rPr>
              <a:t>1,3 %</a:t>
            </a:r>
            <a:r>
              <a:rPr lang="en-US" dirty="0" smtClean="0"/>
              <a:t>) : aggravation </a:t>
            </a:r>
            <a:r>
              <a:rPr lang="en-US" dirty="0" err="1" smtClean="0"/>
              <a:t>transitoire</a:t>
            </a:r>
            <a:r>
              <a:rPr lang="en-US" dirty="0" smtClean="0"/>
              <a:t> après le début du TT</a:t>
            </a:r>
          </a:p>
          <a:p>
            <a:pPr lvl="1"/>
            <a:r>
              <a:rPr lang="en-US" dirty="0" err="1" smtClean="0"/>
              <a:t>Hypothèse</a:t>
            </a:r>
            <a:r>
              <a:rPr lang="en-US" dirty="0" smtClean="0"/>
              <a:t> : </a:t>
            </a:r>
            <a:r>
              <a:rPr lang="en-US" dirty="0" err="1" smtClean="0"/>
              <a:t>réponse</a:t>
            </a:r>
            <a:r>
              <a:rPr lang="en-US" dirty="0" smtClean="0"/>
              <a:t> </a:t>
            </a:r>
            <a:r>
              <a:rPr lang="en-US" dirty="0" err="1" smtClean="0"/>
              <a:t>immunitaire</a:t>
            </a:r>
            <a:r>
              <a:rPr lang="en-US" dirty="0" smtClean="0"/>
              <a:t> </a:t>
            </a:r>
            <a:r>
              <a:rPr lang="en-US" dirty="0" err="1" smtClean="0"/>
              <a:t>retardée</a:t>
            </a:r>
            <a:r>
              <a:rPr lang="en-US" dirty="0" smtClean="0"/>
              <a:t> </a:t>
            </a:r>
            <a:r>
              <a:rPr lang="en-US" dirty="0" err="1" smtClean="0"/>
              <a:t>liée</a:t>
            </a:r>
            <a:r>
              <a:rPr lang="en-US" dirty="0" smtClean="0"/>
              <a:t> à </a:t>
            </a:r>
            <a:r>
              <a:rPr lang="en-US" dirty="0" err="1" smtClean="0"/>
              <a:t>l'exposition</a:t>
            </a:r>
            <a:r>
              <a:rPr lang="en-US" dirty="0" smtClean="0"/>
              <a:t> à des </a:t>
            </a:r>
            <a:r>
              <a:rPr lang="en-US" dirty="0" err="1" smtClean="0"/>
              <a:t>antigènes</a:t>
            </a:r>
            <a:r>
              <a:rPr lang="en-US" dirty="0" smtClean="0"/>
              <a:t> </a:t>
            </a:r>
            <a:r>
              <a:rPr lang="en-US" dirty="0" err="1" smtClean="0"/>
              <a:t>fongiques</a:t>
            </a:r>
            <a:r>
              <a:rPr lang="en-US" dirty="0" smtClean="0"/>
              <a:t> </a:t>
            </a:r>
            <a:r>
              <a:rPr lang="en-US" dirty="0" err="1" smtClean="0"/>
              <a:t>séquestrés</a:t>
            </a:r>
            <a:r>
              <a:rPr lang="en-US" dirty="0" smtClean="0"/>
              <a:t> (β-1,3-glucane...) </a:t>
            </a:r>
            <a:r>
              <a:rPr lang="en-US" dirty="0" err="1" smtClean="0"/>
              <a:t>lors</a:t>
            </a:r>
            <a:r>
              <a:rPr lang="en-US" dirty="0" smtClean="0"/>
              <a:t> de la mort du </a:t>
            </a:r>
            <a:r>
              <a:rPr lang="en-US" dirty="0" err="1" smtClean="0"/>
              <a:t>pathogène</a:t>
            </a:r>
            <a:r>
              <a:rPr lang="en-US" dirty="0" smtClean="0"/>
              <a:t>, </a:t>
            </a:r>
            <a:r>
              <a:rPr lang="en-US" dirty="0" err="1" smtClean="0"/>
              <a:t>favorisée</a:t>
            </a:r>
            <a:r>
              <a:rPr lang="en-US" dirty="0" smtClean="0"/>
              <a:t> par </a:t>
            </a:r>
            <a:r>
              <a:rPr lang="en-US" dirty="0" err="1" smtClean="0"/>
              <a:t>l'action</a:t>
            </a:r>
            <a:r>
              <a:rPr lang="en-US" dirty="0" smtClean="0"/>
              <a:t> </a:t>
            </a:r>
            <a:r>
              <a:rPr lang="en-US" dirty="0" err="1" smtClean="0"/>
              <a:t>fongicide</a:t>
            </a:r>
            <a:r>
              <a:rPr lang="en-US" dirty="0" smtClean="0"/>
              <a:t> de </a:t>
            </a:r>
            <a:r>
              <a:rPr lang="en-US" dirty="0" err="1" smtClean="0"/>
              <a:t>l'olorofim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Phénomène</a:t>
            </a:r>
            <a:r>
              <a:rPr lang="en-US" dirty="0" smtClean="0"/>
              <a:t> comparable aux </a:t>
            </a:r>
            <a:r>
              <a:rPr lang="en-US" dirty="0" err="1" smtClean="0"/>
              <a:t>réactions</a:t>
            </a:r>
            <a:r>
              <a:rPr lang="en-US" dirty="0" smtClean="0"/>
              <a:t> </a:t>
            </a:r>
            <a:r>
              <a:rPr lang="en-US" dirty="0" err="1" smtClean="0"/>
              <a:t>observées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TT </a:t>
            </a:r>
            <a:r>
              <a:rPr lang="en-US" dirty="0" err="1" smtClean="0"/>
              <a:t>tuberculose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lèpre</a:t>
            </a:r>
            <a:endParaRPr lang="en-US" dirty="0" smtClean="0"/>
          </a:p>
          <a:p>
            <a:pPr lvl="1"/>
            <a:r>
              <a:rPr lang="en-US" dirty="0" err="1" smtClean="0"/>
              <a:t>Survenue</a:t>
            </a:r>
            <a:r>
              <a:rPr lang="en-US" dirty="0" smtClean="0"/>
              <a:t> </a:t>
            </a:r>
            <a:r>
              <a:rPr lang="en-US" dirty="0" err="1" smtClean="0"/>
              <a:t>médiane</a:t>
            </a:r>
            <a:r>
              <a:rPr lang="en-US" dirty="0" smtClean="0"/>
              <a:t> à J41 (</a:t>
            </a:r>
            <a:r>
              <a:rPr lang="en-US" dirty="0" err="1" smtClean="0"/>
              <a:t>extrêmes</a:t>
            </a:r>
            <a:r>
              <a:rPr lang="en-US" dirty="0" smtClean="0"/>
              <a:t> 6–253 j), </a:t>
            </a:r>
            <a:r>
              <a:rPr lang="en-US" dirty="0" err="1" smtClean="0"/>
              <a:t>résolution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7 à 87 </a:t>
            </a:r>
            <a:r>
              <a:rPr lang="en-US" dirty="0" err="1" smtClean="0"/>
              <a:t>jours</a:t>
            </a:r>
            <a:endParaRPr lang="en-US" dirty="0" smtClean="0"/>
          </a:p>
          <a:p>
            <a:pPr lvl="1"/>
            <a:r>
              <a:rPr lang="en-US" dirty="0" err="1" smtClean="0"/>
              <a:t>Traitement</a:t>
            </a:r>
            <a:r>
              <a:rPr lang="en-US" dirty="0" smtClean="0"/>
              <a:t> </a:t>
            </a:r>
            <a:r>
              <a:rPr lang="en-US" dirty="0" err="1" smtClean="0"/>
              <a:t>poursuivi</a:t>
            </a:r>
            <a:r>
              <a:rPr lang="en-US" dirty="0" smtClean="0"/>
              <a:t> sans </a:t>
            </a:r>
            <a:r>
              <a:rPr lang="en-US" dirty="0" err="1" smtClean="0"/>
              <a:t>changement</a:t>
            </a:r>
            <a:r>
              <a:rPr lang="en-US" dirty="0" smtClean="0"/>
              <a:t> </a:t>
            </a:r>
            <a:r>
              <a:rPr lang="en-US" dirty="0" err="1" smtClean="0"/>
              <a:t>thérapeutique</a:t>
            </a:r>
            <a:r>
              <a:rPr lang="en-US" dirty="0" smtClean="0"/>
              <a:t> ; </a:t>
            </a:r>
            <a:r>
              <a:rPr lang="en-US" dirty="0" err="1" smtClean="0"/>
              <a:t>résolution</a:t>
            </a:r>
            <a:r>
              <a:rPr lang="en-US" dirty="0" smtClean="0"/>
              <a:t> </a:t>
            </a:r>
            <a:r>
              <a:rPr lang="en-US" dirty="0" err="1" smtClean="0"/>
              <a:t>spontanée</a:t>
            </a:r>
            <a:r>
              <a:rPr lang="en-US" dirty="0" smtClean="0"/>
              <a:t> </a:t>
            </a:r>
            <a:r>
              <a:rPr lang="en-US" dirty="0" err="1" smtClean="0"/>
              <a:t>puis</a:t>
            </a:r>
            <a:r>
              <a:rPr lang="en-US" dirty="0" smtClean="0"/>
              <a:t> </a:t>
            </a:r>
            <a:r>
              <a:rPr lang="en-US" dirty="0" err="1" smtClean="0"/>
              <a:t>réponse</a:t>
            </a:r>
            <a:r>
              <a:rPr lang="en-US" dirty="0" smtClean="0"/>
              <a:t> favorable chez </a:t>
            </a:r>
            <a:r>
              <a:rPr lang="en-US" dirty="0" err="1" smtClean="0"/>
              <a:t>tous</a:t>
            </a:r>
            <a:r>
              <a:rPr lang="en-US" dirty="0" smtClean="0"/>
              <a:t> les patients</a:t>
            </a:r>
            <a:endParaRPr lang="en-US" dirty="0"/>
          </a:p>
        </p:txBody>
      </p:sp>
      <p:sp>
        <p:nvSpPr>
          <p:cNvPr id="27" name="Titr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Olorofim</a:t>
            </a:r>
            <a:r>
              <a:rPr lang="fr-FR" dirty="0"/>
              <a:t>: </a:t>
            </a:r>
            <a:r>
              <a:rPr lang="en-US" dirty="0" err="1" smtClean="0"/>
              <a:t>Effets</a:t>
            </a:r>
            <a:r>
              <a:rPr lang="en-US" dirty="0" smtClean="0"/>
              <a:t> </a:t>
            </a:r>
            <a:r>
              <a:rPr lang="en-US" dirty="0" err="1" smtClean="0"/>
              <a:t>indésirables</a:t>
            </a:r>
            <a:r>
              <a:rPr lang="en-US" dirty="0" smtClean="0"/>
              <a:t> et </a:t>
            </a:r>
            <a:r>
              <a:rPr lang="en-US" dirty="0" err="1" smtClean="0"/>
              <a:t>tolérance</a:t>
            </a:r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5602089" y="4741862"/>
            <a:ext cx="2210271" cy="307777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r>
              <a:rPr lang="en-US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Thompson et al</a:t>
            </a:r>
            <a:r>
              <a:rPr lang="en-US" sz="1400" b="1" kern="0" dirty="0" smtClea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CMI </a:t>
            </a:r>
            <a:r>
              <a:rPr lang="en-US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</a:t>
            </a:r>
            <a:endParaRPr lang="fr-FR" sz="1400" b="1" kern="0" dirty="0">
              <a:solidFill>
                <a:prstClr val="black"/>
              </a:solidFill>
              <a:latin typeface="Calibri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86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200" dirty="0"/>
          </a:p>
        </p:txBody>
      </p:sp>
      <p:sp>
        <p:nvSpPr>
          <p:cNvPr id="34" name="Espace réservé du contenu 3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Labo </a:t>
            </a:r>
            <a:r>
              <a:rPr lang="fr-FR" dirty="0" err="1" smtClean="0"/>
              <a:t>Shionogi</a:t>
            </a:r>
            <a:endParaRPr lang="fr-FR" dirty="0" smtClean="0"/>
          </a:p>
          <a:p>
            <a:r>
              <a:rPr lang="fr-FR" dirty="0" smtClean="0"/>
              <a:t>Accessible en compassionnel</a:t>
            </a:r>
          </a:p>
          <a:p>
            <a:pPr lvl="1"/>
            <a:r>
              <a:rPr lang="en-US" dirty="0" smtClean="0"/>
              <a:t>AAC via </a:t>
            </a:r>
            <a:r>
              <a:rPr lang="en-US" dirty="0" err="1" smtClean="0"/>
              <a:t>plateforme</a:t>
            </a:r>
            <a:r>
              <a:rPr lang="en-US" dirty="0" smtClean="0"/>
              <a:t> </a:t>
            </a:r>
            <a:r>
              <a:rPr lang="en-US" dirty="0" err="1" smtClean="0"/>
              <a:t>Clinigen</a:t>
            </a:r>
            <a:endParaRPr lang="en-US" dirty="0" smtClean="0"/>
          </a:p>
          <a:p>
            <a:pPr lvl="1"/>
            <a:r>
              <a:rPr lang="en-US" dirty="0" err="1" smtClean="0"/>
              <a:t>Délai</a:t>
            </a:r>
            <a:r>
              <a:rPr lang="en-US" dirty="0" smtClean="0"/>
              <a:t> : 2 à 5 </a:t>
            </a:r>
            <a:r>
              <a:rPr lang="en-US" dirty="0" err="1" smtClean="0"/>
              <a:t>jours</a:t>
            </a:r>
            <a:r>
              <a:rPr lang="en-US" dirty="0" smtClean="0"/>
              <a:t> </a:t>
            </a:r>
            <a:r>
              <a:rPr lang="en-US" dirty="0" err="1" smtClean="0"/>
              <a:t>ouvrables</a:t>
            </a:r>
            <a:endParaRPr lang="en-US" dirty="0" smtClean="0"/>
          </a:p>
          <a:p>
            <a:pPr lvl="1"/>
            <a:r>
              <a:rPr lang="en-US" dirty="0" smtClean="0"/>
              <a:t>Contact : medicineaccess@clinigengroup.com</a:t>
            </a:r>
          </a:p>
          <a:p>
            <a:pPr lvl="1"/>
            <a:r>
              <a:rPr lang="en-US" dirty="0" err="1" smtClean="0"/>
              <a:t>Tél</a:t>
            </a:r>
            <a:r>
              <a:rPr lang="en-US" dirty="0" smtClean="0"/>
              <a:t> : +32 2 200 86 79</a:t>
            </a:r>
          </a:p>
          <a:p>
            <a:r>
              <a:rPr lang="en-US" dirty="0" smtClean="0"/>
              <a:t>Indications</a:t>
            </a:r>
          </a:p>
          <a:p>
            <a:pPr lvl="1"/>
            <a:r>
              <a:rPr lang="en-US" dirty="0" smtClean="0"/>
              <a:t>IFI </a:t>
            </a:r>
            <a:r>
              <a:rPr lang="en-US" dirty="0" err="1" smtClean="0"/>
              <a:t>avérée</a:t>
            </a:r>
            <a:r>
              <a:rPr lang="en-US" dirty="0" smtClean="0"/>
              <a:t> (</a:t>
            </a:r>
            <a:r>
              <a:rPr lang="en-US" i="1" dirty="0" smtClean="0"/>
              <a:t>Aspergillus, </a:t>
            </a:r>
            <a:r>
              <a:rPr lang="en-US" i="1" dirty="0" err="1" smtClean="0"/>
              <a:t>Scedosporium</a:t>
            </a:r>
            <a:r>
              <a:rPr lang="en-US" i="1" dirty="0" smtClean="0"/>
              <a:t>, </a:t>
            </a:r>
            <a:r>
              <a:rPr lang="en-US" i="1" dirty="0" err="1" smtClean="0"/>
              <a:t>Lomentospora</a:t>
            </a:r>
            <a:r>
              <a:rPr lang="en-US" i="1" dirty="0" smtClean="0"/>
              <a:t>, </a:t>
            </a:r>
            <a:r>
              <a:rPr lang="en-US" i="1" dirty="0" err="1" smtClean="0"/>
              <a:t>Microascus</a:t>
            </a:r>
            <a:r>
              <a:rPr lang="en-US" i="1" dirty="0" smtClean="0"/>
              <a:t>, </a:t>
            </a:r>
            <a:r>
              <a:rPr lang="en-US" i="1" dirty="0" err="1" smtClean="0"/>
              <a:t>Coccidioides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Aspergillose</a:t>
            </a:r>
            <a:r>
              <a:rPr lang="en-US" dirty="0" smtClean="0"/>
              <a:t> </a:t>
            </a:r>
            <a:r>
              <a:rPr lang="en-US" dirty="0" err="1" smtClean="0"/>
              <a:t>pulmonaire</a:t>
            </a:r>
            <a:r>
              <a:rPr lang="en-US" dirty="0" smtClean="0"/>
              <a:t> probable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échec</a:t>
            </a:r>
            <a:r>
              <a:rPr lang="en-US" dirty="0" smtClean="0"/>
              <a:t>/résistance/</a:t>
            </a:r>
            <a:r>
              <a:rPr lang="en-US" dirty="0" err="1" smtClean="0"/>
              <a:t>intolérance</a:t>
            </a:r>
            <a:endParaRPr lang="fr-FR" dirty="0"/>
          </a:p>
        </p:txBody>
      </p:sp>
      <p:sp>
        <p:nvSpPr>
          <p:cNvPr id="32" name="Titre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Olorofim</a:t>
            </a:r>
            <a:r>
              <a:rPr lang="en-US" dirty="0" smtClean="0"/>
              <a:t>: </a:t>
            </a:r>
            <a:r>
              <a:rPr lang="en-US" dirty="0" err="1" smtClean="0"/>
              <a:t>Accès</a:t>
            </a:r>
            <a:r>
              <a:rPr lang="en-US" dirty="0" smtClean="0"/>
              <a:t> et </a:t>
            </a:r>
            <a:r>
              <a:rPr lang="en-US" dirty="0" err="1" smtClean="0"/>
              <a:t>positionnement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1185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Fosmanogepix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0" y="1059582"/>
            <a:ext cx="9144000" cy="3797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669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7654"/>
            <a:ext cx="8482979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ea typeface="Calibri" panose="020F0502020204030204" pitchFamily="34" charset="0"/>
                <a:cs typeface="Calibri" panose="020F0502020204030204" pitchFamily="34" charset="0"/>
              </a:rPr>
              <a:t>Fosmanogepix</a:t>
            </a:r>
            <a:r>
              <a:rPr lang="fr-FR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smtClean="0"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/>
              <a:t>Spectre d’activité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827584" y="1061323"/>
            <a:ext cx="70714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Activité:</a:t>
            </a:r>
            <a:endParaRPr lang="fr-F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 smtClean="0">
                <a:latin typeface="Calibri" panose="020F0502020204030204" pitchFamily="34" charset="0"/>
                <a:cs typeface="Calibri" panose="020F0502020204030204" pitchFamily="34" charset="0"/>
              </a:rPr>
              <a:t>Excellente 		Modeste 			Résistance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1307807"/>
            <a:ext cx="438150" cy="4191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813" y="1293519"/>
            <a:ext cx="457200" cy="44767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8964" y="1241132"/>
            <a:ext cx="485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18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0" y="987574"/>
            <a:ext cx="9026694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ea typeface="Calibri" panose="020F0502020204030204" pitchFamily="34" charset="0"/>
                <a:cs typeface="Calibri" panose="020F0502020204030204" pitchFamily="34" charset="0"/>
              </a:rPr>
              <a:t>Fosmanogepix</a:t>
            </a:r>
            <a:r>
              <a:rPr lang="fr-FR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smtClean="0"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/>
              <a:t>PK/PD</a:t>
            </a:r>
            <a:br>
              <a:rPr lang="fr-FR" dirty="0" smtClean="0"/>
            </a:br>
            <a:r>
              <a:rPr lang="en-US" dirty="0" smtClean="0"/>
              <a:t>P</a:t>
            </a:r>
            <a:r>
              <a:rPr lang="fr-FR" dirty="0" err="1"/>
              <a:t>aramètre</a:t>
            </a:r>
            <a:r>
              <a:rPr lang="fr-FR" dirty="0"/>
              <a:t> d’efficacité = </a:t>
            </a:r>
            <a:r>
              <a:rPr lang="fr-FR" dirty="0" smtClean="0"/>
              <a:t>AUC/CMI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43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891601" y="1200150"/>
            <a:ext cx="1234440" cy="1234440"/>
          </a:xfrm>
          <a:prstGeom prst="ellipse">
            <a:avLst/>
          </a:prstGeom>
          <a:solidFill>
            <a:srgbClr val="F2F6FA"/>
          </a:solidFill>
          <a:ln w="38100">
            <a:solidFill>
              <a:srgbClr val="1C729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91601" y="120015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300" b="1" dirty="0" smtClean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85%</a:t>
            </a:r>
            <a:endParaRPr lang="en-US" sz="2300" dirty="0"/>
          </a:p>
        </p:txBody>
      </p:sp>
      <p:sp>
        <p:nvSpPr>
          <p:cNvPr id="5" name="Text 3"/>
          <p:cNvSpPr txBox="1"/>
          <p:nvPr/>
        </p:nvSpPr>
        <p:spPr>
          <a:xfrm>
            <a:off x="179512" y="2571750"/>
            <a:ext cx="26586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dirty="0" err="1" smtClean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Survie</a:t>
            </a:r>
            <a:r>
              <a:rPr lang="en-US" dirty="0" smtClean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J30 / candidémie (Pappas </a:t>
            </a:r>
            <a:r>
              <a:rPr lang="en-US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2023, N=20</a:t>
            </a:r>
            <a:r>
              <a:rPr lang="en-US" dirty="0" smtClean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</a:p>
        </p:txBody>
      </p:sp>
      <p:sp>
        <p:nvSpPr>
          <p:cNvPr id="6" name="Shape 4"/>
          <p:cNvSpPr/>
          <p:nvPr/>
        </p:nvSpPr>
        <p:spPr>
          <a:xfrm>
            <a:off x="3755959" y="1200150"/>
            <a:ext cx="1234440" cy="1234440"/>
          </a:xfrm>
          <a:prstGeom prst="ellipse">
            <a:avLst/>
          </a:prstGeom>
          <a:solidFill>
            <a:srgbClr val="F2F6FA"/>
          </a:solidFill>
          <a:ln w="38100">
            <a:solidFill>
              <a:srgbClr val="2FBF9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755959" y="120015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300" b="1" dirty="0">
                <a:solidFill>
                  <a:srgbClr val="2FBF9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89%</a:t>
            </a:r>
            <a:endParaRPr lang="en-US" sz="2300" dirty="0"/>
          </a:p>
        </p:txBody>
      </p:sp>
      <p:sp>
        <p:nvSpPr>
          <p:cNvPr id="8" name="Text 6"/>
          <p:cNvSpPr txBox="1"/>
          <p:nvPr/>
        </p:nvSpPr>
        <p:spPr>
          <a:xfrm>
            <a:off x="3043870" y="2571750"/>
            <a:ext cx="26586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dirty="0" err="1" smtClean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Survie</a:t>
            </a:r>
            <a:r>
              <a:rPr lang="en-US" dirty="0" smtClean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J30 / </a:t>
            </a:r>
            <a:r>
              <a:rPr lang="en-US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auris</a:t>
            </a:r>
            <a:r>
              <a:rPr lang="en-US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(Vazquez 2023, N=9</a:t>
            </a:r>
            <a:r>
              <a:rPr lang="en-US" dirty="0" smtClean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</a:p>
        </p:txBody>
      </p:sp>
      <p:sp>
        <p:nvSpPr>
          <p:cNvPr id="9" name="Shape 7"/>
          <p:cNvSpPr/>
          <p:nvPr/>
        </p:nvSpPr>
        <p:spPr>
          <a:xfrm>
            <a:off x="6580233" y="1200150"/>
            <a:ext cx="1234440" cy="1234440"/>
          </a:xfrm>
          <a:prstGeom prst="ellipse">
            <a:avLst/>
          </a:prstGeom>
          <a:solidFill>
            <a:srgbClr val="F2F6FA"/>
          </a:solidFill>
          <a:ln w="38100">
            <a:solidFill>
              <a:srgbClr val="D98E3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80233" y="120015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300" b="1" dirty="0">
                <a:solidFill>
                  <a:srgbClr val="D98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75%</a:t>
            </a:r>
            <a:endParaRPr lang="en-US" sz="2300" dirty="0"/>
          </a:p>
        </p:txBody>
      </p:sp>
      <p:sp>
        <p:nvSpPr>
          <p:cNvPr id="11" name="Text 9"/>
          <p:cNvSpPr txBox="1"/>
          <p:nvPr/>
        </p:nvSpPr>
        <p:spPr>
          <a:xfrm>
            <a:off x="5868143" y="2571750"/>
            <a:ext cx="302433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dirty="0" err="1" smtClean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Survie</a:t>
            </a:r>
            <a:r>
              <a:rPr lang="en-US" dirty="0" smtClean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J42 / </a:t>
            </a:r>
            <a:r>
              <a:rPr lang="en-US" dirty="0" err="1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moisissures</a:t>
            </a:r>
            <a:r>
              <a:rPr lang="en-US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dirty="0" smtClean="0">
              <a:solidFill>
                <a:srgbClr val="1B2A4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algn="ctr"/>
            <a:r>
              <a:rPr lang="en-US" dirty="0" smtClean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(Hodges </a:t>
            </a:r>
            <a:r>
              <a:rPr lang="en-US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2025, </a:t>
            </a:r>
            <a:r>
              <a:rPr lang="en-US" dirty="0" smtClean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N=20)</a:t>
            </a:r>
          </a:p>
        </p:txBody>
      </p:sp>
      <p:sp>
        <p:nvSpPr>
          <p:cNvPr id="15" name="Text 13"/>
          <p:cNvSpPr txBox="1"/>
          <p:nvPr/>
        </p:nvSpPr>
        <p:spPr>
          <a:xfrm>
            <a:off x="994410" y="4011910"/>
            <a:ext cx="4369678" cy="738664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400" b="1" ker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Pappas el al. AAC 2023</a:t>
            </a:r>
          </a:p>
          <a:p>
            <a:r>
              <a:rPr lang="en-US" dirty="0" smtClean="0"/>
              <a:t>Vazquez et al, AAC 2023</a:t>
            </a:r>
          </a:p>
          <a:p>
            <a:r>
              <a:rPr lang="en-US" dirty="0" err="1" smtClean="0"/>
              <a:t>Essai</a:t>
            </a:r>
            <a:r>
              <a:rPr lang="en-US" dirty="0" smtClean="0"/>
              <a:t> </a:t>
            </a:r>
            <a:r>
              <a:rPr lang="en-US" dirty="0" err="1" smtClean="0"/>
              <a:t>ouvert</a:t>
            </a:r>
            <a:r>
              <a:rPr lang="en-US" dirty="0" smtClean="0"/>
              <a:t> AEGIS Hodges et al. CID 2025 </a:t>
            </a:r>
            <a:r>
              <a:rPr lang="fr-FR" dirty="0"/>
              <a:t>NCT04240886</a:t>
            </a:r>
            <a:endParaRPr lang="en-US" dirty="0"/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ea typeface="Calibri" panose="020F0502020204030204" pitchFamily="34" charset="0"/>
                <a:cs typeface="Calibri" panose="020F0502020204030204" pitchFamily="34" charset="0"/>
              </a:rPr>
              <a:t>Fosmanogepix</a:t>
            </a:r>
            <a:r>
              <a:rPr lang="fr-FR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smtClean="0"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 err="1" smtClean="0"/>
              <a:t>Essais</a:t>
            </a:r>
            <a:r>
              <a:rPr lang="en-US" dirty="0" smtClean="0"/>
              <a:t> </a:t>
            </a:r>
            <a:r>
              <a:rPr lang="en-US" dirty="0" err="1" smtClean="0"/>
              <a:t>cliniques</a:t>
            </a:r>
            <a:r>
              <a:rPr lang="en-US" dirty="0" smtClean="0"/>
              <a:t> de phase 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06463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65" y="915566"/>
            <a:ext cx="7798879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86613"/>
            <a:ext cx="7636403" cy="1815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19"/>
          <p:cNvSpPr txBox="1"/>
          <p:nvPr/>
        </p:nvSpPr>
        <p:spPr>
          <a:xfrm>
            <a:off x="6228184" y="2678836"/>
            <a:ext cx="1933123" cy="307777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400" b="1" ker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Smith et al</a:t>
            </a:r>
            <a:r>
              <a:rPr lang="en-US" dirty="0"/>
              <a:t>,</a:t>
            </a:r>
            <a:r>
              <a:rPr lang="en-US" dirty="0" smtClean="0"/>
              <a:t> CID 2026</a:t>
            </a:r>
            <a:endParaRPr lang="en-US" dirty="0"/>
          </a:p>
        </p:txBody>
      </p:sp>
      <p:sp>
        <p:nvSpPr>
          <p:cNvPr id="6" name="Text 19"/>
          <p:cNvSpPr txBox="1"/>
          <p:nvPr/>
        </p:nvSpPr>
        <p:spPr>
          <a:xfrm>
            <a:off x="6095260" y="4801901"/>
            <a:ext cx="2509188" cy="307777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400" b="1" ker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err="1" smtClean="0"/>
              <a:t>Puig</a:t>
            </a:r>
            <a:r>
              <a:rPr lang="en-US" dirty="0" smtClean="0"/>
              <a:t> et al. ESCMIG global 2025</a:t>
            </a:r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ea typeface="Calibri" panose="020F0502020204030204" pitchFamily="34" charset="0"/>
                <a:cs typeface="Calibri" panose="020F0502020204030204" pitchFamily="34" charset="0"/>
              </a:rPr>
              <a:t>Fosmanogepix</a:t>
            </a:r>
            <a:r>
              <a:rPr lang="fr-FR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smtClean="0"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/>
              <a:t>Moisissures rares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604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45837"/>
            <a:ext cx="3960440" cy="3582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638" y="1203598"/>
            <a:ext cx="4437756" cy="2441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89638" y="3952428"/>
            <a:ext cx="43028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spcAft>
                <a:spcPts val="400"/>
              </a:spcAft>
            </a:pPr>
            <a:r>
              <a:rPr lang="en-US" b="1" dirty="0" smtClean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Absorption </a:t>
            </a:r>
            <a:r>
              <a:rPr lang="en-US" b="1" dirty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</a:t>
            </a:r>
            <a:r>
              <a:rPr lang="en-US" b="1" dirty="0" err="1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affectée</a:t>
            </a:r>
            <a:r>
              <a:rPr lang="en-US" b="1" dirty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 </a:t>
            </a:r>
            <a:r>
              <a:rPr lang="en-US" b="1" dirty="0" err="1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l'alimentation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Fosmanogepix</a:t>
            </a:r>
            <a:r>
              <a:rPr lang="fr-FR" dirty="0" smtClean="0"/>
              <a:t> : Tolérance et </a:t>
            </a:r>
            <a:r>
              <a:rPr lang="fr-FR" dirty="0" err="1" smtClean="0"/>
              <a:t>intéractions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950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Fosmanogepix :</a:t>
            </a:r>
            <a:r>
              <a:rPr lang="en-US" smtClean="0"/>
              <a:t> Accès et positionnement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4294967295"/>
          </p:nvPr>
        </p:nvSpPr>
        <p:spPr>
          <a:xfrm>
            <a:off x="395536" y="1131590"/>
            <a:ext cx="8229600" cy="3067050"/>
          </a:xfrm>
        </p:spPr>
        <p:txBody>
          <a:bodyPr/>
          <a:lstStyle/>
          <a:p>
            <a:r>
              <a:rPr lang="fr-FR" dirty="0" smtClean="0"/>
              <a:t>Labo </a:t>
            </a:r>
            <a:r>
              <a:rPr lang="fr-FR" dirty="0" err="1" smtClean="0"/>
              <a:t>Basilea</a:t>
            </a:r>
            <a:endParaRPr lang="fr-FR" dirty="0" smtClean="0"/>
          </a:p>
          <a:p>
            <a:r>
              <a:rPr lang="fr-FR" dirty="0" smtClean="0"/>
              <a:t>Accès compassionnel via e-saturne</a:t>
            </a:r>
          </a:p>
          <a:p>
            <a:pPr lvl="1"/>
            <a:r>
              <a:rPr lang="fr-FR" dirty="0" smtClean="0"/>
              <a:t>Absence de critère d’octroi. La demande doit être justifiée</a:t>
            </a:r>
          </a:p>
          <a:p>
            <a:r>
              <a:rPr lang="fr-FR" dirty="0" smtClean="0"/>
              <a:t>PUT: </a:t>
            </a:r>
            <a:r>
              <a:rPr lang="fr-FR" dirty="0" smtClean="0">
                <a:hlinkClick r:id="rId2"/>
              </a:rPr>
              <a:t>https://ansm.sante.fr/uploads/2025/04/18/20250418-aac-fosmanogepix-put-sp.docx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747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29208" y="1059582"/>
            <a:ext cx="8229600" cy="3067701"/>
          </a:xfrm>
        </p:spPr>
        <p:txBody>
          <a:bodyPr/>
          <a:lstStyle/>
          <a:p>
            <a:r>
              <a:rPr lang="fr-FR" sz="2000" dirty="0" smtClean="0"/>
              <a:t>Voie Orale (IV en développement)</a:t>
            </a:r>
          </a:p>
          <a:p>
            <a:r>
              <a:rPr lang="fr-FR" sz="2000" dirty="0" smtClean="0"/>
              <a:t>Cible: Inhibiteur non compétitif de la β-D-</a:t>
            </a:r>
            <a:r>
              <a:rPr lang="fr-FR" sz="2000" dirty="0" err="1" smtClean="0"/>
              <a:t>glucane</a:t>
            </a:r>
            <a:r>
              <a:rPr lang="fr-FR" sz="2000" dirty="0" smtClean="0"/>
              <a:t> synthase,</a:t>
            </a:r>
          </a:p>
          <a:p>
            <a:r>
              <a:rPr lang="fr-FR" sz="2000" dirty="0" smtClean="0"/>
              <a:t>Fongicide sur </a:t>
            </a:r>
            <a:r>
              <a:rPr lang="fr-FR" sz="2000" i="1" dirty="0" smtClean="0"/>
              <a:t>Candida</a:t>
            </a:r>
            <a:r>
              <a:rPr lang="fr-FR" sz="2000" dirty="0" smtClean="0"/>
              <a:t>	/ fongistatique sur </a:t>
            </a:r>
            <a:r>
              <a:rPr lang="fr-FR" sz="2000" i="1" dirty="0" smtClean="0"/>
              <a:t>Aspergillus</a:t>
            </a:r>
          </a:p>
          <a:p>
            <a:pPr lvl="1"/>
            <a:r>
              <a:rPr lang="fr-FR" sz="1600" dirty="0" smtClean="0"/>
              <a:t>Inactif: mucorales, </a:t>
            </a:r>
            <a:r>
              <a:rPr lang="fr-FR" sz="1600" i="1" dirty="0" err="1" smtClean="0"/>
              <a:t>Fusarium</a:t>
            </a:r>
            <a:r>
              <a:rPr lang="fr-FR" sz="1600" i="1" dirty="0" smtClean="0"/>
              <a:t>, </a:t>
            </a:r>
            <a:r>
              <a:rPr lang="fr-FR" sz="1600" i="1" dirty="0" err="1" smtClean="0"/>
              <a:t>Lamentospora</a:t>
            </a:r>
            <a:r>
              <a:rPr lang="fr-FR" sz="1600" dirty="0" smtClean="0"/>
              <a:t>…</a:t>
            </a:r>
          </a:p>
          <a:p>
            <a:r>
              <a:rPr lang="fr-FR" sz="2000" dirty="0" smtClean="0"/>
              <a:t>Intérêt : relais PO/ </a:t>
            </a:r>
            <a:r>
              <a:rPr lang="fr-FR" sz="2000" dirty="0" err="1" smtClean="0"/>
              <a:t>candines</a:t>
            </a:r>
            <a:r>
              <a:rPr lang="fr-FR" sz="2000" dirty="0" smtClean="0"/>
              <a:t> – souche R dont </a:t>
            </a:r>
            <a:r>
              <a:rPr lang="fr-FR" sz="2000" i="1" dirty="0" smtClean="0"/>
              <a:t>C. </a:t>
            </a:r>
            <a:r>
              <a:rPr lang="fr-FR" sz="2000" i="1" dirty="0" err="1" smtClean="0"/>
              <a:t>auris</a:t>
            </a:r>
            <a:endParaRPr lang="fr-FR" sz="2000" i="1" dirty="0" smtClean="0"/>
          </a:p>
          <a:p>
            <a:r>
              <a:rPr lang="fr-FR" sz="2000" dirty="0" smtClean="0"/>
              <a:t>FDA : approuvé pour CVV</a:t>
            </a:r>
            <a:endParaRPr lang="fr-FR" sz="2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Ibrexafungerp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sz="2000" dirty="0" err="1"/>
              <a:t>T</a:t>
            </a:r>
            <a:r>
              <a:rPr lang="fr-FR" sz="2000" dirty="0" err="1" smtClean="0"/>
              <a:t>riterpénoïde</a:t>
            </a:r>
            <a:r>
              <a:rPr lang="fr-FR" sz="2000" dirty="0" smtClean="0"/>
              <a:t> semi-synthétique non </a:t>
            </a:r>
            <a:r>
              <a:rPr lang="fr-FR" sz="2000" dirty="0" err="1" smtClean="0"/>
              <a:t>azolé</a:t>
            </a:r>
            <a:r>
              <a:rPr lang="fr-FR" sz="2000" dirty="0" smtClean="0"/>
              <a:t> ; dérivé de l’</a:t>
            </a:r>
            <a:r>
              <a:rPr lang="fr-FR" sz="2000" dirty="0" err="1" smtClean="0"/>
              <a:t>enfumafungine</a:t>
            </a:r>
            <a:r>
              <a:rPr lang="fr-FR" sz="2000" dirty="0" smtClean="0"/>
              <a:t>.</a:t>
            </a:r>
            <a:endParaRPr lang="fr-FR" sz="2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219822"/>
            <a:ext cx="7632848" cy="1701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671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457200" y="914400"/>
            <a:ext cx="402336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  <a:effectLst>
            <a:outerShdw blurRad="76200" dist="25400" dir="5400000" algn="bl" rotWithShape="0">
              <a:srgbClr val="28251D">
                <a:alpha val="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94360" y="987552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7A79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Biodisponibilité orale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2926080" y="987552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01696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35–50 %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663440" y="914400"/>
            <a:ext cx="402336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  <a:effectLst>
            <a:outerShdw blurRad="76200" dist="25400" dir="5400000" algn="bl" rotWithShape="0">
              <a:srgbClr val="28251D">
                <a:alpha val="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800600" y="987552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7A79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Tmax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132320" y="987552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01696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~ 4 h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457200" y="1691640"/>
            <a:ext cx="402336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  <a:effectLst>
            <a:outerShdw blurRad="76200" dist="25400" dir="5400000" algn="bl" rotWithShape="0">
              <a:srgbClr val="28251D">
                <a:alpha val="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594360" y="1764792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7A79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Demi-vie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2926080" y="1764792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01696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20–30 h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4663440" y="1691640"/>
            <a:ext cx="402336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  <a:effectLst>
            <a:outerShdw blurRad="76200" dist="25400" dir="5400000" algn="bl" rotWithShape="0">
              <a:srgbClr val="28251D">
                <a:alpha val="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800600" y="1764792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7A79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Distribution (Vd)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7132320" y="1764792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01696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~ 600 L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457200" y="2468880"/>
            <a:ext cx="402336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  <a:effectLst>
            <a:outerShdw blurRad="76200" dist="25400" dir="5400000" algn="bl" rotWithShape="0">
              <a:srgbClr val="28251D">
                <a:alpha val="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594360" y="2542032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7A79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Liaison protéique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2926080" y="2542032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01696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~ 99 %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4663440" y="2468880"/>
            <a:ext cx="402336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  <a:effectLst>
            <a:outerShdw blurRad="76200" dist="25400" dir="5400000" algn="bl" rotWithShape="0">
              <a:srgbClr val="28251D">
                <a:alpha val="8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4800600" y="2542032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7A79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Élimination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7132320" y="2542032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01696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Fécale 51 %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457200" y="3246120"/>
            <a:ext cx="822960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  <a:effectLst>
            <a:outerShdw blurRad="76200" dist="25400" dir="5400000" algn="bl" rotWithShape="0">
              <a:srgbClr val="28251D">
                <a:alpha val="8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594360" y="3337560"/>
            <a:ext cx="7955280" cy="1034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fr-FR" sz="1400" dirty="0"/>
              <a:t>Très bonne diffusion tissulaire, sauf </a:t>
            </a:r>
            <a:r>
              <a:rPr lang="fr-FR" sz="1400" dirty="0" smtClean="0"/>
              <a:t>SNC</a:t>
            </a:r>
          </a:p>
          <a:p>
            <a:r>
              <a:rPr lang="fr-FR" sz="1400" dirty="0" smtClean="0"/>
              <a:t>EI: </a:t>
            </a:r>
            <a:r>
              <a:rPr lang="fr-FR" sz="1400" dirty="0"/>
              <a:t>principalement </a:t>
            </a:r>
            <a:r>
              <a:rPr lang="fr-FR" sz="1400" dirty="0" smtClean="0"/>
              <a:t>digestifs, vertiges</a:t>
            </a:r>
            <a:r>
              <a:rPr lang="fr-FR" sz="1400" dirty="0"/>
              <a:t>, céphalées</a:t>
            </a:r>
          </a:p>
          <a:p>
            <a:r>
              <a:rPr lang="fr-FR" sz="1400" dirty="0"/>
              <a:t>Grossesse : risque fœtal suggéré chez l'animal — à éviter, contraception recommandée</a:t>
            </a:r>
          </a:p>
          <a:p>
            <a:r>
              <a:rPr lang="fr-FR" sz="1400" dirty="0" smtClean="0"/>
              <a:t>Interactions: </a:t>
            </a:r>
            <a:r>
              <a:rPr lang="fr-FR" sz="1400" dirty="0"/>
              <a:t>Substrat </a:t>
            </a:r>
            <a:r>
              <a:rPr lang="fr-FR" sz="1400" dirty="0" smtClean="0"/>
              <a:t>CYP3A4 </a:t>
            </a:r>
            <a:r>
              <a:rPr lang="fr-FR" sz="1400" dirty="0"/>
              <a:t>et P-gp ; inhibiteur </a:t>
            </a:r>
            <a:r>
              <a:rPr lang="fr-FR" sz="1400" dirty="0" smtClean="0"/>
              <a:t>CYP2C8/3A4</a:t>
            </a:r>
            <a:r>
              <a:rPr lang="fr-FR" sz="1400" dirty="0"/>
              <a:t>, P-gp et OATP1B3</a:t>
            </a:r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89778" y="4564856"/>
            <a:ext cx="3250704" cy="523220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r>
              <a:rPr lang="nl-NL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nl-NL" sz="1400" b="1" kern="0" dirty="0" err="1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Zoubi</a:t>
            </a:r>
            <a:r>
              <a:rPr lang="nl-NL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al. </a:t>
            </a:r>
            <a:r>
              <a:rPr lang="nl-NL" sz="1400" b="1" kern="0" dirty="0" err="1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nl-NL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 </a:t>
            </a:r>
            <a:r>
              <a:rPr lang="nl-NL" sz="1400" b="1" kern="0" dirty="0" err="1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</a:t>
            </a:r>
            <a:r>
              <a:rPr lang="nl-NL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1400" b="1" kern="0" dirty="0" err="1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Chem</a:t>
            </a:r>
            <a:r>
              <a:rPr lang="nl-NL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2026 </a:t>
            </a:r>
            <a:endParaRPr lang="nl-NL" sz="1400" b="1" kern="0" dirty="0" smtClean="0">
              <a:solidFill>
                <a:prstClr val="black"/>
              </a:solidFill>
              <a:latin typeface="Calibri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b="1" kern="0" dirty="0" err="1" smtClea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Boglione-Kerrien</a:t>
            </a:r>
            <a:r>
              <a:rPr lang="en-US" sz="1400" b="1" kern="0" dirty="0" smtClea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C. Lettre Infectiol 2023</a:t>
            </a:r>
          </a:p>
        </p:txBody>
      </p:sp>
      <p:sp>
        <p:nvSpPr>
          <p:cNvPr id="26" name="Titre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28251D"/>
                </a:solidFill>
                <a:ea typeface="Trebuchet MS" pitchFamily="34" charset="-122"/>
                <a:cs typeface="Calibri" panose="020F0502020204030204" pitchFamily="34" charset="0"/>
              </a:rPr>
              <a:t>Ibrexafungerp</a:t>
            </a:r>
            <a:r>
              <a:rPr lang="en-US" dirty="0">
                <a:solidFill>
                  <a:srgbClr val="28251D"/>
                </a:solidFill>
                <a:ea typeface="Trebuchet MS" pitchFamily="34" charset="-122"/>
                <a:cs typeface="Calibri" panose="020F0502020204030204" pitchFamily="34" charset="0"/>
              </a:rPr>
              <a:t>: </a:t>
            </a:r>
            <a:r>
              <a:rPr lang="en-US" dirty="0" err="1" smtClean="0">
                <a:solidFill>
                  <a:srgbClr val="28251D"/>
                </a:solidFill>
                <a:ea typeface="Trebuchet MS" pitchFamily="34" charset="-122"/>
                <a:cs typeface="Calibri" panose="020F0502020204030204" pitchFamily="34" charset="0"/>
              </a:rPr>
              <a:t>pharmacocinétique</a:t>
            </a:r>
            <a:r>
              <a:rPr lang="en-US" dirty="0" smtClean="0">
                <a:solidFill>
                  <a:srgbClr val="28251D"/>
                </a:solidFill>
                <a:ea typeface="Trebuchet MS" pitchFamily="34" charset="-122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28251D"/>
                </a:solidFill>
                <a:ea typeface="Trebuchet MS" pitchFamily="34" charset="-122"/>
                <a:cs typeface="Calibri" panose="020F0502020204030204" pitchFamily="34" charset="0"/>
              </a:rPr>
              <a:t>et </a:t>
            </a:r>
            <a:r>
              <a:rPr lang="en-US" dirty="0" err="1" smtClean="0">
                <a:solidFill>
                  <a:srgbClr val="28251D"/>
                </a:solidFill>
                <a:ea typeface="Trebuchet MS" pitchFamily="34" charset="-122"/>
                <a:cs typeface="Calibri" panose="020F0502020204030204" pitchFamily="34" charset="0"/>
              </a:rPr>
              <a:t>posologie</a:t>
            </a:r>
            <a:endParaRPr lang="fr-FR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9143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57200" y="91440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1696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Bénéfice clinique</a:t>
            </a:r>
            <a:endParaRPr lang="en-US" sz="1200" dirty="0"/>
          </a:p>
        </p:txBody>
      </p:sp>
      <p:graphicFrame>
        <p:nvGraphicFramePr>
          <p:cNvPr id="5" name="Chart 0"/>
          <p:cNvGraphicFramePr/>
          <p:nvPr>
            <p:extLst>
              <p:ext uri="{D42A27DB-BD31-4B8C-83A1-F6EECF244321}">
                <p14:modId xmlns:p14="http://schemas.microsoft.com/office/powerpoint/2010/main" val="3279610169"/>
              </p:ext>
            </p:extLst>
          </p:nvPr>
        </p:nvGraphicFramePr>
        <p:xfrm>
          <a:off x="323528" y="1726602"/>
          <a:ext cx="41148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3"/>
          <p:cNvSpPr/>
          <p:nvPr/>
        </p:nvSpPr>
        <p:spPr>
          <a:xfrm>
            <a:off x="4846320" y="914400"/>
            <a:ext cx="384048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  <a:effectLst>
            <a:outerShdw blurRad="76200" dist="25400" dir="5400000" algn="bl" rotWithShape="0">
              <a:srgbClr val="28251D">
                <a:alpha val="8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4983480" y="9601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1696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FURI (Phase III)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983480" y="1143000"/>
            <a:ext cx="3566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7A79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NCT03059992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983480" y="13258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Ouvert, mono-bras. 113 patients</a:t>
            </a:r>
            <a:r>
              <a:rPr lang="en-US" sz="1400" dirty="0" smtClean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buNone/>
            </a:pPr>
            <a:r>
              <a:rPr lang="en-US" sz="1400" dirty="0" err="1" smtClean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Réponse</a:t>
            </a:r>
            <a:r>
              <a:rPr lang="en-US" sz="1400" dirty="0" smtClean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58 %, stable 24 %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983480" y="1691640"/>
            <a:ext cx="3566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642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Données intermédiaires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846320" y="2011680"/>
            <a:ext cx="384048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  <a:effectLst>
            <a:outerShdw blurRad="76200" dist="25400" dir="5400000" algn="bl" rotWithShape="0">
              <a:srgbClr val="28251D">
                <a:alpha val="8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4983480" y="205740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1696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CARES (C. auris)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983480" y="2240280"/>
            <a:ext cx="3566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7A79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983480" y="242316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Réponse complète 80 %. </a:t>
            </a:r>
            <a:endParaRPr lang="en-US" sz="1400" dirty="0" smtClean="0">
              <a:solidFill>
                <a:srgbClr val="28251D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400" dirty="0" err="1" smtClean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Schéma</a:t>
            </a:r>
            <a:r>
              <a:rPr lang="en-US" sz="1400" dirty="0" smtClean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750 mg × 2/j × 2 j puis 750 mg/j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983480" y="2788920"/>
            <a:ext cx="3566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642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Données intermédiaires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4846320" y="3108960"/>
            <a:ext cx="384048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  <a:effectLst>
            <a:outerShdw blurRad="76200" dist="25400" dir="5400000" algn="bl" rotWithShape="0">
              <a:srgbClr val="28251D">
                <a:alpha val="8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4983480" y="315468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1696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SCYNERGIA (Phase II)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983480" y="3337560"/>
            <a:ext cx="3566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7A79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NCT03672292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983480" y="35204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Ibrexafungerp + voriconazole vs voriconazole. Aspergillose pulmonaire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4983480" y="3886200"/>
            <a:ext cx="3566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A12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Interrompu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457200" y="4659982"/>
            <a:ext cx="2026568" cy="307777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r>
              <a:rPr lang="en-US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kern="0" dirty="0" err="1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Vuong</a:t>
            </a:r>
            <a:r>
              <a:rPr lang="en-US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kern="0" dirty="0" smtClea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</a:t>
            </a:r>
            <a:r>
              <a:rPr lang="en-US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al. </a:t>
            </a:r>
            <a:r>
              <a:rPr lang="en-US" sz="1400" b="1" kern="0" dirty="0" smtClea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CMI 2026</a:t>
            </a:r>
            <a:endParaRPr lang="en-US" sz="1400" b="1" kern="0" dirty="0">
              <a:solidFill>
                <a:prstClr val="black"/>
              </a:solidFill>
              <a:latin typeface="Calibri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itr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28251D"/>
                </a:solidFill>
                <a:ea typeface="Trebuchet MS" pitchFamily="34" charset="-122"/>
                <a:cs typeface="Calibri" panose="020F0502020204030204" pitchFamily="34" charset="0"/>
              </a:rPr>
              <a:t>Ibrexafungerp</a:t>
            </a:r>
            <a:r>
              <a:rPr lang="en-US" dirty="0" smtClean="0">
                <a:solidFill>
                  <a:srgbClr val="28251D"/>
                </a:solidFill>
                <a:ea typeface="Trebuchet MS" pitchFamily="34" charset="-122"/>
                <a:cs typeface="Calibri" panose="020F0502020204030204" pitchFamily="34" charset="0"/>
              </a:rPr>
              <a:t>: </a:t>
            </a:r>
            <a:r>
              <a:rPr lang="en-US" dirty="0">
                <a:solidFill>
                  <a:srgbClr val="28251D"/>
                </a:solidFill>
                <a:ea typeface="Trebuchet MS" pitchFamily="34" charset="-122"/>
                <a:cs typeface="Calibri" panose="020F0502020204030204" pitchFamily="34" charset="0"/>
              </a:rPr>
              <a:t>Infections </a:t>
            </a:r>
            <a:r>
              <a:rPr lang="en-US" dirty="0" err="1" smtClean="0">
                <a:solidFill>
                  <a:srgbClr val="28251D"/>
                </a:solidFill>
                <a:ea typeface="Trebuchet MS" pitchFamily="34" charset="-122"/>
                <a:cs typeface="Calibri" panose="020F0502020204030204" pitchFamily="34" charset="0"/>
              </a:rPr>
              <a:t>invasives</a:t>
            </a:r>
            <a:endParaRPr lang="fr-FR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3044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 err="1" smtClean="0">
                <a:solidFill>
                  <a:srgbClr val="12314F"/>
                </a:solidFill>
              </a:rPr>
              <a:t>Opelconazole</a:t>
            </a:r>
            <a:r>
              <a:rPr lang="fr-FR" sz="3200" dirty="0" smtClean="0">
                <a:solidFill>
                  <a:srgbClr val="12314F"/>
                </a:solidFill>
              </a:rPr>
              <a:t> et </a:t>
            </a:r>
            <a:r>
              <a:rPr lang="fr-FR" sz="3200" dirty="0" err="1"/>
              <a:t>Otéséconazole</a:t>
            </a:r>
            <a:r>
              <a:rPr lang="fr-FR" sz="3200" dirty="0" smtClean="0">
                <a:solidFill>
                  <a:srgbClr val="12314F"/>
                </a:solidFill>
              </a:rPr>
              <a:t> </a:t>
            </a:r>
            <a:endParaRPr lang="fr-FR" dirty="0"/>
          </a:p>
        </p:txBody>
      </p:sp>
      <p:graphicFrame>
        <p:nvGraphicFramePr>
          <p:cNvPr id="4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379487"/>
              </p:ext>
            </p:extLst>
          </p:nvPr>
        </p:nvGraphicFramePr>
        <p:xfrm>
          <a:off x="445770" y="915566"/>
          <a:ext cx="7843012" cy="309753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615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60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67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8620"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Caractéristique</a:t>
                      </a:r>
                      <a:endParaRPr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Opelconazole</a:t>
                      </a:r>
                      <a:endParaRPr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Otéséconazole</a:t>
                      </a:r>
                      <a:r>
                        <a:rPr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(VIVJOA®)</a:t>
                      </a:r>
                      <a:endParaRPr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D"/>
                          </a:solidFill>
                        </a:defRPr>
                      </a:pPr>
                      <a:r>
                        <a:rPr sz="18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Classe</a:t>
                      </a:r>
                      <a:endParaRPr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48" marR="41148" marT="27432" marB="20574"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D"/>
                          </a:solidFill>
                        </a:defRPr>
                      </a:pPr>
                      <a:r>
                        <a:rPr sz="18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Triazolé</a:t>
                      </a:r>
                      <a:r>
                        <a:rPr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inhalé</a:t>
                      </a:r>
                      <a:endParaRPr lang="fr-FR" sz="18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defRPr sz="1100">
                          <a:solidFill>
                            <a:srgbClr val="28282D"/>
                          </a:solidFill>
                        </a:defRPr>
                      </a:pPr>
                      <a:r>
                        <a:rPr lang="fr-FR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Voie nébulisée</a:t>
                      </a:r>
                      <a:endParaRPr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48" marR="41148" marT="27432" marB="20574"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D"/>
                          </a:solidFill>
                        </a:defRPr>
                      </a:pPr>
                      <a:r>
                        <a:rPr sz="18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Tétrazolé</a:t>
                      </a:r>
                      <a:r>
                        <a:rPr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oral</a:t>
                      </a:r>
                      <a:endParaRPr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48" marR="41148" marT="27432" marB="2057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18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D"/>
                          </a:solidFill>
                        </a:defRPr>
                      </a:pPr>
                      <a:r>
                        <a:rPr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Cible</a:t>
                      </a:r>
                    </a:p>
                  </a:txBody>
                  <a:tcPr marL="41148" marR="41148" marT="27432" marB="20574"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D"/>
                          </a:solidFill>
                        </a:defRPr>
                      </a:pPr>
                      <a:r>
                        <a:rPr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CYP51</a:t>
                      </a:r>
                      <a:r>
                        <a:rPr lang="fr-FR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/ergostérol</a:t>
                      </a:r>
                      <a:endParaRPr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48" marR="41148" marT="27432" marB="20574"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D"/>
                          </a:solidFill>
                        </a:defRPr>
                      </a:pPr>
                      <a:r>
                        <a:rPr lang="fr-FR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CYP51/ergostérol</a:t>
                      </a:r>
                      <a:endParaRPr lang="fr-FR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48" marR="41148" marT="27432" marB="2057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346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D"/>
                          </a:solidFill>
                        </a:defRPr>
                      </a:pPr>
                      <a:r>
                        <a:rPr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PK</a:t>
                      </a:r>
                      <a:endParaRPr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48" marR="41148" marT="27432" marB="20574"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D"/>
                          </a:solidFill>
                        </a:defRPr>
                      </a:pPr>
                      <a:r>
                        <a:rPr lang="fr-FR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Fortes</a:t>
                      </a:r>
                      <a:r>
                        <a:rPr lang="fr-FR" sz="18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[]</a:t>
                      </a:r>
                      <a:r>
                        <a:rPr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élevées</a:t>
                      </a:r>
                      <a:r>
                        <a:rPr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fr-FR" sz="18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defRPr sz="1100">
                          <a:solidFill>
                            <a:srgbClr val="28282D"/>
                          </a:solidFill>
                        </a:defRPr>
                      </a:pPr>
                      <a:r>
                        <a:rPr lang="fr-FR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Passage</a:t>
                      </a:r>
                      <a:r>
                        <a:rPr lang="fr-FR" sz="18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systémique faible</a:t>
                      </a:r>
                      <a:endParaRPr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48" marR="41148" marT="27432" marB="20574"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D"/>
                          </a:solidFill>
                        </a:defRPr>
                      </a:pPr>
                      <a:r>
                        <a:rPr lang="fr-FR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Durée action</a:t>
                      </a:r>
                      <a:r>
                        <a:rPr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prolongée</a:t>
                      </a:r>
                      <a:endParaRPr lang="fr-FR" sz="18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defRPr sz="1100">
                          <a:solidFill>
                            <a:srgbClr val="28282D"/>
                          </a:solidFill>
                        </a:defRPr>
                      </a:pPr>
                      <a:r>
                        <a:rPr lang="fr-FR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Demi vie 138 j</a:t>
                      </a:r>
                      <a:endParaRPr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48" marR="41148" marT="27432" marB="2057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346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D"/>
                          </a:solidFill>
                        </a:defRPr>
                      </a:pPr>
                      <a:r>
                        <a:rPr lang="fr-FR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Spectre</a:t>
                      </a:r>
                      <a:endParaRPr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48" marR="41148" marT="27432" marB="20574"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D"/>
                          </a:solidFill>
                        </a:defRPr>
                      </a:pPr>
                      <a:r>
                        <a:rPr lang="fr-FR" sz="1800" i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Aspergillus</a:t>
                      </a:r>
                      <a:r>
                        <a:rPr lang="fr-FR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(sauf Niger)</a:t>
                      </a:r>
                    </a:p>
                    <a:p>
                      <a:pPr>
                        <a:defRPr sz="1100">
                          <a:solidFill>
                            <a:srgbClr val="28282D"/>
                          </a:solidFill>
                        </a:defRPr>
                      </a:pPr>
                      <a:r>
                        <a:rPr lang="fr-FR" sz="18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Cryptocoque</a:t>
                      </a:r>
                      <a:endParaRPr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48" marR="41148" marT="27432" marB="20574"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D"/>
                          </a:solidFill>
                        </a:defRPr>
                      </a:pPr>
                      <a:r>
                        <a:rPr lang="fr-FR" sz="1800" i="1" u="none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Candida</a:t>
                      </a:r>
                      <a:r>
                        <a:rPr lang="fr-FR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18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cryptocoque</a:t>
                      </a:r>
                      <a:endParaRPr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48" marR="41148" marT="27432" marB="20574"/>
                </a:tc>
                <a:extLst>
                  <a:ext uri="{0D108BD9-81ED-4DB2-BD59-A6C34878D82A}">
                    <a16:rowId xmlns:a16="http://schemas.microsoft.com/office/drawing/2014/main" val="102346587"/>
                  </a:ext>
                </a:extLst>
              </a:tr>
              <a:tr h="482346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D"/>
                          </a:solidFill>
                        </a:defRPr>
                      </a:pPr>
                      <a:r>
                        <a:rPr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Statut</a:t>
                      </a:r>
                    </a:p>
                  </a:txBody>
                  <a:tcPr marL="41148" marR="41148" marT="27432" marB="20574"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D"/>
                          </a:solidFill>
                        </a:defRPr>
                      </a:pPr>
                      <a:r>
                        <a:rPr lang="fr-FR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sz="18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hase</a:t>
                      </a:r>
                      <a:r>
                        <a:rPr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III </a:t>
                      </a:r>
                      <a:r>
                        <a:rPr lang="fr-FR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API</a:t>
                      </a:r>
                      <a:r>
                        <a:rPr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réfractaire</a:t>
                      </a:r>
                      <a:r>
                        <a:rPr lang="fr-FR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en association</a:t>
                      </a:r>
                    </a:p>
                    <a:p>
                      <a:pPr>
                        <a:defRPr sz="1100">
                          <a:solidFill>
                            <a:srgbClr val="28282D"/>
                          </a:solidFill>
                        </a:defRPr>
                      </a:pPr>
                      <a:r>
                        <a:rPr lang="fr-FR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OPERA-T - NCT05238116</a:t>
                      </a:r>
                      <a:endParaRPr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48" marR="41148" marT="27432" marB="20574"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8282D"/>
                          </a:solidFill>
                        </a:defRPr>
                      </a:pPr>
                      <a:r>
                        <a:rPr lang="fr-FR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Retiré EMA</a:t>
                      </a:r>
                    </a:p>
                    <a:p>
                      <a:pPr>
                        <a:defRPr sz="1100">
                          <a:solidFill>
                            <a:srgbClr val="28282D"/>
                          </a:solidFill>
                        </a:defRPr>
                      </a:pPr>
                      <a:r>
                        <a:rPr sz="18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Approuvé</a:t>
                      </a:r>
                      <a:r>
                        <a:rPr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FDA </a:t>
                      </a:r>
                      <a:r>
                        <a:rPr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CVV</a:t>
                      </a:r>
                      <a:endParaRPr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48" marR="41148" marT="27432" marB="2057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3"/>
          <p:cNvSpPr/>
          <p:nvPr/>
        </p:nvSpPr>
        <p:spPr>
          <a:xfrm>
            <a:off x="450285" y="4299942"/>
            <a:ext cx="3250704" cy="523220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r>
              <a:rPr lang="nl-NL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nl-NL" sz="1400" b="1" kern="0" dirty="0" err="1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Zoubi</a:t>
            </a:r>
            <a:r>
              <a:rPr lang="nl-NL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al. </a:t>
            </a:r>
            <a:r>
              <a:rPr lang="nl-NL" sz="1400" b="1" kern="0" dirty="0" err="1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nl-NL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 </a:t>
            </a:r>
            <a:r>
              <a:rPr lang="nl-NL" sz="1400" b="1" kern="0" dirty="0" err="1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</a:t>
            </a:r>
            <a:r>
              <a:rPr lang="nl-NL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1400" b="1" kern="0" dirty="0" err="1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Chem</a:t>
            </a:r>
            <a:r>
              <a:rPr lang="nl-NL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2026 </a:t>
            </a:r>
            <a:endParaRPr lang="nl-NL" sz="1400" b="1" kern="0" dirty="0" smtClean="0">
              <a:solidFill>
                <a:prstClr val="black"/>
              </a:solidFill>
              <a:latin typeface="Calibri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b="1" kern="0" dirty="0" err="1" smtClea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Vuong</a:t>
            </a:r>
            <a:r>
              <a:rPr lang="en-US" sz="1400" b="1" kern="0" dirty="0" smtClean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kern="0" dirty="0">
                <a:solidFill>
                  <a:prstClr val="black"/>
                </a:solidFill>
                <a:latin typeface="Calibri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 CMI 2026</a:t>
            </a:r>
          </a:p>
        </p:txBody>
      </p:sp>
    </p:spTree>
    <p:extLst>
      <p:ext uri="{BB962C8B-B14F-4D97-AF65-F5344CB8AC3E}">
        <p14:creationId xmlns:p14="http://schemas.microsoft.com/office/powerpoint/2010/main" val="10740498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74320" y="137160"/>
            <a:ext cx="8595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Antifongiques systémiques : principales caractéristiques PK/PD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13090"/>
              </p:ext>
            </p:extLst>
          </p:nvPr>
        </p:nvGraphicFramePr>
        <p:xfrm>
          <a:off x="274320" y="640080"/>
          <a:ext cx="8618432" cy="4019902"/>
        </p:xfrm>
        <a:graphic>
          <a:graphicData uri="http://schemas.openxmlformats.org/drawingml/2006/table">
            <a:tbl>
              <a:tblPr/>
              <a:tblGrid>
                <a:gridCol w="1058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95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38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0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092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457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 err="1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Molécule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B2A4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 err="1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Efficacité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B2A4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 err="1" smtClean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Biodisponibilité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B2A4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Demi-vie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B2A4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Liaison protéique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B2A4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Dialysable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B2A4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Excrétion principale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B2A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Candines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AUC/CMI </a:t>
                      </a: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</a:t>
                      </a:r>
                      <a:r>
                        <a:rPr lang="en-US" sz="1050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Cmax</a:t>
                      </a: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/CMI</a:t>
                      </a: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IV </a:t>
                      </a:r>
                      <a:r>
                        <a:rPr lang="en-US" sz="1050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seul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9-26 h ; </a:t>
                      </a:r>
                      <a:r>
                        <a:rPr lang="en-US" sz="1050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réza</a:t>
                      </a: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130 </a:t>
                      </a: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 à &gt;99 %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Hépatique</a:t>
                      </a: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</a:t>
                      </a:r>
                      <a:r>
                        <a:rPr lang="en-US" sz="1050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biliaire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10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Fluconazole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AUC/CMI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&gt;90 %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~30 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11-12 %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Rénale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Itraconazole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AUC/CMI </a:t>
                      </a: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</a:t>
                      </a: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Cmin &gt;0,5-1 mg/L)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~55 </a:t>
                      </a: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 </a:t>
                      </a: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variable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24-42 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99,8 %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Hépatique (CYP3A4</a:t>
                      </a: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Voriconazole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AUC/CMI </a:t>
                      </a: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</a:t>
                      </a: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Cmin 1-5,5 mg/L)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&gt;90 %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~6 h, non linéaire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58 %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Hépatique (CYP2C19, 2C9, 3A4)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Posaconazole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AUC/CMI </a:t>
                      </a: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</a:t>
                      </a: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Cmin &gt;0,7-1 mg/L)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cp</a:t>
                      </a: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~54 %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26-31 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98-99 %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Fécale (~77 %)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Isavuconazole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AUC/CMI (</a:t>
                      </a:r>
                      <a:r>
                        <a:rPr lang="en-US" sz="1050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Cmin</a:t>
                      </a: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2-5 mg/L)</a:t>
                      </a:r>
                      <a:endParaRPr lang="en-US" sz="1050" dirty="0" smtClean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~98 %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~130 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&gt;99 %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Hépatique (CYP3A4/5) </a:t>
                      </a:r>
                      <a:endParaRPr lang="en-US" sz="1050" dirty="0" smtClean="0">
                        <a:solidFill>
                          <a:srgbClr val="222222"/>
                        </a:solidFill>
                        <a:latin typeface="Calibri" pitchFamily="34" charset="0"/>
                        <a:ea typeface="Calibri" pitchFamily="34" charset="-122"/>
                        <a:cs typeface="Calibri" pitchFamily="34" charset="-12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urine </a:t>
                      </a: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 </a:t>
                      </a:r>
                      <a:r>
                        <a:rPr lang="en-US" sz="1050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fèces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kern="1200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AmB</a:t>
                      </a:r>
                      <a:r>
                        <a:rPr lang="en-US" sz="1050" b="1" kern="120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liposomale</a:t>
                      </a:r>
                      <a:endParaRPr lang="en-US" sz="1050" b="1" kern="1200" dirty="0">
                        <a:solidFill>
                          <a:srgbClr val="222222"/>
                        </a:solidFill>
                        <a:latin typeface="Calibri" pitchFamily="34" charset="0"/>
                        <a:ea typeface="Calibri" pitchFamily="34" charset="-122"/>
                        <a:cs typeface="Calibri" pitchFamily="34" charset="-12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Cmax</a:t>
                      </a: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/CMI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IV </a:t>
                      </a:r>
                      <a:r>
                        <a:rPr lang="en-US" sz="1050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seul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7-10 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&gt;95 %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urine </a:t>
                      </a: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20-40 %, </a:t>
                      </a:r>
                      <a:r>
                        <a:rPr lang="en-US" sz="1050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fèces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Flucytosine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T&gt;CMI (</a:t>
                      </a:r>
                      <a:r>
                        <a:rPr lang="en-US" sz="1050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Cmin</a:t>
                      </a: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&gt; 25mg/L; </a:t>
                      </a:r>
                      <a:r>
                        <a:rPr lang="en-US" sz="1050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Cmax</a:t>
                      </a: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&lt;100</a:t>
                      </a: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78-90 %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3-6 </a:t>
                      </a: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2-4 %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Rénale (&gt;90 % inchangé)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Olorofim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Cmin</a:t>
                      </a: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/CMI </a:t>
                      </a:r>
                      <a:r>
                        <a:rPr lang="en-US" sz="1050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cible</a:t>
                      </a: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0,1-0,2 mg/L)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45-68 %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24-30 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&gt;99 %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Biliaire</a:t>
                      </a: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CYP3A4/2C9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Fosmanogepix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AUC/CMI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&gt;90 </a:t>
                      </a: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2-2,5 j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~99 %*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Fécès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706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Ibrexafungerp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AUC/CMI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35-50 %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20-30 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≈99 %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 err="1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Fécès</a:t>
                      </a:r>
                      <a:r>
                        <a:rPr lang="en-US" sz="1050" dirty="0" smtClean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; CYP3A4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9922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95536" y="1097280"/>
            <a:ext cx="3993584" cy="17145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B36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02870" rIns="137160" rtlCol="0" anchor="ctr"/>
          <a:lstStyle/>
          <a:p>
            <a:pPr algn="ctr">
              <a:defRPr sz="1400" b="1">
                <a:solidFill>
                  <a:srgbClr val="1B365D"/>
                </a:solidFill>
                <a:latin typeface="Georgia"/>
              </a:defRPr>
            </a:pPr>
            <a:r>
              <a:rPr sz="1600" b="1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SNC &amp; LCR</a:t>
            </a:r>
          </a:p>
          <a:p>
            <a:pPr>
              <a:spcBef>
                <a:spcPts val="300"/>
              </a:spcBef>
            </a:pPr>
            <a:r>
              <a:rPr sz="1400" b="1" dirty="0">
                <a:solidFill>
                  <a:srgbClr val="21252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sz="14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Excellente</a:t>
            </a:r>
            <a:r>
              <a:rPr sz="1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Fluconazole</a:t>
            </a:r>
            <a:r>
              <a:rPr lang="fr-FR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voriconazole, </a:t>
            </a:r>
            <a:r>
              <a:rPr lang="fr-FR" sz="1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fosmanogepix</a:t>
            </a:r>
            <a:endParaRPr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</a:pPr>
            <a:r>
              <a:rPr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sz="14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Modérée</a:t>
            </a:r>
            <a:r>
              <a:rPr sz="1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Amphotéricine B </a:t>
            </a:r>
            <a:r>
              <a:rPr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liposomale</a:t>
            </a:r>
            <a:endParaRPr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</a:pPr>
            <a:r>
              <a:rPr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sz="14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Faible</a:t>
            </a:r>
            <a:r>
              <a:rPr sz="1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Nulle</a:t>
            </a:r>
            <a:r>
              <a:rPr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fr-FR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sz="1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andines</a:t>
            </a:r>
            <a:r>
              <a:rPr lang="fr-FR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ibrexafung</a:t>
            </a:r>
            <a:r>
              <a:rPr sz="1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erp</a:t>
            </a:r>
            <a:endParaRPr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32020" y="1097280"/>
            <a:ext cx="4088452" cy="17145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02870" rIns="137160" rtlCol="0" anchor="ctr"/>
          <a:lstStyle/>
          <a:p>
            <a:pPr algn="ctr">
              <a:defRPr sz="1400" b="1">
                <a:solidFill>
                  <a:srgbClr val="008080"/>
                </a:solidFill>
                <a:latin typeface="Georgia"/>
              </a:defRPr>
            </a:pPr>
            <a:r>
              <a:rPr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Poumon</a:t>
            </a:r>
            <a:endParaRPr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</a:pPr>
            <a:r>
              <a:rPr sz="1400" b="1" dirty="0">
                <a:solidFill>
                  <a:srgbClr val="21252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fr-FR" sz="1400" b="1" dirty="0" smtClean="0">
                <a:solidFill>
                  <a:srgbClr val="21252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fr-FR" sz="1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xcellente</a:t>
            </a:r>
            <a:r>
              <a:rPr sz="1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Azolés, </a:t>
            </a:r>
            <a:r>
              <a:rPr lang="fr-FR" sz="1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</a:t>
            </a:r>
            <a:r>
              <a:rPr lang="fr-FR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olorofim</a:t>
            </a:r>
            <a:r>
              <a:rPr lang="fr-FR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fosmanogepix</a:t>
            </a:r>
            <a:r>
              <a:rPr lang="fr-FR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ibrexafungerp</a:t>
            </a:r>
            <a:r>
              <a:rPr lang="fr-FR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</a:pPr>
            <a:r>
              <a:rPr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fr-FR" sz="1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Ciblée</a:t>
            </a:r>
            <a:r>
              <a:rPr sz="1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sz="1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Opelconazole</a:t>
            </a:r>
            <a:endParaRPr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</a:pPr>
            <a:r>
              <a:rPr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fr-FR" sz="1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Bonn</a:t>
            </a:r>
            <a:r>
              <a:rPr sz="1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sz="1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andines</a:t>
            </a:r>
            <a:endParaRPr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95536" y="3017520"/>
            <a:ext cx="3993584" cy="17145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02870" rIns="137160" rtlCol="0" anchor="ctr"/>
          <a:lstStyle/>
          <a:p>
            <a:pPr algn="ctr">
              <a:defRPr sz="1400" b="1">
                <a:solidFill>
                  <a:srgbClr val="008080"/>
                </a:solidFill>
                <a:latin typeface="Georgia"/>
              </a:defRPr>
            </a:pPr>
            <a:r>
              <a:rPr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Foie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</a:pPr>
            <a:r>
              <a:rPr sz="1400" b="1" dirty="0">
                <a:solidFill>
                  <a:srgbClr val="21252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Excellente</a:t>
            </a:r>
            <a:r>
              <a:rPr sz="1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Azolés </a:t>
            </a:r>
            <a:r>
              <a:rPr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FR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métabolisme hépatique), </a:t>
            </a:r>
            <a:r>
              <a:rPr lang="fr-FR" sz="1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candines</a:t>
            </a:r>
            <a:r>
              <a:rPr lang="fr-FR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(excrétion biliaire), </a:t>
            </a:r>
            <a:r>
              <a:rPr lang="fr-FR" sz="1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ibrexafungerp</a:t>
            </a:r>
            <a:r>
              <a:rPr lang="fr-FR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</a:pPr>
            <a:r>
              <a:rPr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fr-FR" sz="1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</a:t>
            </a:r>
            <a:r>
              <a:rPr sz="14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rte</a:t>
            </a:r>
            <a:r>
              <a:rPr sz="1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sz="1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Olor</a:t>
            </a:r>
            <a:r>
              <a:rPr lang="fr-FR" sz="1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ofim</a:t>
            </a:r>
            <a:r>
              <a:rPr lang="fr-FR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(excrétion biliaire), </a:t>
            </a:r>
            <a:r>
              <a:rPr lang="fr-FR" sz="1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fosmanogepix</a:t>
            </a:r>
            <a:endParaRPr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732020" y="3017520"/>
            <a:ext cx="4088452" cy="17145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B36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02870" rIns="137160" rtlCol="0" anchor="ctr"/>
          <a:lstStyle/>
          <a:p>
            <a:pPr algn="ctr">
              <a:defRPr sz="1400" b="1">
                <a:solidFill>
                  <a:srgbClr val="1B365D"/>
                </a:solidFill>
                <a:latin typeface="Georgia"/>
              </a:defRPr>
            </a:pPr>
            <a:r>
              <a:rPr sz="1600" b="1" dirty="0" smtClean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Rein</a:t>
            </a:r>
            <a:endParaRPr sz="1600" b="1" dirty="0">
              <a:solidFill>
                <a:srgbClr val="008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</a:pPr>
            <a:r>
              <a:rPr sz="1400" b="1" dirty="0">
                <a:solidFill>
                  <a:srgbClr val="21252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sz="1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Pénétration</a:t>
            </a:r>
            <a:r>
              <a:rPr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rénale/urinaire élevée</a:t>
            </a:r>
            <a:r>
              <a:rPr sz="1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Fluconazole, </a:t>
            </a:r>
            <a:r>
              <a:rPr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</a:t>
            </a:r>
            <a:r>
              <a:rPr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liposomale, </a:t>
            </a:r>
            <a:r>
              <a:rPr lang="fr-FR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sz="1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osmanogepix</a:t>
            </a:r>
            <a:r>
              <a:rPr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</a:pPr>
            <a:r>
              <a:rPr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sz="14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Faible</a:t>
            </a:r>
            <a:r>
              <a:rPr lang="fr-FR" sz="1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élimination urinaire active : </a:t>
            </a:r>
            <a:r>
              <a:rPr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Voriconazole</a:t>
            </a:r>
            <a:r>
              <a:rPr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posaconazole, isavuconazole, </a:t>
            </a:r>
            <a:r>
              <a:rPr lang="fr-FR" sz="1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candines</a:t>
            </a:r>
            <a:r>
              <a:rPr lang="fr-FR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olorofim</a:t>
            </a:r>
            <a:r>
              <a:rPr lang="fr-FR"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ibrexafu</a:t>
            </a:r>
            <a:r>
              <a:rPr sz="1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ngerp</a:t>
            </a:r>
            <a:r>
              <a:rPr sz="1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395536" y="0"/>
            <a:ext cx="8208912" cy="857250"/>
          </a:xfrm>
        </p:spPr>
        <p:txBody>
          <a:bodyPr/>
          <a:lstStyle/>
          <a:p>
            <a:r>
              <a:rPr lang="fr-FR" dirty="0" smtClean="0">
                <a:cs typeface="Calibri" panose="020F0502020204030204" pitchFamily="34" charset="0"/>
              </a:rPr>
              <a:t>Diffusion sur </a:t>
            </a:r>
            <a:r>
              <a:rPr lang="fr-FR" dirty="0">
                <a:cs typeface="Calibri" panose="020F0502020204030204" pitchFamily="34" charset="0"/>
              </a:rPr>
              <a:t>les </a:t>
            </a:r>
            <a:r>
              <a:rPr lang="fr-FR" dirty="0" smtClean="0">
                <a:cs typeface="Calibri" panose="020F0502020204030204" pitchFamily="34" charset="0"/>
              </a:rPr>
              <a:t>sites </a:t>
            </a:r>
            <a:r>
              <a:rPr lang="fr-FR" dirty="0">
                <a:cs typeface="Calibri" panose="020F0502020204030204" pitchFamily="34" charset="0"/>
              </a:rPr>
              <a:t>c</a:t>
            </a:r>
            <a:r>
              <a:rPr lang="fr-FR" dirty="0" smtClean="0">
                <a:cs typeface="Calibri" panose="020F0502020204030204" pitchFamily="34" charset="0"/>
              </a:rPr>
              <a:t>lés</a:t>
            </a:r>
            <a:endParaRPr lang="fr-FR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6223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457200" y="1675616"/>
            <a:ext cx="8229600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  <a:effectLst>
            <a:outerShdw blurRad="76200" dist="25400" dir="5400000" algn="bl" rotWithShape="0">
              <a:srgbClr val="28251D">
                <a:alpha val="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94360" y="1703048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Aspergillose pulmonaire résistante aux azolés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254312" y="1703048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 err="1" smtClean="0">
                <a:solidFill>
                  <a:srgbClr val="0169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Olorofim</a:t>
            </a:r>
            <a:r>
              <a:rPr lang="en-US" dirty="0" smtClean="0">
                <a:solidFill>
                  <a:srgbClr val="0169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dirty="0" err="1" smtClean="0">
                <a:solidFill>
                  <a:srgbClr val="0169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Opelconazole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57200" y="2114528"/>
            <a:ext cx="8229600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  <a:effectLst>
            <a:outerShdw blurRad="76200" dist="25400" dir="5400000" algn="bl" rotWithShape="0">
              <a:srgbClr val="28251D">
                <a:alpha val="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594360" y="2141960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i="1" dirty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Lomentospora / Scedosporium</a:t>
            </a:r>
            <a:endParaRPr lang="en-US" i="1" dirty="0"/>
          </a:p>
        </p:txBody>
      </p:sp>
      <p:sp>
        <p:nvSpPr>
          <p:cNvPr id="9" name="Text 7"/>
          <p:cNvSpPr/>
          <p:nvPr/>
        </p:nvSpPr>
        <p:spPr>
          <a:xfrm>
            <a:off x="5254312" y="214196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0169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Olorofim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457200" y="2553440"/>
            <a:ext cx="8229600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  <a:effectLst>
            <a:outerShdw blurRad="76200" dist="25400" dir="5400000" algn="bl" rotWithShape="0">
              <a:srgbClr val="28251D">
                <a:alpha val="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594360" y="2580872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Candidose invasive / </a:t>
            </a:r>
            <a:r>
              <a:rPr lang="en-US" b="1" i="1" dirty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auris</a:t>
            </a:r>
            <a:endParaRPr lang="en-US" i="1" dirty="0"/>
          </a:p>
        </p:txBody>
      </p:sp>
      <p:sp>
        <p:nvSpPr>
          <p:cNvPr id="12" name="Text 10"/>
          <p:cNvSpPr/>
          <p:nvPr/>
        </p:nvSpPr>
        <p:spPr>
          <a:xfrm>
            <a:off x="5254312" y="2580872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 err="1" smtClean="0">
                <a:solidFill>
                  <a:srgbClr val="0169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Fosmanogepix</a:t>
            </a:r>
            <a:r>
              <a:rPr lang="en-US" dirty="0" smtClean="0">
                <a:solidFill>
                  <a:srgbClr val="0169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dirty="0" err="1" smtClean="0">
                <a:solidFill>
                  <a:srgbClr val="0169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Ibrexafungerp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57200" y="2992352"/>
            <a:ext cx="8229600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  <a:effectLst>
            <a:outerShdw blurRad="76200" dist="25400" dir="5400000" algn="bl" rotWithShape="0">
              <a:srgbClr val="28251D">
                <a:alpha val="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594360" y="3019784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Atteinte neuroméningée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254312" y="3019784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0169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Fosmanogepix</a:t>
            </a: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457200" y="3404974"/>
            <a:ext cx="8229600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  <a:effectLst>
            <a:outerShdw blurRad="76200" dist="25400" dir="5400000" algn="bl" rotWithShape="0">
              <a:srgbClr val="28251D">
                <a:alpha val="8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594360" y="3432406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Mucormycose de sauvetage</a:t>
            </a: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254312" y="3432406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 err="1" smtClean="0">
                <a:solidFill>
                  <a:srgbClr val="0169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Fosmanogepix</a:t>
            </a: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57200" y="3843886"/>
            <a:ext cx="8229600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  <a:effectLst>
            <a:outerShdw blurRad="76200" dist="25400" dir="5400000" algn="bl" rotWithShape="0">
              <a:srgbClr val="28251D">
                <a:alpha val="8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594360" y="3871318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IFI réfractaire sans alternative</a:t>
            </a: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5254312" y="3871318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 err="1" smtClean="0">
                <a:solidFill>
                  <a:srgbClr val="0169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Olorofim</a:t>
            </a:r>
            <a:endParaRPr lang="en-US" dirty="0"/>
          </a:p>
        </p:txBody>
      </p:sp>
      <p:sp>
        <p:nvSpPr>
          <p:cNvPr id="28" name="Titre 27"/>
          <p:cNvSpPr>
            <a:spLocks noGrp="1"/>
          </p:cNvSpPr>
          <p:nvPr>
            <p:ph type="title"/>
          </p:nvPr>
        </p:nvSpPr>
        <p:spPr>
          <a:xfrm>
            <a:off x="467544" y="0"/>
            <a:ext cx="8208912" cy="857250"/>
          </a:xfrm>
        </p:spPr>
        <p:txBody>
          <a:bodyPr/>
          <a:lstStyle/>
          <a:p>
            <a:r>
              <a:rPr lang="fr-FR" dirty="0" smtClean="0"/>
              <a:t>P</a:t>
            </a:r>
            <a:r>
              <a:rPr lang="en-US" dirty="0" err="1" smtClean="0"/>
              <a:t>ositionnement</a:t>
            </a:r>
            <a:r>
              <a:rPr lang="en-US" dirty="0" smtClean="0"/>
              <a:t> clinique par situation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5219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Quelle place pour ces antifongiques en 2027 ?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FR" sz="1800" dirty="0" smtClean="0"/>
              <a:t>Candidémies</a:t>
            </a:r>
          </a:p>
          <a:p>
            <a:pPr lvl="1"/>
            <a:r>
              <a:rPr lang="fr-FR" sz="1500" dirty="0" smtClean="0"/>
              <a:t>1re ligne: </a:t>
            </a:r>
            <a:r>
              <a:rPr lang="fr-FR" sz="1500" dirty="0" err="1" smtClean="0"/>
              <a:t>candine</a:t>
            </a:r>
            <a:r>
              <a:rPr lang="fr-FR" sz="1500" dirty="0" smtClean="0"/>
              <a:t> - Besoin IV long: </a:t>
            </a:r>
            <a:r>
              <a:rPr lang="fr-FR" sz="1500" dirty="0" err="1" smtClean="0"/>
              <a:t>Rézafungine</a:t>
            </a:r>
            <a:r>
              <a:rPr lang="fr-FR" sz="1500" dirty="0" smtClean="0"/>
              <a:t> 1x/</a:t>
            </a:r>
            <a:r>
              <a:rPr lang="fr-FR" sz="1500" dirty="0" err="1" smtClean="0"/>
              <a:t>sem</a:t>
            </a:r>
            <a:endParaRPr lang="fr-FR" sz="1500" dirty="0" smtClean="0"/>
          </a:p>
          <a:p>
            <a:pPr lvl="1"/>
            <a:r>
              <a:rPr lang="fr-FR" sz="1500" dirty="0" smtClean="0"/>
              <a:t>Relais PO / </a:t>
            </a:r>
            <a:r>
              <a:rPr lang="fr-FR" sz="1500" dirty="0" err="1" smtClean="0"/>
              <a:t>multirésistance</a:t>
            </a:r>
            <a:r>
              <a:rPr lang="fr-FR" sz="1500" dirty="0" smtClean="0"/>
              <a:t> : </a:t>
            </a:r>
            <a:r>
              <a:rPr lang="fr-FR" sz="1500" dirty="0" err="1" smtClean="0"/>
              <a:t>Fosmanogepix</a:t>
            </a:r>
            <a:r>
              <a:rPr lang="fr-FR" sz="1500" dirty="0" smtClean="0"/>
              <a:t> (</a:t>
            </a:r>
            <a:r>
              <a:rPr lang="fr-FR" sz="1500" dirty="0" err="1" smtClean="0"/>
              <a:t>ibrexafungerp</a:t>
            </a:r>
            <a:r>
              <a:rPr lang="fr-FR" sz="1500" dirty="0" smtClean="0"/>
              <a:t> ?)</a:t>
            </a:r>
          </a:p>
          <a:p>
            <a:r>
              <a:rPr lang="fr-FR" sz="1800" dirty="0" smtClean="0"/>
              <a:t>Aspergillose invasive</a:t>
            </a:r>
          </a:p>
          <a:p>
            <a:pPr lvl="1"/>
            <a:r>
              <a:rPr lang="fr-FR" sz="1500" dirty="0" smtClean="0"/>
              <a:t>1re ligne: Voriconazole, isavuconazole, </a:t>
            </a:r>
            <a:r>
              <a:rPr lang="fr-FR" sz="1500" dirty="0" err="1" smtClean="0"/>
              <a:t>ampho</a:t>
            </a:r>
            <a:r>
              <a:rPr lang="fr-FR" sz="1500" dirty="0" smtClean="0"/>
              <a:t> B liposomale</a:t>
            </a:r>
          </a:p>
          <a:p>
            <a:pPr lvl="1"/>
            <a:r>
              <a:rPr lang="fr-FR" sz="1500" dirty="0" smtClean="0"/>
              <a:t>Si R-azolés: </a:t>
            </a:r>
            <a:r>
              <a:rPr lang="fr-FR" sz="1500" dirty="0" err="1" smtClean="0"/>
              <a:t>Olorofim</a:t>
            </a:r>
            <a:r>
              <a:rPr lang="fr-FR" sz="1500" dirty="0" smtClean="0"/>
              <a:t> (</a:t>
            </a:r>
            <a:r>
              <a:rPr lang="fr-FR" sz="1500" dirty="0" err="1" smtClean="0"/>
              <a:t>Fosmanogepix</a:t>
            </a:r>
            <a:r>
              <a:rPr lang="fr-FR" sz="1500" dirty="0" smtClean="0"/>
              <a:t> ?)</a:t>
            </a:r>
          </a:p>
          <a:p>
            <a:pPr lvl="1"/>
            <a:r>
              <a:rPr lang="fr-FR" sz="1500" dirty="0" smtClean="0"/>
              <a:t>(</a:t>
            </a:r>
            <a:r>
              <a:rPr lang="fr-FR" sz="1500" dirty="0" err="1" smtClean="0"/>
              <a:t>Opelconazole</a:t>
            </a:r>
            <a:r>
              <a:rPr lang="fr-FR" sz="1500" dirty="0" smtClean="0"/>
              <a:t> ?)</a:t>
            </a:r>
          </a:p>
          <a:p>
            <a:endParaRPr lang="fr-FR" sz="1800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dirty="0" err="1">
                <a:solidFill>
                  <a:srgbClr val="0F172A"/>
                </a:solidFill>
              </a:rPr>
              <a:t>Mucormycoses</a:t>
            </a:r>
            <a:endParaRPr lang="fr-FR" dirty="0">
              <a:solidFill>
                <a:srgbClr val="0F172A"/>
              </a:solidFill>
            </a:endParaRPr>
          </a:p>
          <a:p>
            <a:pPr lvl="1"/>
            <a:r>
              <a:rPr lang="fr-FR" dirty="0"/>
              <a:t>1re ligne: </a:t>
            </a:r>
            <a:r>
              <a:rPr lang="fr-FR" dirty="0" err="1"/>
              <a:t>ampho</a:t>
            </a:r>
            <a:r>
              <a:rPr lang="fr-FR" dirty="0"/>
              <a:t> B liposomale, posaconazole, isavuconazole</a:t>
            </a:r>
          </a:p>
          <a:p>
            <a:pPr lvl="1"/>
            <a:r>
              <a:rPr lang="fr-FR" dirty="0">
                <a:solidFill>
                  <a:srgbClr val="0F172A"/>
                </a:solidFill>
              </a:rPr>
              <a:t>Echec/relais: </a:t>
            </a:r>
            <a:r>
              <a:rPr lang="fr-FR" dirty="0" err="1"/>
              <a:t>Fosmanogepix</a:t>
            </a:r>
            <a:endParaRPr lang="fr-FR" dirty="0">
              <a:solidFill>
                <a:srgbClr val="0F172A"/>
              </a:solidFill>
            </a:endParaRPr>
          </a:p>
          <a:p>
            <a:r>
              <a:rPr lang="fr-FR" i="1" dirty="0" err="1">
                <a:solidFill>
                  <a:srgbClr val="0F172A"/>
                </a:solidFill>
              </a:rPr>
              <a:t>Fusarium</a:t>
            </a:r>
            <a:endParaRPr lang="fr-FR" i="1" dirty="0">
              <a:solidFill>
                <a:srgbClr val="0F172A"/>
              </a:solidFill>
            </a:endParaRPr>
          </a:p>
          <a:p>
            <a:pPr lvl="1"/>
            <a:r>
              <a:rPr lang="fr-FR" dirty="0"/>
              <a:t>1re ligne: </a:t>
            </a:r>
            <a:r>
              <a:rPr lang="fr-FR" dirty="0" err="1"/>
              <a:t>ampho</a:t>
            </a:r>
            <a:r>
              <a:rPr lang="fr-FR" dirty="0"/>
              <a:t> B liposomale, </a:t>
            </a:r>
            <a:r>
              <a:rPr lang="fr-FR" dirty="0" smtClean="0"/>
              <a:t>voriconazole</a:t>
            </a:r>
          </a:p>
          <a:p>
            <a:pPr lvl="1"/>
            <a:r>
              <a:rPr lang="fr-FR" dirty="0" smtClean="0">
                <a:solidFill>
                  <a:srgbClr val="0F172A"/>
                </a:solidFill>
              </a:rPr>
              <a:t>Echec/relais</a:t>
            </a:r>
            <a:r>
              <a:rPr lang="fr-FR" dirty="0">
                <a:solidFill>
                  <a:srgbClr val="0F172A"/>
                </a:solidFill>
              </a:rPr>
              <a:t>: </a:t>
            </a:r>
            <a:r>
              <a:rPr lang="fr-FR" dirty="0" err="1" smtClean="0"/>
              <a:t>Fosmanogepix</a:t>
            </a:r>
            <a:endParaRPr lang="fr-FR" dirty="0">
              <a:solidFill>
                <a:srgbClr val="0F172A"/>
              </a:solidFill>
            </a:endParaRPr>
          </a:p>
          <a:p>
            <a:r>
              <a:rPr lang="fr-FR" i="1" dirty="0" err="1" smtClean="0">
                <a:solidFill>
                  <a:srgbClr val="0F172A"/>
                </a:solidFill>
              </a:rPr>
              <a:t>Scedosporium</a:t>
            </a:r>
            <a:endParaRPr lang="fr-FR" dirty="0">
              <a:solidFill>
                <a:srgbClr val="0F172A"/>
              </a:solidFill>
            </a:endParaRPr>
          </a:p>
          <a:p>
            <a:pPr lvl="1"/>
            <a:r>
              <a:rPr lang="fr-FR" dirty="0"/>
              <a:t>1re ligne: </a:t>
            </a:r>
            <a:r>
              <a:rPr lang="fr-FR" dirty="0" err="1"/>
              <a:t>ampho</a:t>
            </a:r>
            <a:r>
              <a:rPr lang="fr-FR" dirty="0"/>
              <a:t> B </a:t>
            </a:r>
            <a:r>
              <a:rPr lang="fr-FR" dirty="0" smtClean="0"/>
              <a:t>liposomale</a:t>
            </a:r>
          </a:p>
          <a:p>
            <a:pPr lvl="1"/>
            <a:r>
              <a:rPr lang="fr-FR" dirty="0">
                <a:solidFill>
                  <a:srgbClr val="0F172A"/>
                </a:solidFill>
              </a:rPr>
              <a:t>Echec/relais: </a:t>
            </a:r>
            <a:r>
              <a:rPr lang="fr-FR" dirty="0" err="1" smtClean="0"/>
              <a:t>Fosmanogepix</a:t>
            </a:r>
            <a:r>
              <a:rPr lang="fr-FR" dirty="0" smtClean="0"/>
              <a:t>, </a:t>
            </a:r>
            <a:r>
              <a:rPr lang="fr-FR" dirty="0" err="1" smtClean="0"/>
              <a:t>olorofim</a:t>
            </a:r>
            <a:endParaRPr lang="fr-FR" dirty="0">
              <a:solidFill>
                <a:srgbClr val="0F172A"/>
              </a:solidFill>
            </a:endParaRPr>
          </a:p>
          <a:p>
            <a:r>
              <a:rPr lang="fr-FR" i="1" dirty="0" err="1">
                <a:solidFill>
                  <a:srgbClr val="0F172A"/>
                </a:solidFill>
              </a:rPr>
              <a:t>Lomentospora</a:t>
            </a:r>
            <a:r>
              <a:rPr lang="fr-FR" i="1" dirty="0">
                <a:solidFill>
                  <a:srgbClr val="0F172A"/>
                </a:solidFill>
              </a:rPr>
              <a:t> </a:t>
            </a:r>
            <a:r>
              <a:rPr lang="fr-FR" i="1" dirty="0" err="1">
                <a:solidFill>
                  <a:srgbClr val="0F172A"/>
                </a:solidFill>
              </a:rPr>
              <a:t>prolificans</a:t>
            </a:r>
            <a:endParaRPr lang="fr-FR" i="1" dirty="0">
              <a:solidFill>
                <a:srgbClr val="0F172A"/>
              </a:solidFill>
            </a:endParaRPr>
          </a:p>
          <a:p>
            <a:pPr lvl="1"/>
            <a:r>
              <a:rPr lang="fr-FR" dirty="0" err="1"/>
              <a:t>Olorofim</a:t>
            </a:r>
            <a:r>
              <a:rPr lang="fr-FR" dirty="0"/>
              <a:t> (</a:t>
            </a:r>
            <a:r>
              <a:rPr lang="fr-FR" dirty="0" err="1"/>
              <a:t>Fosmanogepix</a:t>
            </a:r>
            <a:r>
              <a:rPr lang="fr-FR" dirty="0"/>
              <a:t> ?)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23689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1">
  <a:themeElements>
    <a:clrScheme name="Rotond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Rotond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Rotond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1837</TotalTime>
  <Words>2220</Words>
  <Application>Microsoft Office PowerPoint</Application>
  <PresentationFormat>Affichage à l'écran (16:9)</PresentationFormat>
  <Paragraphs>600</Paragraphs>
  <Slides>36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5" baseType="lpstr">
      <vt:lpstr>Arial</vt:lpstr>
      <vt:lpstr>Calibri</vt:lpstr>
      <vt:lpstr>Cambria</vt:lpstr>
      <vt:lpstr>Lucida Sans Unicode</vt:lpstr>
      <vt:lpstr>Trebuchet MS</vt:lpstr>
      <vt:lpstr>Verdana</vt:lpstr>
      <vt:lpstr>Wingdings 2</vt:lpstr>
      <vt:lpstr>Wingdings 3</vt:lpstr>
      <vt:lpstr>sa1</vt:lpstr>
      <vt:lpstr>Les nouveaux antifongiques</vt:lpstr>
      <vt:lpstr>Présentation PowerPoint</vt:lpstr>
      <vt:lpstr>Les IFI en France en 2024: données du CNR</vt:lpstr>
      <vt:lpstr>Présentation PowerPoint</vt:lpstr>
      <vt:lpstr>~ 40% de mortalité à 3 mois</vt:lpstr>
      <vt:lpstr>Antifongiques, the story so far…</vt:lpstr>
      <vt:lpstr>Antifongiques systémiques:  16 molécules dont 5 « nouvelles » </vt:lpstr>
      <vt:lpstr>Présentation PowerPoint</vt:lpstr>
      <vt:lpstr>Spectre antifongique théorique</vt:lpstr>
      <vt:lpstr>Olorofim</vt:lpstr>
      <vt:lpstr>Olorofim: PK/PD Paramètre efficacité: Cmin/CMI (cible: 0,1– 0,2 mg/L)</vt:lpstr>
      <vt:lpstr>Olorofim: Essai 32 Pivot - Formula-OLS</vt:lpstr>
      <vt:lpstr>Olorofim: Caractéristiques des patients</vt:lpstr>
      <vt:lpstr>Olorofim: résultat étude pivot</vt:lpstr>
      <vt:lpstr>Olorofim: Mortalité toutes causes à J42/J84 (mITT)</vt:lpstr>
      <vt:lpstr>Olorofim: Essai OASIS - Phase 3 - N = 225  Critère principal: mortalité toutes causes à J42</vt:lpstr>
      <vt:lpstr>Olorofim en vie réelle:  Cohorte française de 17 patients</vt:lpstr>
      <vt:lpstr>Olorofim: Cohorte française</vt:lpstr>
      <vt:lpstr>Olorofim: Interactions médicamenteuses</vt:lpstr>
      <vt:lpstr>Olorofim: Effets indésirables et tolérance</vt:lpstr>
      <vt:lpstr>Olorofim: Accès et positionnement</vt:lpstr>
      <vt:lpstr>Fosmanogepix</vt:lpstr>
      <vt:lpstr>Fosmanogepix : Spectre d’activité</vt:lpstr>
      <vt:lpstr>Fosmanogepix : PK/PD Paramètre d’efficacité = AUC/CMI </vt:lpstr>
      <vt:lpstr>Fosmanogepix : Essais cliniques de phase 2</vt:lpstr>
      <vt:lpstr>Fosmanogepix : Moisissures rares</vt:lpstr>
      <vt:lpstr>Fosmanogepix : Tolérance et intéractions</vt:lpstr>
      <vt:lpstr>Fosmanogepix : Accès et positionnement</vt:lpstr>
      <vt:lpstr>Ibrexafungerp  Triterpénoïde semi-synthétique non azolé ; dérivé de l’enfumafungine.</vt:lpstr>
      <vt:lpstr>Ibrexafungerp: pharmacocinétique et posologie</vt:lpstr>
      <vt:lpstr>Ibrexafungerp: Infections invasives</vt:lpstr>
      <vt:lpstr>Opelconazole et Otéséconazole </vt:lpstr>
      <vt:lpstr>Présentation PowerPoint</vt:lpstr>
      <vt:lpstr>Diffusion sur les sites clés</vt:lpstr>
      <vt:lpstr>Positionnement clinique par situation</vt:lpstr>
      <vt:lpstr>Quelle place pour ces antifongiques en 2027 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nouveaux antifongiques</dc:title>
  <dc:creator>serge alfandari</dc:creator>
  <cp:lastModifiedBy>salfandari</cp:lastModifiedBy>
  <cp:revision>81</cp:revision>
  <dcterms:created xsi:type="dcterms:W3CDTF">2026-09-22T20:46:15Z</dcterms:created>
  <dcterms:modified xsi:type="dcterms:W3CDTF">2026-10-01T11:32:35Z</dcterms:modified>
</cp:coreProperties>
</file>