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69" r:id="rId2"/>
  </p:sldMasterIdLst>
  <p:notesMasterIdLst>
    <p:notesMasterId r:id="rId63"/>
  </p:notesMasterIdLst>
  <p:sldIdLst>
    <p:sldId id="267" r:id="rId3"/>
    <p:sldId id="969" r:id="rId4"/>
    <p:sldId id="970" r:id="rId5"/>
    <p:sldId id="971" r:id="rId6"/>
    <p:sldId id="973" r:id="rId7"/>
    <p:sldId id="974" r:id="rId8"/>
    <p:sldId id="975" r:id="rId9"/>
    <p:sldId id="981" r:id="rId10"/>
    <p:sldId id="976" r:id="rId11"/>
    <p:sldId id="977" r:id="rId12"/>
    <p:sldId id="978" r:id="rId13"/>
    <p:sldId id="979" r:id="rId14"/>
    <p:sldId id="983" r:id="rId15"/>
    <p:sldId id="963" r:id="rId16"/>
    <p:sldId id="980" r:id="rId17"/>
    <p:sldId id="984" r:id="rId18"/>
    <p:sldId id="982" r:id="rId19"/>
    <p:sldId id="985" r:id="rId20"/>
    <p:sldId id="972" r:id="rId21"/>
    <p:sldId id="988" r:id="rId22"/>
    <p:sldId id="990" r:id="rId23"/>
    <p:sldId id="964" r:id="rId24"/>
    <p:sldId id="965" r:id="rId25"/>
    <p:sldId id="967" r:id="rId26"/>
    <p:sldId id="968" r:id="rId27"/>
    <p:sldId id="987" r:id="rId28"/>
    <p:sldId id="941" r:id="rId29"/>
    <p:sldId id="916" r:id="rId30"/>
    <p:sldId id="942" r:id="rId31"/>
    <p:sldId id="918" r:id="rId32"/>
    <p:sldId id="919" r:id="rId33"/>
    <p:sldId id="261" r:id="rId34"/>
    <p:sldId id="920" r:id="rId35"/>
    <p:sldId id="263" r:id="rId36"/>
    <p:sldId id="947" r:id="rId37"/>
    <p:sldId id="948" r:id="rId38"/>
    <p:sldId id="292" r:id="rId39"/>
    <p:sldId id="864" r:id="rId40"/>
    <p:sldId id="869" r:id="rId41"/>
    <p:sldId id="951" r:id="rId42"/>
    <p:sldId id="989" r:id="rId43"/>
    <p:sldId id="991" r:id="rId44"/>
    <p:sldId id="952" r:id="rId45"/>
    <p:sldId id="993" r:id="rId46"/>
    <p:sldId id="992" r:id="rId47"/>
    <p:sldId id="994" r:id="rId48"/>
    <p:sldId id="995" r:id="rId49"/>
    <p:sldId id="954" r:id="rId50"/>
    <p:sldId id="956" r:id="rId51"/>
    <p:sldId id="957" r:id="rId52"/>
    <p:sldId id="996" r:id="rId53"/>
    <p:sldId id="958" r:id="rId54"/>
    <p:sldId id="997" r:id="rId55"/>
    <p:sldId id="959" r:id="rId56"/>
    <p:sldId id="960" r:id="rId57"/>
    <p:sldId id="1000" r:id="rId58"/>
    <p:sldId id="998" r:id="rId59"/>
    <p:sldId id="999" r:id="rId60"/>
    <p:sldId id="1001" r:id="rId61"/>
    <p:sldId id="986" r:id="rId62"/>
  </p:sldIdLst>
  <p:sldSz cx="9906000" cy="6858000" type="A4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33"/>
    <a:srgbClr val="00FF00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718" autoAdjust="0"/>
  </p:normalViewPr>
  <p:slideViewPr>
    <p:cSldViewPr snapToGrid="0">
      <p:cViewPr varScale="1">
        <p:scale>
          <a:sx n="81" d="100"/>
          <a:sy n="81" d="100"/>
        </p:scale>
        <p:origin x="-108" y="-612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slide" Target="slides/slide59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1131F5-E1EE-4097-BDAA-C90A65FC5106}" type="datetimeFigureOut">
              <a:rPr lang="fr-FR" smtClean="0"/>
              <a:t>15/09/2026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058D0-B755-47C6-A737-86B87FC678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730857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 txBox="1">
            <a:spLocks noGrp="1" noChangeArrowheads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7FF7BFDC-8787-40BA-A6AF-F9D8BB3EDB0B}" type="slidenum">
              <a:rPr lang="fr-FR" sz="120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6</a:t>
            </a:fld>
            <a:endParaRPr lang="fr-FR" sz="1200">
              <a:latin typeface="+mn-lt"/>
              <a:cs typeface="+mn-cs"/>
            </a:endParaRPr>
          </a:p>
        </p:txBody>
      </p:sp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4113" y="693738"/>
            <a:ext cx="4549775" cy="34115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7613" cy="4113213"/>
          </a:xfrm>
          <a:noFill/>
        </p:spPr>
        <p:txBody>
          <a:bodyPr wrap="square" lIns="87291" tIns="42853" rIns="87291" bIns="42853" numCol="1" anchor="t" anchorCtr="0" compatLnSpc="1">
            <a:prstTxWarp prst="textNoShape">
              <a:avLst/>
            </a:prstTxWarp>
          </a:bodyPr>
          <a:lstStyle/>
          <a:p>
            <a:pPr defTabSz="720725"/>
            <a:endParaRPr lang="fr-FR" altLang="fr-FR" smtClean="0"/>
          </a:p>
        </p:txBody>
      </p:sp>
    </p:spTree>
    <p:extLst>
      <p:ext uri="{BB962C8B-B14F-4D97-AF65-F5344CB8AC3E}">
        <p14:creationId xmlns:p14="http://schemas.microsoft.com/office/powerpoint/2010/main" val="16106001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 txBox="1">
            <a:spLocks noGrp="1" noChangeArrowheads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802B856C-4FA1-4751-8435-4D2D89A9DCD5}" type="slidenum">
              <a:rPr lang="fr-FR" sz="120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7</a:t>
            </a:fld>
            <a:endParaRPr lang="fr-FR" sz="1200">
              <a:latin typeface="+mn-lt"/>
              <a:cs typeface="+mn-cs"/>
            </a:endParaRPr>
          </a:p>
        </p:txBody>
      </p:sp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65200" y="693738"/>
            <a:ext cx="4927600" cy="34115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7613" cy="4113213"/>
          </a:xfrm>
          <a:noFill/>
        </p:spPr>
        <p:txBody>
          <a:bodyPr wrap="square" lIns="87291" tIns="42853" rIns="87291" bIns="42853" numCol="1" anchor="t" anchorCtr="0" compatLnSpc="1">
            <a:prstTxWarp prst="textNoShape">
              <a:avLst/>
            </a:prstTxWarp>
          </a:bodyPr>
          <a:lstStyle/>
          <a:p>
            <a:pPr defTabSz="720725"/>
            <a:endParaRPr lang="fr-FR" altLang="fr-FR" dirty="0" smtClean="0"/>
          </a:p>
        </p:txBody>
      </p:sp>
    </p:spTree>
    <p:extLst>
      <p:ext uri="{BB962C8B-B14F-4D97-AF65-F5344CB8AC3E}">
        <p14:creationId xmlns:p14="http://schemas.microsoft.com/office/powerpoint/2010/main" val="23461716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058D0-B755-47C6-A737-86B87FC678C2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54988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058D0-B755-47C6-A737-86B87FC678C2}" type="slidenum">
              <a:rPr lang="fr-FR" smtClean="0"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995978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* Voir pourquoi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0622C7-708B-744C-8571-9641DE88BA34}" type="slidenum">
              <a:rPr lang="fr-FR" smtClean="0"/>
              <a:t>33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93962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058D0-B755-47C6-A737-86B87FC678C2}" type="slidenum">
              <a:rPr lang="fr-FR" smtClean="0"/>
              <a:t>36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135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00150" y="1143000"/>
            <a:ext cx="44577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59D231-BB08-41CB-B044-50453B71C255}" type="slidenum">
              <a:rPr lang="fr-FR" smtClean="0"/>
              <a:pPr/>
              <a:t>43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396634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95300" y="1916832"/>
            <a:ext cx="8915400" cy="409026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extLst/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 sz="3800">
                <a:solidFill>
                  <a:schemeClr val="tx1"/>
                </a:solidFill>
                <a:effectLst/>
              </a:defRPr>
            </a:lvl1pPr>
            <a:extLst/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3FA3084-66E8-894F-B649-9DA439A3304F}" type="datetimeFigureOut">
              <a:rPr lang="fr-FR" smtClean="0"/>
              <a:t>15/09/2026</a:t>
            </a:fld>
            <a:endParaRPr lang="fr-FR"/>
          </a:p>
        </p:txBody>
      </p:sp>
      <p:sp>
        <p:nvSpPr>
          <p:cNvPr id="5" name="Espace réservé du pied de page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2ACC38-8866-8C4A-9125-8C5F488B978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20385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396872A-73DC-B746-9253-44FA8386A2C5}" type="datetimeFigureOut">
              <a:rPr lang="fr-FR" smtClean="0"/>
              <a:t>15/09/2026</a:t>
            </a:fld>
            <a:endParaRPr lang="fr-FR"/>
          </a:p>
        </p:txBody>
      </p:sp>
      <p:sp>
        <p:nvSpPr>
          <p:cNvPr id="3" name="Espace réservé du pied de page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4" name="Espace réservé du numéro de diapositiv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A501E1-B23C-B945-9E19-60FA58DEFB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15665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95300" y="1481331"/>
            <a:ext cx="8915400" cy="4386071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396872A-73DC-B746-9253-44FA8386A2C5}" type="datetimeFigureOut">
              <a:rPr lang="fr-FR" smtClean="0"/>
              <a:t>15/09/2026</a:t>
            </a:fld>
            <a:endParaRPr lang="fr-FR"/>
          </a:p>
        </p:txBody>
      </p:sp>
      <p:sp>
        <p:nvSpPr>
          <p:cNvPr id="5" name="Espace réservé du pied de page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A501E1-B23C-B945-9E19-60FA58DEFB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48585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414347" y="274642"/>
            <a:ext cx="1925593" cy="5592761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95300" y="274641"/>
            <a:ext cx="6851650" cy="5592760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396872A-73DC-B746-9253-44FA8386A2C5}" type="datetimeFigureOut">
              <a:rPr lang="fr-FR" smtClean="0"/>
              <a:t>15/09/2026</a:t>
            </a:fld>
            <a:endParaRPr lang="fr-FR"/>
          </a:p>
        </p:txBody>
      </p:sp>
      <p:sp>
        <p:nvSpPr>
          <p:cNvPr id="5" name="Espace réservé du pied de page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A501E1-B23C-B945-9E19-60FA58DEFB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18825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42950" y="2130427"/>
            <a:ext cx="8420100" cy="147002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396872A-73DC-B746-9253-44FA8386A2C5}" type="datetimeFigureOut">
              <a:rPr lang="fr-FR" smtClean="0"/>
              <a:t>15/09/2026</a:t>
            </a:fld>
            <a:endParaRPr lang="fr-FR"/>
          </a:p>
        </p:txBody>
      </p:sp>
      <p:sp>
        <p:nvSpPr>
          <p:cNvPr id="5" name="Espace réservé du pied de page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A501E1-B23C-B945-9E19-60FA58DEFB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238942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655" y="0"/>
            <a:ext cx="9902344" cy="1143000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396872A-73DC-B746-9253-44FA8386A2C5}" type="datetimeFigureOut">
              <a:rPr lang="fr-FR" smtClean="0"/>
              <a:t>15/09/2026</a:t>
            </a:fld>
            <a:endParaRPr lang="fr-FR"/>
          </a:p>
        </p:txBody>
      </p:sp>
      <p:sp>
        <p:nvSpPr>
          <p:cNvPr id="4" name="Espace réservé du pied de page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Espace réservé du numéro de diapositiv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A501E1-B23C-B945-9E19-60FA58DEFB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83833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. Text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495300" y="1989138"/>
            <a:ext cx="4375150" cy="401796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035550" y="1989138"/>
            <a:ext cx="4375150" cy="401796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396872A-73DC-B746-9253-44FA8386A2C5}" type="datetimeFigureOut">
              <a:rPr lang="fr-FR" smtClean="0"/>
              <a:t>15/09/2026</a:t>
            </a:fld>
            <a:endParaRPr lang="fr-FR"/>
          </a:p>
        </p:txBody>
      </p:sp>
      <p:sp>
        <p:nvSpPr>
          <p:cNvPr id="6" name="Espace réservé du pied de page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7" name="Espace réservé du numéro de diapositiv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A501E1-B23C-B945-9E19-60FA58DEFB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99559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906000" cy="1143000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396872A-73DC-B746-9253-44FA8386A2C5}" type="datetimeFigureOut">
              <a:rPr lang="fr-FR" smtClean="0"/>
              <a:t>15/09/2026</a:t>
            </a:fld>
            <a:endParaRPr lang="fr-FR"/>
          </a:p>
        </p:txBody>
      </p:sp>
      <p:sp>
        <p:nvSpPr>
          <p:cNvPr id="6" name="Espace réservé du pied de page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7" name="Espace réservé du numéro de diapositiv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A501E1-B23C-B945-9E19-60FA58DEFBA2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Espace réservé du contenu 2"/>
          <p:cNvSpPr>
            <a:spLocks noGrp="1"/>
          </p:cNvSpPr>
          <p:nvPr>
            <p:ph sz="half" idx="1"/>
          </p:nvPr>
        </p:nvSpPr>
        <p:spPr>
          <a:xfrm>
            <a:off x="577850" y="1600200"/>
            <a:ext cx="41275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9" name="Espace réservé du contenu 3"/>
          <p:cNvSpPr>
            <a:spLocks noGrp="1"/>
          </p:cNvSpPr>
          <p:nvPr>
            <p:ph sz="half" idx="2"/>
          </p:nvPr>
        </p:nvSpPr>
        <p:spPr>
          <a:xfrm>
            <a:off x="4870450" y="1600200"/>
            <a:ext cx="41275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3345823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3FA3084-66E8-894F-B649-9DA439A3304F}" type="datetimeFigureOut">
              <a:rPr lang="fr-FR" smtClean="0"/>
              <a:t>15/09/2026</a:t>
            </a:fld>
            <a:endParaRPr lang="fr-FR"/>
          </a:p>
        </p:txBody>
      </p:sp>
      <p:sp>
        <p:nvSpPr>
          <p:cNvPr id="3" name="Espace réservé du pied de page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4" name="Espace réservé du numéro de diapositiv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2ACC38-8866-8C4A-9125-8C5F488B978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45981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95300" y="1481331"/>
            <a:ext cx="8915400" cy="4386071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3FA3084-66E8-894F-B649-9DA439A3304F}" type="datetimeFigureOut">
              <a:rPr lang="fr-FR" smtClean="0"/>
              <a:t>15/09/2026</a:t>
            </a:fld>
            <a:endParaRPr lang="fr-FR"/>
          </a:p>
        </p:txBody>
      </p:sp>
      <p:sp>
        <p:nvSpPr>
          <p:cNvPr id="5" name="Espace réservé du pied de page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2ACC38-8866-8C4A-9125-8C5F488B978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1473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414347" y="274642"/>
            <a:ext cx="1925593" cy="5592761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95300" y="274641"/>
            <a:ext cx="6851650" cy="5592760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3FA3084-66E8-894F-B649-9DA439A3304F}" type="datetimeFigureOut">
              <a:rPr lang="fr-FR" smtClean="0"/>
              <a:t>15/09/2026</a:t>
            </a:fld>
            <a:endParaRPr lang="fr-FR"/>
          </a:p>
        </p:txBody>
      </p:sp>
      <p:sp>
        <p:nvSpPr>
          <p:cNvPr id="5" name="Espace réservé du pied de page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2ACC38-8866-8C4A-9125-8C5F488B978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50662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42950" y="2130427"/>
            <a:ext cx="8420100" cy="147002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3FA3084-66E8-894F-B649-9DA439A3304F}" type="datetimeFigureOut">
              <a:rPr lang="fr-FR" smtClean="0"/>
              <a:t>15/09/2026</a:t>
            </a:fld>
            <a:endParaRPr lang="fr-FR"/>
          </a:p>
        </p:txBody>
      </p:sp>
      <p:sp>
        <p:nvSpPr>
          <p:cNvPr id="5" name="Espace réservé du pied de page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2ACC38-8866-8C4A-9125-8C5F488B978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48671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655" y="0"/>
            <a:ext cx="9902344" cy="1143000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3FA3084-66E8-894F-B649-9DA439A3304F}" type="datetimeFigureOut">
              <a:rPr lang="fr-FR" smtClean="0"/>
              <a:t>15/09/2026</a:t>
            </a:fld>
            <a:endParaRPr lang="fr-FR"/>
          </a:p>
        </p:txBody>
      </p:sp>
      <p:sp>
        <p:nvSpPr>
          <p:cNvPr id="4" name="Espace réservé du pied de page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Espace réservé du numéro de diapositiv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2ACC38-8866-8C4A-9125-8C5F488B978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9604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. Text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495300" y="1989138"/>
            <a:ext cx="4375150" cy="401796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035550" y="1989138"/>
            <a:ext cx="4375150" cy="401796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3FA3084-66E8-894F-B649-9DA439A3304F}" type="datetimeFigureOut">
              <a:rPr lang="fr-FR" smtClean="0"/>
              <a:t>15/09/2026</a:t>
            </a:fld>
            <a:endParaRPr lang="fr-FR"/>
          </a:p>
        </p:txBody>
      </p:sp>
      <p:sp>
        <p:nvSpPr>
          <p:cNvPr id="6" name="Espace réservé du pied de page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7" name="Espace réservé du numéro de diapositiv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2ACC38-8866-8C4A-9125-8C5F488B978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0487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906000" cy="1143000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3FA3084-66E8-894F-B649-9DA439A3304F}" type="datetimeFigureOut">
              <a:rPr lang="fr-FR" smtClean="0"/>
              <a:t>15/09/2026</a:t>
            </a:fld>
            <a:endParaRPr lang="fr-FR"/>
          </a:p>
        </p:txBody>
      </p:sp>
      <p:sp>
        <p:nvSpPr>
          <p:cNvPr id="6" name="Espace réservé du pied de page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7" name="Espace réservé du numéro de diapositiv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2ACC38-8866-8C4A-9125-8C5F488B9784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Espace réservé du contenu 2"/>
          <p:cNvSpPr>
            <a:spLocks noGrp="1"/>
          </p:cNvSpPr>
          <p:nvPr>
            <p:ph sz="half" idx="1"/>
          </p:nvPr>
        </p:nvSpPr>
        <p:spPr>
          <a:xfrm>
            <a:off x="577850" y="1600200"/>
            <a:ext cx="41275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9" name="Espace réservé du contenu 3"/>
          <p:cNvSpPr>
            <a:spLocks noGrp="1"/>
          </p:cNvSpPr>
          <p:nvPr>
            <p:ph sz="half" idx="2"/>
          </p:nvPr>
        </p:nvSpPr>
        <p:spPr>
          <a:xfrm>
            <a:off x="4870450" y="1600200"/>
            <a:ext cx="41275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38326186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95300" y="1916832"/>
            <a:ext cx="8915400" cy="4090268"/>
          </a:xfrm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extLst/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 sz="3800">
                <a:solidFill>
                  <a:schemeClr val="tx1"/>
                </a:solidFill>
                <a:effectLst/>
              </a:defRPr>
            </a:lvl1pPr>
            <a:extLst/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396872A-73DC-B746-9253-44FA8386A2C5}" type="datetimeFigureOut">
              <a:rPr lang="fr-FR" smtClean="0"/>
              <a:t>15/09/2026</a:t>
            </a:fld>
            <a:endParaRPr lang="fr-FR"/>
          </a:p>
        </p:txBody>
      </p:sp>
      <p:sp>
        <p:nvSpPr>
          <p:cNvPr id="5" name="Espace réservé du pied de page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A501E1-B23C-B945-9E19-60FA58DEFB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9041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2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50" name="Espace réservé du titre 8"/>
          <p:cNvSpPr>
            <a:spLocks noGrp="1"/>
          </p:cNvSpPr>
          <p:nvPr>
            <p:ph type="title"/>
          </p:nvPr>
        </p:nvSpPr>
        <p:spPr bwMode="auto">
          <a:xfrm>
            <a:off x="0" y="4410"/>
            <a:ext cx="9906000" cy="1143000"/>
          </a:xfrm>
          <a:prstGeom prst="rect">
            <a:avLst/>
          </a:prstGeom>
          <a:noFill/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dirty="0"/>
              <a:t>Cliquez pour modifier le style du titre</a:t>
            </a:r>
            <a:endParaRPr lang="en-US" dirty="0"/>
          </a:p>
        </p:txBody>
      </p:sp>
      <p:sp>
        <p:nvSpPr>
          <p:cNvPr id="1027" name="Espace réservé du texte 29"/>
          <p:cNvSpPr>
            <a:spLocks noGrp="1"/>
          </p:cNvSpPr>
          <p:nvPr>
            <p:ph type="body" idx="1"/>
          </p:nvPr>
        </p:nvSpPr>
        <p:spPr bwMode="auto">
          <a:xfrm>
            <a:off x="495300" y="1989138"/>
            <a:ext cx="8915400" cy="401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7288477" y="6408740"/>
            <a:ext cx="2079229" cy="3651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000">
                <a:ln>
                  <a:noFill/>
                </a:ln>
                <a:effectLst/>
                <a:latin typeface="Calibri" pitchFamily="34" charset="0"/>
                <a:cs typeface="Arial" pitchFamily="34" charset="0"/>
              </a:defRPr>
            </a:lvl1pPr>
          </a:lstStyle>
          <a:p>
            <a:fld id="{83FA3084-66E8-894F-B649-9DA439A3304F}" type="datetimeFigureOut">
              <a:rPr lang="fr-FR" smtClean="0"/>
              <a:t>15/09/2026</a:t>
            </a:fld>
            <a:endParaRPr lang="fr-FR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4744906" y="6408740"/>
            <a:ext cx="2547011" cy="3651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>
                <a:ln>
                  <a:noFill/>
                </a:ln>
                <a:effectLst/>
                <a:latin typeface="Calibri" pitchFamily="34" charset="0"/>
                <a:cs typeface="Arial" pitchFamily="34" charset="0"/>
              </a:defRPr>
            </a:lvl1pPr>
          </a:lstStyle>
          <a:p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9367706" y="6408740"/>
            <a:ext cx="397271" cy="3651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>
                <a:ln>
                  <a:noFill/>
                </a:ln>
                <a:effectLst/>
                <a:latin typeface="Calibri" pitchFamily="34" charset="0"/>
                <a:cs typeface="Arial" pitchFamily="34" charset="0"/>
              </a:defRPr>
            </a:lvl1pPr>
          </a:lstStyle>
          <a:p>
            <a:fld id="{4E2ACC38-8866-8C4A-9125-8C5F488B9784}" type="slidenum">
              <a:rPr lang="fr-FR" smtClean="0"/>
              <a:t>‹N°›</a:t>
            </a:fld>
            <a:endParaRPr lang="fr-FR"/>
          </a:p>
        </p:txBody>
      </p:sp>
      <p:cxnSp>
        <p:nvCxnSpPr>
          <p:cNvPr id="3" name="Connecteur droit 2"/>
          <p:cNvCxnSpPr/>
          <p:nvPr/>
        </p:nvCxnSpPr>
        <p:spPr>
          <a:xfrm>
            <a:off x="0" y="1196752"/>
            <a:ext cx="9906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9337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lang="en-US" sz="3800" b="1" kern="0" baseline="0">
          <a:ln>
            <a:noFill/>
          </a:ln>
          <a:solidFill>
            <a:schemeClr val="tx1"/>
          </a:solidFill>
          <a:effectLst/>
          <a:latin typeface="Calibri" pitchFamily="34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Calibri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Calibri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Calibri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Calibri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 Unicode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 Unicode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 Unicode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 Unicode" pitchFamily="34" charset="0"/>
        </a:defRPr>
      </a:lvl9pPr>
      <a:extLst/>
    </p:titleStyle>
    <p:bodyStyle>
      <a:lvl1pPr marL="365125" indent="-255588" algn="l" rtl="0" eaLnBrk="1" fontAlgn="base" hangingPunct="1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ln>
            <a:noFill/>
          </a:ln>
          <a:solidFill>
            <a:schemeClr val="tx1"/>
          </a:solidFill>
          <a:effectLst/>
          <a:latin typeface="Calibri" pitchFamily="34" charset="0"/>
          <a:ea typeface="+mn-ea"/>
          <a:cs typeface="+mn-cs"/>
        </a:defRPr>
      </a:lvl1pPr>
      <a:lvl2pPr marL="620713" indent="-228600" algn="l" rtl="0" eaLnBrk="1" fontAlgn="base" hangingPunct="1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ln>
            <a:noFill/>
          </a:ln>
          <a:solidFill>
            <a:schemeClr val="tx1"/>
          </a:solidFill>
          <a:effectLst/>
          <a:latin typeface="Calibri" pitchFamily="34" charset="0"/>
          <a:ea typeface="+mn-ea"/>
          <a:cs typeface="+mn-cs"/>
        </a:defRPr>
      </a:lvl2pPr>
      <a:lvl3pPr marL="858838" indent="-228600" algn="l" rtl="0" eaLnBrk="1" fontAlgn="base" hangingPunct="1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ln>
            <a:noFill/>
          </a:ln>
          <a:solidFill>
            <a:schemeClr val="tx1"/>
          </a:solidFill>
          <a:effectLst/>
          <a:latin typeface="Calibri" pitchFamily="34" charset="0"/>
          <a:ea typeface="+mn-ea"/>
          <a:cs typeface="+mn-cs"/>
        </a:defRPr>
      </a:lvl3pPr>
      <a:lvl4pPr marL="1143000" indent="-228600" algn="l" rtl="0" eaLnBrk="1" fontAlgn="base" hangingPunct="1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ln>
            <a:noFill/>
          </a:ln>
          <a:solidFill>
            <a:schemeClr val="tx1"/>
          </a:solidFill>
          <a:effectLst/>
          <a:latin typeface="Calibri" pitchFamily="34" charset="0"/>
          <a:ea typeface="+mn-ea"/>
          <a:cs typeface="+mn-cs"/>
        </a:defRPr>
      </a:lvl4pPr>
      <a:lvl5pPr marL="1371600" indent="-228600" algn="l" rtl="0" eaLnBrk="1" fontAlgn="base" hangingPunct="1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000" kern="1200">
          <a:ln>
            <a:noFill/>
          </a:ln>
          <a:solidFill>
            <a:schemeClr val="tx1"/>
          </a:solidFill>
          <a:effectLst/>
          <a:latin typeface="Calibri" pitchFamily="34" charset="0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50" name="Espace réservé du titre 8"/>
          <p:cNvSpPr>
            <a:spLocks noGrp="1"/>
          </p:cNvSpPr>
          <p:nvPr>
            <p:ph type="title"/>
          </p:nvPr>
        </p:nvSpPr>
        <p:spPr bwMode="auto">
          <a:xfrm>
            <a:off x="0" y="4410"/>
            <a:ext cx="9906000" cy="1143000"/>
          </a:xfrm>
          <a:prstGeom prst="rect">
            <a:avLst/>
          </a:prstGeom>
          <a:noFill/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dirty="0"/>
              <a:t>Cliquez pour modifier le style du titre</a:t>
            </a:r>
            <a:endParaRPr lang="en-US" dirty="0"/>
          </a:p>
        </p:txBody>
      </p:sp>
      <p:sp>
        <p:nvSpPr>
          <p:cNvPr id="1027" name="Espace réservé du texte 29"/>
          <p:cNvSpPr>
            <a:spLocks noGrp="1"/>
          </p:cNvSpPr>
          <p:nvPr>
            <p:ph type="body" idx="1"/>
          </p:nvPr>
        </p:nvSpPr>
        <p:spPr bwMode="auto">
          <a:xfrm>
            <a:off x="495300" y="1989138"/>
            <a:ext cx="8915400" cy="401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7288477" y="6408740"/>
            <a:ext cx="2079229" cy="3651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000">
                <a:ln>
                  <a:noFill/>
                </a:ln>
                <a:effectLst/>
                <a:latin typeface="Calibri" pitchFamily="34" charset="0"/>
                <a:cs typeface="Arial" pitchFamily="34" charset="0"/>
              </a:defRPr>
            </a:lvl1pPr>
          </a:lstStyle>
          <a:p>
            <a:fld id="{E396872A-73DC-B746-9253-44FA8386A2C5}" type="datetimeFigureOut">
              <a:rPr lang="fr-FR" smtClean="0"/>
              <a:t>15/09/2026</a:t>
            </a:fld>
            <a:endParaRPr lang="fr-FR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4744906" y="6408740"/>
            <a:ext cx="2547011" cy="3651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>
                <a:ln>
                  <a:noFill/>
                </a:ln>
                <a:effectLst/>
                <a:latin typeface="Calibri" pitchFamily="34" charset="0"/>
                <a:cs typeface="Arial" pitchFamily="34" charset="0"/>
              </a:defRPr>
            </a:lvl1pPr>
          </a:lstStyle>
          <a:p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9367706" y="6408740"/>
            <a:ext cx="397271" cy="3651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>
                <a:ln>
                  <a:noFill/>
                </a:ln>
                <a:effectLst/>
                <a:latin typeface="Calibri" pitchFamily="34" charset="0"/>
                <a:cs typeface="Arial" pitchFamily="34" charset="0"/>
              </a:defRPr>
            </a:lvl1pPr>
          </a:lstStyle>
          <a:p>
            <a:fld id="{47A501E1-B23C-B945-9E19-60FA58DEFBA2}" type="slidenum">
              <a:rPr lang="fr-FR" smtClean="0"/>
              <a:t>‹N°›</a:t>
            </a:fld>
            <a:endParaRPr lang="fr-FR"/>
          </a:p>
        </p:txBody>
      </p:sp>
      <p:cxnSp>
        <p:nvCxnSpPr>
          <p:cNvPr id="3" name="Connecteur droit 2"/>
          <p:cNvCxnSpPr/>
          <p:nvPr/>
        </p:nvCxnSpPr>
        <p:spPr>
          <a:xfrm>
            <a:off x="0" y="1196752"/>
            <a:ext cx="9906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0424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lang="en-US" sz="3800" b="1" kern="0" baseline="0">
          <a:ln>
            <a:noFill/>
          </a:ln>
          <a:solidFill>
            <a:schemeClr val="tx1"/>
          </a:solidFill>
          <a:effectLst/>
          <a:latin typeface="Calibri" pitchFamily="34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Calibri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Calibri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Calibri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Calibri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 Unicode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 Unicode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 Unicode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 Unicode" pitchFamily="34" charset="0"/>
        </a:defRPr>
      </a:lvl9pPr>
      <a:extLst/>
    </p:titleStyle>
    <p:bodyStyle>
      <a:lvl1pPr marL="365125" indent="-255588" algn="l" rtl="0" eaLnBrk="1" fontAlgn="base" hangingPunct="1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ln>
            <a:noFill/>
          </a:ln>
          <a:solidFill>
            <a:schemeClr val="tx1"/>
          </a:solidFill>
          <a:effectLst/>
          <a:latin typeface="Calibri" pitchFamily="34" charset="0"/>
          <a:ea typeface="+mn-ea"/>
          <a:cs typeface="+mn-cs"/>
        </a:defRPr>
      </a:lvl1pPr>
      <a:lvl2pPr marL="620713" indent="-228600" algn="l" rtl="0" eaLnBrk="1" fontAlgn="base" hangingPunct="1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ln>
            <a:noFill/>
          </a:ln>
          <a:solidFill>
            <a:schemeClr val="tx1"/>
          </a:solidFill>
          <a:effectLst/>
          <a:latin typeface="Calibri" pitchFamily="34" charset="0"/>
          <a:ea typeface="+mn-ea"/>
          <a:cs typeface="+mn-cs"/>
        </a:defRPr>
      </a:lvl2pPr>
      <a:lvl3pPr marL="858838" indent="-228600" algn="l" rtl="0" eaLnBrk="1" fontAlgn="base" hangingPunct="1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ln>
            <a:noFill/>
          </a:ln>
          <a:solidFill>
            <a:schemeClr val="tx1"/>
          </a:solidFill>
          <a:effectLst/>
          <a:latin typeface="Calibri" pitchFamily="34" charset="0"/>
          <a:ea typeface="+mn-ea"/>
          <a:cs typeface="+mn-cs"/>
        </a:defRPr>
      </a:lvl3pPr>
      <a:lvl4pPr marL="1143000" indent="-228600" algn="l" rtl="0" eaLnBrk="1" fontAlgn="base" hangingPunct="1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ln>
            <a:noFill/>
          </a:ln>
          <a:solidFill>
            <a:schemeClr val="tx1"/>
          </a:solidFill>
          <a:effectLst/>
          <a:latin typeface="Calibri" pitchFamily="34" charset="0"/>
          <a:ea typeface="+mn-ea"/>
          <a:cs typeface="+mn-cs"/>
        </a:defRPr>
      </a:lvl4pPr>
      <a:lvl5pPr marL="1371600" indent="-228600" algn="l" rtl="0" eaLnBrk="1" fontAlgn="base" hangingPunct="1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000" kern="1200">
          <a:ln>
            <a:noFill/>
          </a:ln>
          <a:solidFill>
            <a:schemeClr val="tx1"/>
          </a:solidFill>
          <a:effectLst/>
          <a:latin typeface="Calibri" pitchFamily="34" charset="0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documentation-forum.preventioninfection.fr/GEIDEFile/2025_07_Fiche-pratique_Voie-orale-ou-parenterale_RePIA-SPARES.pdf?Archive=194547991272&amp;File=2025_22_oct_Fiche_pratique_Voie_orale_ou_parenterale_RePia_SPaReS_pdf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9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829406" y="2108680"/>
            <a:ext cx="8420100" cy="1470025"/>
          </a:xfrm>
        </p:spPr>
        <p:txBody>
          <a:bodyPr/>
          <a:lstStyle/>
          <a:p>
            <a:pPr algn="ctr">
              <a:spcBef>
                <a:spcPts val="450"/>
              </a:spcBef>
              <a:spcAft>
                <a:spcPts val="450"/>
              </a:spcAft>
            </a:pPr>
            <a:r>
              <a:rPr lang="fr-FR" dirty="0" smtClean="0">
                <a:ea typeface="Calibri" panose="020F0502020204030204" pitchFamily="34" charset="0"/>
                <a:cs typeface="Calibri" panose="020F0502020204030204" pitchFamily="34" charset="0"/>
              </a:rPr>
              <a:t>Nouveautés </a:t>
            </a:r>
            <a:r>
              <a:rPr lang="fr-FR" dirty="0" smtClean="0">
                <a:ea typeface="Calibri" panose="020F0502020204030204" pitchFamily="34" charset="0"/>
                <a:cs typeface="Calibri" panose="020F0502020204030204" pitchFamily="34" charset="0"/>
              </a:rPr>
              <a:t>en </a:t>
            </a:r>
            <a:r>
              <a:rPr lang="fr-FR" dirty="0" smtClean="0">
                <a:ea typeface="Calibri" panose="020F0502020204030204" pitchFamily="34" charset="0"/>
                <a:cs typeface="Calibri" panose="020F0502020204030204" pitchFamily="34" charset="0"/>
              </a:rPr>
              <a:t>antibiothérapie</a:t>
            </a:r>
            <a:br>
              <a:rPr lang="fr-FR" dirty="0" smtClean="0"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dirty="0" smtClean="0">
                <a:ea typeface="Calibri" panose="020F0502020204030204" pitchFamily="34" charset="0"/>
                <a:cs typeface="Calibri" panose="020F0502020204030204" pitchFamily="34" charset="0"/>
              </a:rPr>
              <a:t>15 Septembre 2026</a:t>
            </a:r>
            <a:br>
              <a:rPr lang="fr-FR" dirty="0" smtClean="0"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dirty="0" smtClean="0">
                <a:ea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fr-FR" dirty="0" smtClean="0"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dirty="0">
                <a:ea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fr-FR" dirty="0"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3200" dirty="0"/>
              <a:t>Dr S. </a:t>
            </a:r>
            <a:r>
              <a:rPr lang="fr-FR" sz="3200" dirty="0" err="1" smtClean="0"/>
              <a:t>Alfandari</a:t>
            </a:r>
            <a:endParaRPr lang="fr-FR" dirty="0"/>
          </a:p>
        </p:txBody>
      </p:sp>
      <p:pic>
        <p:nvPicPr>
          <p:cNvPr id="13" name="Logo GHT">
            <a:extLst>
              <a:ext uri="{FF2B5EF4-FFF2-40B4-BE49-F238E27FC236}">
                <a16:creationId xmlns:a16="http://schemas.microsoft.com/office/drawing/2014/main" xmlns="" id="{EE37DD08-C7E4-37AD-DBED-39B6EE7EE1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48"/>
            <a:ext cx="1740509" cy="1080000"/>
          </a:xfrm>
          <a:prstGeom prst="rect">
            <a:avLst/>
          </a:prstGeom>
          <a:noFill/>
        </p:spPr>
      </p:pic>
      <p:pic>
        <p:nvPicPr>
          <p:cNvPr id="15" name="Image 1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4337" y="23850"/>
            <a:ext cx="1312985" cy="10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7872" y="23850"/>
            <a:ext cx="3710494" cy="1079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2280685" y="2976363"/>
            <a:ext cx="5523884" cy="584775"/>
          </a:xfrm>
          <a:prstGeom prst="rect">
            <a:avLst/>
          </a:prstGeom>
          <a:solidFill>
            <a:srgbClr val="002060"/>
          </a:solidFill>
        </p:spPr>
        <p:txBody>
          <a:bodyPr wrap="none">
            <a:spAutoFit/>
          </a:bodyPr>
          <a:lstStyle/>
          <a:p>
            <a:pPr algn="ctr">
              <a:spcBef>
                <a:spcPts val="450"/>
              </a:spcBef>
              <a:spcAft>
                <a:spcPts val="450"/>
              </a:spcAft>
            </a:pPr>
            <a:r>
              <a:rPr lang="fr-FR" sz="3200" b="1" dirty="0">
                <a:solidFill>
                  <a:schemeClr val="bg1"/>
                </a:solidFill>
                <a:latin typeface="Calibri" pitchFamily="34" charset="0"/>
              </a:rPr>
              <a:t>Commission des Anti Infectieux</a:t>
            </a:r>
          </a:p>
        </p:txBody>
      </p:sp>
    </p:spTree>
    <p:extLst>
      <p:ext uri="{BB962C8B-B14F-4D97-AF65-F5344CB8AC3E}">
        <p14:creationId xmlns:p14="http://schemas.microsoft.com/office/powerpoint/2010/main" val="31633368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Espace réservé du contenu 1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Mythe historique : </a:t>
            </a:r>
          </a:p>
          <a:p>
            <a:pPr lvl="1"/>
            <a:r>
              <a:rPr lang="fr-FR" dirty="0" smtClean="0"/>
              <a:t>Voie IV intrinsèquement supérieure à la voie PO pour guérir</a:t>
            </a:r>
          </a:p>
          <a:p>
            <a:r>
              <a:rPr lang="fr-FR" dirty="0" smtClean="0"/>
              <a:t>La réalité aujourd’hui: </a:t>
            </a:r>
          </a:p>
          <a:p>
            <a:pPr lvl="1"/>
            <a:r>
              <a:rPr lang="fr-FR" dirty="0" smtClean="0"/>
              <a:t>&gt; 60 essais randomisés montrent une équivalence </a:t>
            </a:r>
          </a:p>
          <a:p>
            <a:pPr lvl="2"/>
            <a:r>
              <a:rPr lang="fr-FR" dirty="0" smtClean="0"/>
              <a:t>A biodisponibilité égale, l'efficacité clinique est identique</a:t>
            </a:r>
          </a:p>
          <a:p>
            <a:r>
              <a:rPr lang="fr-FR" dirty="0" smtClean="0"/>
              <a:t>Conditions requises : </a:t>
            </a:r>
          </a:p>
          <a:p>
            <a:pPr lvl="1"/>
            <a:r>
              <a:rPr lang="fr-FR" dirty="0" smtClean="0"/>
              <a:t>Patient </a:t>
            </a:r>
            <a:r>
              <a:rPr lang="fr-FR" dirty="0" err="1" smtClean="0"/>
              <a:t>hémodynamiquement</a:t>
            </a:r>
            <a:r>
              <a:rPr lang="fr-FR" dirty="0" smtClean="0"/>
              <a:t> stable</a:t>
            </a:r>
          </a:p>
          <a:p>
            <a:pPr lvl="1"/>
            <a:r>
              <a:rPr lang="fr-FR" dirty="0"/>
              <a:t>T</a:t>
            </a:r>
            <a:r>
              <a:rPr lang="fr-FR" dirty="0" smtClean="0"/>
              <a:t>ube digestif fonctionnel</a:t>
            </a:r>
          </a:p>
          <a:p>
            <a:pPr lvl="1"/>
            <a:r>
              <a:rPr lang="fr-FR" dirty="0" smtClean="0"/>
              <a:t>Observance assurée</a:t>
            </a:r>
          </a:p>
          <a:p>
            <a:pPr lvl="1"/>
            <a:r>
              <a:rPr lang="fr-FR" dirty="0" smtClean="0"/>
              <a:t>Pour les infections graves, avis </a:t>
            </a:r>
            <a:r>
              <a:rPr lang="fr-FR" dirty="0" err="1" smtClean="0"/>
              <a:t>infectiologique</a:t>
            </a:r>
            <a:r>
              <a:rPr lang="fr-FR" dirty="0" smtClean="0"/>
              <a:t> avant relais</a:t>
            </a:r>
          </a:p>
          <a:p>
            <a:endParaRPr lang="fr-FR" dirty="0"/>
          </a:p>
        </p:txBody>
      </p:sp>
      <p:sp>
        <p:nvSpPr>
          <p:cNvPr id="16" name="Titre 15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err="1" smtClean="0"/>
              <a:t>Mythe</a:t>
            </a:r>
            <a:r>
              <a:rPr lang="en-US" dirty="0" smtClean="0"/>
              <a:t> 1 : IV &gt; PO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08185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contenu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Coût :</a:t>
            </a:r>
          </a:p>
          <a:p>
            <a:pPr lvl="1"/>
            <a:r>
              <a:rPr lang="fr-FR" dirty="0" smtClean="0"/>
              <a:t>PO moins cher que IV (coût d’achat, durée d’hospitalisation)</a:t>
            </a:r>
          </a:p>
          <a:p>
            <a:r>
              <a:rPr lang="fr-FR" dirty="0" smtClean="0"/>
              <a:t>Temps IDE: </a:t>
            </a:r>
          </a:p>
          <a:p>
            <a:pPr lvl="1"/>
            <a:r>
              <a:rPr lang="fr-FR" dirty="0" smtClean="0"/>
              <a:t>Divisé par 5 (2.4 min/prise en PO vs 10.3 min/prise en IV, soit 18 min/jour gagnées)</a:t>
            </a:r>
          </a:p>
          <a:p>
            <a:r>
              <a:rPr lang="fr-FR" dirty="0" smtClean="0"/>
              <a:t>Empreinte carbone : </a:t>
            </a:r>
          </a:p>
          <a:p>
            <a:pPr lvl="1"/>
            <a:r>
              <a:rPr lang="fr-FR" dirty="0" smtClean="0"/>
              <a:t>Divisée par 10 (réduction drastique des plastiques, tubulures et flacons jetables)</a:t>
            </a:r>
          </a:p>
          <a:p>
            <a:r>
              <a:rPr lang="fr-FR" dirty="0" smtClean="0"/>
              <a:t>Confort et sécurité patient : </a:t>
            </a:r>
          </a:p>
          <a:p>
            <a:pPr lvl="1"/>
            <a:r>
              <a:rPr lang="fr-FR" dirty="0" smtClean="0"/>
              <a:t>Pas de phlébite septique et d’infection sur cathéter</a:t>
            </a:r>
          </a:p>
          <a:p>
            <a:endParaRPr lang="fr-FR" dirty="0"/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Les avantages du PO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65574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contenu 1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Très bonne (90-100%) : </a:t>
            </a:r>
          </a:p>
          <a:p>
            <a:pPr lvl="1"/>
            <a:r>
              <a:rPr lang="fr-FR" dirty="0"/>
              <a:t>Clindamycine</a:t>
            </a:r>
            <a:r>
              <a:rPr lang="fr-FR" dirty="0" smtClean="0"/>
              <a:t>, cotrimoxazole, doxycycline, lévofloxacine, linézolide, métronidazole, rifampicine</a:t>
            </a:r>
          </a:p>
          <a:p>
            <a:r>
              <a:rPr lang="fr-FR" dirty="0" smtClean="0"/>
              <a:t>Bonne (≥ 70%) : </a:t>
            </a:r>
          </a:p>
          <a:p>
            <a:pPr lvl="1"/>
            <a:r>
              <a:rPr lang="fr-FR" dirty="0" smtClean="0"/>
              <a:t>Amoxicilline +/- </a:t>
            </a:r>
            <a:r>
              <a:rPr lang="fr-FR" dirty="0" err="1" smtClean="0"/>
              <a:t>ac</a:t>
            </a:r>
            <a:r>
              <a:rPr lang="fr-FR" dirty="0" smtClean="0"/>
              <a:t>. </a:t>
            </a:r>
            <a:r>
              <a:rPr lang="fr-FR" dirty="0"/>
              <a:t>c</a:t>
            </a:r>
            <a:r>
              <a:rPr lang="fr-FR" dirty="0" smtClean="0"/>
              <a:t>lavulanique, ciprofloxacine</a:t>
            </a:r>
          </a:p>
          <a:p>
            <a:r>
              <a:rPr lang="fr-FR" dirty="0" smtClean="0"/>
              <a:t>Règle de transition si début IV: </a:t>
            </a:r>
          </a:p>
          <a:p>
            <a:pPr lvl="1"/>
            <a:r>
              <a:rPr lang="fr-FR" dirty="0" smtClean="0"/>
              <a:t>Passage PO dès l'amélioration clinique et le contrôle du foyer</a:t>
            </a:r>
          </a:p>
          <a:p>
            <a:r>
              <a:rPr lang="fr-FR" dirty="0" smtClean="0"/>
              <a:t>Molécules à éviter en oral si infection sévère : </a:t>
            </a:r>
          </a:p>
          <a:p>
            <a:pPr lvl="1"/>
            <a:r>
              <a:rPr lang="fr-FR" dirty="0" smtClean="0"/>
              <a:t>Bêta-lactamines orales à </a:t>
            </a:r>
            <a:r>
              <a:rPr lang="fr-FR" dirty="0"/>
              <a:t>absorption faible (</a:t>
            </a:r>
            <a:r>
              <a:rPr lang="fr-FR" dirty="0" smtClean="0"/>
              <a:t>ex: </a:t>
            </a:r>
            <a:r>
              <a:rPr lang="fr-FR" dirty="0" err="1" smtClean="0"/>
              <a:t>Céfixime</a:t>
            </a:r>
            <a:r>
              <a:rPr lang="fr-FR" dirty="0" smtClean="0"/>
              <a:t>) ou saturable si forte dose (</a:t>
            </a:r>
            <a:r>
              <a:rPr lang="fr-FR" dirty="0" err="1" smtClean="0"/>
              <a:t>amox</a:t>
            </a:r>
            <a:r>
              <a:rPr lang="fr-FR" dirty="0" smtClean="0"/>
              <a:t> si &gt; 3g/prise), cloxacilline</a:t>
            </a:r>
          </a:p>
          <a:p>
            <a:endParaRPr lang="fr-FR" dirty="0"/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Biodisponibilité pratique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516367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Choix de la voie</a:t>
            </a:r>
            <a:endParaRPr lang="fr-F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563" y="1406272"/>
            <a:ext cx="7970959" cy="5416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3411" y="304434"/>
            <a:ext cx="4953000" cy="50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007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Traitement PO d’emblée sur infections non graves</a:t>
            </a:r>
          </a:p>
          <a:p>
            <a:pPr lvl="1"/>
            <a:r>
              <a:rPr lang="fr-FR" dirty="0" smtClean="0"/>
              <a:t>Pneumonies, PNA, </a:t>
            </a:r>
            <a:r>
              <a:rPr lang="fr-FR" dirty="0" err="1" smtClean="0"/>
              <a:t>erysipèle</a:t>
            </a:r>
            <a:endParaRPr lang="fr-FR" dirty="0" smtClean="0"/>
          </a:p>
          <a:p>
            <a:pPr lvl="1"/>
            <a:r>
              <a:rPr lang="fr-FR" dirty="0" smtClean="0"/>
              <a:t>Amoxicilline+/- </a:t>
            </a:r>
            <a:r>
              <a:rPr lang="fr-FR" dirty="0" err="1" smtClean="0"/>
              <a:t>ac</a:t>
            </a:r>
            <a:r>
              <a:rPr lang="fr-FR" dirty="0" smtClean="0"/>
              <a:t> clavulanique, macrolides, cyclines, FQ, métronidazole, linézolide, cotrimoxazole</a:t>
            </a:r>
          </a:p>
          <a:p>
            <a:r>
              <a:rPr lang="fr-FR" dirty="0" smtClean="0"/>
              <a:t>Relais PO rapide après antibiogramme</a:t>
            </a:r>
          </a:p>
          <a:p>
            <a:pPr lvl="1"/>
            <a:r>
              <a:rPr lang="fr-FR" dirty="0" smtClean="0"/>
              <a:t>Infections ostéo-articulaires</a:t>
            </a:r>
          </a:p>
          <a:p>
            <a:r>
              <a:rPr lang="fr-FR" dirty="0" smtClean="0"/>
              <a:t>Relais PO à discuter avec infectiologue</a:t>
            </a:r>
          </a:p>
          <a:p>
            <a:pPr lvl="1"/>
            <a:r>
              <a:rPr lang="fr-FR" dirty="0" smtClean="0"/>
              <a:t>Bactériémie non compliquée à </a:t>
            </a:r>
            <a:r>
              <a:rPr lang="fr-FR" dirty="0" err="1" smtClean="0"/>
              <a:t>staph</a:t>
            </a:r>
            <a:r>
              <a:rPr lang="fr-FR" dirty="0" smtClean="0"/>
              <a:t> doré</a:t>
            </a:r>
          </a:p>
          <a:p>
            <a:pPr lvl="1"/>
            <a:r>
              <a:rPr lang="fr-FR" dirty="0"/>
              <a:t>Infection de prothèse vasculaire</a:t>
            </a:r>
          </a:p>
          <a:p>
            <a:pPr lvl="1"/>
            <a:r>
              <a:rPr lang="fr-FR" dirty="0" smtClean="0"/>
              <a:t>EI</a:t>
            </a: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/>
            <a:r>
              <a:rPr lang="fr-FR" dirty="0"/>
              <a:t>Oral </a:t>
            </a:r>
            <a:r>
              <a:rPr lang="fr-FR" dirty="0" err="1"/>
              <a:t>is</a:t>
            </a:r>
            <a:r>
              <a:rPr lang="fr-FR" dirty="0"/>
              <a:t> the new </a:t>
            </a:r>
            <a:r>
              <a:rPr lang="fr-FR" dirty="0" smtClean="0"/>
              <a:t>IV</a:t>
            </a:r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2933699" y="5712712"/>
            <a:ext cx="5495193" cy="92333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109537" indent="0">
              <a:buNone/>
            </a:pPr>
            <a:r>
              <a:rPr lang="fr-F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double antibiothérapie parentérale, synergique, à forte dose, prolongée de l’endocardite est en soins intensifs et semble mal en </a:t>
            </a:r>
            <a:r>
              <a:rPr lang="fr-F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point…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36018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contenu 8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/>
              <a:t>Mythe historique </a:t>
            </a:r>
            <a:r>
              <a:rPr lang="fr-FR" dirty="0" smtClean="0"/>
              <a:t>: « Les bactéricides sont indispensables pour traiter les infections graves ou invasives »</a:t>
            </a:r>
          </a:p>
          <a:p>
            <a:r>
              <a:rPr lang="fr-FR" dirty="0" smtClean="0"/>
              <a:t>Bactériostatiques</a:t>
            </a:r>
          </a:p>
          <a:p>
            <a:pPr lvl="1"/>
            <a:r>
              <a:rPr lang="fr-FR" dirty="0" smtClean="0"/>
              <a:t>Macrolides</a:t>
            </a:r>
          </a:p>
          <a:p>
            <a:pPr lvl="1"/>
            <a:r>
              <a:rPr lang="fr-FR" dirty="0" smtClean="0"/>
              <a:t>Cyclines</a:t>
            </a:r>
          </a:p>
          <a:p>
            <a:pPr lvl="1"/>
            <a:r>
              <a:rPr lang="fr-FR" dirty="0" smtClean="0"/>
              <a:t>Linézolide/tédizolide</a:t>
            </a:r>
          </a:p>
          <a:p>
            <a:r>
              <a:rPr lang="fr-FR" dirty="0" smtClean="0"/>
              <a:t>Bactéricides</a:t>
            </a:r>
          </a:p>
          <a:p>
            <a:pPr lvl="1"/>
            <a:r>
              <a:rPr lang="fr-FR" dirty="0" smtClean="0"/>
              <a:t>Bêta-lactamines</a:t>
            </a:r>
          </a:p>
          <a:p>
            <a:pPr lvl="1"/>
            <a:r>
              <a:rPr lang="fr-FR" dirty="0" smtClean="0"/>
              <a:t>Quinolones</a:t>
            </a:r>
          </a:p>
          <a:p>
            <a:pPr lvl="1"/>
            <a:r>
              <a:rPr lang="fr-FR" dirty="0" smtClean="0"/>
              <a:t>Aminosides</a:t>
            </a:r>
          </a:p>
          <a:p>
            <a:pPr lvl="1"/>
            <a:r>
              <a:rPr lang="fr-FR" dirty="0" err="1" smtClean="0"/>
              <a:t>Glycopeptides</a:t>
            </a:r>
            <a:r>
              <a:rPr lang="fr-FR" dirty="0" smtClean="0"/>
              <a:t>, daptomycine</a:t>
            </a:r>
            <a:endParaRPr lang="fr-FR" dirty="0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r>
              <a:rPr lang="fr-FR" dirty="0" smtClean="0"/>
              <a:t>Mythe 2 : Bactéricides vs Bactériostatiques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638996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49 </a:t>
            </a:r>
            <a:r>
              <a:rPr lang="fr-FR" dirty="0"/>
              <a:t>essais (88%) ne montrent AUCUNE différence d'efficacité ou de mortalité</a:t>
            </a:r>
          </a:p>
          <a:p>
            <a:r>
              <a:rPr lang="fr-FR" dirty="0"/>
              <a:t>6 essais en faveur du bactériostatique : Le linézolide s'est révélé supérieur à la </a:t>
            </a:r>
            <a:r>
              <a:rPr lang="fr-FR" dirty="0" smtClean="0"/>
              <a:t>vancomycine </a:t>
            </a:r>
            <a:r>
              <a:rPr lang="fr-FR" dirty="0"/>
              <a:t>dans les </a:t>
            </a:r>
            <a:r>
              <a:rPr lang="fr-FR" dirty="0" err="1" smtClean="0"/>
              <a:t>dermo</a:t>
            </a:r>
            <a:r>
              <a:rPr lang="fr-FR" dirty="0" smtClean="0"/>
              <a:t>-hypodermites</a:t>
            </a:r>
            <a:endParaRPr lang="fr-FR" dirty="0"/>
          </a:p>
          <a:p>
            <a:r>
              <a:rPr lang="fr-FR" dirty="0"/>
              <a:t>1 seul essai en faveur du bactéricide : Tigécycline inférieure dans les PAVM en raison d'un SOUS-DOSAGE initial (corrigé à double dose)</a:t>
            </a:r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Revue </a:t>
            </a:r>
            <a:r>
              <a:rPr lang="fr-FR" dirty="0" smtClean="0"/>
              <a:t>de 56 essais randomisés contrôlés</a:t>
            </a:r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6582990" y="6374620"/>
            <a:ext cx="2349995" cy="307777"/>
          </a:xfrm>
          <a:prstGeom prst="rect">
            <a:avLst/>
          </a:prstGeom>
          <a:solidFill>
            <a:srgbClr val="00FF00"/>
          </a:solidFill>
        </p:spPr>
        <p:txBody>
          <a:bodyPr wrap="square">
            <a:spAutoFit/>
          </a:bodyPr>
          <a:lstStyle/>
          <a:p>
            <a:r>
              <a:rPr lang="fr-FR" sz="1400" b="1" kern="0" dirty="0">
                <a:solidFill>
                  <a:prstClr val="black"/>
                </a:solidFill>
                <a:latin typeface="Calibri" pitchFamily="34" charset="0"/>
                <a:ea typeface="+mj-ea"/>
                <a:cs typeface="+mj-cs"/>
              </a:rPr>
              <a:t>Wald-</a:t>
            </a:r>
            <a:r>
              <a:rPr lang="fr-FR" sz="1400" b="1" kern="0" dirty="0" err="1">
                <a:solidFill>
                  <a:prstClr val="black"/>
                </a:solidFill>
                <a:latin typeface="Calibri" pitchFamily="34" charset="0"/>
                <a:ea typeface="+mj-ea"/>
                <a:cs typeface="+mj-cs"/>
              </a:rPr>
              <a:t>Dickler</a:t>
            </a:r>
            <a:r>
              <a:rPr lang="fr-FR" sz="1400" b="1" kern="0" dirty="0">
                <a:solidFill>
                  <a:prstClr val="black"/>
                </a:solidFill>
                <a:latin typeface="Calibri" pitchFamily="34" charset="0"/>
                <a:ea typeface="+mj-ea"/>
                <a:cs typeface="+mj-cs"/>
              </a:rPr>
              <a:t> </a:t>
            </a:r>
            <a:r>
              <a:rPr lang="fr-FR" sz="1400" b="1" kern="0" dirty="0" smtClean="0">
                <a:solidFill>
                  <a:prstClr val="black"/>
                </a:solidFill>
                <a:latin typeface="Calibri" pitchFamily="34" charset="0"/>
                <a:ea typeface="+mj-ea"/>
                <a:cs typeface="+mj-cs"/>
              </a:rPr>
              <a:t>et al, </a:t>
            </a:r>
            <a:r>
              <a:rPr lang="fr-FR" sz="1400" b="1" kern="0" dirty="0">
                <a:solidFill>
                  <a:prstClr val="black"/>
                </a:solidFill>
                <a:latin typeface="Calibri" pitchFamily="34" charset="0"/>
                <a:ea typeface="+mj-ea"/>
                <a:cs typeface="+mj-cs"/>
              </a:rPr>
              <a:t>CID 2018</a:t>
            </a:r>
            <a:endParaRPr lang="fr-FR" sz="800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809" y="5824022"/>
            <a:ext cx="6229350" cy="9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5410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contenu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Définitions in vitro : </a:t>
            </a:r>
          </a:p>
          <a:p>
            <a:pPr lvl="1"/>
            <a:r>
              <a:rPr lang="fr-FR" dirty="0" smtClean="0"/>
              <a:t>CMI (bloque la croissance) vs CMB (tue 99.9% de l'inoculum à 24h)</a:t>
            </a:r>
          </a:p>
          <a:p>
            <a:r>
              <a:rPr lang="fr-FR" dirty="0" smtClean="0"/>
              <a:t>Seuil conventionnel arbitraire : </a:t>
            </a:r>
          </a:p>
          <a:p>
            <a:pPr lvl="1"/>
            <a:r>
              <a:rPr lang="fr-FR" dirty="0" smtClean="0"/>
              <a:t>Bactéricide si CMB/CMI ≤ 4 ; Bactériostatique si CMB/CMI &gt; 4</a:t>
            </a:r>
          </a:p>
          <a:p>
            <a:r>
              <a:rPr lang="fr-FR" dirty="0" smtClean="0"/>
              <a:t>Toutes les molécules 'statiques' tuent : </a:t>
            </a:r>
          </a:p>
          <a:p>
            <a:pPr lvl="1"/>
            <a:r>
              <a:rPr lang="fr-FR" dirty="0" smtClean="0"/>
              <a:t>Elles nécessitent simplement une concentration plus élevée in vitro</a:t>
            </a:r>
          </a:p>
          <a:p>
            <a:r>
              <a:rPr lang="fr-FR" dirty="0" smtClean="0"/>
              <a:t>Vrais moteurs d'efficacité in vivo : Pénétration tissulaire, optimisation PK/PD et posologie adaptée</a:t>
            </a:r>
          </a:p>
          <a:p>
            <a:endParaRPr lang="fr-FR" dirty="0"/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 Dogme 'Bactéricide' est théorique « in vitro »</a:t>
            </a: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978" y="5464136"/>
            <a:ext cx="5157576" cy="78862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5477" y="5858446"/>
            <a:ext cx="5606833" cy="999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78783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308" y="6079292"/>
            <a:ext cx="7048500" cy="771525"/>
          </a:xfrm>
          <a:prstGeom prst="rect">
            <a:avLst/>
          </a:prstGeom>
        </p:spPr>
      </p:pic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 smtClean="0"/>
              <a:t>Mythe 3</a:t>
            </a:r>
            <a:r>
              <a:rPr lang="fr-FR" dirty="0" smtClean="0"/>
              <a:t>: doxycycline CI si  &lt; 8 ans ou grossesse</a:t>
            </a:r>
          </a:p>
          <a:p>
            <a:pPr lvl="1"/>
            <a:r>
              <a:rPr lang="fr-FR" dirty="0" smtClean="0"/>
              <a:t>Réalité: pas de toxicité dentaire sur traitements &lt; 21jours</a:t>
            </a:r>
          </a:p>
          <a:p>
            <a:r>
              <a:rPr lang="fr-FR" b="1" dirty="0" smtClean="0"/>
              <a:t>Mythe 4:</a:t>
            </a:r>
            <a:r>
              <a:rPr lang="fr-FR" dirty="0" smtClean="0"/>
              <a:t> 10% d’allergie croisée pénicillines – céphalosporines</a:t>
            </a:r>
          </a:p>
          <a:p>
            <a:pPr lvl="1"/>
            <a:r>
              <a:rPr lang="fr-FR" dirty="0" smtClean="0"/>
              <a:t>Réalité: on est plus proche 0,7%</a:t>
            </a:r>
          </a:p>
          <a:p>
            <a:r>
              <a:rPr lang="fr-FR" b="1" dirty="0" smtClean="0"/>
              <a:t>Mythe 5:</a:t>
            </a:r>
            <a:r>
              <a:rPr lang="fr-FR" dirty="0" smtClean="0"/>
              <a:t> Quand on commence un TT ATB, on le poursuit jusqu’au bout, quel que soit le diagnostic posé</a:t>
            </a:r>
          </a:p>
          <a:p>
            <a:pPr lvl="1"/>
            <a:r>
              <a:rPr lang="fr-FR" dirty="0" smtClean="0"/>
              <a:t>Réalité: plus vite on </a:t>
            </a:r>
            <a:r>
              <a:rPr lang="fr-FR" dirty="0" err="1" smtClean="0"/>
              <a:t>arrète</a:t>
            </a:r>
            <a:r>
              <a:rPr lang="fr-FR" dirty="0" smtClean="0"/>
              <a:t> un ATB, plus on limite les complications</a:t>
            </a:r>
          </a:p>
          <a:p>
            <a:pPr lvl="2"/>
            <a:r>
              <a:rPr lang="fr-FR" dirty="0" smtClean="0"/>
              <a:t>Si pas d’infection</a:t>
            </a:r>
          </a:p>
          <a:p>
            <a:pPr lvl="2"/>
            <a:r>
              <a:rPr lang="fr-FR" dirty="0" smtClean="0"/>
              <a:t>Si infection: traitement court</a:t>
            </a:r>
          </a:p>
          <a:p>
            <a:endParaRPr lang="fr-FR" dirty="0" smtClean="0"/>
          </a:p>
          <a:p>
            <a:endParaRPr lang="fr-FR" dirty="0" smtClean="0"/>
          </a:p>
          <a:p>
            <a:pPr lvl="1"/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r>
              <a:rPr lang="fr-FR" dirty="0" smtClean="0"/>
              <a:t>Quelques autres mythes</a:t>
            </a:r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7060705" y="6311165"/>
            <a:ext cx="2349995" cy="307777"/>
          </a:xfrm>
          <a:prstGeom prst="rect">
            <a:avLst/>
          </a:prstGeom>
          <a:solidFill>
            <a:srgbClr val="00FF00"/>
          </a:solidFill>
        </p:spPr>
        <p:txBody>
          <a:bodyPr wrap="square">
            <a:spAutoFit/>
          </a:bodyPr>
          <a:lstStyle/>
          <a:p>
            <a:r>
              <a:rPr lang="fr-FR" sz="1400" b="1" kern="0" dirty="0" err="1">
                <a:solidFill>
                  <a:prstClr val="black"/>
                </a:solidFill>
                <a:latin typeface="Calibri" pitchFamily="34" charset="0"/>
                <a:ea typeface="+mj-ea"/>
                <a:cs typeface="+mj-cs"/>
              </a:rPr>
              <a:t>McCreary</a:t>
            </a:r>
            <a:r>
              <a:rPr lang="fr-FR" sz="1400" b="1" kern="0" dirty="0">
                <a:solidFill>
                  <a:prstClr val="black"/>
                </a:solidFill>
                <a:latin typeface="Calibri" pitchFamily="34" charset="0"/>
                <a:ea typeface="+mj-ea"/>
                <a:cs typeface="+mj-cs"/>
              </a:rPr>
              <a:t> </a:t>
            </a:r>
            <a:r>
              <a:rPr lang="fr-FR" sz="1400" b="1" kern="0" dirty="0" smtClean="0">
                <a:solidFill>
                  <a:prstClr val="black"/>
                </a:solidFill>
                <a:latin typeface="Calibri" pitchFamily="34" charset="0"/>
                <a:ea typeface="+mj-ea"/>
                <a:cs typeface="+mj-cs"/>
              </a:rPr>
              <a:t>et al, CID 2023</a:t>
            </a:r>
            <a:endParaRPr lang="fr-FR" sz="800" dirty="0"/>
          </a:p>
        </p:txBody>
      </p:sp>
    </p:spTree>
    <p:extLst>
      <p:ext uri="{BB962C8B-B14F-4D97-AF65-F5344CB8AC3E}">
        <p14:creationId xmlns:p14="http://schemas.microsoft.com/office/powerpoint/2010/main" val="21781860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54959" y="1432737"/>
            <a:ext cx="8915400" cy="4090268"/>
          </a:xfrm>
        </p:spPr>
        <p:txBody>
          <a:bodyPr/>
          <a:lstStyle/>
          <a:p>
            <a:pPr lvl="1"/>
            <a:r>
              <a:rPr lang="fr-FR" dirty="0" smtClean="0"/>
              <a:t>Une </a:t>
            </a:r>
            <a:r>
              <a:rPr lang="fr-FR" dirty="0"/>
              <a:t>CRP </a:t>
            </a:r>
            <a:r>
              <a:rPr lang="fr-FR" dirty="0" smtClean="0"/>
              <a:t>élevée n’est </a:t>
            </a:r>
            <a:r>
              <a:rPr lang="fr-FR" dirty="0"/>
              <a:t>pas un diagnostic. </a:t>
            </a:r>
            <a:endParaRPr lang="fr-FR" dirty="0" smtClean="0"/>
          </a:p>
          <a:p>
            <a:pPr lvl="1"/>
            <a:r>
              <a:rPr lang="fr-FR" dirty="0" smtClean="0"/>
              <a:t>C’est </a:t>
            </a:r>
            <a:r>
              <a:rPr lang="fr-FR" dirty="0"/>
              <a:t>un </a:t>
            </a:r>
            <a:r>
              <a:rPr lang="fr-FR" dirty="0" smtClean="0"/>
              <a:t>marqueur </a:t>
            </a:r>
            <a:r>
              <a:rPr lang="fr-FR" dirty="0"/>
              <a:t>inflammatoire. </a:t>
            </a: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r>
              <a:rPr lang="fr-FR" dirty="0" smtClean="0"/>
              <a:t>Mythes 6: </a:t>
            </a:r>
            <a:r>
              <a:rPr lang="fr-FR" dirty="0"/>
              <a:t>CRP et infection</a:t>
            </a:r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0407053"/>
              </p:ext>
            </p:extLst>
          </p:nvPr>
        </p:nvGraphicFramePr>
        <p:xfrm>
          <a:off x="751924" y="2336943"/>
          <a:ext cx="8960701" cy="2960921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275387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8567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12115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68251">
                <a:tc>
                  <a:txBody>
                    <a:bodyPr/>
                    <a:lstStyle/>
                    <a:p>
                      <a:pPr rtl="0" fontAlgn="b"/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Pathologie / Situation</a:t>
                      </a:r>
                    </a:p>
                  </a:txBody>
                  <a:tcPr marL="14671" marR="14671" marT="9781" marB="9781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CRP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4671" marR="14671" marT="9781" marB="9781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fr-FR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Mécanisme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4671" marR="14671" marT="9781" marB="9781" anchor="b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01249">
                <a:tc>
                  <a:txBody>
                    <a:bodyPr/>
                    <a:lstStyle/>
                    <a:p>
                      <a:pPr rtl="0" fontAlgn="b"/>
                      <a:r>
                        <a:rPr lang="fr-FR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Ischémies aiguë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4671" marR="14671" marT="9781" marB="9781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 à </a:t>
                      </a:r>
                      <a:r>
                        <a:rPr lang="fr-FR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100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4671" marR="14671" marT="9781" marB="9781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fr-FR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Selon étendue nécrose tissulaire. </a:t>
                      </a:r>
                      <a:r>
                        <a:rPr lang="fr-F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Pic à </a:t>
                      </a:r>
                      <a:r>
                        <a:rPr lang="fr-FR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48–72h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4671" marR="14671" marT="9781" marB="9781" anchor="b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66670">
                <a:tc>
                  <a:txBody>
                    <a:bodyPr/>
                    <a:lstStyle/>
                    <a:p>
                      <a:pPr rtl="0" fontAlgn="b"/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Maladie </a:t>
                      </a:r>
                      <a:r>
                        <a:rPr lang="fr-FR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thromboembolique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4671" marR="14671" marT="9781" marB="9781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 à </a:t>
                      </a:r>
                      <a:r>
                        <a:rPr lang="fr-FR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80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4671" marR="14671" marT="9781" marB="9781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fr-F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Inflammation locale et remodelage </a:t>
                      </a:r>
                      <a:r>
                        <a:rPr lang="fr-FR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vasculaire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4671" marR="14671" marT="9781" marB="9781" anchor="b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26749">
                <a:tc>
                  <a:txBody>
                    <a:bodyPr/>
                    <a:lstStyle/>
                    <a:p>
                      <a:pPr rtl="0" fontAlgn="b"/>
                      <a:r>
                        <a:rPr lang="fr-F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Hématomes volumineux</a:t>
                      </a:r>
                    </a:p>
                  </a:txBody>
                  <a:tcPr marL="14671" marR="14671" marT="9781" marB="9781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 à </a:t>
                      </a:r>
                      <a:r>
                        <a:rPr lang="fr-FR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50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4671" marR="14671" marT="9781" marB="9781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fr-FR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Lié </a:t>
                      </a:r>
                      <a:r>
                        <a:rPr lang="fr-F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au catabolisme de l'hémoglobine et </a:t>
                      </a:r>
                      <a:r>
                        <a:rPr lang="fr-FR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à la résorption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4671" marR="14671" marT="9781" marB="9781" anchor="b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01249">
                <a:tc>
                  <a:txBody>
                    <a:bodyPr/>
                    <a:lstStyle/>
                    <a:p>
                      <a:pPr rtl="0" fontAlgn="b"/>
                      <a:r>
                        <a:rPr lang="fr-F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Cancers &amp; Hémopathies</a:t>
                      </a:r>
                    </a:p>
                  </a:txBody>
                  <a:tcPr marL="14671" marR="14671" marT="9781" marB="9781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 à &gt; </a:t>
                      </a:r>
                      <a:r>
                        <a:rPr lang="fr-FR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100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4671" marR="14671" marT="9781" marB="9781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fr-FR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Corrélé à </a:t>
                      </a:r>
                      <a:r>
                        <a:rPr lang="fr-F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charge tumorale et </a:t>
                      </a:r>
                      <a:r>
                        <a:rPr lang="fr-FR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nécrose (</a:t>
                      </a:r>
                      <a:r>
                        <a:rPr lang="fr-FR" sz="1400" dirty="0" smtClean="0">
                          <a:effectLst/>
                          <a:latin typeface="Calibri"/>
                          <a:ea typeface="Calibri"/>
                          <a:cs typeface="Calibri"/>
                        </a:rPr>
                        <a:t>↗↗</a:t>
                      </a:r>
                      <a:r>
                        <a:rPr lang="fr-FR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lymphomes)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4671" marR="14671" marT="9781" marB="9781" anchor="b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2468">
                <a:tc>
                  <a:txBody>
                    <a:bodyPr/>
                    <a:lstStyle/>
                    <a:p>
                      <a:pPr rtl="0" fontAlgn="b"/>
                      <a:r>
                        <a:rPr lang="fr-F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Maladies auto-immunes</a:t>
                      </a:r>
                    </a:p>
                  </a:txBody>
                  <a:tcPr marL="14671" marR="14671" marT="9781" marB="9781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 à &gt; </a:t>
                      </a:r>
                      <a:r>
                        <a:rPr lang="fr-FR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150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4671" marR="14671" marT="9781" marB="9781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fr-FR" sz="1400" dirty="0" smtClean="0">
                          <a:effectLst/>
                          <a:latin typeface="Calibri"/>
                          <a:ea typeface="Calibri"/>
                          <a:cs typeface="Calibri"/>
                        </a:rPr>
                        <a:t>↗ </a:t>
                      </a:r>
                      <a:r>
                        <a:rPr lang="fr-FR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 </a:t>
                      </a:r>
                      <a:r>
                        <a:rPr lang="fr-F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et </a:t>
                      </a:r>
                      <a:r>
                        <a:rPr lang="fr-FR" sz="140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Still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4671" marR="14671" marT="9781" marB="9781" anchor="b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44762">
                <a:tc>
                  <a:txBody>
                    <a:bodyPr/>
                    <a:lstStyle/>
                    <a:p>
                      <a:pPr rtl="0" fontAlgn="b"/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Arthrite </a:t>
                      </a:r>
                      <a:r>
                        <a:rPr lang="fr-FR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microcristalline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4671" marR="14671" marT="9781" marB="9781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50 à &gt; </a:t>
                      </a:r>
                      <a:r>
                        <a:rPr lang="fr-FR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200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4671" marR="14671" marT="9781" marB="9781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fr-FR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Lié </a:t>
                      </a:r>
                      <a:r>
                        <a:rPr lang="fr-F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à la phagocytose des cristaux (</a:t>
                      </a:r>
                      <a:r>
                        <a:rPr lang="fr-FR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inflammasome</a:t>
                      </a:r>
                      <a:r>
                        <a:rPr lang="fr-F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NLRP3</a:t>
                      </a:r>
                      <a:r>
                        <a:rPr lang="fr-FR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4671" marR="14671" marT="9781" marB="9781" anchor="b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01249">
                <a:tc>
                  <a:txBody>
                    <a:bodyPr/>
                    <a:lstStyle/>
                    <a:p>
                      <a:pPr rtl="0" fontAlgn="b"/>
                      <a:r>
                        <a:rPr lang="fr-F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Traumatisme sévère</a:t>
                      </a:r>
                    </a:p>
                  </a:txBody>
                  <a:tcPr marL="14671" marR="14671" marT="9781" marB="9781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50 à &gt; </a:t>
                      </a:r>
                      <a:r>
                        <a:rPr lang="fr-FR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200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4671" marR="14671" marT="9781" marB="9781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fr-F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Pic à 24–48h, proportionnel aux lésions </a:t>
                      </a:r>
                      <a:r>
                        <a:rPr lang="fr-FR" sz="140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cutano</a:t>
                      </a:r>
                      <a:r>
                        <a:rPr lang="fr-FR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-musculaires/osseuses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4671" marR="14671" marT="9781" marB="9781" anchor="b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14407">
                <a:tc>
                  <a:txBody>
                    <a:bodyPr/>
                    <a:lstStyle/>
                    <a:p>
                      <a:pPr rtl="0" fontAlgn="b"/>
                      <a:r>
                        <a:rPr lang="fr-FR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Post-opératoire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4671" marR="14671" marT="9781" marB="9781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50 à &gt; </a:t>
                      </a:r>
                      <a:r>
                        <a:rPr lang="fr-FR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150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4671" marR="14671" marT="9781" marB="9781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fr-F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Pic physiologique </a:t>
                      </a:r>
                      <a:r>
                        <a:rPr lang="fr-FR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à 48–72h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4671" marR="14671" marT="9781" marB="9781" anchor="b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04527">
                <a:tc>
                  <a:txBody>
                    <a:bodyPr/>
                    <a:lstStyle/>
                    <a:p>
                      <a:pPr rtl="0" fontAlgn="b"/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Coup de </a:t>
                      </a:r>
                      <a:r>
                        <a:rPr lang="fr-FR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chaleur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4671" marR="14671" marT="9781" marB="9781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50 à &gt; </a:t>
                      </a:r>
                      <a:r>
                        <a:rPr lang="fr-FR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150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4671" marR="14671" marT="9781" marB="9781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fr-FR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Induit </a:t>
                      </a:r>
                      <a:r>
                        <a:rPr lang="fr-F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par la souffrance cellulaire </a:t>
                      </a:r>
                      <a:r>
                        <a:rPr lang="fr-FR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thermique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4671" marR="14671" marT="9781" marB="9781" anchor="b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443752" y="5931767"/>
            <a:ext cx="8202706" cy="738664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Singh B, et al. </a:t>
            </a:r>
            <a:r>
              <a:rPr lang="fr-FR" sz="1400" i="1" dirty="0">
                <a:latin typeface="Arial" panose="020B0604020202020204" pitchFamily="34" charset="0"/>
                <a:cs typeface="Arial" panose="020B0604020202020204" pitchFamily="34" charset="0"/>
              </a:rPr>
              <a:t>C-</a:t>
            </a:r>
            <a:r>
              <a:rPr lang="fr-FR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Reactive</a:t>
            </a:r>
            <a:r>
              <a:rPr lang="fr-FR" sz="1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Protein</a:t>
            </a:r>
            <a:r>
              <a:rPr lang="fr-FR" sz="1400" i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Clinical</a:t>
            </a:r>
            <a:r>
              <a:rPr lang="fr-FR" sz="1400" i="1" dirty="0">
                <a:latin typeface="Arial" panose="020B0604020202020204" pitchFamily="34" charset="0"/>
                <a:cs typeface="Arial" panose="020B0604020202020204" pitchFamily="34" charset="0"/>
              </a:rPr>
              <a:t> Relevance and </a:t>
            </a:r>
            <a:r>
              <a:rPr lang="fr-FR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Interpretation</a:t>
            </a:r>
            <a:r>
              <a:rPr lang="fr-FR" sz="14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StatPearls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2023</a:t>
            </a:r>
          </a:p>
          <a:p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Kruidenier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 J, </a:t>
            </a:r>
            <a:r>
              <a:rPr lang="fr-F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et al. 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C-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reactive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protein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kinetics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its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predictive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 value in 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orthopedic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 (trauma) 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surgery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: A 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systematic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review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. Acta 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Orthop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Belg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. 2018 Dec;84(4):397-406. </a:t>
            </a:r>
          </a:p>
        </p:txBody>
      </p:sp>
    </p:spTree>
    <p:extLst>
      <p:ext uri="{BB962C8B-B14F-4D97-AF65-F5344CB8AC3E}">
        <p14:creationId xmlns:p14="http://schemas.microsoft.com/office/powerpoint/2010/main" val="14885226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Rappel de quelques éléments </a:t>
            </a:r>
          </a:p>
          <a:p>
            <a:r>
              <a:rPr lang="fr-FR" dirty="0"/>
              <a:t>Antibiothérapie: revisiter les mythes et découvrir les nouveaux principes</a:t>
            </a:r>
          </a:p>
          <a:p>
            <a:r>
              <a:rPr lang="fr-FR" dirty="0" smtClean="0"/>
              <a:t>Nouvelles </a:t>
            </a:r>
            <a:r>
              <a:rPr lang="fr-FR" dirty="0"/>
              <a:t>recommandations </a:t>
            </a:r>
            <a:r>
              <a:rPr lang="fr-FR" dirty="0" smtClean="0"/>
              <a:t>(s/c, pneumonies</a:t>
            </a:r>
            <a:r>
              <a:rPr lang="fr-FR" dirty="0"/>
              <a:t>, infections urinaires masculines)</a:t>
            </a:r>
          </a:p>
          <a:p>
            <a:r>
              <a:rPr lang="fr-FR" dirty="0" smtClean="0"/>
              <a:t>Quelles </a:t>
            </a:r>
            <a:r>
              <a:rPr lang="fr-FR" dirty="0"/>
              <a:t>nouvelles molécules pour quelles indications ?</a:t>
            </a:r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Menu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318897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3 recommandations récentes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457200" indent="-457200" algn="l">
              <a:buFont typeface="Wingdings" panose="05000000000000000000" pitchFamily="2" charset="2"/>
              <a:buChar char="v"/>
            </a:pPr>
            <a:r>
              <a:rPr lang="fr-FR" dirty="0" smtClean="0"/>
              <a:t>ATB sous cutanée</a:t>
            </a:r>
          </a:p>
          <a:p>
            <a:pPr marL="457200" indent="-457200" algn="l">
              <a:buFont typeface="Wingdings" panose="05000000000000000000" pitchFamily="2" charset="2"/>
              <a:buChar char="v"/>
            </a:pPr>
            <a:r>
              <a:rPr lang="fr-FR" dirty="0" smtClean="0"/>
              <a:t>Pneumonies</a:t>
            </a:r>
          </a:p>
          <a:p>
            <a:pPr marL="457200" indent="-457200" algn="l">
              <a:buFont typeface="Wingdings" panose="05000000000000000000" pitchFamily="2" charset="2"/>
              <a:buChar char="v"/>
            </a:pPr>
            <a:r>
              <a:rPr lang="fr-FR" dirty="0" smtClean="0"/>
              <a:t>Infections urinaires masculines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536764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Allergie aux bêta-lactamines: avril 2026</a:t>
            </a:r>
          </a:p>
          <a:p>
            <a:r>
              <a:rPr lang="fr-FR" dirty="0" smtClean="0"/>
              <a:t>Syphilis et grossesse: décembre 2025</a:t>
            </a:r>
          </a:p>
          <a:p>
            <a:r>
              <a:rPr lang="fr-FR" dirty="0" smtClean="0"/>
              <a:t>Lyme: décembre 2025</a:t>
            </a:r>
          </a:p>
          <a:p>
            <a:r>
              <a:rPr lang="fr-FR" dirty="0" smtClean="0"/>
              <a:t>Endocardite infectieuse: juin 2025</a:t>
            </a:r>
          </a:p>
          <a:p>
            <a:r>
              <a:rPr lang="fr-FR" dirty="0" smtClean="0"/>
              <a:t>Perfusion prolongée ou continue </a:t>
            </a:r>
            <a:r>
              <a:rPr lang="fr-FR" dirty="0"/>
              <a:t>des </a:t>
            </a:r>
            <a:r>
              <a:rPr lang="fr-FR" dirty="0" smtClean="0"/>
              <a:t>ATB IV: mars 2025</a:t>
            </a:r>
          </a:p>
          <a:p>
            <a:r>
              <a:rPr lang="fr-FR" dirty="0" smtClean="0"/>
              <a:t>Fluoroquinolones: avril 2025</a:t>
            </a:r>
          </a:p>
          <a:p>
            <a:r>
              <a:rPr lang="fr-FR" dirty="0" smtClean="0"/>
              <a:t>IST: avril 2025</a:t>
            </a:r>
          </a:p>
          <a:p>
            <a:endParaRPr lang="fr-FR" dirty="0" smtClean="0"/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Les recommandations auxquelles vous avez échappé 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9537" y="4720199"/>
            <a:ext cx="3633537" cy="1959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577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 smtClean="0"/>
              <a:t>Indications</a:t>
            </a:r>
          </a:p>
          <a:p>
            <a:pPr lvl="1"/>
            <a:r>
              <a:rPr lang="fr-FR" dirty="0" smtClean="0"/>
              <a:t>Si PO impossible et voie IV pas souhaitable (capital veineux limité, risque infectieux, agitation)</a:t>
            </a:r>
          </a:p>
          <a:p>
            <a:pPr lvl="1"/>
            <a:r>
              <a:rPr lang="fr-FR" dirty="0" smtClean="0"/>
              <a:t>Soins de confort / soins à domicile</a:t>
            </a:r>
          </a:p>
          <a:p>
            <a:r>
              <a:rPr lang="fr-FR" dirty="0" smtClean="0"/>
              <a:t>Non indication</a:t>
            </a:r>
          </a:p>
          <a:p>
            <a:pPr lvl="1"/>
            <a:r>
              <a:rPr lang="fr-FR" dirty="0" smtClean="0"/>
              <a:t>Infections graves (sepsis choc)</a:t>
            </a:r>
          </a:p>
          <a:p>
            <a:r>
              <a:rPr lang="fr-FR" dirty="0" smtClean="0"/>
              <a:t>Conséquences pharmacocinétiques</a:t>
            </a:r>
          </a:p>
          <a:p>
            <a:pPr lvl="1"/>
            <a:r>
              <a:rPr lang="fr-FR" dirty="0" smtClean="0"/>
              <a:t>Pic abaissé et retardé</a:t>
            </a:r>
          </a:p>
          <a:p>
            <a:pPr lvl="1"/>
            <a:r>
              <a:rPr lang="fr-FR" dirty="0" smtClean="0"/>
              <a:t>ASC non modifiée</a:t>
            </a:r>
          </a:p>
          <a:p>
            <a:pPr lvl="1"/>
            <a:r>
              <a:rPr lang="fr-FR" dirty="0" smtClean="0"/>
              <a:t>=&gt; intéressant pour ATB temps dépendants</a:t>
            </a:r>
          </a:p>
          <a:p>
            <a:pPr lvl="2"/>
            <a:endParaRPr lang="fr-FR" dirty="0" smtClean="0"/>
          </a:p>
          <a:p>
            <a:pPr lvl="1"/>
            <a:r>
              <a:rPr lang="fr-FR" dirty="0" smtClean="0"/>
              <a:t>=&gt; perte d’efficacité sur ATB concentration dépendants</a:t>
            </a:r>
          </a:p>
          <a:p>
            <a:pPr lvl="1"/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r>
              <a:rPr lang="fr-FR" dirty="0" smtClean="0"/>
              <a:t>Antibiothérapie sous cutanée (décembre 2025)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0717" y="2730667"/>
            <a:ext cx="2305050" cy="219075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5160" y="4893580"/>
            <a:ext cx="2312582" cy="1882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5769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 smtClean="0"/>
              <a:t>Nombreuses données</a:t>
            </a:r>
          </a:p>
          <a:p>
            <a:pPr lvl="1"/>
            <a:r>
              <a:rPr lang="fr-FR" dirty="0" smtClean="0"/>
              <a:t>Ceftriaxone</a:t>
            </a:r>
          </a:p>
          <a:p>
            <a:r>
              <a:rPr lang="fr-FR" dirty="0" smtClean="0"/>
              <a:t>Pas mal de données</a:t>
            </a:r>
          </a:p>
          <a:p>
            <a:pPr lvl="1"/>
            <a:r>
              <a:rPr lang="fr-FR" dirty="0" smtClean="0"/>
              <a:t>Céfazoline, </a:t>
            </a:r>
            <a:r>
              <a:rPr lang="fr-FR" dirty="0" err="1" smtClean="0"/>
              <a:t>péni</a:t>
            </a:r>
            <a:r>
              <a:rPr lang="fr-FR" dirty="0" smtClean="0"/>
              <a:t> G retard</a:t>
            </a:r>
            <a:endParaRPr lang="fr-FR" dirty="0"/>
          </a:p>
          <a:p>
            <a:pPr lvl="1"/>
            <a:r>
              <a:rPr lang="fr-FR" dirty="0" err="1" smtClean="0"/>
              <a:t>Ertapénème</a:t>
            </a:r>
            <a:r>
              <a:rPr lang="fr-FR" dirty="0" smtClean="0"/>
              <a:t>, Méropénème</a:t>
            </a:r>
            <a:endParaRPr lang="fr-FR" dirty="0"/>
          </a:p>
          <a:p>
            <a:pPr lvl="1"/>
            <a:r>
              <a:rPr lang="fr-FR" dirty="0" err="1" smtClean="0"/>
              <a:t>Pipéracilline</a:t>
            </a:r>
            <a:r>
              <a:rPr lang="fr-FR" dirty="0" smtClean="0"/>
              <a:t> </a:t>
            </a:r>
            <a:r>
              <a:rPr lang="fr-FR" dirty="0" err="1" smtClean="0"/>
              <a:t>tazobactam</a:t>
            </a:r>
            <a:endParaRPr lang="fr-FR" dirty="0" smtClean="0"/>
          </a:p>
          <a:p>
            <a:pPr lvl="1"/>
            <a:r>
              <a:rPr lang="fr-FR" dirty="0" err="1" smtClean="0"/>
              <a:t>Témocilline</a:t>
            </a:r>
            <a:endParaRPr lang="fr-FR" dirty="0" smtClean="0"/>
          </a:p>
          <a:p>
            <a:pPr lvl="1"/>
            <a:r>
              <a:rPr lang="fr-FR" dirty="0" err="1" smtClean="0"/>
              <a:t>Teicoplanine</a:t>
            </a:r>
            <a:endParaRPr lang="fr-FR" dirty="0" smtClean="0"/>
          </a:p>
          <a:p>
            <a:r>
              <a:rPr lang="fr-FR" dirty="0" smtClean="0"/>
              <a:t>Case reports ou toutes petites séries</a:t>
            </a:r>
          </a:p>
          <a:p>
            <a:pPr lvl="1"/>
            <a:r>
              <a:rPr lang="fr-FR" dirty="0" smtClean="0"/>
              <a:t>Amoxicilline,+/- </a:t>
            </a:r>
            <a:r>
              <a:rPr lang="fr-FR" dirty="0" err="1" smtClean="0"/>
              <a:t>clavu</a:t>
            </a:r>
            <a:r>
              <a:rPr lang="fr-FR" dirty="0" smtClean="0"/>
              <a:t>, céfépime, ceftazidime</a:t>
            </a:r>
          </a:p>
          <a:p>
            <a:pPr lvl="1"/>
            <a:r>
              <a:rPr lang="fr-FR" dirty="0" smtClean="0"/>
              <a:t>Daptomycine, dalbavancine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Antibiothérapie sous cutanée: quels ATB ?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306139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Sites de perfusion</a:t>
            </a:r>
          </a:p>
          <a:p>
            <a:pPr lvl="1"/>
            <a:r>
              <a:rPr lang="fr-FR" dirty="0" smtClean="0"/>
              <a:t>Cuisses, abdomen, ceinture scapulaire</a:t>
            </a:r>
          </a:p>
          <a:p>
            <a:r>
              <a:rPr lang="fr-FR" dirty="0" smtClean="0"/>
              <a:t>Posologies et dilutions id IV</a:t>
            </a:r>
          </a:p>
          <a:p>
            <a:r>
              <a:rPr lang="fr-FR" dirty="0" smtClean="0"/>
              <a:t>Perfusion en 30-60mn par cathéter souple (pas d’injection directe)</a:t>
            </a:r>
          </a:p>
          <a:p>
            <a:r>
              <a:rPr lang="fr-FR" dirty="0" smtClean="0"/>
              <a:t>Début d’emblée en SC possible</a:t>
            </a:r>
          </a:p>
          <a:p>
            <a:pPr lvl="1"/>
            <a:r>
              <a:rPr lang="fr-FR" dirty="0" smtClean="0"/>
              <a:t>Sauf </a:t>
            </a:r>
            <a:r>
              <a:rPr lang="fr-FR" dirty="0" err="1" smtClean="0"/>
              <a:t>teicoplanine</a:t>
            </a:r>
            <a:r>
              <a:rPr lang="fr-FR" dirty="0" smtClean="0"/>
              <a:t>: 48h de dose de charge IV</a:t>
            </a:r>
          </a:p>
          <a:p>
            <a:pPr lvl="1"/>
            <a:r>
              <a:rPr lang="fr-FR" dirty="0" err="1" smtClean="0"/>
              <a:t>Benzathine</a:t>
            </a:r>
            <a:r>
              <a:rPr lang="fr-FR" dirty="0" smtClean="0"/>
              <a:t> pénicilline: SC directe avec anesthésie locale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Antibiothérapie sous cutanée: modalités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306139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Douleur</a:t>
            </a:r>
          </a:p>
          <a:p>
            <a:r>
              <a:rPr lang="fr-FR" dirty="0" smtClean="0"/>
              <a:t>Hématome</a:t>
            </a:r>
          </a:p>
          <a:p>
            <a:r>
              <a:rPr lang="fr-FR" dirty="0" smtClean="0"/>
              <a:t>Infection</a:t>
            </a:r>
          </a:p>
          <a:p>
            <a:r>
              <a:rPr lang="fr-FR" dirty="0" smtClean="0"/>
              <a:t>Limite règlementaires</a:t>
            </a:r>
          </a:p>
          <a:p>
            <a:pPr lvl="1"/>
            <a:r>
              <a:rPr lang="fr-FR" dirty="0" smtClean="0"/>
              <a:t>Pratique hors AMM: décision </a:t>
            </a:r>
            <a:r>
              <a:rPr lang="fr-FR" smtClean="0"/>
              <a:t>partagée patient, tracée</a:t>
            </a:r>
            <a:endParaRPr lang="fr-FR" dirty="0" smtClean="0"/>
          </a:p>
          <a:p>
            <a:pPr lvl="1"/>
            <a:r>
              <a:rPr lang="fr-FR" dirty="0" smtClean="0"/>
              <a:t>Tolérance pour la ceftriaxone </a:t>
            </a:r>
            <a:r>
              <a:rPr lang="fr-FR" dirty="0" err="1" smtClean="0"/>
              <a:t>sc</a:t>
            </a:r>
            <a:r>
              <a:rPr lang="fr-FR" dirty="0" smtClean="0"/>
              <a:t> depuis novembre 2019 (ANSM)</a:t>
            </a:r>
          </a:p>
          <a:p>
            <a:pPr lvl="1"/>
            <a:r>
              <a:rPr lang="fr-FR" dirty="0" smtClean="0"/>
              <a:t>Rédaction soigneuse des ordonnances pour pharmacie et IDE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Antibiothérapie sous cutanée: complications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009253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Pneumonies aigues </a:t>
            </a:r>
            <a:r>
              <a:rPr lang="fr-FR" dirty="0" smtClean="0"/>
              <a:t>communautaires (février 2025)</a:t>
            </a:r>
          </a:p>
          <a:p>
            <a:r>
              <a:rPr lang="fr-FR" dirty="0" smtClean="0"/>
              <a:t>Pneumopathie d’inhalation (mai 2025)</a:t>
            </a:r>
          </a:p>
          <a:p>
            <a:r>
              <a:rPr lang="fr-FR" dirty="0" smtClean="0"/>
              <a:t>Traitement de la légionellose (avril 2026)</a:t>
            </a:r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r>
              <a:rPr lang="fr-FR" dirty="0" smtClean="0"/>
              <a:t>Pneumonies aigues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308" y="3441031"/>
            <a:ext cx="2659378" cy="3106153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15059" y="3392904"/>
            <a:ext cx="2851815" cy="2406932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54842" y="3392904"/>
            <a:ext cx="4133850" cy="176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3092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05B7C356-53C4-6C9E-A74B-1294B7BEEB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Pneumonie aigue communautaire</a:t>
            </a:r>
            <a:r>
              <a:rPr lang="fr-FR" dirty="0" smtClean="0">
                <a:ea typeface="Calibri" panose="020F0502020204030204" pitchFamily="34" charset="0"/>
                <a:cs typeface="Calibri" panose="020F0502020204030204" pitchFamily="34" charset="0"/>
              </a:rPr>
              <a:t> ambulatoire </a:t>
            </a:r>
            <a:br>
              <a:rPr lang="fr-FR" dirty="0" smtClean="0"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dirty="0" smtClean="0">
                <a:ea typeface="Calibri" panose="020F0502020204030204" pitchFamily="34" charset="0"/>
                <a:cs typeface="Calibri" panose="020F0502020204030204" pitchFamily="34" charset="0"/>
              </a:rPr>
              <a:t>(id si patient hospitalisé pour raison sociale)</a:t>
            </a:r>
            <a:endParaRPr lang="fr-FR" dirty="0"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xmlns="" id="{F9A0A086-5EEC-F6AD-0DD4-59FDC68C5C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4957656"/>
              </p:ext>
            </p:extLst>
          </p:nvPr>
        </p:nvGraphicFramePr>
        <p:xfrm>
          <a:off x="348916" y="1844825"/>
          <a:ext cx="9059779" cy="30717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04347">
                  <a:extLst>
                    <a:ext uri="{9D8B030D-6E8A-4147-A177-3AD203B41FA5}">
                      <a16:colId xmlns:a16="http://schemas.microsoft.com/office/drawing/2014/main" xmlns="" val="3266225856"/>
                    </a:ext>
                  </a:extLst>
                </a:gridCol>
                <a:gridCol w="1274954">
                  <a:extLst>
                    <a:ext uri="{9D8B030D-6E8A-4147-A177-3AD203B41FA5}">
                      <a16:colId xmlns:a16="http://schemas.microsoft.com/office/drawing/2014/main" xmlns="" val="4158904680"/>
                    </a:ext>
                  </a:extLst>
                </a:gridCol>
                <a:gridCol w="3080478">
                  <a:extLst>
                    <a:ext uri="{9D8B030D-6E8A-4147-A177-3AD203B41FA5}">
                      <a16:colId xmlns:a16="http://schemas.microsoft.com/office/drawing/2014/main" xmlns="" val="3755925181"/>
                    </a:ext>
                  </a:extLst>
                </a:gridCol>
              </a:tblGrid>
              <a:tr h="374515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r>
                        <a:rPr lang="fr-FR" sz="18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er</a:t>
                      </a:r>
                      <a:r>
                        <a:rPr lang="fr-F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choix</a:t>
                      </a: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Alternative</a:t>
                      </a:r>
                    </a:p>
                  </a:txBody>
                  <a:tcPr marL="33338" marR="33338" marT="0" marB="0" anchor="ctr"/>
                </a:tc>
                <a:extLst>
                  <a:ext uri="{0D108BD9-81ED-4DB2-BD59-A6C34878D82A}">
                    <a16:rowId xmlns:a16="http://schemas.microsoft.com/office/drawing/2014/main" xmlns="" val="2022783387"/>
                  </a:ext>
                </a:extLst>
              </a:tr>
              <a:tr h="374515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Sans comorbidité</a:t>
                      </a: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Amoxicilline</a:t>
                      </a: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Pristinamycine </a:t>
                      </a:r>
                    </a:p>
                  </a:txBody>
                  <a:tcPr marL="33338" marR="33338" marT="0" marB="0" anchor="ctr"/>
                </a:tc>
                <a:extLst>
                  <a:ext uri="{0D108BD9-81ED-4DB2-BD59-A6C34878D82A}">
                    <a16:rowId xmlns:a16="http://schemas.microsoft.com/office/drawing/2014/main" xmlns="" val="2874573855"/>
                  </a:ext>
                </a:extLst>
              </a:tr>
              <a:tr h="455696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Au moins une comorbidité</a:t>
                      </a: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Amox-clavu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Ceftriaxone</a:t>
                      </a:r>
                    </a:p>
                  </a:txBody>
                  <a:tcPr marL="33338" marR="33338" marT="0" marB="0" anchor="ctr"/>
                </a:tc>
                <a:extLst>
                  <a:ext uri="{0D108BD9-81ED-4DB2-BD59-A6C34878D82A}">
                    <a16:rowId xmlns:a16="http://schemas.microsoft.com/office/drawing/2014/main" xmlns="" val="1173716854"/>
                  </a:ext>
                </a:extLst>
              </a:tr>
              <a:tr h="698126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fr-F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Suspicion de co/surinfection bactérienne d'une infection virale (grippe)</a:t>
                      </a: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Amox-clavu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Ceftriaxone</a:t>
                      </a:r>
                      <a:r>
                        <a:rPr lang="fr-FR" sz="180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o</a:t>
                      </a:r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 </a:t>
                      </a:r>
                      <a:r>
                        <a:rPr lang="fr-FR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pristinamycine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3338" marR="33338" marT="0" marB="0" anchor="ctr"/>
                </a:tc>
                <a:extLst>
                  <a:ext uri="{0D108BD9-81ED-4DB2-BD59-A6C34878D82A}">
                    <a16:rowId xmlns:a16="http://schemas.microsoft.com/office/drawing/2014/main" xmlns="" val="1662963277"/>
                  </a:ext>
                </a:extLst>
              </a:tr>
              <a:tr h="794367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Tableau évocateur d'infection ou mise en évidence de bactérie atypique </a:t>
                      </a: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Macrolide</a:t>
                      </a: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Pristinamycine ou </a:t>
                      </a:r>
                      <a:r>
                        <a:rPr lang="fr-FR" sz="180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doxycycline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3338" marR="33338" marT="0" marB="0" anchor="ctr"/>
                </a:tc>
                <a:extLst>
                  <a:ext uri="{0D108BD9-81ED-4DB2-BD59-A6C34878D82A}">
                    <a16:rowId xmlns:a16="http://schemas.microsoft.com/office/drawing/2014/main" xmlns="" val="2969997272"/>
                  </a:ext>
                </a:extLst>
              </a:tr>
              <a:tr h="374515"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Réévaluation à 72h</a:t>
                      </a:r>
                    </a:p>
                  </a:txBody>
                  <a:tcPr marL="33338" marR="33338" marT="0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95298480"/>
                  </a:ext>
                </a:extLst>
              </a:tr>
            </a:tbl>
          </a:graphicData>
        </a:graphic>
      </p:graphicFrame>
      <p:sp>
        <p:nvSpPr>
          <p:cNvPr id="8" name="ZoneTexte 7"/>
          <p:cNvSpPr txBox="1"/>
          <p:nvPr/>
        </p:nvSpPr>
        <p:spPr>
          <a:xfrm>
            <a:off x="3440833" y="6165304"/>
            <a:ext cx="4909083" cy="369332"/>
          </a:xfrm>
          <a:prstGeom prst="rect">
            <a:avLst/>
          </a:prstGeom>
          <a:solidFill>
            <a:srgbClr val="66FF33"/>
          </a:solidFill>
        </p:spPr>
        <p:txBody>
          <a:bodyPr wrap="square" rtlCol="0">
            <a:spAutoFit/>
          </a:bodyPr>
          <a:lstStyle/>
          <a:p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Recommandation SPILF/SPLF, MMI formation 2025</a:t>
            </a:r>
          </a:p>
        </p:txBody>
      </p:sp>
    </p:spTree>
    <p:extLst>
      <p:ext uri="{BB962C8B-B14F-4D97-AF65-F5344CB8AC3E}">
        <p14:creationId xmlns:p14="http://schemas.microsoft.com/office/powerpoint/2010/main" val="2265588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7724"/>
    </mc:Choice>
    <mc:Fallback xmlns="">
      <p:transition advTm="107724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contenu 6"/>
          <p:cNvSpPr>
            <a:spLocks noGrp="1"/>
          </p:cNvSpPr>
          <p:nvPr>
            <p:ph idx="1"/>
          </p:nvPr>
        </p:nvSpPr>
        <p:spPr>
          <a:xfrm>
            <a:off x="776535" y="1367553"/>
            <a:ext cx="8957012" cy="1224136"/>
          </a:xfrm>
        </p:spPr>
        <p:txBody>
          <a:bodyPr/>
          <a:lstStyle/>
          <a:p>
            <a:r>
              <a:rPr lang="fr-FR" sz="2400" dirty="0"/>
              <a:t>Une seule suffit à modifier le choix de l'amoxicilline</a:t>
            </a:r>
          </a:p>
          <a:p>
            <a:pPr lvl="1"/>
            <a:r>
              <a:rPr lang="fr-FR" sz="2000" b="1" dirty="0" smtClean="0">
                <a:solidFill>
                  <a:srgbClr val="FF0000"/>
                </a:solidFill>
              </a:rPr>
              <a:t>Attention</a:t>
            </a:r>
            <a:r>
              <a:rPr lang="fr-FR" sz="2000" dirty="0" smtClean="0"/>
              <a:t>: asthme </a:t>
            </a:r>
            <a:r>
              <a:rPr lang="fr-FR" sz="2000" dirty="0"/>
              <a:t>et </a:t>
            </a:r>
            <a:r>
              <a:rPr lang="fr-FR" sz="2000" dirty="0" smtClean="0"/>
              <a:t>âge </a:t>
            </a:r>
            <a:r>
              <a:rPr lang="fr-FR" sz="2000" dirty="0"/>
              <a:t>sans comorbidité ne sont pas à prendre en compte.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xmlns="" id="{57B2BAE7-8B76-53DC-5B18-6075E0BAF0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Comorbidités qui modifient </a:t>
            </a:r>
            <a:r>
              <a:rPr lang="fr-FR" dirty="0"/>
              <a:t>le choix de l’ATB probabiliste pour une </a:t>
            </a:r>
            <a:r>
              <a:rPr lang="fr-FR" dirty="0" smtClean="0"/>
              <a:t>PAC</a:t>
            </a:r>
            <a:endParaRPr lang="fr-FR" dirty="0"/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xmlns="" id="{380C9B12-445B-44BA-91C8-E96403AF48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0061153"/>
              </p:ext>
            </p:extLst>
          </p:nvPr>
        </p:nvGraphicFramePr>
        <p:xfrm>
          <a:off x="336884" y="2147054"/>
          <a:ext cx="8878320" cy="452628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8878320">
                  <a:extLst>
                    <a:ext uri="{9D8B030D-6E8A-4147-A177-3AD203B41FA5}">
                      <a16:colId xmlns:a16="http://schemas.microsoft.com/office/drawing/2014/main" xmlns="" val="800545645"/>
                    </a:ext>
                  </a:extLst>
                </a:gridCol>
              </a:tblGrid>
              <a:tr h="28803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Hospitalisation dans les 3 mois précédents</a:t>
                      </a: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1910243091"/>
                  </a:ext>
                </a:extLst>
              </a:tr>
              <a:tr h="25209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ATB dans le mois précédent</a:t>
                      </a:r>
                      <a:r>
                        <a:rPr lang="fr-FR" sz="180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(sauf nitrofurantoïne, fosfomycine orale, </a:t>
                      </a:r>
                      <a:r>
                        <a:rPr lang="fr-FR" sz="1800" baseline="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mécillinam</a:t>
                      </a:r>
                      <a:r>
                        <a:rPr lang="fr-FR" sz="180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3755229340"/>
                  </a:ext>
                </a:extLst>
              </a:tr>
              <a:tr h="25209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fr-F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Éthylisme chronique </a:t>
                      </a: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291585090"/>
                  </a:ext>
                </a:extLst>
              </a:tr>
              <a:tr h="25209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fr-F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Troubles de la déglutition</a:t>
                      </a: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1445720378"/>
                  </a:ext>
                </a:extLst>
              </a:tr>
              <a:tr h="25209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Maladie neurologique avec risque de fausses routes</a:t>
                      </a: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2215745072"/>
                  </a:ext>
                </a:extLst>
              </a:tr>
              <a:tr h="25209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fr-F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Néoplasie active</a:t>
                      </a: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390889578"/>
                  </a:ext>
                </a:extLst>
              </a:tr>
              <a:tr h="25209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ID:</a:t>
                      </a:r>
                      <a:r>
                        <a:rPr lang="fr-FR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CTCD ≥ 10 mg/j, autres IS, </a:t>
                      </a:r>
                      <a:r>
                        <a:rPr lang="fr-FR" sz="16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asplénie</a:t>
                      </a:r>
                      <a:r>
                        <a:rPr lang="fr-FR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, agranulocytose, VIH et CD4 </a:t>
                      </a:r>
                      <a:r>
                        <a:rPr lang="fr-FR" altLang="fr-FR" sz="1600" dirty="0">
                          <a:latin typeface="Calibri"/>
                          <a:ea typeface="Calibri"/>
                          <a:cs typeface="Calibri"/>
                        </a:rPr>
                        <a:t> ≤</a:t>
                      </a:r>
                      <a:r>
                        <a:rPr lang="fr-FR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200/mm3, </a:t>
                      </a:r>
                      <a:r>
                        <a:rPr lang="fr-FR" sz="16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déf</a:t>
                      </a:r>
                      <a:r>
                        <a:rPr lang="fr-FR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immun primitif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3108492676"/>
                  </a:ext>
                </a:extLst>
              </a:tr>
              <a:tr h="25209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BPCO sévère (VEMS &lt; 50 %) ou IRC (O2 longue durée ou VNI)</a:t>
                      </a: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2985997618"/>
                  </a:ext>
                </a:extLst>
              </a:tr>
              <a:tr h="25209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Insuffisance cardiaque congestive</a:t>
                      </a: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999029457"/>
                  </a:ext>
                </a:extLst>
              </a:tr>
              <a:tr h="25209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fr-F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Insuffisance hépatique</a:t>
                      </a: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4053239824"/>
                  </a:ext>
                </a:extLst>
              </a:tr>
              <a:tr h="25209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Insuffisance rénale chronique (DFG &lt; 30mL/min)</a:t>
                      </a: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1965857924"/>
                  </a:ext>
                </a:extLst>
              </a:tr>
            </a:tbl>
          </a:graphicData>
        </a:graphic>
      </p:graphicFrame>
      <p:sp>
        <p:nvSpPr>
          <p:cNvPr id="6" name="ZoneTexte 5"/>
          <p:cNvSpPr txBox="1"/>
          <p:nvPr/>
        </p:nvSpPr>
        <p:spPr>
          <a:xfrm>
            <a:off x="4953000" y="5780293"/>
            <a:ext cx="4909083" cy="369332"/>
          </a:xfrm>
          <a:prstGeom prst="rect">
            <a:avLst/>
          </a:prstGeom>
          <a:solidFill>
            <a:srgbClr val="66FF33"/>
          </a:solidFill>
        </p:spPr>
        <p:txBody>
          <a:bodyPr wrap="square" rtlCol="0">
            <a:spAutoFit/>
          </a:bodyPr>
          <a:lstStyle/>
          <a:p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Recommandation SPILF/SPLF, MMI formation 2025</a:t>
            </a:r>
          </a:p>
        </p:txBody>
      </p:sp>
    </p:spTree>
    <p:extLst>
      <p:ext uri="{BB962C8B-B14F-4D97-AF65-F5344CB8AC3E}">
        <p14:creationId xmlns:p14="http://schemas.microsoft.com/office/powerpoint/2010/main" val="3928572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42238"/>
    </mc:Choice>
    <mc:Fallback xmlns="">
      <p:transition advTm="142238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u="sng" dirty="0"/>
              <a:t>Lors de la réévaluation à H72 </a:t>
            </a:r>
          </a:p>
          <a:p>
            <a:pPr lvl="1"/>
            <a:r>
              <a:rPr lang="fr-FR" dirty="0" smtClean="0"/>
              <a:t>Si échec bêta-lactamine </a:t>
            </a:r>
            <a:r>
              <a:rPr lang="fr-FR" dirty="0"/>
              <a:t>: </a:t>
            </a:r>
            <a:r>
              <a:rPr lang="fr-FR" b="1" dirty="0"/>
              <a:t>switch </a:t>
            </a:r>
            <a:r>
              <a:rPr lang="fr-FR" b="1" dirty="0" smtClean="0"/>
              <a:t>macrolide</a:t>
            </a:r>
            <a:r>
              <a:rPr lang="fr-FR" dirty="0"/>
              <a:t>.</a:t>
            </a:r>
          </a:p>
          <a:p>
            <a:pPr lvl="1"/>
            <a:r>
              <a:rPr lang="fr-FR" dirty="0" smtClean="0"/>
              <a:t>Si échec macrolide </a:t>
            </a:r>
            <a:r>
              <a:rPr lang="fr-FR" dirty="0"/>
              <a:t>: </a:t>
            </a:r>
            <a:r>
              <a:rPr lang="fr-FR" b="1" dirty="0"/>
              <a:t>switch </a:t>
            </a:r>
            <a:r>
              <a:rPr lang="fr-FR" b="1" dirty="0" smtClean="0"/>
              <a:t>bêta-lactamine </a:t>
            </a:r>
            <a:r>
              <a:rPr lang="fr-FR" dirty="0"/>
              <a:t>(amoxicilline ou </a:t>
            </a:r>
            <a:r>
              <a:rPr lang="fr-FR" dirty="0" err="1" smtClean="0"/>
              <a:t>amox</a:t>
            </a:r>
            <a:r>
              <a:rPr lang="fr-FR" dirty="0" smtClean="0"/>
              <a:t> - </a:t>
            </a:r>
            <a:r>
              <a:rPr lang="fr-FR" dirty="0" err="1" smtClean="0"/>
              <a:t>clavu</a:t>
            </a:r>
            <a:r>
              <a:rPr lang="fr-FR" dirty="0" smtClean="0"/>
              <a:t> </a:t>
            </a:r>
            <a:r>
              <a:rPr lang="fr-FR" dirty="0"/>
              <a:t>ou C3G injectable selon la présence de comorbidités)</a:t>
            </a:r>
          </a:p>
          <a:p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xmlns="" id="{05B7C356-53C4-6C9E-A74B-1294B7BEEB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Antibiothérapie </a:t>
            </a:r>
            <a:r>
              <a:rPr lang="fr-FR" dirty="0"/>
              <a:t>des PAC en </a:t>
            </a:r>
            <a:r>
              <a:rPr lang="fr-FR" dirty="0" smtClean="0"/>
              <a:t>ambulatoire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3440833" y="6165304"/>
            <a:ext cx="4909083" cy="369332"/>
          </a:xfrm>
          <a:prstGeom prst="rect">
            <a:avLst/>
          </a:prstGeom>
          <a:solidFill>
            <a:srgbClr val="66FF33"/>
          </a:solidFill>
        </p:spPr>
        <p:txBody>
          <a:bodyPr wrap="square" rtlCol="0">
            <a:spAutoFit/>
          </a:bodyPr>
          <a:lstStyle/>
          <a:p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Recommandation SPILF/SPLF, MMI formation 2025</a:t>
            </a:r>
          </a:p>
        </p:txBody>
      </p:sp>
    </p:spTree>
    <p:extLst>
      <p:ext uri="{BB962C8B-B14F-4D97-AF65-F5344CB8AC3E}">
        <p14:creationId xmlns:p14="http://schemas.microsoft.com/office/powerpoint/2010/main" val="1032107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6362"/>
    </mc:Choice>
    <mc:Fallback xmlns="">
      <p:transition advTm="46362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318319" y="1798845"/>
            <a:ext cx="5522042" cy="4090268"/>
          </a:xfrm>
        </p:spPr>
        <p:txBody>
          <a:bodyPr/>
          <a:lstStyle/>
          <a:p>
            <a:r>
              <a:rPr lang="fr-FR" dirty="0"/>
              <a:t>Forte consommation antibiotique</a:t>
            </a:r>
          </a:p>
          <a:p>
            <a:pPr lvl="1"/>
            <a:endParaRPr lang="fr-FR" dirty="0"/>
          </a:p>
          <a:p>
            <a:r>
              <a:rPr lang="fr-FR" dirty="0" smtClean="0"/>
              <a:t>Augmentation des résistances bactériennes</a:t>
            </a:r>
          </a:p>
          <a:p>
            <a:pPr lvl="1"/>
            <a:r>
              <a:rPr lang="fr-FR" dirty="0" smtClean="0"/>
              <a:t>Ex: </a:t>
            </a:r>
            <a:r>
              <a:rPr lang="fr-FR" dirty="0" err="1" smtClean="0"/>
              <a:t>Enterobacteries</a:t>
            </a:r>
            <a:r>
              <a:rPr lang="fr-FR" dirty="0" smtClean="0"/>
              <a:t> et C3G</a:t>
            </a: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 contexte</a:t>
            </a:r>
            <a:endParaRPr lang="fr-F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1179" y="196510"/>
            <a:ext cx="3517430" cy="1773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0361" y="1991488"/>
            <a:ext cx="3517430" cy="1842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Flèche droite 3"/>
          <p:cNvSpPr/>
          <p:nvPr/>
        </p:nvSpPr>
        <p:spPr>
          <a:xfrm>
            <a:off x="2349406" y="1557040"/>
            <a:ext cx="3598606" cy="117987"/>
          </a:xfrm>
          <a:prstGeom prst="rightArrow">
            <a:avLst/>
          </a:prstGeom>
          <a:solidFill>
            <a:srgbClr val="FF0000"/>
          </a:solidFill>
          <a:ln w="38100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Flèche droite 9"/>
          <p:cNvSpPr/>
          <p:nvPr/>
        </p:nvSpPr>
        <p:spPr>
          <a:xfrm rot="5400000">
            <a:off x="4226206" y="3774958"/>
            <a:ext cx="982026" cy="117987"/>
          </a:xfrm>
          <a:prstGeom prst="rightArrow">
            <a:avLst/>
          </a:prstGeom>
          <a:solidFill>
            <a:srgbClr val="FF0000"/>
          </a:solidFill>
          <a:ln w="38100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820" y="4853990"/>
            <a:ext cx="4674786" cy="1773463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541421" y="4475747"/>
            <a:ext cx="88163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P. </a:t>
            </a:r>
            <a:r>
              <a:rPr lang="fr-FR" i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aeruginosa</a:t>
            </a:r>
            <a:r>
              <a:rPr lang="fr-FR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				Enterobacterales</a:t>
            </a:r>
            <a:endParaRPr lang="fr-FR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6213" y="4897620"/>
            <a:ext cx="4572396" cy="1695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24686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E9C96269-089C-3E9A-5371-E8BE4D9C5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PAC </a:t>
            </a:r>
            <a:r>
              <a:rPr lang="fr-FR" dirty="0" smtClean="0"/>
              <a:t>hospitalisée, </a:t>
            </a:r>
            <a:r>
              <a:rPr lang="fr-FR" dirty="0"/>
              <a:t>le 1</a:t>
            </a:r>
            <a:r>
              <a:rPr lang="fr-FR" baseline="30000" dirty="0"/>
              <a:t>er</a:t>
            </a:r>
            <a:r>
              <a:rPr lang="fr-FR" dirty="0"/>
              <a:t> choix est identique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xmlns="" id="{BEA92C23-B7C4-099A-5728-8D191B2931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9066122"/>
              </p:ext>
            </p:extLst>
          </p:nvPr>
        </p:nvGraphicFramePr>
        <p:xfrm>
          <a:off x="597933" y="1700809"/>
          <a:ext cx="8761285" cy="26403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86174">
                  <a:extLst>
                    <a:ext uri="{9D8B030D-6E8A-4147-A177-3AD203B41FA5}">
                      <a16:colId xmlns:a16="http://schemas.microsoft.com/office/drawing/2014/main" xmlns="" val="781755757"/>
                    </a:ext>
                  </a:extLst>
                </a:gridCol>
                <a:gridCol w="1417626">
                  <a:extLst>
                    <a:ext uri="{9D8B030D-6E8A-4147-A177-3AD203B41FA5}">
                      <a16:colId xmlns:a16="http://schemas.microsoft.com/office/drawing/2014/main" xmlns="" val="1093795684"/>
                    </a:ext>
                  </a:extLst>
                </a:gridCol>
                <a:gridCol w="2657485">
                  <a:extLst>
                    <a:ext uri="{9D8B030D-6E8A-4147-A177-3AD203B41FA5}">
                      <a16:colId xmlns:a16="http://schemas.microsoft.com/office/drawing/2014/main" xmlns="" val="1549646244"/>
                    </a:ext>
                  </a:extLst>
                </a:gridCol>
              </a:tblGrid>
              <a:tr h="296116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r>
                        <a:rPr lang="fr-FR" sz="18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er</a:t>
                      </a:r>
                      <a:r>
                        <a:rPr lang="fr-F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choix</a:t>
                      </a: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Alternative</a:t>
                      </a:r>
                    </a:p>
                  </a:txBody>
                  <a:tcPr marL="33338" marR="33338" marT="0" marB="0" anchor="ctr"/>
                </a:tc>
                <a:extLst>
                  <a:ext uri="{0D108BD9-81ED-4DB2-BD59-A6C34878D82A}">
                    <a16:rowId xmlns:a16="http://schemas.microsoft.com/office/drawing/2014/main" xmlns="" val="2662483935"/>
                  </a:ext>
                </a:extLst>
              </a:tr>
              <a:tr h="387819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Sans comorbidité</a:t>
                      </a: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Amoxicilline</a:t>
                      </a:r>
                    </a:p>
                  </a:txBody>
                  <a:tcPr marL="33338" marR="33338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C3G parentérale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(ceftriaxone ou </a:t>
                      </a:r>
                      <a:r>
                        <a:rPr lang="fr-FR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céfotaxime</a:t>
                      </a:r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</a:p>
                  </a:txBody>
                  <a:tcPr marL="33338" marR="33338" marT="0" marB="0" anchor="ctr"/>
                </a:tc>
                <a:extLst>
                  <a:ext uri="{0D108BD9-81ED-4DB2-BD59-A6C34878D82A}">
                    <a16:rowId xmlns:a16="http://schemas.microsoft.com/office/drawing/2014/main" xmlns="" val="1019470953"/>
                  </a:ext>
                </a:extLst>
              </a:tr>
              <a:tr h="406582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Avec comorbidité(s)</a:t>
                      </a: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Amox-clavu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3338" marR="33338" marT="0" marB="0" anchor="ctr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314577"/>
                  </a:ext>
                </a:extLst>
              </a:tr>
              <a:tr h="625642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fr-F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Suspicion de co/surinfection bactérienne d'une infection virale (grippe)</a:t>
                      </a: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Amox-clavu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3338" marR="33338" marT="0" marB="0" anchor="ctr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19497233"/>
                  </a:ext>
                </a:extLst>
              </a:tr>
              <a:tr h="628121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Tableau évocateur d'infection à bactérie atypique</a:t>
                      </a: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Macrolide</a:t>
                      </a:r>
                    </a:p>
                  </a:txBody>
                  <a:tcPr marL="33338" marR="3333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Lévofloxacine</a:t>
                      </a:r>
                    </a:p>
                  </a:txBody>
                  <a:tcPr marL="33338" marR="33338" marT="0" marB="0" anchor="ctr"/>
                </a:tc>
                <a:extLst>
                  <a:ext uri="{0D108BD9-81ED-4DB2-BD59-A6C34878D82A}">
                    <a16:rowId xmlns:a16="http://schemas.microsoft.com/office/drawing/2014/main" xmlns="" val="2297377321"/>
                  </a:ext>
                </a:extLst>
              </a:tr>
              <a:tr h="296116"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Réévaluation à 72h</a:t>
                      </a:r>
                    </a:p>
                  </a:txBody>
                  <a:tcPr marL="33338" marR="33338" marT="0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02828611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xmlns="" id="{7EBCFB3B-1587-D7CA-A567-0B786CBE9C44}"/>
              </a:ext>
            </a:extLst>
          </p:cNvPr>
          <p:cNvSpPr txBox="1"/>
          <p:nvPr/>
        </p:nvSpPr>
        <p:spPr>
          <a:xfrm>
            <a:off x="597933" y="5195808"/>
            <a:ext cx="87612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fr-FR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Lévofloxacine</a:t>
            </a:r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: 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uniquement si allergie grave aux </a:t>
            </a:r>
            <a:r>
              <a:rPr lang="fr-F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bêta-lactamines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ou si contre-indication aux macrolides en cas de suspicion de bactérie atypique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3440833" y="6165304"/>
            <a:ext cx="4909083" cy="369332"/>
          </a:xfrm>
          <a:prstGeom prst="rect">
            <a:avLst/>
          </a:prstGeom>
          <a:solidFill>
            <a:srgbClr val="66FF33"/>
          </a:solidFill>
        </p:spPr>
        <p:txBody>
          <a:bodyPr wrap="square" rtlCol="0">
            <a:spAutoFit/>
          </a:bodyPr>
          <a:lstStyle/>
          <a:p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Recommandation SPILF/SPLF, MMI formation 2025</a:t>
            </a:r>
          </a:p>
        </p:txBody>
      </p:sp>
    </p:spTree>
    <p:extLst>
      <p:ext uri="{BB962C8B-B14F-4D97-AF65-F5344CB8AC3E}">
        <p14:creationId xmlns:p14="http://schemas.microsoft.com/office/powerpoint/2010/main" val="2530107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8365"/>
    </mc:Choice>
    <mc:Fallback xmlns="">
      <p:transition advTm="48365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1092E136-4CA6-FBBD-8520-E4A7E00EA5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Si forte suspicion ou confirmation de bactérie atypique chez l'adulte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xmlns="" id="{6333844A-B7D1-EDCB-B68E-F64EBBEA75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4535841"/>
              </p:ext>
            </p:extLst>
          </p:nvPr>
        </p:nvGraphicFramePr>
        <p:xfrm>
          <a:off x="596561" y="1942742"/>
          <a:ext cx="8730464" cy="271854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39963">
                  <a:extLst>
                    <a:ext uri="{9D8B030D-6E8A-4147-A177-3AD203B41FA5}">
                      <a16:colId xmlns:a16="http://schemas.microsoft.com/office/drawing/2014/main" xmlns="" val="1031690609"/>
                    </a:ext>
                  </a:extLst>
                </a:gridCol>
                <a:gridCol w="2042276">
                  <a:extLst>
                    <a:ext uri="{9D8B030D-6E8A-4147-A177-3AD203B41FA5}">
                      <a16:colId xmlns:a16="http://schemas.microsoft.com/office/drawing/2014/main" xmlns="" val="4115238730"/>
                    </a:ext>
                  </a:extLst>
                </a:gridCol>
                <a:gridCol w="3548225">
                  <a:extLst>
                    <a:ext uri="{9D8B030D-6E8A-4147-A177-3AD203B41FA5}">
                      <a16:colId xmlns:a16="http://schemas.microsoft.com/office/drawing/2014/main" xmlns="" val="3481093871"/>
                    </a:ext>
                  </a:extLst>
                </a:gridCol>
              </a:tblGrid>
              <a:tr h="252095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Molécule(s)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Allergie / alternative</a:t>
                      </a: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2276043878"/>
                  </a:ext>
                </a:extLst>
              </a:tr>
              <a:tr h="798305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Légionellose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Azithromycine</a:t>
                      </a:r>
                      <a:endParaRPr lang="fr-FR" sz="18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Autre macrolide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fr-FR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Si forme grave ou contre-indication aux macrolides : </a:t>
                      </a:r>
                      <a:r>
                        <a:rPr lang="fr-FR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lévofloxacine</a:t>
                      </a:r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491812650"/>
                  </a:ext>
                </a:extLst>
              </a:tr>
              <a:tr h="61722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fr-FR" sz="180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Mycoplasma </a:t>
                      </a:r>
                      <a:r>
                        <a:rPr lang="fr-FR" sz="1800" i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pneumoniae</a:t>
                      </a:r>
                      <a:endParaRPr lang="fr-FR" sz="18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Macrolide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Doxycycline </a:t>
                      </a:r>
                    </a:p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fr-FR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Si contre-indication aux macrolides et aux cyclines : </a:t>
                      </a:r>
                      <a:r>
                        <a:rPr lang="fr-FR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lévofloxacine</a:t>
                      </a:r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776842572"/>
                  </a:ext>
                </a:extLst>
              </a:tr>
              <a:tr h="625475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fr-FR" sz="180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Chlamydophila </a:t>
                      </a:r>
                      <a:r>
                        <a:rPr lang="fr-FR" sz="1800" i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pneumoniae</a:t>
                      </a:r>
                      <a:endParaRPr lang="fr-FR" sz="18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Macrolide 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Doxycycline </a:t>
                      </a:r>
                    </a:p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fr-FR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Si contre-indication aux macrolides et aux cyclines : </a:t>
                      </a:r>
                      <a:r>
                        <a:rPr lang="fr-FR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lévofloxacine</a:t>
                      </a:r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4085913375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xmlns="" id="{5E2A19CC-FB51-433F-9FEC-668A904F32A7}"/>
              </a:ext>
            </a:extLst>
          </p:cNvPr>
          <p:cNvSpPr txBox="1"/>
          <p:nvPr/>
        </p:nvSpPr>
        <p:spPr>
          <a:xfrm>
            <a:off x="704346" y="4859297"/>
            <a:ext cx="7776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Macrolides : 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azithromycine, clarithromycine, </a:t>
            </a:r>
            <a:r>
              <a:rPr lang="fr-FR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roxithromycine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spiramycine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3440833" y="6165304"/>
            <a:ext cx="4909083" cy="646331"/>
          </a:xfrm>
          <a:prstGeom prst="rect">
            <a:avLst/>
          </a:prstGeom>
          <a:solidFill>
            <a:srgbClr val="66FF33"/>
          </a:solidFill>
        </p:spPr>
        <p:txBody>
          <a:bodyPr wrap="square" rtlCol="0">
            <a:spAutoFit/>
          </a:bodyPr>
          <a:lstStyle/>
          <a:p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Recommandation SPILF/SPLF, MMI formation </a:t>
            </a:r>
            <a:r>
              <a:rPr lang="fr-F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2025</a:t>
            </a:r>
          </a:p>
          <a:p>
            <a:r>
              <a:rPr lang="fr-F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Dinh et al, ID </a:t>
            </a:r>
            <a:r>
              <a:rPr lang="fr-FR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Now</a:t>
            </a:r>
            <a:r>
              <a:rPr lang="fr-F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2026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9591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9873"/>
    </mc:Choice>
    <mc:Fallback xmlns="">
      <p:transition advTm="69873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F6C7F03-0B75-E4A9-9FA5-8A9314EFFD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xmlns="" id="{6DD9440B-9311-C5D2-88D4-319897CE5E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2623082"/>
              </p:ext>
            </p:extLst>
          </p:nvPr>
        </p:nvGraphicFramePr>
        <p:xfrm>
          <a:off x="199293" y="1715450"/>
          <a:ext cx="9437076" cy="26073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97387">
                  <a:extLst>
                    <a:ext uri="{9D8B030D-6E8A-4147-A177-3AD203B41FA5}">
                      <a16:colId xmlns:a16="http://schemas.microsoft.com/office/drawing/2014/main" xmlns="" val="2918663486"/>
                    </a:ext>
                  </a:extLst>
                </a:gridCol>
                <a:gridCol w="3125336">
                  <a:extLst>
                    <a:ext uri="{9D8B030D-6E8A-4147-A177-3AD203B41FA5}">
                      <a16:colId xmlns:a16="http://schemas.microsoft.com/office/drawing/2014/main" xmlns="" val="1637924281"/>
                    </a:ext>
                  </a:extLst>
                </a:gridCol>
                <a:gridCol w="4714353">
                  <a:extLst>
                    <a:ext uri="{9D8B030D-6E8A-4147-A177-3AD203B41FA5}">
                      <a16:colId xmlns:a16="http://schemas.microsoft.com/office/drawing/2014/main" xmlns="" val="2616869604"/>
                    </a:ext>
                  </a:extLst>
                </a:gridCol>
              </a:tblGrid>
              <a:tr h="576662"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55721" marR="55721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Molécule(s)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721" marR="55721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Allergie / alternative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721" marR="55721" marT="0" marB="0" anchor="ctr"/>
                </a:tc>
                <a:extLst>
                  <a:ext uri="{0D108BD9-81ED-4DB2-BD59-A6C34878D82A}">
                    <a16:rowId xmlns:a16="http://schemas.microsoft.com/office/drawing/2014/main" xmlns="" val="999220019"/>
                  </a:ext>
                </a:extLst>
              </a:tr>
              <a:tr h="1263718"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Initiale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721" marR="55721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Céfotaxime </a:t>
                      </a:r>
                      <a:r>
                        <a:rPr lang="fr-FR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ou </a:t>
                      </a:r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ceftriaxone</a:t>
                      </a:r>
                    </a:p>
                    <a:p>
                      <a:pPr algn="ctr"/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+ Macrolide</a:t>
                      </a:r>
                    </a:p>
                  </a:txBody>
                  <a:tcPr marL="55721" marR="55721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Lévofloxacine (uniquement si allergie grave béta </a:t>
                      </a:r>
                      <a:r>
                        <a:rPr lang="fr-FR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lactamines</a:t>
                      </a:r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</a:p>
                  </a:txBody>
                  <a:tcPr marL="55721" marR="55721" marT="0" marB="0" anchor="ctr"/>
                </a:tc>
                <a:extLst>
                  <a:ext uri="{0D108BD9-81ED-4DB2-BD59-A6C34878D82A}">
                    <a16:rowId xmlns:a16="http://schemas.microsoft.com/office/drawing/2014/main" xmlns="" val="4116969251"/>
                  </a:ext>
                </a:extLst>
              </a:tr>
              <a:tr h="766946">
                <a:tc>
                  <a:txBody>
                    <a:bodyPr/>
                    <a:lstStyle/>
                    <a:p>
                      <a:pPr algn="ctr"/>
                      <a:r>
                        <a:rPr lang="fr-FR" sz="1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Désescalade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721" marR="55721" marT="0" marB="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La plus précoce possible selon évolution clinique et documentation microbiologique</a:t>
                      </a:r>
                    </a:p>
                  </a:txBody>
                  <a:tcPr marL="55721" marR="55721" marT="0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32263107"/>
                  </a:ext>
                </a:extLst>
              </a:tr>
            </a:tbl>
          </a:graphicData>
        </a:graphic>
      </p:graphicFrame>
      <p:sp>
        <p:nvSpPr>
          <p:cNvPr id="6" name="Titre 5">
            <a:extLst>
              <a:ext uri="{FF2B5EF4-FFF2-40B4-BE49-F238E27FC236}">
                <a16:creationId xmlns:a16="http://schemas.microsoft.com/office/drawing/2014/main" xmlns="" id="{7A112AD9-09DA-67D5-30CA-CBB26765A2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Antibiothérapie probabiliste</a:t>
            </a:r>
            <a:br>
              <a:rPr lang="fr-FR" dirty="0"/>
            </a:br>
            <a:r>
              <a:rPr lang="fr-FR" dirty="0"/>
              <a:t>Patient hospitalisé PAC </a:t>
            </a:r>
            <a:r>
              <a:rPr lang="fr-FR" dirty="0" smtClean="0"/>
              <a:t>grave (Réa ou USIP)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3440833" y="6165304"/>
            <a:ext cx="4909083" cy="369332"/>
          </a:xfrm>
          <a:prstGeom prst="rect">
            <a:avLst/>
          </a:prstGeom>
          <a:solidFill>
            <a:srgbClr val="66FF33"/>
          </a:solidFill>
        </p:spPr>
        <p:txBody>
          <a:bodyPr wrap="square" rtlCol="0">
            <a:spAutoFit/>
          </a:bodyPr>
          <a:lstStyle/>
          <a:p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Recommandation SPILF/SPLF, MMI formation 2025</a:t>
            </a:r>
          </a:p>
        </p:txBody>
      </p:sp>
    </p:spTree>
    <p:extLst>
      <p:ext uri="{BB962C8B-B14F-4D97-AF65-F5344CB8AC3E}">
        <p14:creationId xmlns:p14="http://schemas.microsoft.com/office/powerpoint/2010/main" val="304475489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9DF48A20-4E8D-4EA1-BBE6-55F9B94AE7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4000" dirty="0"/>
              <a:t>Quelle posologie d’antibiotique chez l’adulte </a:t>
            </a:r>
            <a:r>
              <a:rPr lang="fr-FR" sz="2400" dirty="0"/>
              <a:t>(en l’absence d’insuffisance </a:t>
            </a:r>
            <a:r>
              <a:rPr lang="fr-FR" sz="2400" dirty="0" smtClean="0"/>
              <a:t>rénale, hors soins critiques)</a:t>
            </a:r>
            <a:endParaRPr lang="fr-FR" sz="4000" dirty="0"/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xmlns="" id="{FEA8FC3E-EC47-6E4D-5A9F-E13F5E8FF0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0552496"/>
              </p:ext>
            </p:extLst>
          </p:nvPr>
        </p:nvGraphicFramePr>
        <p:xfrm>
          <a:off x="1136577" y="1988840"/>
          <a:ext cx="6435145" cy="38361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28772">
                  <a:extLst>
                    <a:ext uri="{9D8B030D-6E8A-4147-A177-3AD203B41FA5}">
                      <a16:colId xmlns:a16="http://schemas.microsoft.com/office/drawing/2014/main" xmlns="" val="17417519"/>
                    </a:ext>
                  </a:extLst>
                </a:gridCol>
                <a:gridCol w="3306373">
                  <a:extLst>
                    <a:ext uri="{9D8B030D-6E8A-4147-A177-3AD203B41FA5}">
                      <a16:colId xmlns:a16="http://schemas.microsoft.com/office/drawing/2014/main" xmlns="" val="1508360222"/>
                    </a:ext>
                  </a:extLst>
                </a:gridCol>
              </a:tblGrid>
              <a:tr h="418983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Antibiotiques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En</a:t>
                      </a:r>
                      <a:r>
                        <a:rPr lang="fr-FR" sz="180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ambulatoire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1653934206"/>
                  </a:ext>
                </a:extLst>
              </a:tr>
              <a:tr h="346975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Amoxicilline 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 g 3x/j</a:t>
                      </a: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3205905571"/>
                  </a:ext>
                </a:extLst>
              </a:tr>
              <a:tr h="327227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Amoxicilline-acide clavulanique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 </a:t>
                      </a:r>
                      <a:r>
                        <a:rPr lang="fr-F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 3x/j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1804600169"/>
                  </a:ext>
                </a:extLst>
              </a:tr>
              <a:tr h="314162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Pristinamycine 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 g 3x/j</a:t>
                      </a: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2680474808"/>
                  </a:ext>
                </a:extLst>
              </a:tr>
              <a:tr h="346975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Azithromycine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500 mg/j (J1) puis 250 mg 1x/j</a:t>
                      </a: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854703349"/>
                  </a:ext>
                </a:extLst>
              </a:tr>
              <a:tr h="346975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fr-FR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Clarithromycine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500 mg 2x/j</a:t>
                      </a: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4117896381"/>
                  </a:ext>
                </a:extLst>
              </a:tr>
              <a:tr h="346975">
                <a:tc>
                  <a:txBody>
                    <a:bodyPr/>
                    <a:lstStyle/>
                    <a:p>
                      <a:r>
                        <a:rPr lang="fr-FR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Roxithromycine</a:t>
                      </a:r>
                      <a:endParaRPr lang="fr-FR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150 mg 2x/j</a:t>
                      </a: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3272759988"/>
                  </a:ext>
                </a:extLst>
              </a:tr>
              <a:tr h="346975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fr-FR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Spiramycine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1,5 MUI à 3 MUI 3x/j</a:t>
                      </a: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46975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Doxycycline 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200 mg 1x/j</a:t>
                      </a: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46975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Ceftriaxone 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 g 1x/j</a:t>
                      </a: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46975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Lévofloxacine 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500 mg 1x/j</a:t>
                      </a: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3440833" y="6165304"/>
            <a:ext cx="4909083" cy="369332"/>
          </a:xfrm>
          <a:prstGeom prst="rect">
            <a:avLst/>
          </a:prstGeom>
          <a:solidFill>
            <a:srgbClr val="66FF33"/>
          </a:solidFill>
        </p:spPr>
        <p:txBody>
          <a:bodyPr wrap="square" rtlCol="0">
            <a:spAutoFit/>
          </a:bodyPr>
          <a:lstStyle/>
          <a:p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Recommandation SPILF/SPLF, MMI formation 2025</a:t>
            </a:r>
          </a:p>
        </p:txBody>
      </p:sp>
    </p:spTree>
    <p:extLst>
      <p:ext uri="{BB962C8B-B14F-4D97-AF65-F5344CB8AC3E}">
        <p14:creationId xmlns:p14="http://schemas.microsoft.com/office/powerpoint/2010/main" val="3850388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7326"/>
    </mc:Choice>
    <mc:Fallback xmlns="">
      <p:transition advTm="57326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dirty="0"/>
              <a:t>PAC non </a:t>
            </a:r>
            <a:r>
              <a:rPr lang="fr-FR" dirty="0" smtClean="0"/>
              <a:t>graves: pas d’indication (hors situations </a:t>
            </a:r>
            <a:r>
              <a:rPr lang="fr-FR" dirty="0"/>
              <a:t>pouvant la justifier (bronchospasme associé à un asthme, </a:t>
            </a:r>
            <a:r>
              <a:rPr lang="fr-FR" dirty="0" smtClean="0"/>
              <a:t>BPCO</a:t>
            </a:r>
            <a:r>
              <a:rPr lang="fr-FR" dirty="0"/>
              <a:t>). </a:t>
            </a:r>
          </a:p>
          <a:p>
            <a:pPr lvl="0"/>
            <a:endParaRPr lang="fr-FR" dirty="0"/>
          </a:p>
          <a:p>
            <a:pPr lvl="0"/>
            <a:r>
              <a:rPr lang="fr-FR" dirty="0"/>
              <a:t>PAC graves hospitalisées en soins </a:t>
            </a:r>
            <a:r>
              <a:rPr lang="fr-FR" dirty="0" smtClean="0"/>
              <a:t>critiques:</a:t>
            </a:r>
          </a:p>
          <a:p>
            <a:pPr lvl="1"/>
            <a:r>
              <a:rPr lang="fr-FR" dirty="0" err="1" smtClean="0"/>
              <a:t>Hémisuccinate</a:t>
            </a:r>
            <a:r>
              <a:rPr lang="fr-FR" dirty="0" smtClean="0"/>
              <a:t> </a:t>
            </a:r>
            <a:r>
              <a:rPr lang="fr-FR" dirty="0"/>
              <a:t>d’hydrocortisone </a:t>
            </a:r>
            <a:endParaRPr lang="fr-FR" dirty="0" smtClean="0"/>
          </a:p>
          <a:p>
            <a:pPr lvl="1"/>
            <a:r>
              <a:rPr lang="fr-FR" dirty="0" smtClean="0"/>
              <a:t>Débuté </a:t>
            </a:r>
            <a:r>
              <a:rPr lang="fr-FR" dirty="0"/>
              <a:t>dans les 24 heures suivant l’apparition des signes de </a:t>
            </a:r>
            <a:r>
              <a:rPr lang="fr-FR" dirty="0" smtClean="0"/>
              <a:t>gravité</a:t>
            </a:r>
          </a:p>
          <a:p>
            <a:pPr lvl="1"/>
            <a:r>
              <a:rPr lang="fr-FR" dirty="0" smtClean="0"/>
              <a:t>200 </a:t>
            </a:r>
            <a:r>
              <a:rPr lang="fr-FR" dirty="0"/>
              <a:t>mg par jour pendant 4 à 7 jours selon l’évolution </a:t>
            </a:r>
            <a:r>
              <a:rPr lang="fr-FR" dirty="0" smtClean="0"/>
              <a:t>clinique</a:t>
            </a:r>
          </a:p>
          <a:p>
            <a:pPr lvl="1"/>
            <a:r>
              <a:rPr lang="fr-FR" dirty="0" smtClean="0"/>
              <a:t>Hors </a:t>
            </a:r>
            <a:r>
              <a:rPr lang="fr-FR" dirty="0" err="1" smtClean="0"/>
              <a:t>myélosuppression</a:t>
            </a:r>
            <a:r>
              <a:rPr lang="fr-FR" dirty="0"/>
              <a:t>, </a:t>
            </a:r>
            <a:r>
              <a:rPr lang="fr-FR" dirty="0" smtClean="0"/>
              <a:t>pneumonie </a:t>
            </a:r>
            <a:r>
              <a:rPr lang="fr-FR" dirty="0"/>
              <a:t>d’inhalation ou </a:t>
            </a:r>
            <a:r>
              <a:rPr lang="fr-FR" dirty="0" smtClean="0"/>
              <a:t>origine </a:t>
            </a:r>
            <a:r>
              <a:rPr lang="fr-FR" dirty="0"/>
              <a:t>grippale. </a:t>
            </a:r>
          </a:p>
          <a:p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Indications des </a:t>
            </a:r>
            <a:r>
              <a:rPr lang="fr-FR" dirty="0" smtClean="0"/>
              <a:t>corticoïdes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4331170" y="6213430"/>
            <a:ext cx="4909083" cy="369332"/>
          </a:xfrm>
          <a:prstGeom prst="rect">
            <a:avLst/>
          </a:prstGeom>
          <a:solidFill>
            <a:srgbClr val="66FF33"/>
          </a:solidFill>
        </p:spPr>
        <p:txBody>
          <a:bodyPr wrap="square" rtlCol="0">
            <a:spAutoFit/>
          </a:bodyPr>
          <a:lstStyle/>
          <a:p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Recommandation SPILF/SPLF, MMI formation 2025</a:t>
            </a:r>
          </a:p>
        </p:txBody>
      </p:sp>
    </p:spTree>
    <p:extLst>
      <p:ext uri="{BB962C8B-B14F-4D97-AF65-F5344CB8AC3E}">
        <p14:creationId xmlns:p14="http://schemas.microsoft.com/office/powerpoint/2010/main" val="273336362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/>
              <a:t>Ne traiter que si symptômes &lt; 3 semaines</a:t>
            </a:r>
          </a:p>
          <a:p>
            <a:r>
              <a:rPr lang="fr-FR" dirty="0"/>
              <a:t>Nourrisson et enfant</a:t>
            </a:r>
          </a:p>
          <a:p>
            <a:pPr lvl="1"/>
            <a:r>
              <a:rPr lang="fr-FR" dirty="0" err="1" smtClean="0"/>
              <a:t>Clarithromycine</a:t>
            </a:r>
            <a:r>
              <a:rPr lang="fr-FR" dirty="0" smtClean="0"/>
              <a:t> </a:t>
            </a:r>
            <a:r>
              <a:rPr lang="fr-FR" dirty="0"/>
              <a:t>7J</a:t>
            </a:r>
          </a:p>
          <a:p>
            <a:pPr lvl="1"/>
            <a:r>
              <a:rPr lang="fr-FR" dirty="0" err="1" smtClean="0"/>
              <a:t>Azithromycine</a:t>
            </a:r>
            <a:r>
              <a:rPr lang="fr-FR" dirty="0" smtClean="0"/>
              <a:t> </a:t>
            </a:r>
            <a:r>
              <a:rPr lang="fr-FR" dirty="0"/>
              <a:t>3 </a:t>
            </a:r>
            <a:r>
              <a:rPr lang="fr-FR" dirty="0" smtClean="0"/>
              <a:t>J</a:t>
            </a:r>
            <a:endParaRPr lang="fr-FR" dirty="0"/>
          </a:p>
          <a:p>
            <a:pPr lvl="1"/>
            <a:r>
              <a:rPr lang="fr-FR" dirty="0"/>
              <a:t>Si CI macrolides: cotrimoxazole: </a:t>
            </a:r>
            <a:r>
              <a:rPr lang="fr-FR" dirty="0" smtClean="0"/>
              <a:t>7J</a:t>
            </a:r>
            <a:endParaRPr lang="fr-FR" dirty="0"/>
          </a:p>
          <a:p>
            <a:r>
              <a:rPr lang="fr-FR" dirty="0"/>
              <a:t>Adulte</a:t>
            </a:r>
          </a:p>
          <a:p>
            <a:pPr lvl="1"/>
            <a:r>
              <a:rPr lang="fr-FR" dirty="0" err="1" smtClean="0"/>
              <a:t>Clarithromycine</a:t>
            </a:r>
            <a:r>
              <a:rPr lang="fr-FR" dirty="0" smtClean="0"/>
              <a:t> </a:t>
            </a:r>
            <a:r>
              <a:rPr lang="fr-FR" dirty="0"/>
              <a:t>7j en 1er choix</a:t>
            </a:r>
          </a:p>
          <a:p>
            <a:pPr lvl="1"/>
            <a:r>
              <a:rPr lang="fr-FR" dirty="0" err="1" smtClean="0"/>
              <a:t>Azithromycine</a:t>
            </a:r>
            <a:r>
              <a:rPr lang="fr-FR" dirty="0" smtClean="0"/>
              <a:t> </a:t>
            </a:r>
            <a:r>
              <a:rPr lang="fr-FR" dirty="0"/>
              <a:t>3j</a:t>
            </a:r>
          </a:p>
          <a:p>
            <a:pPr lvl="1"/>
            <a:r>
              <a:rPr lang="fr-FR" dirty="0" err="1" smtClean="0"/>
              <a:t>Roxithromycine</a:t>
            </a:r>
            <a:r>
              <a:rPr lang="fr-FR" dirty="0" smtClean="0"/>
              <a:t> </a:t>
            </a:r>
            <a:r>
              <a:rPr lang="fr-FR" dirty="0"/>
              <a:t>7j</a:t>
            </a:r>
          </a:p>
          <a:p>
            <a:pPr lvl="1"/>
            <a:r>
              <a:rPr lang="fr-FR" dirty="0" err="1" smtClean="0"/>
              <a:t>Spiramycine</a:t>
            </a:r>
            <a:r>
              <a:rPr lang="fr-FR" dirty="0" smtClean="0"/>
              <a:t> </a:t>
            </a:r>
            <a:r>
              <a:rPr lang="fr-FR" dirty="0"/>
              <a:t>7j</a:t>
            </a:r>
          </a:p>
          <a:p>
            <a:pPr lvl="1"/>
            <a:r>
              <a:rPr lang="fr-FR" dirty="0"/>
              <a:t>Si CI macrolides: </a:t>
            </a:r>
            <a:r>
              <a:rPr lang="fr-FR" dirty="0" smtClean="0"/>
              <a:t>cotrimoxazole </a:t>
            </a:r>
            <a:r>
              <a:rPr lang="fr-FR" dirty="0"/>
              <a:t>7J</a:t>
            </a:r>
          </a:p>
          <a:p>
            <a:pPr lvl="1"/>
            <a:endParaRPr lang="fr-FR" dirty="0"/>
          </a:p>
          <a:p>
            <a:pPr lvl="1"/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Coqueluche 2024</a:t>
            </a:r>
            <a:endParaRPr lang="fr-FR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3352" y="4410"/>
            <a:ext cx="4342648" cy="1544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55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2098"/>
    </mc:Choice>
    <mc:Fallback xmlns="">
      <p:transition spd="slow" advTm="62098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 err="1" smtClean="0"/>
              <a:t>Clarithromycine</a:t>
            </a:r>
            <a:r>
              <a:rPr lang="fr-FR" dirty="0" smtClean="0"/>
              <a:t>:</a:t>
            </a:r>
          </a:p>
          <a:p>
            <a:pPr lvl="1"/>
            <a:r>
              <a:rPr lang="fr-FR" dirty="0" smtClean="0"/>
              <a:t>5J</a:t>
            </a:r>
            <a:endParaRPr lang="fr-FR" dirty="0"/>
          </a:p>
          <a:p>
            <a:r>
              <a:rPr lang="fr-FR" dirty="0" err="1" smtClean="0"/>
              <a:t>Azithromycine</a:t>
            </a:r>
            <a:r>
              <a:rPr lang="fr-FR" dirty="0" smtClean="0"/>
              <a:t> </a:t>
            </a:r>
            <a:r>
              <a:rPr lang="fr-FR" dirty="0"/>
              <a:t>:</a:t>
            </a:r>
          </a:p>
          <a:p>
            <a:pPr lvl="1"/>
            <a:r>
              <a:rPr lang="fr-FR" dirty="0" smtClean="0"/>
              <a:t>Enfant 3J / Adulte 5J</a:t>
            </a:r>
            <a:endParaRPr lang="fr-FR" dirty="0"/>
          </a:p>
          <a:p>
            <a:pPr lvl="1"/>
            <a:r>
              <a:rPr lang="fr-FR" dirty="0" err="1"/>
              <a:t>Spiramycine</a:t>
            </a:r>
            <a:r>
              <a:rPr lang="fr-FR" dirty="0"/>
              <a:t>  ou </a:t>
            </a:r>
            <a:r>
              <a:rPr lang="fr-FR" dirty="0" err="1"/>
              <a:t>roxithromycine</a:t>
            </a:r>
            <a:r>
              <a:rPr lang="fr-FR" dirty="0"/>
              <a:t> si problème d’approvisionnement</a:t>
            </a:r>
          </a:p>
          <a:p>
            <a:r>
              <a:rPr lang="fr-FR" dirty="0"/>
              <a:t>Allergie ou  CI macrolides : </a:t>
            </a:r>
          </a:p>
          <a:p>
            <a:pPr lvl="1"/>
            <a:r>
              <a:rPr lang="fr-FR" dirty="0"/>
              <a:t>Pristinamycine : 7J</a:t>
            </a:r>
          </a:p>
          <a:p>
            <a:pPr lvl="2"/>
            <a:r>
              <a:rPr lang="fr-FR" dirty="0"/>
              <a:t>Enfant &gt; 6 ans  et  adulte</a:t>
            </a:r>
          </a:p>
          <a:p>
            <a:pPr lvl="1"/>
            <a:r>
              <a:rPr lang="fr-FR" dirty="0"/>
              <a:t>Doxycycline : 7J</a:t>
            </a:r>
          </a:p>
          <a:p>
            <a:pPr lvl="2"/>
            <a:r>
              <a:rPr lang="fr-FR" dirty="0"/>
              <a:t>Adulte et enfant </a:t>
            </a:r>
          </a:p>
          <a:p>
            <a:pPr lvl="1"/>
            <a:r>
              <a:rPr lang="fr-FR" dirty="0" smtClean="0"/>
              <a:t>Lévofloxacine </a:t>
            </a:r>
            <a:r>
              <a:rPr lang="fr-FR" dirty="0"/>
              <a:t>en dernier recours , sur décision partagée, chez </a:t>
            </a:r>
            <a:r>
              <a:rPr lang="fr-FR" dirty="0" smtClean="0"/>
              <a:t>l’adulte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Mycoplasme 2024</a:t>
            </a:r>
            <a:endParaRPr lang="fr-FR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0386" y="4410"/>
            <a:ext cx="4615614" cy="2517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511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635"/>
    </mc:Choice>
    <mc:Fallback xmlns="">
      <p:transition spd="slow" advTm="99635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Délais attendus d’amélioration des symptômes sous TT efficace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1 semaine: la température devrait être normalisée</a:t>
            </a:r>
          </a:p>
          <a:p>
            <a:pPr lvl="0"/>
            <a:r>
              <a:rPr lang="fr-FR"/>
              <a:t>4 semaines: douleur thoracique et expectoration devraient être fortement diminués</a:t>
            </a:r>
          </a:p>
          <a:p>
            <a:pPr lvl="0"/>
            <a:r>
              <a:rPr lang="fr-FR"/>
              <a:t>6 semaines: toux et dyspnée d’effort devraient être fortement diminués</a:t>
            </a:r>
          </a:p>
          <a:p>
            <a:pPr lvl="0"/>
            <a:r>
              <a:rPr lang="fr-FR"/>
              <a:t>3 mois: la plupart des symptômes auront disparu mais une asthénie peut persister</a:t>
            </a:r>
          </a:p>
          <a:p>
            <a:r>
              <a:rPr lang="fr-FR"/>
              <a:t>6 semaines: retour à une situation normale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6825208" y="6202642"/>
            <a:ext cx="1728358" cy="359009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>
            <a:defPPr>
              <a:defRPr lang="fr-FR"/>
            </a:defPPr>
            <a:lvl1pPr>
              <a:defRPr sz="1733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NICE UK 12/2014</a:t>
            </a:r>
          </a:p>
        </p:txBody>
      </p:sp>
    </p:spTree>
    <p:extLst>
      <p:ext uri="{BB962C8B-B14F-4D97-AF65-F5344CB8AC3E}">
        <p14:creationId xmlns:p14="http://schemas.microsoft.com/office/powerpoint/2010/main" val="290013436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contenu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z="2400" dirty="0" smtClean="0"/>
              <a:t>Adapter selon les critères de stabilité clinique</a:t>
            </a:r>
          </a:p>
          <a:p>
            <a:pPr lvl="1"/>
            <a:r>
              <a:rPr lang="fr-FR" sz="2000" dirty="0" smtClean="0"/>
              <a:t>PAC </a:t>
            </a:r>
            <a:r>
              <a:rPr lang="fr-FR" sz="2000" dirty="0"/>
              <a:t>hors soins </a:t>
            </a:r>
            <a:r>
              <a:rPr lang="fr-FR" sz="2000" dirty="0" smtClean="0"/>
              <a:t>critiques</a:t>
            </a:r>
            <a:endParaRPr lang="fr-FR" sz="2000" dirty="0"/>
          </a:p>
          <a:p>
            <a:pPr lvl="2"/>
            <a:r>
              <a:rPr lang="fr-FR" sz="1800" dirty="0"/>
              <a:t>Si </a:t>
            </a:r>
            <a:r>
              <a:rPr lang="fr-FR" sz="1800" dirty="0" smtClean="0"/>
              <a:t>critères </a:t>
            </a:r>
            <a:r>
              <a:rPr lang="fr-FR" sz="1800" dirty="0"/>
              <a:t>de stabilité </a:t>
            </a:r>
            <a:r>
              <a:rPr lang="fr-FR" sz="1800" dirty="0" smtClean="0"/>
              <a:t>OK à </a:t>
            </a:r>
            <a:r>
              <a:rPr lang="fr-FR" sz="1800" dirty="0"/>
              <a:t>J3: TT ATB de 3 jours au total </a:t>
            </a:r>
            <a:r>
              <a:rPr lang="fr-FR" sz="1800" dirty="0" smtClean="0"/>
              <a:t>(hors, ID, IRC, IHC…)</a:t>
            </a:r>
            <a:endParaRPr lang="fr-FR" sz="1800" dirty="0"/>
          </a:p>
          <a:p>
            <a:pPr lvl="2"/>
            <a:r>
              <a:rPr lang="fr-FR" sz="1800" dirty="0"/>
              <a:t>Si critères de stabilité </a:t>
            </a:r>
            <a:r>
              <a:rPr lang="fr-FR" sz="1800" dirty="0" smtClean="0"/>
              <a:t>OK à J5: </a:t>
            </a:r>
            <a:r>
              <a:rPr lang="fr-FR" sz="1800" dirty="0"/>
              <a:t>TT ATB de 5 jours au </a:t>
            </a:r>
            <a:r>
              <a:rPr lang="fr-FR" sz="1800" dirty="0" smtClean="0"/>
              <a:t>total</a:t>
            </a:r>
          </a:p>
          <a:p>
            <a:pPr lvl="2"/>
            <a:r>
              <a:rPr lang="fr-FR" sz="1800" dirty="0" smtClean="0"/>
              <a:t>Sinon, 7J max</a:t>
            </a:r>
            <a:endParaRPr lang="fr-FR" sz="1800" dirty="0"/>
          </a:p>
          <a:p>
            <a:pPr lvl="1"/>
            <a:r>
              <a:rPr lang="fr-FR" sz="2000" dirty="0"/>
              <a:t>PAC </a:t>
            </a:r>
            <a:r>
              <a:rPr lang="fr-FR" sz="2000" dirty="0" smtClean="0"/>
              <a:t>soins </a:t>
            </a:r>
            <a:r>
              <a:rPr lang="fr-FR" sz="2000" dirty="0"/>
              <a:t>critiques</a:t>
            </a:r>
          </a:p>
          <a:p>
            <a:pPr lvl="2"/>
            <a:r>
              <a:rPr lang="fr-FR" sz="1800" dirty="0" smtClean="0"/>
              <a:t>7 </a:t>
            </a:r>
            <a:r>
              <a:rPr lang="fr-FR" sz="1800" dirty="0"/>
              <a:t>jours au </a:t>
            </a:r>
            <a:r>
              <a:rPr lang="fr-FR" sz="1800" dirty="0" smtClean="0"/>
              <a:t>total</a:t>
            </a:r>
            <a:endParaRPr lang="fr-FR" sz="1800" dirty="0"/>
          </a:p>
          <a:p>
            <a:pPr lvl="0"/>
            <a:r>
              <a:rPr lang="fr-FR" sz="2400" dirty="0" smtClean="0"/>
              <a:t>Sera intégré à l’indicateur HAH ATBIR</a:t>
            </a:r>
          </a:p>
          <a:p>
            <a:pPr lvl="0"/>
            <a:r>
              <a:rPr lang="fr-FR" sz="2400" dirty="0" smtClean="0"/>
              <a:t>Traitement </a:t>
            </a:r>
            <a:r>
              <a:rPr lang="fr-FR" sz="2400" dirty="0"/>
              <a:t>&gt; 7 jours uniquement complication (à </a:t>
            </a:r>
            <a:r>
              <a:rPr lang="fr-FR" sz="2400" dirty="0" smtClean="0"/>
              <a:t>justifier):</a:t>
            </a:r>
            <a:endParaRPr lang="fr-FR" sz="2400" dirty="0"/>
          </a:p>
          <a:p>
            <a:pPr lvl="1"/>
            <a:r>
              <a:rPr lang="fr-FR" sz="2000" dirty="0" smtClean="0"/>
              <a:t>Abcès, pleurésie purulente…</a:t>
            </a:r>
            <a:endParaRPr lang="fr-FR" sz="2000" dirty="0"/>
          </a:p>
          <a:p>
            <a:endParaRPr lang="fr-FR" sz="2400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Durée de l’antibiothérapie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3440833" y="6165304"/>
            <a:ext cx="4909083" cy="369332"/>
          </a:xfrm>
          <a:prstGeom prst="rect">
            <a:avLst/>
          </a:prstGeom>
          <a:solidFill>
            <a:srgbClr val="66FF33"/>
          </a:solidFill>
        </p:spPr>
        <p:txBody>
          <a:bodyPr wrap="square" rtlCol="0">
            <a:spAutoFit/>
          </a:bodyPr>
          <a:lstStyle/>
          <a:p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Recommandation SPILF/SPLF, MMI formation 2025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xmlns="" id="{B8D04213-166C-F608-83F1-C9384A3E85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862626"/>
              </p:ext>
            </p:extLst>
          </p:nvPr>
        </p:nvGraphicFramePr>
        <p:xfrm>
          <a:off x="5709015" y="3381783"/>
          <a:ext cx="3565399" cy="1430132"/>
        </p:xfrm>
        <a:graphic>
          <a:graphicData uri="http://schemas.openxmlformats.org/drawingml/2006/table">
            <a:tbl>
              <a:tblPr firstCol="1" bandRow="1">
                <a:tableStyleId>{5C22544A-7EE6-4342-B048-85BDC9FD1C3A}</a:tableStyleId>
              </a:tblPr>
              <a:tblGrid>
                <a:gridCol w="2343341">
                  <a:extLst>
                    <a:ext uri="{9D8B030D-6E8A-4147-A177-3AD203B41FA5}">
                      <a16:colId xmlns:a16="http://schemas.microsoft.com/office/drawing/2014/main" xmlns="" val="506423798"/>
                    </a:ext>
                  </a:extLst>
                </a:gridCol>
                <a:gridCol w="1222058">
                  <a:extLst>
                    <a:ext uri="{9D8B030D-6E8A-4147-A177-3AD203B41FA5}">
                      <a16:colId xmlns:a16="http://schemas.microsoft.com/office/drawing/2014/main" xmlns="" val="703132925"/>
                    </a:ext>
                  </a:extLst>
                </a:gridCol>
              </a:tblGrid>
              <a:tr h="288953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Température 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≤ 37,8°C</a:t>
                      </a: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1977529282"/>
                  </a:ext>
                </a:extLst>
              </a:tr>
              <a:tr h="288953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fr-FR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TAS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≥ 90 </a:t>
                      </a:r>
                      <a:r>
                        <a:rPr lang="fr-FR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mmHg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2813819640"/>
                  </a:ext>
                </a:extLst>
              </a:tr>
              <a:tr h="288953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Fréquence cardiaque 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≤ 100 /min</a:t>
                      </a: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3214895877"/>
                  </a:ext>
                </a:extLst>
              </a:tr>
              <a:tr h="288953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Fréquence respiratoire 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fr-FR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≤ 24 /min</a:t>
                      </a: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43849998"/>
                  </a:ext>
                </a:extLst>
              </a:tr>
              <a:tr h="236621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fr-FR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SpO</a:t>
                      </a:r>
                      <a:r>
                        <a:rPr lang="fr-FR" sz="1800" baseline="-25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≥ 90 </a:t>
                      </a:r>
                      <a:r>
                        <a:rPr lang="fr-FR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% AA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38650905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6779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8839"/>
    </mc:Choice>
    <mc:Fallback xmlns="">
      <p:transition advTm="68839"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Pneumonies d’inhalation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Prolifération microbienne après inhalation</a:t>
            </a:r>
          </a:p>
          <a:p>
            <a:pPr marL="392113" lvl="1" indent="0">
              <a:buNone/>
            </a:pPr>
            <a:r>
              <a:rPr lang="fr-FR" dirty="0" smtClean="0"/>
              <a:t>= Période </a:t>
            </a:r>
            <a:r>
              <a:rPr lang="fr-FR" dirty="0"/>
              <a:t>d’incubation</a:t>
            </a:r>
          </a:p>
          <a:p>
            <a:r>
              <a:rPr lang="fr-FR" dirty="0"/>
              <a:t>Différent de pneumonie chimique: </a:t>
            </a:r>
          </a:p>
          <a:p>
            <a:pPr lvl="1"/>
            <a:r>
              <a:rPr lang="fr-FR" dirty="0"/>
              <a:t>Liquide gastrique entraîne une réaction inflammatoire</a:t>
            </a:r>
          </a:p>
          <a:p>
            <a:pPr marL="392113" lvl="1" indent="0">
              <a:buNone/>
            </a:pPr>
            <a:r>
              <a:rPr lang="fr-FR" dirty="0" smtClean="0"/>
              <a:t>= Pas d’incubation. Symptômes immédiats = pas d’ATB</a:t>
            </a:r>
            <a:endParaRPr lang="fr-FR" dirty="0"/>
          </a:p>
          <a:p>
            <a:r>
              <a:rPr lang="fr-FR" dirty="0"/>
              <a:t>Diagnostic = </a:t>
            </a:r>
          </a:p>
          <a:p>
            <a:pPr lvl="1"/>
            <a:r>
              <a:rPr lang="fr-FR" dirty="0"/>
              <a:t>Signes d’infection basse +</a:t>
            </a:r>
          </a:p>
          <a:p>
            <a:pPr lvl="1"/>
            <a:r>
              <a:rPr lang="fr-FR" dirty="0"/>
              <a:t>Nouveaux infiltrats radiologiques (plutôt TDM ou écho) +</a:t>
            </a:r>
          </a:p>
          <a:p>
            <a:pPr lvl="1"/>
            <a:r>
              <a:rPr lang="fr-FR" dirty="0"/>
              <a:t>Tb déglutition ou inhalation ou</a:t>
            </a:r>
          </a:p>
          <a:p>
            <a:pPr lvl="1"/>
            <a:r>
              <a:rPr lang="fr-FR" dirty="0"/>
              <a:t>Atteinte déclive avec </a:t>
            </a:r>
            <a:r>
              <a:rPr lang="fr-FR" dirty="0" err="1"/>
              <a:t>FdR</a:t>
            </a:r>
            <a:r>
              <a:rPr lang="fr-FR" dirty="0"/>
              <a:t> inhalation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xmlns="" id="{FCC94C17-4259-2660-6A83-572F80CE90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0670" y="13252"/>
            <a:ext cx="3465330" cy="1712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28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84986"/>
    </mc:Choice>
    <mc:Fallback xmlns="">
      <p:transition advTm="84986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Bactéries difficiles à traiter</a:t>
            </a:r>
          </a:p>
          <a:p>
            <a:pPr lvl="1"/>
            <a:r>
              <a:rPr lang="fr-FR" dirty="0" smtClean="0"/>
              <a:t>Vers l’impasse thérapeutique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 contexte </a:t>
            </a:r>
            <a:endParaRPr lang="fr-F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5738" y="585989"/>
            <a:ext cx="3246599" cy="5899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803526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 smtClean="0"/>
              <a:t>Fausse </a:t>
            </a:r>
            <a:r>
              <a:rPr lang="fr-FR" dirty="0"/>
              <a:t>route </a:t>
            </a:r>
            <a:r>
              <a:rPr lang="fr-FR" dirty="0" smtClean="0"/>
              <a:t>constatée = pas d’ATB, </a:t>
            </a:r>
            <a:r>
              <a:rPr lang="fr-FR" dirty="0"/>
              <a:t>surveillance clinique. </a:t>
            </a:r>
          </a:p>
          <a:p>
            <a:r>
              <a:rPr lang="fr-FR" dirty="0" smtClean="0"/>
              <a:t>ATB </a:t>
            </a:r>
            <a:r>
              <a:rPr lang="fr-FR" dirty="0"/>
              <a:t>uniquement </a:t>
            </a:r>
            <a:r>
              <a:rPr lang="fr-FR" dirty="0" smtClean="0"/>
              <a:t>si critères PI</a:t>
            </a:r>
          </a:p>
          <a:p>
            <a:pPr lvl="2"/>
            <a:r>
              <a:rPr lang="fr-FR" dirty="0"/>
              <a:t>1ère </a:t>
            </a:r>
            <a:r>
              <a:rPr lang="fr-FR" dirty="0" err="1" smtClean="0"/>
              <a:t>int</a:t>
            </a:r>
            <a:r>
              <a:rPr lang="fr-FR" dirty="0" smtClean="0"/>
              <a:t>: </a:t>
            </a:r>
            <a:r>
              <a:rPr lang="fr-FR" dirty="0" err="1"/>
              <a:t>Amox</a:t>
            </a:r>
            <a:r>
              <a:rPr lang="fr-FR" dirty="0"/>
              <a:t> - </a:t>
            </a:r>
            <a:r>
              <a:rPr lang="fr-FR" dirty="0" err="1"/>
              <a:t>clavu</a:t>
            </a:r>
            <a:r>
              <a:rPr lang="fr-FR" dirty="0"/>
              <a:t> 1 g 3x/j PO ou IV</a:t>
            </a:r>
          </a:p>
          <a:p>
            <a:pPr lvl="2"/>
            <a:r>
              <a:rPr lang="fr-FR" dirty="0" smtClean="0"/>
              <a:t>PO </a:t>
            </a:r>
            <a:r>
              <a:rPr lang="fr-FR" dirty="0"/>
              <a:t>ou IV impossibles: Ceftriaxone SC 1g/j (pas de métronidazole)</a:t>
            </a:r>
          </a:p>
          <a:p>
            <a:pPr lvl="3"/>
            <a:r>
              <a:rPr lang="fr-FR" dirty="0" smtClean="0"/>
              <a:t>Allergie </a:t>
            </a:r>
            <a:r>
              <a:rPr lang="fr-FR" dirty="0"/>
              <a:t>pénicilline sans CI C3G : </a:t>
            </a:r>
            <a:r>
              <a:rPr lang="fr-FR" dirty="0" smtClean="0"/>
              <a:t>Ceftriaxone</a:t>
            </a:r>
            <a:endParaRPr lang="fr-FR" dirty="0"/>
          </a:p>
          <a:p>
            <a:pPr lvl="2"/>
            <a:r>
              <a:rPr lang="fr-FR" dirty="0"/>
              <a:t>Si </a:t>
            </a:r>
            <a:r>
              <a:rPr lang="fr-FR" dirty="0" smtClean="0"/>
              <a:t>CI </a:t>
            </a:r>
            <a:r>
              <a:rPr lang="fr-FR" dirty="0"/>
              <a:t>toutes </a:t>
            </a:r>
            <a:r>
              <a:rPr lang="fr-FR" dirty="0">
                <a:latin typeface="Symbol" panose="05050102010706020507" pitchFamily="18" charset="2"/>
              </a:rPr>
              <a:t>b</a:t>
            </a:r>
            <a:r>
              <a:rPr lang="fr-FR" dirty="0"/>
              <a:t>-</a:t>
            </a:r>
            <a:r>
              <a:rPr lang="fr-FR" dirty="0" err="1"/>
              <a:t>lactamines</a:t>
            </a:r>
            <a:r>
              <a:rPr lang="fr-FR" dirty="0"/>
              <a:t> : </a:t>
            </a:r>
            <a:r>
              <a:rPr lang="fr-FR" dirty="0" smtClean="0"/>
              <a:t>Cotrimoxazole </a:t>
            </a:r>
            <a:r>
              <a:rPr lang="fr-FR" dirty="0"/>
              <a:t>PO ou IV 800/160 </a:t>
            </a:r>
            <a:r>
              <a:rPr lang="fr-FR" dirty="0" smtClean="0"/>
              <a:t>3x/j</a:t>
            </a:r>
            <a:endParaRPr lang="fr-FR" dirty="0"/>
          </a:p>
          <a:p>
            <a:pPr lvl="1"/>
            <a:r>
              <a:rPr lang="fr-FR" dirty="0" smtClean="0"/>
              <a:t>Si échec </a:t>
            </a:r>
            <a:r>
              <a:rPr lang="fr-FR" dirty="0"/>
              <a:t>ATB à 72h (ou </a:t>
            </a:r>
            <a:r>
              <a:rPr lang="fr-FR" dirty="0" err="1"/>
              <a:t>FdR</a:t>
            </a:r>
            <a:r>
              <a:rPr lang="fr-FR" dirty="0"/>
              <a:t> </a:t>
            </a:r>
            <a:r>
              <a:rPr lang="fr-FR" i="1" dirty="0"/>
              <a:t>P. </a:t>
            </a:r>
            <a:r>
              <a:rPr lang="fr-FR" i="1" dirty="0" err="1"/>
              <a:t>aeruginosa</a:t>
            </a:r>
            <a:r>
              <a:rPr lang="fr-FR" dirty="0" smtClean="0"/>
              <a:t>): </a:t>
            </a:r>
            <a:r>
              <a:rPr lang="fr-FR" dirty="0" err="1" smtClean="0"/>
              <a:t>Pip-tazo</a:t>
            </a:r>
            <a:r>
              <a:rPr lang="fr-FR" dirty="0" smtClean="0"/>
              <a:t> </a:t>
            </a:r>
            <a:r>
              <a:rPr lang="fr-FR" dirty="0"/>
              <a:t>4g 3à4x/j</a:t>
            </a:r>
          </a:p>
          <a:p>
            <a:r>
              <a:rPr lang="fr-FR" dirty="0"/>
              <a:t>Durée 5J si critères de stabilité </a:t>
            </a:r>
            <a:r>
              <a:rPr lang="fr-FR" dirty="0" smtClean="0"/>
              <a:t>clinique, sinon 7J</a:t>
            </a:r>
            <a:endParaRPr lang="fr-FR" dirty="0"/>
          </a:p>
          <a:p>
            <a:r>
              <a:rPr lang="fr-FR" dirty="0"/>
              <a:t>Mesures de prévention secondaires</a:t>
            </a:r>
          </a:p>
          <a:p>
            <a:pPr lvl="1"/>
            <a:r>
              <a:rPr lang="fr-FR" dirty="0"/>
              <a:t>Réévaluation TT jouant sur vigilance/déglutition/IPP</a:t>
            </a:r>
          </a:p>
          <a:p>
            <a:pPr lvl="1"/>
            <a:r>
              <a:rPr lang="fr-FR" dirty="0"/>
              <a:t>Test déglutition, évaluation nutritionnelle 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Pneumonies d’inhalation </a:t>
            </a: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xmlns="" id="{53FD1BD6-900E-0306-2F4E-FE47CEA992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0670" y="0"/>
            <a:ext cx="3465330" cy="1712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021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3578"/>
    </mc:Choice>
    <mc:Fallback xmlns="">
      <p:transition advTm="53578"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639" y="774783"/>
            <a:ext cx="6953250" cy="2219325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sp>
        <p:nvSpPr>
          <p:cNvPr id="3" name="Titre 2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r>
              <a:rPr lang="fr-FR" dirty="0" smtClean="0"/>
              <a:t>Infections urinaires masculines (juin 2026)</a:t>
            </a: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870" y="2950226"/>
            <a:ext cx="5648325" cy="100965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7625" y="3894452"/>
            <a:ext cx="6048375" cy="100965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006" y="4860220"/>
            <a:ext cx="5934075" cy="97155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64380" y="5627041"/>
            <a:ext cx="6000750" cy="120015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63560583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La couleur et l'odeur des </a:t>
            </a:r>
            <a:r>
              <a:rPr lang="fr-FR" dirty="0" smtClean="0"/>
              <a:t>urines (</a:t>
            </a:r>
            <a:r>
              <a:rPr lang="fr-FR" b="1" dirty="0" smtClean="0">
                <a:solidFill>
                  <a:srgbClr val="FF0000"/>
                </a:solidFill>
              </a:rPr>
              <a:t>pipi qui pue pas d’ECBU</a:t>
            </a:r>
            <a:r>
              <a:rPr lang="fr-FR" dirty="0" smtClean="0"/>
              <a:t>)</a:t>
            </a:r>
            <a:endParaRPr lang="fr-FR" dirty="0"/>
          </a:p>
          <a:p>
            <a:r>
              <a:rPr lang="fr-FR" dirty="0"/>
              <a:t>L'hématurie </a:t>
            </a:r>
            <a:r>
              <a:rPr lang="fr-FR" dirty="0" smtClean="0"/>
              <a:t>macroscopique</a:t>
            </a:r>
            <a:r>
              <a:rPr lang="fr-FR" dirty="0"/>
              <a:t> isolée</a:t>
            </a:r>
            <a:endParaRPr lang="fr-FR" dirty="0" smtClean="0"/>
          </a:p>
          <a:p>
            <a:r>
              <a:rPr lang="fr-FR" dirty="0"/>
              <a:t>L</a:t>
            </a:r>
            <a:r>
              <a:rPr lang="fr-FR" dirty="0" smtClean="0"/>
              <a:t>a </a:t>
            </a:r>
            <a:r>
              <a:rPr lang="fr-FR" dirty="0"/>
              <a:t>rétention aigue d'urines </a:t>
            </a:r>
            <a:r>
              <a:rPr lang="fr-FR" dirty="0" smtClean="0"/>
              <a:t>isolée</a:t>
            </a:r>
            <a:endParaRPr lang="fr-FR" dirty="0"/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Ce qui n'est pas un signe d'infection urinaire chez </a:t>
            </a:r>
            <a:r>
              <a:rPr lang="fr-FR" dirty="0" smtClean="0"/>
              <a:t>l'homme</a:t>
            </a:r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xmlns="" id="{6AF89D09-B43E-B9A9-AC9E-DEC05FE77E63}"/>
              </a:ext>
            </a:extLst>
          </p:cNvPr>
          <p:cNvSpPr txBox="1"/>
          <p:nvPr/>
        </p:nvSpPr>
        <p:spPr>
          <a:xfrm>
            <a:off x="4161691" y="6237312"/>
            <a:ext cx="4689231" cy="369332"/>
          </a:xfrm>
          <a:prstGeom prst="rect">
            <a:avLst/>
          </a:prstGeom>
          <a:solidFill>
            <a:srgbClr val="99FF66"/>
          </a:solidFill>
        </p:spPr>
        <p:txBody>
          <a:bodyPr wrap="square" rtlCol="0">
            <a:spAutoFit/>
          </a:bodyPr>
          <a:lstStyle/>
          <a:p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Recommandation </a:t>
            </a:r>
            <a:r>
              <a:rPr lang="fr-F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SPILF, </a:t>
            </a:r>
            <a:r>
              <a:rPr lang="fr-FR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Lafaurie</a:t>
            </a:r>
            <a:r>
              <a:rPr lang="fr-F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et al,  IDN 2026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574978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4EB0708D-345F-68FD-1F02-BFC48F9676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410"/>
            <a:ext cx="9906000" cy="1143000"/>
          </a:xfrm>
        </p:spPr>
        <p:txBody>
          <a:bodyPr/>
          <a:lstStyle/>
          <a:p>
            <a:r>
              <a:rPr lang="fr-FR" dirty="0"/>
              <a:t>Cystite de l’homme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xmlns="" id="{6AF89D09-B43E-B9A9-AC9E-DEC05FE77E63}"/>
              </a:ext>
            </a:extLst>
          </p:cNvPr>
          <p:cNvSpPr txBox="1"/>
          <p:nvPr/>
        </p:nvSpPr>
        <p:spPr>
          <a:xfrm>
            <a:off x="4161691" y="6237312"/>
            <a:ext cx="4689231" cy="369332"/>
          </a:xfrm>
          <a:prstGeom prst="rect">
            <a:avLst/>
          </a:prstGeom>
          <a:solidFill>
            <a:srgbClr val="99FF66"/>
          </a:solidFill>
        </p:spPr>
        <p:txBody>
          <a:bodyPr wrap="square" rtlCol="0">
            <a:spAutoFit/>
          </a:bodyPr>
          <a:lstStyle/>
          <a:p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Recommandation </a:t>
            </a:r>
            <a:r>
              <a:rPr lang="fr-F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SPILF, </a:t>
            </a:r>
            <a:r>
              <a:rPr lang="fr-FR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Lafaurie</a:t>
            </a:r>
            <a:r>
              <a:rPr lang="fr-F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et al,  IDN 2026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Signes fonctionnels urinaires: </a:t>
            </a:r>
            <a:endParaRPr lang="fr-FR" dirty="0" smtClean="0"/>
          </a:p>
          <a:p>
            <a:pPr lvl="1"/>
            <a:r>
              <a:rPr lang="fr-FR" dirty="0" smtClean="0"/>
              <a:t>Brûlures </a:t>
            </a:r>
            <a:r>
              <a:rPr lang="fr-FR" dirty="0"/>
              <a:t>urétrales per-mictionnelles, pollakiurie, </a:t>
            </a:r>
            <a:r>
              <a:rPr lang="fr-FR" dirty="0" err="1"/>
              <a:t>urgenturie</a:t>
            </a:r>
            <a:r>
              <a:rPr lang="fr-FR" dirty="0"/>
              <a:t>, dysurie, nycturie, douleur de l’hypogastre. </a:t>
            </a:r>
            <a:endParaRPr lang="fr-FR" dirty="0" smtClean="0"/>
          </a:p>
          <a:p>
            <a:pPr lvl="1"/>
            <a:r>
              <a:rPr lang="fr-FR" dirty="0" smtClean="0"/>
              <a:t>Une </a:t>
            </a:r>
            <a:r>
              <a:rPr lang="fr-FR" dirty="0"/>
              <a:t>hématurie macroscopique associée est possible</a:t>
            </a:r>
          </a:p>
          <a:p>
            <a:r>
              <a:rPr lang="fr-FR" dirty="0"/>
              <a:t>ECBU positif</a:t>
            </a:r>
          </a:p>
          <a:p>
            <a:r>
              <a:rPr lang="fr-FR" dirty="0"/>
              <a:t>Sans fièvre, frissons, tremblements ni sepsis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2499524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Association de signes cliniques de cystite, de fièvre (ou sepsis) et d’un ECBU positif</a:t>
            </a:r>
          </a:p>
          <a:p>
            <a:r>
              <a:rPr lang="fr-FR" b="1" dirty="0"/>
              <a:t>Forme typique avec atteinte prostatique manifeste :</a:t>
            </a:r>
            <a:endParaRPr lang="fr-FR" dirty="0"/>
          </a:p>
          <a:p>
            <a:pPr lvl="1"/>
            <a:r>
              <a:rPr lang="fr-FR" dirty="0"/>
              <a:t>Signes fonctionnels urinaires : brûlures mictionnelles, impériosité, pollakiurie, dysurie, rétention d'urine, urines troubles</a:t>
            </a:r>
          </a:p>
          <a:p>
            <a:pPr lvl="1"/>
            <a:r>
              <a:rPr lang="fr-FR" dirty="0"/>
              <a:t>Douleurs indépendantes de la miction : pelviennes, </a:t>
            </a:r>
            <a:r>
              <a:rPr lang="fr-FR" dirty="0" err="1"/>
              <a:t>sus-pubiennes</a:t>
            </a:r>
            <a:r>
              <a:rPr lang="fr-FR" dirty="0"/>
              <a:t>, périnéales, urétrales</a:t>
            </a:r>
          </a:p>
          <a:p>
            <a:pPr lvl="1"/>
            <a:r>
              <a:rPr lang="fr-FR" dirty="0"/>
              <a:t>Syndrome infectieux : fièvre, frissons</a:t>
            </a:r>
          </a:p>
          <a:p>
            <a:pPr lvl="1"/>
            <a:r>
              <a:rPr lang="fr-FR" dirty="0" smtClean="0"/>
              <a:t>TR </a:t>
            </a:r>
            <a:r>
              <a:rPr lang="fr-FR" dirty="0"/>
              <a:t>(</a:t>
            </a:r>
            <a:r>
              <a:rPr lang="fr-FR" b="1" dirty="0"/>
              <a:t>non recommandé en routine</a:t>
            </a:r>
            <a:r>
              <a:rPr lang="fr-FR" dirty="0"/>
              <a:t>, hors incertitude diagnostique</a:t>
            </a:r>
            <a:r>
              <a:rPr lang="fr-FR" dirty="0" smtClean="0"/>
              <a:t>): </a:t>
            </a:r>
            <a:r>
              <a:rPr lang="fr-FR" dirty="0"/>
              <a:t>prostate augmentée de volume, tendue et douloureuse</a:t>
            </a:r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Prostatite </a:t>
            </a:r>
            <a:r>
              <a:rPr lang="fr-FR" dirty="0" smtClean="0"/>
              <a:t>aigüe</a:t>
            </a:r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xmlns="" id="{6AF89D09-B43E-B9A9-AC9E-DEC05FE77E63}"/>
              </a:ext>
            </a:extLst>
          </p:cNvPr>
          <p:cNvSpPr txBox="1"/>
          <p:nvPr/>
        </p:nvSpPr>
        <p:spPr>
          <a:xfrm>
            <a:off x="4161691" y="6237312"/>
            <a:ext cx="4689231" cy="369332"/>
          </a:xfrm>
          <a:prstGeom prst="rect">
            <a:avLst/>
          </a:prstGeom>
          <a:solidFill>
            <a:srgbClr val="99FF66"/>
          </a:solidFill>
        </p:spPr>
        <p:txBody>
          <a:bodyPr wrap="square" rtlCol="0">
            <a:spAutoFit/>
          </a:bodyPr>
          <a:lstStyle/>
          <a:p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Recommandation </a:t>
            </a:r>
            <a:r>
              <a:rPr lang="fr-F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SPILF, </a:t>
            </a:r>
            <a:r>
              <a:rPr lang="fr-FR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Lafaurie</a:t>
            </a:r>
            <a:r>
              <a:rPr lang="fr-F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et al,  IDN 2026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735234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Association de fièvre ou sepsis, de douleurs lombaires spontanées ou à l’ébranlement, de signes de cystites (inconstants) et d’un ECBU positif</a:t>
            </a:r>
          </a:p>
          <a:p>
            <a:pPr lvl="1"/>
            <a:r>
              <a:rPr lang="fr-FR" dirty="0"/>
              <a:t>Elle est rare chez l'homme et doit faire rechercher une </a:t>
            </a:r>
            <a:r>
              <a:rPr lang="fr-FR" dirty="0" err="1"/>
              <a:t>uropathie</a:t>
            </a:r>
            <a:r>
              <a:rPr lang="fr-FR" dirty="0"/>
              <a:t> </a:t>
            </a:r>
            <a:r>
              <a:rPr lang="fr-FR" dirty="0" smtClean="0"/>
              <a:t>sous-jacente</a:t>
            </a:r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Pyélonéphrite </a:t>
            </a:r>
            <a:r>
              <a:rPr lang="fr-FR" dirty="0" smtClean="0"/>
              <a:t>aigüe de l’homme</a:t>
            </a:r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xmlns="" id="{6AF89D09-B43E-B9A9-AC9E-DEC05FE77E63}"/>
              </a:ext>
            </a:extLst>
          </p:cNvPr>
          <p:cNvSpPr txBox="1"/>
          <p:nvPr/>
        </p:nvSpPr>
        <p:spPr>
          <a:xfrm>
            <a:off x="4161691" y="6237312"/>
            <a:ext cx="4689231" cy="369332"/>
          </a:xfrm>
          <a:prstGeom prst="rect">
            <a:avLst/>
          </a:prstGeom>
          <a:solidFill>
            <a:srgbClr val="99FF66"/>
          </a:solidFill>
        </p:spPr>
        <p:txBody>
          <a:bodyPr wrap="square" rtlCol="0">
            <a:spAutoFit/>
          </a:bodyPr>
          <a:lstStyle/>
          <a:p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Recommandation </a:t>
            </a:r>
            <a:r>
              <a:rPr lang="fr-F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SPILF, </a:t>
            </a:r>
            <a:r>
              <a:rPr lang="fr-FR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Lafaurie</a:t>
            </a:r>
            <a:r>
              <a:rPr lang="fr-F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et al,  IDN 2026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984049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95300" y="1916831"/>
            <a:ext cx="8915400" cy="4366737"/>
          </a:xfrm>
        </p:spPr>
        <p:txBody>
          <a:bodyPr>
            <a:normAutofit fontScale="92500" lnSpcReduction="10000"/>
          </a:bodyPr>
          <a:lstStyle/>
          <a:p>
            <a:r>
              <a:rPr lang="fr-FR" dirty="0" smtClean="0"/>
              <a:t>Signes: </a:t>
            </a:r>
          </a:p>
          <a:p>
            <a:pPr lvl="1"/>
            <a:r>
              <a:rPr lang="fr-FR" dirty="0" smtClean="0"/>
              <a:t>Confusion</a:t>
            </a:r>
            <a:r>
              <a:rPr lang="fr-FR" dirty="0"/>
              <a:t>, perte d'autonomie brutale, </a:t>
            </a:r>
            <a:r>
              <a:rPr lang="fr-FR" dirty="0" smtClean="0"/>
              <a:t>décompensation comorbidité, chutes</a:t>
            </a:r>
          </a:p>
          <a:p>
            <a:r>
              <a:rPr lang="fr-FR" dirty="0" smtClean="0"/>
              <a:t>Score pour évaluer un risque de </a:t>
            </a:r>
            <a:r>
              <a:rPr lang="fr-FR" dirty="0"/>
              <a:t>sepsis</a:t>
            </a:r>
          </a:p>
          <a:p>
            <a:pPr lvl="1"/>
            <a:r>
              <a:rPr lang="fr-FR" dirty="0" smtClean="0"/>
              <a:t>Si≥ 3:  ≥ 40% de risque de progression vers un sepsis</a:t>
            </a:r>
          </a:p>
          <a:p>
            <a:pPr lvl="2"/>
            <a:r>
              <a:rPr lang="fr-FR" dirty="0" smtClean="0"/>
              <a:t>Âge &gt; 65 ans </a:t>
            </a:r>
          </a:p>
          <a:p>
            <a:pPr lvl="2"/>
            <a:r>
              <a:rPr lang="fr-FR" dirty="0" smtClean="0"/>
              <a:t>Température &gt; 38°C </a:t>
            </a:r>
          </a:p>
          <a:p>
            <a:pPr lvl="2"/>
            <a:r>
              <a:rPr lang="fr-FR" dirty="0" smtClean="0"/>
              <a:t>PAS ≤ 110 </a:t>
            </a:r>
            <a:r>
              <a:rPr lang="fr-FR" dirty="0" err="1" smtClean="0"/>
              <a:t>mmHg</a:t>
            </a:r>
            <a:r>
              <a:rPr lang="fr-FR" dirty="0" smtClean="0"/>
              <a:t> </a:t>
            </a:r>
          </a:p>
          <a:p>
            <a:pPr lvl="2"/>
            <a:r>
              <a:rPr lang="fr-FR" dirty="0" smtClean="0"/>
              <a:t>FC &gt; 110/min </a:t>
            </a:r>
          </a:p>
          <a:p>
            <a:pPr lvl="2"/>
            <a:r>
              <a:rPr lang="fr-FR" dirty="0" smtClean="0"/>
              <a:t>SpO2 ≤ 95 % </a:t>
            </a:r>
          </a:p>
          <a:p>
            <a:pPr lvl="2"/>
            <a:r>
              <a:rPr lang="fr-FR" dirty="0" smtClean="0"/>
              <a:t>Altération récente de l'état mental (confusion, etc.)</a:t>
            </a:r>
          </a:p>
          <a:p>
            <a:pPr lvl="1"/>
            <a:r>
              <a:rPr lang="fr-FR" dirty="0" smtClean="0"/>
              <a:t>Eliminer diagnostics différentiels</a:t>
            </a:r>
          </a:p>
          <a:p>
            <a:pPr lvl="2"/>
            <a:r>
              <a:rPr lang="fr-FR" dirty="0" smtClean="0"/>
              <a:t>Si négatif, discuter traitement 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Bactériurie et signes non spécifiques</a:t>
            </a:r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xmlns="" id="{6AF89D09-B43E-B9A9-AC9E-DEC05FE77E63}"/>
              </a:ext>
            </a:extLst>
          </p:cNvPr>
          <p:cNvSpPr txBox="1"/>
          <p:nvPr/>
        </p:nvSpPr>
        <p:spPr>
          <a:xfrm>
            <a:off x="4161691" y="6237312"/>
            <a:ext cx="4689231" cy="369332"/>
          </a:xfrm>
          <a:prstGeom prst="rect">
            <a:avLst/>
          </a:prstGeom>
          <a:solidFill>
            <a:srgbClr val="99FF66"/>
          </a:solidFill>
        </p:spPr>
        <p:txBody>
          <a:bodyPr wrap="square" rtlCol="0">
            <a:spAutoFit/>
          </a:bodyPr>
          <a:lstStyle/>
          <a:p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Recommandation </a:t>
            </a:r>
            <a:r>
              <a:rPr lang="fr-F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SPILF, </a:t>
            </a:r>
            <a:r>
              <a:rPr lang="fr-FR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Lafaurie</a:t>
            </a:r>
            <a:r>
              <a:rPr lang="fr-F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et al,  IDN 2026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748994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 smtClean="0"/>
              <a:t>Biologie</a:t>
            </a:r>
          </a:p>
          <a:p>
            <a:pPr lvl="1"/>
            <a:r>
              <a:rPr lang="fr-FR" dirty="0" smtClean="0"/>
              <a:t>ECBU </a:t>
            </a:r>
            <a:r>
              <a:rPr lang="fr-FR" dirty="0"/>
              <a:t>dans tous les </a:t>
            </a:r>
            <a:r>
              <a:rPr lang="fr-FR" dirty="0" smtClean="0"/>
              <a:t>cas (pas de bandelette)</a:t>
            </a:r>
          </a:p>
          <a:p>
            <a:pPr lvl="1"/>
            <a:r>
              <a:rPr lang="fr-FR" dirty="0" smtClean="0"/>
              <a:t>Pas de bilan sanguin si cystite</a:t>
            </a:r>
          </a:p>
          <a:p>
            <a:pPr lvl="1"/>
            <a:r>
              <a:rPr lang="fr-FR" dirty="0" smtClean="0"/>
              <a:t>Pas de créatinine sauf </a:t>
            </a:r>
            <a:r>
              <a:rPr lang="fr-FR" dirty="0" err="1" smtClean="0"/>
              <a:t>FdR</a:t>
            </a:r>
            <a:r>
              <a:rPr lang="fr-FR" dirty="0" smtClean="0"/>
              <a:t> IRA</a:t>
            </a:r>
          </a:p>
          <a:p>
            <a:pPr lvl="1"/>
            <a:r>
              <a:rPr lang="fr-FR" dirty="0" smtClean="0"/>
              <a:t>Pas d’hémocultures ni marqueurs </a:t>
            </a:r>
            <a:r>
              <a:rPr lang="fr-FR" dirty="0" err="1" smtClean="0"/>
              <a:t>inf</a:t>
            </a:r>
            <a:r>
              <a:rPr lang="fr-FR" dirty="0" smtClean="0"/>
              <a:t> si ambulatoire</a:t>
            </a:r>
          </a:p>
          <a:p>
            <a:r>
              <a:rPr lang="fr-FR" dirty="0" smtClean="0"/>
              <a:t>Imagerie si infection fébrile</a:t>
            </a:r>
          </a:p>
          <a:p>
            <a:pPr lvl="1"/>
            <a:r>
              <a:rPr lang="fr-FR" dirty="0" smtClean="0"/>
              <a:t>Prostatite: scan </a:t>
            </a:r>
            <a:r>
              <a:rPr lang="fr-FR" dirty="0" err="1" smtClean="0"/>
              <a:t>abdo</a:t>
            </a:r>
            <a:r>
              <a:rPr lang="fr-FR" dirty="0" smtClean="0"/>
              <a:t> </a:t>
            </a:r>
            <a:r>
              <a:rPr lang="fr-FR" dirty="0" err="1" smtClean="0"/>
              <a:t>pelv</a:t>
            </a:r>
            <a:r>
              <a:rPr lang="fr-FR" dirty="0" smtClean="0"/>
              <a:t> en urgence</a:t>
            </a:r>
          </a:p>
          <a:p>
            <a:pPr lvl="1"/>
            <a:r>
              <a:rPr lang="fr-FR" dirty="0" smtClean="0"/>
              <a:t>Pyélonéphrite: scan </a:t>
            </a:r>
            <a:r>
              <a:rPr lang="fr-FR" dirty="0"/>
              <a:t>en urgence si sepsis/choc, hyperalgie, suspicion d'obstruction, matériel </a:t>
            </a:r>
            <a:r>
              <a:rPr lang="fr-FR" dirty="0" err="1"/>
              <a:t>endo</a:t>
            </a:r>
            <a:r>
              <a:rPr lang="fr-FR" dirty="0"/>
              <a:t>-urétéral, insuffisance rénale </a:t>
            </a:r>
            <a:r>
              <a:rPr lang="fr-FR" dirty="0" smtClean="0"/>
              <a:t>aigüe</a:t>
            </a:r>
          </a:p>
          <a:p>
            <a:r>
              <a:rPr lang="fr-FR" b="1" dirty="0" smtClean="0">
                <a:solidFill>
                  <a:srgbClr val="FF0000"/>
                </a:solidFill>
              </a:rPr>
              <a:t>La CRP ne fait pas partie des critères diagnostiques</a:t>
            </a:r>
          </a:p>
          <a:p>
            <a:pPr lvl="1"/>
            <a:r>
              <a:rPr lang="fr-FR" dirty="0" smtClean="0"/>
              <a:t>Des SFU avec une CRP ne sont qu’une cystite</a:t>
            </a:r>
          </a:p>
          <a:p>
            <a:pPr lvl="1"/>
            <a:endParaRPr lang="fr-FR" dirty="0" smtClean="0"/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Diagnostic et bilan</a:t>
            </a:r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xmlns="" id="{6AF89D09-B43E-B9A9-AC9E-DEC05FE77E63}"/>
              </a:ext>
            </a:extLst>
          </p:cNvPr>
          <p:cNvSpPr txBox="1"/>
          <p:nvPr/>
        </p:nvSpPr>
        <p:spPr>
          <a:xfrm>
            <a:off x="4161691" y="6237312"/>
            <a:ext cx="4689231" cy="369332"/>
          </a:xfrm>
          <a:prstGeom prst="rect">
            <a:avLst/>
          </a:prstGeom>
          <a:solidFill>
            <a:srgbClr val="99FF66"/>
          </a:solidFill>
        </p:spPr>
        <p:txBody>
          <a:bodyPr wrap="square" rtlCol="0">
            <a:spAutoFit/>
          </a:bodyPr>
          <a:lstStyle/>
          <a:p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Recommandation </a:t>
            </a:r>
            <a:r>
              <a:rPr lang="fr-F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SPILF, </a:t>
            </a:r>
            <a:r>
              <a:rPr lang="fr-FR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Lafaurie</a:t>
            </a:r>
            <a:r>
              <a:rPr lang="fr-F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et al,  IDN 2026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47148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 smtClean="0"/>
              <a:t>Traitement probabiliste si le traitement ne peut être différé</a:t>
            </a:r>
          </a:p>
          <a:p>
            <a:pPr lvl="1"/>
            <a:r>
              <a:rPr lang="fr-FR" dirty="0" smtClean="0"/>
              <a:t>Fosfomycine </a:t>
            </a:r>
            <a:r>
              <a:rPr lang="fr-FR" dirty="0" err="1" smtClean="0"/>
              <a:t>trométamol</a:t>
            </a:r>
            <a:r>
              <a:rPr lang="fr-FR" dirty="0" smtClean="0"/>
              <a:t>  3 g (1 sachet) :  1 dose ou</a:t>
            </a:r>
          </a:p>
          <a:p>
            <a:pPr lvl="1"/>
            <a:r>
              <a:rPr lang="fr-FR" dirty="0" smtClean="0"/>
              <a:t>Nitrofurantoïne  100 mg/8h (sauf si DFG &lt; 45ml/mn), ou</a:t>
            </a:r>
          </a:p>
          <a:p>
            <a:pPr lvl="1"/>
            <a:r>
              <a:rPr lang="fr-FR" dirty="0" smtClean="0"/>
              <a:t>Pivmécillinam  400 mg/12h </a:t>
            </a:r>
          </a:p>
          <a:p>
            <a:r>
              <a:rPr lang="fr-FR" dirty="0" smtClean="0"/>
              <a:t>En relais ou en initial sur antibiogramme</a:t>
            </a:r>
          </a:p>
          <a:p>
            <a:pPr lvl="1"/>
            <a:r>
              <a:rPr lang="fr-FR" dirty="0" smtClean="0"/>
              <a:t>Amoxicilline  1 g/8h ou</a:t>
            </a:r>
          </a:p>
          <a:p>
            <a:pPr lvl="1"/>
            <a:r>
              <a:rPr lang="fr-FR" dirty="0" smtClean="0"/>
              <a:t>Fosfomycine-</a:t>
            </a:r>
            <a:r>
              <a:rPr lang="fr-FR" dirty="0" err="1" smtClean="0"/>
              <a:t>trométamol</a:t>
            </a:r>
            <a:r>
              <a:rPr lang="fr-FR" dirty="0" smtClean="0"/>
              <a:t>  3g (1 sachet) à J1-J3-J5 ou </a:t>
            </a:r>
          </a:p>
          <a:p>
            <a:pPr lvl="1"/>
            <a:r>
              <a:rPr lang="fr-FR" dirty="0" smtClean="0"/>
              <a:t>Nitrofurantoïne  100 mg/8h (sauf si DFG &lt; 45ml/mn) ou</a:t>
            </a:r>
          </a:p>
          <a:p>
            <a:pPr lvl="1"/>
            <a:r>
              <a:rPr lang="fr-FR" dirty="0" smtClean="0"/>
              <a:t>Pivmécillinam  400 mg/12h ou</a:t>
            </a:r>
          </a:p>
          <a:p>
            <a:pPr lvl="1"/>
            <a:r>
              <a:rPr lang="fr-FR" dirty="0" err="1" smtClean="0"/>
              <a:t>Triméthoprime</a:t>
            </a:r>
            <a:r>
              <a:rPr lang="fr-FR" dirty="0" smtClean="0"/>
              <a:t>  300 mg/24h</a:t>
            </a:r>
          </a:p>
          <a:p>
            <a:r>
              <a:rPr lang="fr-FR" dirty="0" smtClean="0"/>
              <a:t>Durée de traitement : </a:t>
            </a:r>
            <a:r>
              <a:rPr lang="fr-FR" b="1" dirty="0" smtClean="0">
                <a:solidFill>
                  <a:srgbClr val="FF0000"/>
                </a:solidFill>
              </a:rPr>
              <a:t>7 jours</a:t>
            </a:r>
            <a:r>
              <a:rPr lang="fr-FR" dirty="0" smtClean="0"/>
              <a:t> (sauf Fosfomycine-</a:t>
            </a:r>
            <a:r>
              <a:rPr lang="fr-FR" dirty="0" err="1" smtClean="0"/>
              <a:t>trométamol</a:t>
            </a:r>
            <a:r>
              <a:rPr lang="fr-FR" dirty="0" smtClean="0"/>
              <a:t>)</a:t>
            </a:r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xmlns="" id="{30F6293C-A402-CA65-9A8D-DB0A93946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Cystite de l’homme: ATB</a:t>
            </a:r>
            <a:endParaRPr lang="fr-FR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xmlns="" id="{6AF89D09-B43E-B9A9-AC9E-DEC05FE77E63}"/>
              </a:ext>
            </a:extLst>
          </p:cNvPr>
          <p:cNvSpPr txBox="1"/>
          <p:nvPr/>
        </p:nvSpPr>
        <p:spPr>
          <a:xfrm>
            <a:off x="4161691" y="6237312"/>
            <a:ext cx="4689231" cy="369332"/>
          </a:xfrm>
          <a:prstGeom prst="rect">
            <a:avLst/>
          </a:prstGeom>
          <a:solidFill>
            <a:srgbClr val="99FF66"/>
          </a:solidFill>
        </p:spPr>
        <p:txBody>
          <a:bodyPr wrap="square" rtlCol="0">
            <a:spAutoFit/>
          </a:bodyPr>
          <a:lstStyle/>
          <a:p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Recommandation </a:t>
            </a:r>
            <a:r>
              <a:rPr lang="fr-F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SPILF, </a:t>
            </a:r>
            <a:r>
              <a:rPr lang="fr-FR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Lafaurie</a:t>
            </a:r>
            <a:r>
              <a:rPr lang="fr-F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et al,  IDN 2026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145612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Patient ambulatoire, sans prise de FQ dans les 6 mois</a:t>
            </a:r>
          </a:p>
          <a:p>
            <a:pPr lvl="1"/>
            <a:r>
              <a:rPr lang="fr-FR" dirty="0" smtClean="0"/>
              <a:t>1</a:t>
            </a:r>
            <a:r>
              <a:rPr lang="fr-FR" baseline="30000" dirty="0" smtClean="0"/>
              <a:t>er</a:t>
            </a:r>
            <a:r>
              <a:rPr lang="fr-FR" dirty="0" smtClean="0"/>
              <a:t> choix: Ciprofloxacine PO 500 mg 2x/j ou Lévofloxacine 500 1x/j</a:t>
            </a:r>
          </a:p>
          <a:p>
            <a:pPr lvl="1"/>
            <a:r>
              <a:rPr lang="fr-FR" dirty="0" smtClean="0"/>
              <a:t>2</a:t>
            </a:r>
            <a:r>
              <a:rPr lang="fr-FR" baseline="30000" dirty="0" smtClean="0"/>
              <a:t>ème</a:t>
            </a:r>
            <a:r>
              <a:rPr lang="fr-FR" dirty="0" smtClean="0"/>
              <a:t> choix: Ceftriaxone IV ou SC 1 g 1x/j</a:t>
            </a:r>
          </a:p>
          <a:p>
            <a:pPr lvl="1"/>
            <a:r>
              <a:rPr lang="fr-FR" dirty="0" smtClean="0"/>
              <a:t>Si contre indication aux FQ et C3G : hospitalisation</a:t>
            </a:r>
          </a:p>
          <a:p>
            <a:r>
              <a:rPr lang="fr-FR" dirty="0" smtClean="0"/>
              <a:t>Patient ambulatoire, avec prise de FQ dans les 6 mois</a:t>
            </a:r>
          </a:p>
          <a:p>
            <a:pPr lvl="1"/>
            <a:r>
              <a:rPr lang="fr-FR" dirty="0" smtClean="0"/>
              <a:t>Ceftriaxone IV ou SC 1 g 1x/j</a:t>
            </a:r>
          </a:p>
          <a:p>
            <a:pPr lvl="1"/>
            <a:r>
              <a:rPr lang="fr-FR" dirty="0" smtClean="0"/>
              <a:t>Si contre indication C3G : hospitalisation</a:t>
            </a:r>
          </a:p>
          <a:p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xmlns="" id="{F3DAA55D-DFDD-8B1D-743F-9A820C286B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IU fébrile de l’homme: ATB probabiliste</a:t>
            </a:r>
            <a:endParaRPr lang="fr-FR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xmlns="" id="{6AF89D09-B43E-B9A9-AC9E-DEC05FE77E63}"/>
              </a:ext>
            </a:extLst>
          </p:cNvPr>
          <p:cNvSpPr txBox="1"/>
          <p:nvPr/>
        </p:nvSpPr>
        <p:spPr>
          <a:xfrm>
            <a:off x="4161691" y="6237312"/>
            <a:ext cx="4689231" cy="369332"/>
          </a:xfrm>
          <a:prstGeom prst="rect">
            <a:avLst/>
          </a:prstGeom>
          <a:solidFill>
            <a:srgbClr val="99FF66"/>
          </a:solidFill>
        </p:spPr>
        <p:txBody>
          <a:bodyPr wrap="square" rtlCol="0">
            <a:spAutoFit/>
          </a:bodyPr>
          <a:lstStyle/>
          <a:p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Recommandation </a:t>
            </a:r>
            <a:r>
              <a:rPr lang="fr-F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SPILF, </a:t>
            </a:r>
            <a:r>
              <a:rPr lang="fr-FR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Lafaurie</a:t>
            </a:r>
            <a:r>
              <a:rPr lang="fr-F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et al,  IDN 2026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55815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Critère impératif 2.4-02 : </a:t>
            </a:r>
            <a:r>
              <a:rPr lang="fr-FR" b="1" dirty="0" smtClean="0"/>
              <a:t>La </a:t>
            </a:r>
            <a:r>
              <a:rPr lang="fr-FR" b="1" dirty="0"/>
              <a:t>pertinence des prescriptions d’antibiotiques est argumentée et </a:t>
            </a:r>
            <a:r>
              <a:rPr lang="fr-FR" b="1" dirty="0" smtClean="0"/>
              <a:t>réévaluée</a:t>
            </a:r>
          </a:p>
          <a:p>
            <a:pPr lvl="1"/>
            <a:r>
              <a:rPr lang="fr-FR" dirty="0" smtClean="0"/>
              <a:t>Formation</a:t>
            </a:r>
          </a:p>
          <a:p>
            <a:pPr lvl="1"/>
            <a:r>
              <a:rPr lang="fr-FR" dirty="0"/>
              <a:t>Pertinence de la </a:t>
            </a:r>
            <a:r>
              <a:rPr lang="fr-FR" dirty="0" smtClean="0"/>
              <a:t>prescription</a:t>
            </a:r>
          </a:p>
          <a:p>
            <a:pPr lvl="1"/>
            <a:r>
              <a:rPr lang="fr-FR" dirty="0"/>
              <a:t>Indicateurs de lutte contre l’</a:t>
            </a:r>
            <a:r>
              <a:rPr lang="fr-FR" dirty="0" err="1"/>
              <a:t>antibiorésistance</a:t>
            </a:r>
            <a:endParaRPr lang="fr-FR" dirty="0"/>
          </a:p>
          <a:p>
            <a:pPr lvl="1"/>
            <a:r>
              <a:rPr lang="fr-FR" dirty="0"/>
              <a:t>Surveillance de la consommation des antibiotiques et des données de résistances bactériennes</a:t>
            </a:r>
          </a:p>
          <a:p>
            <a:pPr lvl="1"/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</a:t>
            </a:r>
            <a:r>
              <a:rPr lang="fr-FR" dirty="0" smtClean="0"/>
              <a:t>contexte: Certification Mars 2027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5035271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499080CF-F1D9-A577-55FD-B5544F779B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Patient hospitalisé forme sans gravité</a:t>
            </a:r>
          </a:p>
          <a:p>
            <a:pPr lvl="1"/>
            <a:r>
              <a:rPr lang="fr-FR" dirty="0" smtClean="0"/>
              <a:t>1</a:t>
            </a:r>
            <a:r>
              <a:rPr lang="fr-FR" baseline="30000" dirty="0" smtClean="0"/>
              <a:t>er</a:t>
            </a:r>
            <a:r>
              <a:rPr lang="fr-FR" dirty="0" smtClean="0"/>
              <a:t> choix : Ceftriaxone IV ou SC 1 g 1x/j</a:t>
            </a:r>
          </a:p>
          <a:p>
            <a:pPr lvl="1"/>
            <a:r>
              <a:rPr lang="fr-FR" dirty="0" smtClean="0"/>
              <a:t>2</a:t>
            </a:r>
            <a:r>
              <a:rPr lang="fr-FR" baseline="30000" dirty="0" smtClean="0"/>
              <a:t>ème</a:t>
            </a:r>
            <a:r>
              <a:rPr lang="fr-FR" dirty="0" smtClean="0"/>
              <a:t> choix : Ciprofloxacine PO 500 mg 2x/j PO</a:t>
            </a:r>
          </a:p>
          <a:p>
            <a:pPr lvl="1"/>
            <a:r>
              <a:rPr lang="fr-FR" dirty="0" smtClean="0"/>
              <a:t>Si CI C3G et prise de FQ dans les 6 mois: </a:t>
            </a:r>
          </a:p>
          <a:p>
            <a:pPr lvl="2"/>
            <a:r>
              <a:rPr lang="fr-FR" dirty="0" smtClean="0"/>
              <a:t>Amikacine IV 30 mg/kg en 30mn, 1 seule fois, puis avis spécialisé.</a:t>
            </a:r>
          </a:p>
          <a:p>
            <a:r>
              <a:rPr lang="fr-FR" dirty="0" smtClean="0"/>
              <a:t>Patient hospitalisé, sepsis sans choc septique </a:t>
            </a:r>
          </a:p>
          <a:p>
            <a:pPr lvl="2"/>
            <a:r>
              <a:rPr lang="fr-FR" dirty="0" smtClean="0"/>
              <a:t>Ceftriaxone IV 2 g 1x/j </a:t>
            </a:r>
          </a:p>
          <a:p>
            <a:pPr marL="630238" lvl="2" indent="0">
              <a:buNone/>
            </a:pPr>
            <a:r>
              <a:rPr lang="fr-FR" b="1" dirty="0" smtClean="0">
                <a:solidFill>
                  <a:srgbClr val="FF0000"/>
                </a:solidFill>
              </a:rPr>
              <a:t>PLUS</a:t>
            </a:r>
            <a:r>
              <a:rPr lang="fr-FR" dirty="0" smtClean="0">
                <a:solidFill>
                  <a:srgbClr val="FF0000"/>
                </a:solidFill>
              </a:rPr>
              <a:t> </a:t>
            </a:r>
          </a:p>
          <a:p>
            <a:pPr lvl="2"/>
            <a:r>
              <a:rPr lang="fr-FR" dirty="0" smtClean="0"/>
              <a:t>Amikacine IV 30 mg/kg en 30mn, 1 seule fois, puis avis spécialisé</a:t>
            </a:r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xmlns="" id="{AAD8DFE3-25C9-0821-57EF-03F521D813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IU fébrile de l’homme: ATB probabiliste</a:t>
            </a:r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xmlns="" id="{6AF89D09-B43E-B9A9-AC9E-DEC05FE77E63}"/>
              </a:ext>
            </a:extLst>
          </p:cNvPr>
          <p:cNvSpPr txBox="1"/>
          <p:nvPr/>
        </p:nvSpPr>
        <p:spPr>
          <a:xfrm>
            <a:off x="4161691" y="6237312"/>
            <a:ext cx="4689231" cy="369332"/>
          </a:xfrm>
          <a:prstGeom prst="rect">
            <a:avLst/>
          </a:prstGeom>
          <a:solidFill>
            <a:srgbClr val="99FF66"/>
          </a:solidFill>
        </p:spPr>
        <p:txBody>
          <a:bodyPr wrap="square" rtlCol="0">
            <a:spAutoFit/>
          </a:bodyPr>
          <a:lstStyle/>
          <a:p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Recommandation </a:t>
            </a:r>
            <a:r>
              <a:rPr lang="fr-F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SPILF, </a:t>
            </a:r>
            <a:r>
              <a:rPr lang="fr-FR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Lafaurie</a:t>
            </a:r>
            <a:r>
              <a:rPr lang="fr-F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et al,  IDN 2026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402602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Choc septique sans facteur de risque de BLSE</a:t>
            </a:r>
          </a:p>
          <a:p>
            <a:pPr lvl="2"/>
            <a:r>
              <a:rPr lang="fr-FR" dirty="0" smtClean="0"/>
              <a:t>Céfotaxime  IV 2 g/8h </a:t>
            </a:r>
            <a:r>
              <a:rPr lang="fr-FR" b="1" dirty="0" smtClean="0">
                <a:solidFill>
                  <a:srgbClr val="FF0000"/>
                </a:solidFill>
              </a:rPr>
              <a:t>PLUS</a:t>
            </a:r>
            <a:r>
              <a:rPr lang="fr-FR" dirty="0" smtClean="0">
                <a:solidFill>
                  <a:srgbClr val="FF0000"/>
                </a:solidFill>
              </a:rPr>
              <a:t> </a:t>
            </a:r>
            <a:r>
              <a:rPr lang="fr-FR" dirty="0" smtClean="0"/>
              <a:t>Amikacine IV 30 mg/kg en 30mn, 1 seule fois</a:t>
            </a:r>
          </a:p>
          <a:p>
            <a:pPr lvl="2"/>
            <a:r>
              <a:rPr lang="fr-FR" dirty="0" smtClean="0"/>
              <a:t>2</a:t>
            </a:r>
            <a:r>
              <a:rPr lang="fr-FR" baseline="30000" dirty="0" smtClean="0"/>
              <a:t>ème</a:t>
            </a:r>
            <a:r>
              <a:rPr lang="fr-FR" dirty="0" smtClean="0"/>
              <a:t>  choix si allergie contre-indiquant </a:t>
            </a:r>
            <a:r>
              <a:rPr lang="fr-FR" dirty="0"/>
              <a:t>toute </a:t>
            </a:r>
            <a:r>
              <a:rPr lang="fr-FR" dirty="0" smtClean="0"/>
              <a:t>bêtalactamine:</a:t>
            </a:r>
          </a:p>
          <a:p>
            <a:pPr lvl="3"/>
            <a:r>
              <a:rPr lang="fr-FR" dirty="0" smtClean="0"/>
              <a:t>Ciprofloxacine IV 400 </a:t>
            </a:r>
            <a:r>
              <a:rPr lang="fr-FR" dirty="0"/>
              <a:t>mg/8h </a:t>
            </a:r>
            <a:r>
              <a:rPr lang="fr-FR" b="1" dirty="0">
                <a:solidFill>
                  <a:srgbClr val="FF0000"/>
                </a:solidFill>
              </a:rPr>
              <a:t>PLUS</a:t>
            </a:r>
            <a:r>
              <a:rPr lang="fr-FR" dirty="0">
                <a:solidFill>
                  <a:srgbClr val="FF0000"/>
                </a:solidFill>
              </a:rPr>
              <a:t> </a:t>
            </a:r>
            <a:r>
              <a:rPr lang="fr-FR" dirty="0" smtClean="0"/>
              <a:t>Amikacine </a:t>
            </a:r>
            <a:r>
              <a:rPr lang="fr-FR" dirty="0"/>
              <a:t>IV 30 mg/kg en 30mn, 1 seule fois</a:t>
            </a:r>
            <a:endParaRPr lang="fr-FR" dirty="0" smtClean="0"/>
          </a:p>
          <a:p>
            <a:r>
              <a:rPr lang="fr-FR" dirty="0" smtClean="0"/>
              <a:t>Choc septique avec au moins un facteur de risque de BLSE</a:t>
            </a:r>
          </a:p>
          <a:p>
            <a:pPr lvl="2"/>
            <a:r>
              <a:rPr lang="fr-FR" dirty="0" smtClean="0"/>
              <a:t>Méropénème IV </a:t>
            </a:r>
            <a:r>
              <a:rPr lang="fr-FR" dirty="0"/>
              <a:t>2 </a:t>
            </a:r>
            <a:r>
              <a:rPr lang="fr-FR" dirty="0" smtClean="0"/>
              <a:t>g/8h </a:t>
            </a:r>
            <a:r>
              <a:rPr lang="fr-FR" b="1" dirty="0">
                <a:solidFill>
                  <a:srgbClr val="FF0000"/>
                </a:solidFill>
              </a:rPr>
              <a:t>PLUS</a:t>
            </a:r>
            <a:r>
              <a:rPr lang="fr-FR" dirty="0">
                <a:solidFill>
                  <a:srgbClr val="FF0000"/>
                </a:solidFill>
              </a:rPr>
              <a:t> </a:t>
            </a:r>
            <a:r>
              <a:rPr lang="fr-FR" dirty="0" smtClean="0"/>
              <a:t>Amikacine </a:t>
            </a:r>
            <a:r>
              <a:rPr lang="fr-FR" dirty="0"/>
              <a:t>IV 30 mg/kg en 30mn, 1 seule fois</a:t>
            </a:r>
          </a:p>
          <a:p>
            <a:pPr lvl="2"/>
            <a:r>
              <a:rPr lang="fr-FR" dirty="0"/>
              <a:t>2</a:t>
            </a:r>
            <a:r>
              <a:rPr lang="fr-FR" baseline="30000" dirty="0"/>
              <a:t>ème</a:t>
            </a:r>
            <a:r>
              <a:rPr lang="fr-FR" dirty="0"/>
              <a:t>  choix si allergie contre-indiquant </a:t>
            </a:r>
            <a:r>
              <a:rPr lang="fr-FR" dirty="0" smtClean="0"/>
              <a:t>toute </a:t>
            </a:r>
            <a:r>
              <a:rPr lang="fr-FR" dirty="0"/>
              <a:t>bêtalactamine: </a:t>
            </a:r>
            <a:endParaRPr lang="fr-FR" dirty="0" smtClean="0"/>
          </a:p>
          <a:p>
            <a:pPr lvl="3"/>
            <a:r>
              <a:rPr lang="fr-FR" dirty="0"/>
              <a:t>C</a:t>
            </a:r>
            <a:r>
              <a:rPr lang="fr-FR" dirty="0" smtClean="0"/>
              <a:t>iprofloxacine </a:t>
            </a:r>
            <a:r>
              <a:rPr lang="fr-FR" dirty="0"/>
              <a:t>IV 400 </a:t>
            </a:r>
            <a:r>
              <a:rPr lang="fr-FR" dirty="0" smtClean="0"/>
              <a:t>mg/8h </a:t>
            </a:r>
            <a:r>
              <a:rPr lang="fr-FR" b="1" dirty="0">
                <a:solidFill>
                  <a:srgbClr val="FF0000"/>
                </a:solidFill>
              </a:rPr>
              <a:t>PLUS</a:t>
            </a:r>
            <a:r>
              <a:rPr lang="fr-FR" dirty="0">
                <a:solidFill>
                  <a:srgbClr val="FF0000"/>
                </a:solidFill>
              </a:rPr>
              <a:t> </a:t>
            </a:r>
            <a:r>
              <a:rPr lang="fr-FR" dirty="0" smtClean="0"/>
              <a:t>Amikacine </a:t>
            </a:r>
            <a:r>
              <a:rPr lang="fr-FR" dirty="0"/>
              <a:t>IV 30 mg/kg en 30mn, 1 seule fois</a:t>
            </a:r>
          </a:p>
          <a:p>
            <a:pPr lvl="1"/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IU fébrile de l’homme: ATB probabiliste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738553" y="1274295"/>
            <a:ext cx="77958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FdR</a:t>
            </a:r>
            <a:r>
              <a:rPr lang="fr-FR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BLSE:</a:t>
            </a:r>
            <a:r>
              <a:rPr lang="fr-F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EHPAD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fr-FR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enterobactérale</a:t>
            </a:r>
            <a:r>
              <a:rPr lang="fr-F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C3G-R 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dans les 3 mois, voyage à l'étranger dans les 3 mois, prise de </a:t>
            </a:r>
            <a:r>
              <a:rPr lang="fr-F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FQ, 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ou C3G, ou </a:t>
            </a:r>
            <a:r>
              <a:rPr lang="fr-FR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amox-clavu</a:t>
            </a:r>
            <a:r>
              <a:rPr lang="fr-F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dans les 3 </a:t>
            </a:r>
            <a:r>
              <a:rPr lang="fr-F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mois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xmlns="" id="{6AF89D09-B43E-B9A9-AC9E-DEC05FE77E63}"/>
              </a:ext>
            </a:extLst>
          </p:cNvPr>
          <p:cNvSpPr txBox="1"/>
          <p:nvPr/>
        </p:nvSpPr>
        <p:spPr>
          <a:xfrm>
            <a:off x="4161691" y="6237312"/>
            <a:ext cx="4689231" cy="369332"/>
          </a:xfrm>
          <a:prstGeom prst="rect">
            <a:avLst/>
          </a:prstGeom>
          <a:solidFill>
            <a:srgbClr val="99FF66"/>
          </a:solidFill>
        </p:spPr>
        <p:txBody>
          <a:bodyPr wrap="square" rtlCol="0">
            <a:spAutoFit/>
          </a:bodyPr>
          <a:lstStyle/>
          <a:p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Recommandation </a:t>
            </a:r>
            <a:r>
              <a:rPr lang="fr-F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SPILF, </a:t>
            </a:r>
            <a:r>
              <a:rPr lang="fr-FR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Lafaurie</a:t>
            </a:r>
            <a:r>
              <a:rPr lang="fr-F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et al,  IDN 2026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082060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BBE9038C-90CC-53CB-0519-F2F7F8CEBE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A49D04F6-EC8B-9941-733E-12948A9C56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Pyélonéphrite aigüe. Relais PO, par préférence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xmlns="" id="{6AF89D09-B43E-B9A9-AC9E-DEC05FE77E63}"/>
              </a:ext>
            </a:extLst>
          </p:cNvPr>
          <p:cNvSpPr txBox="1"/>
          <p:nvPr/>
        </p:nvSpPr>
        <p:spPr>
          <a:xfrm>
            <a:off x="4161691" y="6237312"/>
            <a:ext cx="4689231" cy="369332"/>
          </a:xfrm>
          <a:prstGeom prst="rect">
            <a:avLst/>
          </a:prstGeom>
          <a:solidFill>
            <a:srgbClr val="99FF66"/>
          </a:solidFill>
        </p:spPr>
        <p:txBody>
          <a:bodyPr wrap="square" rtlCol="0">
            <a:spAutoFit/>
          </a:bodyPr>
          <a:lstStyle/>
          <a:p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Recommandation </a:t>
            </a:r>
            <a:r>
              <a:rPr lang="fr-F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SPILF, </a:t>
            </a:r>
            <a:r>
              <a:rPr lang="fr-FR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Lafaurie</a:t>
            </a:r>
            <a:r>
              <a:rPr lang="fr-F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et al,  IDN 2026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fr-FR" dirty="0" smtClean="0"/>
              <a:t>Amoxicilline 1 g 3x/j</a:t>
            </a:r>
          </a:p>
          <a:p>
            <a:pPr lvl="1"/>
            <a:r>
              <a:rPr lang="fr-FR" dirty="0" smtClean="0"/>
              <a:t>Cotrimoxazole</a:t>
            </a:r>
            <a:r>
              <a:rPr lang="fr-FR" dirty="0"/>
              <a:t> </a:t>
            </a:r>
            <a:r>
              <a:rPr lang="fr-FR" dirty="0" smtClean="0"/>
              <a:t>800/160 mg</a:t>
            </a:r>
            <a:r>
              <a:rPr lang="fr-FR" dirty="0"/>
              <a:t> </a:t>
            </a:r>
            <a:r>
              <a:rPr lang="fr-FR" dirty="0" smtClean="0"/>
              <a:t>2x/j</a:t>
            </a:r>
          </a:p>
          <a:p>
            <a:pPr lvl="1"/>
            <a:r>
              <a:rPr lang="fr-FR" dirty="0" smtClean="0"/>
              <a:t>Amoxicilline-acide </a:t>
            </a:r>
            <a:r>
              <a:rPr lang="fr-FR" dirty="0"/>
              <a:t>clavulanique  1 </a:t>
            </a:r>
            <a:r>
              <a:rPr lang="fr-FR" dirty="0" smtClean="0"/>
              <a:t>g</a:t>
            </a:r>
            <a:r>
              <a:rPr lang="fr-FR" dirty="0"/>
              <a:t> 3x/j</a:t>
            </a:r>
            <a:endParaRPr lang="fr-FR" dirty="0" smtClean="0"/>
          </a:p>
          <a:p>
            <a:pPr lvl="1"/>
            <a:r>
              <a:rPr lang="fr-FR" dirty="0" smtClean="0"/>
              <a:t>Ciprofloxacine 500-750 mg</a:t>
            </a:r>
            <a:r>
              <a:rPr lang="fr-FR" dirty="0"/>
              <a:t> </a:t>
            </a:r>
            <a:r>
              <a:rPr lang="fr-FR" dirty="0" smtClean="0"/>
              <a:t>2x/j, ou </a:t>
            </a:r>
            <a:r>
              <a:rPr lang="fr-FR" dirty="0" err="1" smtClean="0"/>
              <a:t>lévoflo</a:t>
            </a:r>
            <a:r>
              <a:rPr lang="fr-FR" dirty="0"/>
              <a:t> </a:t>
            </a:r>
            <a:r>
              <a:rPr lang="fr-FR" dirty="0" smtClean="0"/>
              <a:t>500mg</a:t>
            </a:r>
            <a:r>
              <a:rPr lang="fr-FR" dirty="0"/>
              <a:t> </a:t>
            </a:r>
            <a:r>
              <a:rPr lang="fr-FR" dirty="0" smtClean="0"/>
              <a:t>1x/j ou </a:t>
            </a:r>
            <a:r>
              <a:rPr lang="fr-FR" dirty="0" err="1" smtClean="0"/>
              <a:t>oflo</a:t>
            </a:r>
            <a:r>
              <a:rPr lang="fr-FR" dirty="0"/>
              <a:t> </a:t>
            </a:r>
            <a:r>
              <a:rPr lang="fr-FR" dirty="0" smtClean="0"/>
              <a:t>200mg</a:t>
            </a:r>
            <a:r>
              <a:rPr lang="fr-FR" dirty="0"/>
              <a:t> </a:t>
            </a:r>
            <a:r>
              <a:rPr lang="fr-FR" dirty="0" smtClean="0"/>
              <a:t>2x/j</a:t>
            </a:r>
          </a:p>
          <a:p>
            <a:pPr lvl="1"/>
            <a:r>
              <a:rPr lang="fr-FR" dirty="0" err="1" smtClean="0"/>
              <a:t>Céfixime</a:t>
            </a:r>
            <a:r>
              <a:rPr lang="fr-FR" dirty="0" smtClean="0"/>
              <a:t> 200 mg</a:t>
            </a:r>
            <a:r>
              <a:rPr lang="fr-FR" dirty="0"/>
              <a:t> </a:t>
            </a:r>
            <a:r>
              <a:rPr lang="fr-FR" dirty="0" smtClean="0"/>
              <a:t>2x/j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0622249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BBE9038C-90CC-53CB-0519-F2F7F8CEBE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A49D04F6-EC8B-9941-733E-12948A9C56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Prostatite aigüe. Relais PO, par préférence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xmlns="" id="{6AF89D09-B43E-B9A9-AC9E-DEC05FE77E63}"/>
              </a:ext>
            </a:extLst>
          </p:cNvPr>
          <p:cNvSpPr txBox="1"/>
          <p:nvPr/>
        </p:nvSpPr>
        <p:spPr>
          <a:xfrm>
            <a:off x="4161691" y="6237312"/>
            <a:ext cx="4689231" cy="369332"/>
          </a:xfrm>
          <a:prstGeom prst="rect">
            <a:avLst/>
          </a:prstGeom>
          <a:solidFill>
            <a:srgbClr val="99FF66"/>
          </a:solidFill>
        </p:spPr>
        <p:txBody>
          <a:bodyPr wrap="square" rtlCol="0">
            <a:spAutoFit/>
          </a:bodyPr>
          <a:lstStyle/>
          <a:p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Recommandation </a:t>
            </a:r>
            <a:r>
              <a:rPr lang="fr-F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SPILF, </a:t>
            </a:r>
            <a:r>
              <a:rPr lang="fr-FR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Lafaurie</a:t>
            </a:r>
            <a:r>
              <a:rPr lang="fr-F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et al,  IDN 2026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 smtClean="0"/>
              <a:t>1</a:t>
            </a:r>
            <a:r>
              <a:rPr lang="fr-FR" baseline="30000" dirty="0" smtClean="0"/>
              <a:t>er</a:t>
            </a:r>
            <a:r>
              <a:rPr lang="fr-FR" dirty="0" smtClean="0"/>
              <a:t> choix</a:t>
            </a:r>
          </a:p>
          <a:p>
            <a:pPr lvl="1"/>
            <a:r>
              <a:rPr lang="fr-FR" dirty="0" smtClean="0"/>
              <a:t>Cotrimoxazole</a:t>
            </a:r>
            <a:r>
              <a:rPr lang="fr-FR" dirty="0"/>
              <a:t> 800/160 mg </a:t>
            </a:r>
            <a:r>
              <a:rPr lang="fr-FR" dirty="0" smtClean="0"/>
              <a:t>2x/j</a:t>
            </a:r>
          </a:p>
          <a:p>
            <a:r>
              <a:rPr lang="fr-FR" dirty="0" smtClean="0"/>
              <a:t>2</a:t>
            </a:r>
            <a:r>
              <a:rPr lang="fr-FR" baseline="30000" dirty="0" smtClean="0"/>
              <a:t>ème</a:t>
            </a:r>
            <a:r>
              <a:rPr lang="fr-FR" dirty="0" smtClean="0"/>
              <a:t> choix</a:t>
            </a:r>
            <a:endParaRPr lang="fr-FR" dirty="0"/>
          </a:p>
          <a:p>
            <a:pPr lvl="1"/>
            <a:r>
              <a:rPr lang="fr-FR" dirty="0"/>
              <a:t>Ciprofloxacine 500-750 mg 2x/j, ou </a:t>
            </a:r>
            <a:r>
              <a:rPr lang="fr-FR" dirty="0" err="1"/>
              <a:t>lévoflo</a:t>
            </a:r>
            <a:r>
              <a:rPr lang="fr-FR" dirty="0"/>
              <a:t> 500mg 1x/j ou </a:t>
            </a:r>
            <a:r>
              <a:rPr lang="fr-FR" dirty="0" err="1"/>
              <a:t>oflo</a:t>
            </a:r>
            <a:r>
              <a:rPr lang="fr-FR" dirty="0"/>
              <a:t> 200mg 2x/j</a:t>
            </a:r>
          </a:p>
          <a:p>
            <a:r>
              <a:rPr lang="fr-FR" sz="2400" b="0" dirty="0"/>
              <a:t>si résistance ou contre indication </a:t>
            </a:r>
            <a:r>
              <a:rPr lang="fr-FR" sz="2400" b="0" dirty="0" smtClean="0"/>
              <a:t>cotrimoxazole</a:t>
            </a:r>
          </a:p>
          <a:p>
            <a:pPr lvl="1"/>
            <a:r>
              <a:rPr lang="fr-FR" dirty="0" smtClean="0"/>
              <a:t>Fosfomycine </a:t>
            </a:r>
            <a:r>
              <a:rPr lang="fr-FR" dirty="0" err="1" smtClean="0"/>
              <a:t>trométamol</a:t>
            </a:r>
            <a:r>
              <a:rPr lang="fr-FR" dirty="0" smtClean="0"/>
              <a:t>  3 g 1x/j</a:t>
            </a:r>
          </a:p>
          <a:p>
            <a:pPr lvl="1"/>
            <a:r>
              <a:rPr lang="fr-FR" dirty="0"/>
              <a:t>Amoxicilline 1 g 3x/j</a:t>
            </a:r>
          </a:p>
          <a:p>
            <a:pPr lvl="1"/>
            <a:r>
              <a:rPr lang="fr-FR" dirty="0" smtClean="0"/>
              <a:t>Amoxicilline-acide </a:t>
            </a:r>
            <a:r>
              <a:rPr lang="fr-FR" dirty="0"/>
              <a:t>clavulanique  1 </a:t>
            </a:r>
            <a:r>
              <a:rPr lang="fr-FR" dirty="0" smtClean="0"/>
              <a:t>g</a:t>
            </a:r>
            <a:r>
              <a:rPr lang="fr-FR" dirty="0"/>
              <a:t> </a:t>
            </a:r>
            <a:r>
              <a:rPr lang="fr-FR" dirty="0" smtClean="0"/>
              <a:t>3x/j</a:t>
            </a:r>
          </a:p>
          <a:p>
            <a:r>
              <a:rPr lang="fr-FR" dirty="0" smtClean="0"/>
              <a:t>Si Entérocoque</a:t>
            </a:r>
          </a:p>
          <a:p>
            <a:pPr lvl="1"/>
            <a:r>
              <a:rPr lang="fr-FR" dirty="0" err="1" smtClean="0"/>
              <a:t>Amox</a:t>
            </a:r>
            <a:r>
              <a:rPr lang="fr-FR" dirty="0" smtClean="0"/>
              <a:t>-S: </a:t>
            </a:r>
            <a:r>
              <a:rPr lang="fr-FR" dirty="0"/>
              <a:t>Amoxicilline 1 g 3x/j</a:t>
            </a:r>
          </a:p>
          <a:p>
            <a:pPr lvl="1"/>
            <a:r>
              <a:rPr lang="fr-FR" dirty="0" err="1" smtClean="0"/>
              <a:t>Amox</a:t>
            </a:r>
            <a:r>
              <a:rPr lang="fr-FR" dirty="0" smtClean="0"/>
              <a:t>-R ou CI: </a:t>
            </a:r>
            <a:r>
              <a:rPr lang="fr-FR" dirty="0"/>
              <a:t>avis spécialisé</a:t>
            </a: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246382901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6D52FA2-E087-B704-7FFE-1EAE4D1C5A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CB5A8A5F-0F28-BD5F-8DCC-92E3A9AE69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IU fébrile </a:t>
            </a:r>
            <a:r>
              <a:rPr lang="fr-FR" dirty="0" smtClean="0"/>
              <a:t>et allergie </a:t>
            </a:r>
            <a:r>
              <a:rPr lang="fr-FR" dirty="0"/>
              <a:t>avec </a:t>
            </a:r>
            <a:r>
              <a:rPr lang="fr-FR" dirty="0" smtClean="0"/>
              <a:t>CI </a:t>
            </a:r>
            <a:r>
              <a:rPr lang="fr-FR" dirty="0"/>
              <a:t>à toutes les </a:t>
            </a:r>
            <a:r>
              <a:rPr lang="fr-FR" dirty="0" smtClean="0"/>
              <a:t>BL</a:t>
            </a:r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xmlns="" id="{6AF89D09-B43E-B9A9-AC9E-DEC05FE77E63}"/>
              </a:ext>
            </a:extLst>
          </p:cNvPr>
          <p:cNvSpPr txBox="1"/>
          <p:nvPr/>
        </p:nvSpPr>
        <p:spPr>
          <a:xfrm>
            <a:off x="4161691" y="6237312"/>
            <a:ext cx="4689231" cy="369332"/>
          </a:xfrm>
          <a:prstGeom prst="rect">
            <a:avLst/>
          </a:prstGeom>
          <a:solidFill>
            <a:srgbClr val="99FF66"/>
          </a:solidFill>
        </p:spPr>
        <p:txBody>
          <a:bodyPr wrap="square" rtlCol="0">
            <a:spAutoFit/>
          </a:bodyPr>
          <a:lstStyle/>
          <a:p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Recommandation </a:t>
            </a:r>
            <a:r>
              <a:rPr lang="fr-F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SPILF, </a:t>
            </a:r>
            <a:r>
              <a:rPr lang="fr-FR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Lafaurie</a:t>
            </a:r>
            <a:r>
              <a:rPr lang="fr-F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et al,  IDN 2026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/>
              <a:t>Pas de sepsis/choc et pas de </a:t>
            </a:r>
            <a:r>
              <a:rPr lang="fr-FR" dirty="0" smtClean="0"/>
              <a:t>FQ dans </a:t>
            </a:r>
            <a:r>
              <a:rPr lang="fr-FR" dirty="0"/>
              <a:t>les 6 mois : </a:t>
            </a:r>
            <a:endParaRPr lang="fr-FR" dirty="0" smtClean="0"/>
          </a:p>
          <a:p>
            <a:pPr lvl="1"/>
            <a:r>
              <a:rPr lang="fr-FR" dirty="0"/>
              <a:t>Ciprofloxacine 500-750 mg 2x/j</a:t>
            </a:r>
          </a:p>
          <a:p>
            <a:r>
              <a:rPr lang="fr-FR" dirty="0"/>
              <a:t>Pas de sepsis/choc et prise de </a:t>
            </a:r>
            <a:r>
              <a:rPr lang="fr-FR" dirty="0" smtClean="0"/>
              <a:t>FQ dans </a:t>
            </a:r>
            <a:r>
              <a:rPr lang="fr-FR" dirty="0"/>
              <a:t>les 6 mois : </a:t>
            </a:r>
            <a:endParaRPr lang="fr-FR" dirty="0" smtClean="0"/>
          </a:p>
          <a:p>
            <a:pPr lvl="1"/>
            <a:r>
              <a:rPr lang="fr-FR" dirty="0"/>
              <a:t>Amikacine IV 30 mg/kg en 30mn, 1 seule </a:t>
            </a:r>
            <a:r>
              <a:rPr lang="fr-FR" dirty="0" smtClean="0"/>
              <a:t>fois </a:t>
            </a:r>
            <a:r>
              <a:rPr lang="fr-FR" b="1" dirty="0"/>
              <a:t>ET</a:t>
            </a:r>
            <a:r>
              <a:rPr lang="fr-FR" dirty="0"/>
              <a:t> avis spécialisé </a:t>
            </a:r>
          </a:p>
          <a:p>
            <a:r>
              <a:rPr lang="fr-FR" dirty="0"/>
              <a:t>Sepsis, ou choc</a:t>
            </a:r>
            <a:endParaRPr lang="fr-FR" dirty="0" smtClean="0"/>
          </a:p>
          <a:p>
            <a:pPr lvl="1"/>
            <a:r>
              <a:rPr lang="fr-FR" dirty="0" smtClean="0"/>
              <a:t>Amikacine </a:t>
            </a:r>
            <a:r>
              <a:rPr lang="fr-FR" b="1" dirty="0">
                <a:solidFill>
                  <a:srgbClr val="FF0000"/>
                </a:solidFill>
              </a:rPr>
              <a:t>PLUS</a:t>
            </a:r>
            <a:r>
              <a:rPr lang="fr-FR" dirty="0">
                <a:solidFill>
                  <a:srgbClr val="FF0000"/>
                </a:solidFill>
              </a:rPr>
              <a:t> </a:t>
            </a:r>
            <a:r>
              <a:rPr lang="fr-FR" dirty="0" smtClean="0"/>
              <a:t>ciprofloxacine </a:t>
            </a:r>
            <a:r>
              <a:rPr lang="fr-FR" dirty="0"/>
              <a:t> </a:t>
            </a:r>
            <a:r>
              <a:rPr lang="fr-FR" b="1" dirty="0"/>
              <a:t>ET</a:t>
            </a:r>
            <a:r>
              <a:rPr lang="fr-FR" dirty="0"/>
              <a:t> avis spécialisé </a:t>
            </a:r>
          </a:p>
          <a:p>
            <a:r>
              <a:rPr lang="fr-FR" dirty="0"/>
              <a:t>Relais PO</a:t>
            </a:r>
            <a:endParaRPr lang="fr-FR" dirty="0" smtClean="0"/>
          </a:p>
          <a:p>
            <a:pPr lvl="1"/>
            <a:r>
              <a:rPr lang="fr-FR" dirty="0"/>
              <a:t>1</a:t>
            </a:r>
            <a:r>
              <a:rPr lang="fr-FR" baseline="30000" dirty="0"/>
              <a:t>er</a:t>
            </a:r>
            <a:r>
              <a:rPr lang="fr-FR" dirty="0"/>
              <a:t> </a:t>
            </a:r>
            <a:r>
              <a:rPr lang="fr-FR" dirty="0" smtClean="0"/>
              <a:t>choix: Cotrimoxazole</a:t>
            </a:r>
            <a:r>
              <a:rPr lang="fr-FR" dirty="0"/>
              <a:t> 800/160 mg 2x/j</a:t>
            </a:r>
          </a:p>
          <a:p>
            <a:pPr lvl="1"/>
            <a:r>
              <a:rPr lang="fr-FR" dirty="0"/>
              <a:t>2</a:t>
            </a:r>
            <a:r>
              <a:rPr lang="fr-FR" baseline="30000" dirty="0"/>
              <a:t>ème</a:t>
            </a:r>
            <a:r>
              <a:rPr lang="fr-FR" dirty="0"/>
              <a:t> </a:t>
            </a:r>
            <a:r>
              <a:rPr lang="fr-FR" dirty="0" smtClean="0"/>
              <a:t>choix: Ciprofloxacine </a:t>
            </a:r>
            <a:r>
              <a:rPr lang="fr-FR" dirty="0"/>
              <a:t>500-750 mg </a:t>
            </a:r>
            <a:r>
              <a:rPr lang="fr-FR" dirty="0" smtClean="0"/>
              <a:t>2x/j</a:t>
            </a:r>
          </a:p>
          <a:p>
            <a:pPr lvl="1"/>
            <a:r>
              <a:rPr lang="fr-FR" dirty="0" smtClean="0"/>
              <a:t>3</a:t>
            </a:r>
            <a:r>
              <a:rPr lang="fr-FR" baseline="30000" dirty="0" smtClean="0"/>
              <a:t>ème</a:t>
            </a:r>
            <a:r>
              <a:rPr lang="fr-FR" dirty="0" smtClean="0"/>
              <a:t> choix si prostatite: </a:t>
            </a:r>
            <a:r>
              <a:rPr lang="fr-FR" dirty="0"/>
              <a:t>Fosfomycine </a:t>
            </a:r>
            <a:r>
              <a:rPr lang="fr-FR" dirty="0" err="1"/>
              <a:t>trométamol</a:t>
            </a:r>
            <a:r>
              <a:rPr lang="fr-FR" dirty="0"/>
              <a:t>  3 g </a:t>
            </a:r>
            <a:r>
              <a:rPr lang="fr-FR" dirty="0" smtClean="0"/>
              <a:t>1x/j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358159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6AAFB740-31EA-06CF-B6F4-21B6320F7A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IU fébrile de l’homme: durée de traitement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Pyélonéphrite: </a:t>
            </a:r>
          </a:p>
          <a:p>
            <a:pPr lvl="1"/>
            <a:r>
              <a:rPr lang="fr-FR" dirty="0"/>
              <a:t>- 7 jours, si le traitement comporte: </a:t>
            </a:r>
            <a:r>
              <a:rPr lang="fr-FR" dirty="0" smtClean="0"/>
              <a:t>bêta-lactamines </a:t>
            </a:r>
            <a:r>
              <a:rPr lang="fr-FR" dirty="0"/>
              <a:t>par voie parentérale et/ou </a:t>
            </a:r>
            <a:r>
              <a:rPr lang="fr-FR" dirty="0" smtClean="0"/>
              <a:t>fluoroquinolones et/ou </a:t>
            </a:r>
            <a:r>
              <a:rPr lang="fr-FR" sz="2000" dirty="0"/>
              <a:t>cotrimoxazole</a:t>
            </a:r>
            <a:r>
              <a:rPr lang="fr-FR" dirty="0" smtClean="0"/>
              <a:t> </a:t>
            </a:r>
          </a:p>
          <a:p>
            <a:pPr lvl="1"/>
            <a:r>
              <a:rPr lang="fr-FR" dirty="0" smtClean="0"/>
              <a:t>- </a:t>
            </a:r>
            <a:r>
              <a:rPr lang="fr-FR" dirty="0"/>
              <a:t>10 jours sinon </a:t>
            </a:r>
            <a:endParaRPr lang="fr-FR" dirty="0" smtClean="0"/>
          </a:p>
          <a:p>
            <a:pPr lvl="1"/>
            <a:r>
              <a:rPr lang="fr-FR" dirty="0" smtClean="0"/>
              <a:t>- </a:t>
            </a:r>
            <a:r>
              <a:rPr lang="fr-FR" dirty="0"/>
              <a:t>5 jours si </a:t>
            </a:r>
            <a:r>
              <a:rPr lang="fr-FR" dirty="0" err="1"/>
              <a:t>amikacine</a:t>
            </a:r>
            <a:r>
              <a:rPr lang="fr-FR" dirty="0"/>
              <a:t> </a:t>
            </a:r>
            <a:r>
              <a:rPr lang="fr-FR" dirty="0" smtClean="0"/>
              <a:t>exclusivement</a:t>
            </a:r>
          </a:p>
          <a:p>
            <a:r>
              <a:rPr lang="fr-FR" dirty="0" smtClean="0"/>
              <a:t>Prostatite: 14j</a:t>
            </a:r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xmlns="" id="{6AF89D09-B43E-B9A9-AC9E-DEC05FE77E63}"/>
              </a:ext>
            </a:extLst>
          </p:cNvPr>
          <p:cNvSpPr txBox="1"/>
          <p:nvPr/>
        </p:nvSpPr>
        <p:spPr>
          <a:xfrm>
            <a:off x="4161691" y="6237312"/>
            <a:ext cx="4689231" cy="369332"/>
          </a:xfrm>
          <a:prstGeom prst="rect">
            <a:avLst/>
          </a:prstGeom>
          <a:solidFill>
            <a:srgbClr val="99FF66"/>
          </a:solidFill>
        </p:spPr>
        <p:txBody>
          <a:bodyPr wrap="square" rtlCol="0">
            <a:spAutoFit/>
          </a:bodyPr>
          <a:lstStyle/>
          <a:p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Recommandation </a:t>
            </a:r>
            <a:r>
              <a:rPr lang="fr-F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SPILF, </a:t>
            </a:r>
            <a:r>
              <a:rPr lang="fr-FR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Lafaurie</a:t>
            </a:r>
            <a:r>
              <a:rPr lang="fr-F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et al,  IDN 2026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365266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Anti BGN</a:t>
            </a:r>
          </a:p>
          <a:p>
            <a:r>
              <a:rPr lang="fr-FR" dirty="0" smtClean="0"/>
              <a:t>Anti CG+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Nouveaux antibiotiques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9933885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fr-FR" altLang="fr-FR" dirty="0" smtClean="0"/>
              <a:t>Ceftazidime </a:t>
            </a:r>
            <a:r>
              <a:rPr lang="fr-FR" altLang="fr-FR" dirty="0"/>
              <a:t>+ </a:t>
            </a:r>
            <a:r>
              <a:rPr lang="fr-FR" altLang="fr-FR" dirty="0" err="1" smtClean="0"/>
              <a:t>avibactam</a:t>
            </a:r>
            <a:r>
              <a:rPr lang="fr-FR" altLang="fr-FR" dirty="0" smtClean="0"/>
              <a:t> </a:t>
            </a:r>
            <a:r>
              <a:rPr lang="fr-FR" dirty="0" smtClean="0"/>
              <a:t>(</a:t>
            </a:r>
            <a:r>
              <a:rPr lang="fr-FR" dirty="0" err="1" smtClean="0"/>
              <a:t>zavicefta</a:t>
            </a:r>
            <a:r>
              <a:rPr lang="fr-FR" dirty="0" smtClean="0"/>
              <a:t> ®) 345/j</a:t>
            </a:r>
            <a:r>
              <a:rPr lang="fr-FR" altLang="fr-FR" dirty="0" smtClean="0"/>
              <a:t>: EPC oxa-48 </a:t>
            </a:r>
            <a:r>
              <a:rPr lang="fr-FR" altLang="fr-FR" dirty="0"/>
              <a:t>et KPC</a:t>
            </a:r>
          </a:p>
          <a:p>
            <a:pPr lvl="1"/>
            <a:r>
              <a:rPr lang="fr-FR" dirty="0"/>
              <a:t>Céfépime + </a:t>
            </a:r>
            <a:r>
              <a:rPr lang="fr-FR" dirty="0" err="1" smtClean="0"/>
              <a:t>enmetazobactam</a:t>
            </a:r>
            <a:r>
              <a:rPr lang="fr-FR" dirty="0" smtClean="0"/>
              <a:t> (</a:t>
            </a:r>
            <a:r>
              <a:rPr lang="fr-FR" dirty="0" err="1" smtClean="0"/>
              <a:t>exblifep</a:t>
            </a:r>
            <a:r>
              <a:rPr lang="fr-FR" dirty="0" smtClean="0"/>
              <a:t> ®) 210/j: EPC </a:t>
            </a:r>
            <a:r>
              <a:rPr lang="fr-FR" altLang="fr-FR" dirty="0" smtClean="0"/>
              <a:t>oxa-48</a:t>
            </a:r>
            <a:endParaRPr lang="fr-FR" altLang="fr-FR" dirty="0"/>
          </a:p>
          <a:p>
            <a:pPr lvl="1"/>
            <a:r>
              <a:rPr lang="fr-FR" dirty="0" err="1"/>
              <a:t>Méropémème</a:t>
            </a:r>
            <a:r>
              <a:rPr lang="fr-FR" dirty="0"/>
              <a:t> + </a:t>
            </a:r>
            <a:r>
              <a:rPr lang="fr-FR" dirty="0" err="1" smtClean="0"/>
              <a:t>vaborbactam</a:t>
            </a:r>
            <a:r>
              <a:rPr lang="fr-FR" dirty="0" smtClean="0"/>
              <a:t> (</a:t>
            </a:r>
            <a:r>
              <a:rPr lang="fr-FR" dirty="0" err="1" smtClean="0"/>
              <a:t>vaborem</a:t>
            </a:r>
            <a:r>
              <a:rPr lang="fr-FR" dirty="0" smtClean="0"/>
              <a:t>®) 384/j: </a:t>
            </a:r>
            <a:r>
              <a:rPr lang="fr-FR" altLang="fr-FR" dirty="0" smtClean="0"/>
              <a:t>EPC </a:t>
            </a:r>
            <a:r>
              <a:rPr lang="fr-FR" dirty="0" smtClean="0"/>
              <a:t>KPC</a:t>
            </a:r>
            <a:endParaRPr lang="fr-FR" dirty="0"/>
          </a:p>
          <a:p>
            <a:pPr lvl="1"/>
            <a:r>
              <a:rPr lang="fr-FR" dirty="0"/>
              <a:t>Imipénème + </a:t>
            </a:r>
            <a:r>
              <a:rPr lang="fr-FR" dirty="0" err="1" smtClean="0"/>
              <a:t>rélébactam</a:t>
            </a:r>
            <a:r>
              <a:rPr lang="fr-FR" dirty="0" smtClean="0"/>
              <a:t> (</a:t>
            </a:r>
            <a:r>
              <a:rPr lang="fr-FR" dirty="0" err="1" smtClean="0"/>
              <a:t>recarbio</a:t>
            </a:r>
            <a:r>
              <a:rPr lang="fr-FR" dirty="0" smtClean="0"/>
              <a:t>®): </a:t>
            </a:r>
            <a:r>
              <a:rPr lang="fr-FR" altLang="fr-FR" dirty="0" smtClean="0"/>
              <a:t>EPC </a:t>
            </a:r>
            <a:r>
              <a:rPr lang="fr-FR" dirty="0" smtClean="0"/>
              <a:t>KPC</a:t>
            </a:r>
            <a:endParaRPr lang="fr-FR" dirty="0"/>
          </a:p>
          <a:p>
            <a:pPr lvl="1"/>
            <a:r>
              <a:rPr lang="fr-FR" altLang="fr-FR" dirty="0" err="1"/>
              <a:t>Aztreonam</a:t>
            </a:r>
            <a:r>
              <a:rPr lang="fr-FR" altLang="fr-FR" dirty="0"/>
              <a:t> + </a:t>
            </a:r>
            <a:r>
              <a:rPr lang="fr-FR" altLang="fr-FR" dirty="0" err="1" smtClean="0"/>
              <a:t>avibactam</a:t>
            </a:r>
            <a:r>
              <a:rPr lang="fr-FR" altLang="fr-FR" dirty="0" smtClean="0"/>
              <a:t> (</a:t>
            </a:r>
            <a:r>
              <a:rPr lang="fr-FR" altLang="fr-FR" dirty="0" err="1" smtClean="0"/>
              <a:t>emblaveo</a:t>
            </a:r>
            <a:r>
              <a:rPr lang="fr-FR" dirty="0" smtClean="0"/>
              <a:t>®</a:t>
            </a:r>
            <a:r>
              <a:rPr lang="fr-FR" altLang="fr-FR" dirty="0" smtClean="0"/>
              <a:t>) 540/j: EPC NDM/MBL</a:t>
            </a:r>
            <a:endParaRPr lang="fr-FR" altLang="fr-FR" dirty="0"/>
          </a:p>
          <a:p>
            <a:pPr lvl="1"/>
            <a:r>
              <a:rPr lang="fr-FR" altLang="fr-FR" dirty="0" err="1"/>
              <a:t>Ceftolozane</a:t>
            </a:r>
            <a:r>
              <a:rPr lang="fr-FR" altLang="fr-FR" dirty="0"/>
              <a:t> + </a:t>
            </a:r>
            <a:r>
              <a:rPr lang="fr-FR" altLang="fr-FR" dirty="0" err="1"/>
              <a:t>tazobactam</a:t>
            </a:r>
            <a:r>
              <a:rPr lang="fr-FR" altLang="fr-FR" dirty="0"/>
              <a:t> </a:t>
            </a:r>
            <a:r>
              <a:rPr lang="fr-FR" dirty="0"/>
              <a:t>(</a:t>
            </a:r>
            <a:r>
              <a:rPr lang="fr-FR" dirty="0" err="1"/>
              <a:t>zerbaxa</a:t>
            </a:r>
            <a:r>
              <a:rPr lang="fr-FR" dirty="0"/>
              <a:t>®) 549/j</a:t>
            </a:r>
            <a:r>
              <a:rPr lang="fr-FR" altLang="fr-FR" dirty="0"/>
              <a:t>: </a:t>
            </a:r>
            <a:r>
              <a:rPr lang="fr-FR" altLang="fr-FR" i="1" dirty="0" err="1"/>
              <a:t>pyo</a:t>
            </a:r>
            <a:r>
              <a:rPr lang="fr-FR" altLang="fr-FR" i="1" dirty="0"/>
              <a:t> </a:t>
            </a:r>
            <a:r>
              <a:rPr lang="fr-FR" altLang="fr-FR" dirty="0"/>
              <a:t>multi résistant</a:t>
            </a:r>
          </a:p>
          <a:p>
            <a:pPr lvl="1"/>
            <a:r>
              <a:rPr lang="fr-FR" dirty="0" err="1"/>
              <a:t>Céfidérocol</a:t>
            </a:r>
            <a:r>
              <a:rPr lang="fr-FR" dirty="0"/>
              <a:t> </a:t>
            </a:r>
            <a:r>
              <a:rPr lang="fr-FR" altLang="fr-FR" dirty="0"/>
              <a:t>(</a:t>
            </a:r>
            <a:r>
              <a:rPr lang="fr-FR" altLang="fr-FR" dirty="0" err="1"/>
              <a:t>fetcroja</a:t>
            </a:r>
            <a:r>
              <a:rPr lang="fr-FR" dirty="0"/>
              <a:t>®</a:t>
            </a:r>
            <a:r>
              <a:rPr lang="fr-FR" altLang="fr-FR" dirty="0"/>
              <a:t>) 785/j</a:t>
            </a:r>
            <a:r>
              <a:rPr lang="fr-FR" dirty="0"/>
              <a:t>: </a:t>
            </a:r>
            <a:r>
              <a:rPr lang="fr-FR" i="1" dirty="0" err="1"/>
              <a:t>Steno</a:t>
            </a:r>
            <a:r>
              <a:rPr lang="fr-FR" i="1" dirty="0"/>
              <a:t>, </a:t>
            </a:r>
            <a:r>
              <a:rPr lang="fr-FR" i="1" dirty="0" err="1"/>
              <a:t>Acineto</a:t>
            </a:r>
            <a:r>
              <a:rPr lang="fr-FR" i="1" dirty="0"/>
              <a:t>, Pseudomonas, </a:t>
            </a:r>
            <a:r>
              <a:rPr lang="fr-FR" altLang="fr-FR" dirty="0"/>
              <a:t>EPC</a:t>
            </a:r>
          </a:p>
          <a:p>
            <a:pPr lvl="1"/>
            <a:r>
              <a:rPr lang="fr-FR" dirty="0" err="1" smtClean="0"/>
              <a:t>Sulbactam-Durlobactam</a:t>
            </a:r>
            <a:r>
              <a:rPr lang="fr-FR" dirty="0" smtClean="0"/>
              <a:t> </a:t>
            </a:r>
            <a:r>
              <a:rPr lang="fr-FR" altLang="fr-FR" dirty="0" smtClean="0"/>
              <a:t>(</a:t>
            </a:r>
            <a:r>
              <a:rPr lang="fr-FR" altLang="fr-FR" dirty="0" err="1" smtClean="0"/>
              <a:t>xacduro</a:t>
            </a:r>
            <a:r>
              <a:rPr lang="fr-FR" dirty="0" smtClean="0"/>
              <a:t>®</a:t>
            </a:r>
            <a:r>
              <a:rPr lang="fr-FR" altLang="fr-FR" dirty="0" smtClean="0"/>
              <a:t>)</a:t>
            </a:r>
            <a:r>
              <a:rPr lang="fr-FR" dirty="0" smtClean="0"/>
              <a:t>: </a:t>
            </a:r>
            <a:r>
              <a:rPr lang="fr-FR" i="1" dirty="0" err="1"/>
              <a:t>Acinetobacter</a:t>
            </a:r>
            <a:endParaRPr lang="fr-FR" dirty="0"/>
          </a:p>
          <a:p>
            <a:pPr lvl="1"/>
            <a:endParaRPr lang="fr-FR" altLang="fr-FR" dirty="0"/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Nouveaux antibiotiques anti BGN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659245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Nouveaux antibiotiques anti BGN</a:t>
            </a:r>
            <a:endParaRPr lang="fr-FR" dirty="0"/>
          </a:p>
        </p:txBody>
      </p:sp>
      <p:graphicFrame>
        <p:nvGraphicFramePr>
          <p:cNvPr id="9" name="Tableau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4718849"/>
              </p:ext>
            </p:extLst>
          </p:nvPr>
        </p:nvGraphicFramePr>
        <p:xfrm>
          <a:off x="273361" y="1581700"/>
          <a:ext cx="9183880" cy="2524125"/>
        </p:xfrm>
        <a:graphic>
          <a:graphicData uri="http://schemas.openxmlformats.org/drawingml/2006/table">
            <a:tbl>
              <a:tblPr/>
              <a:tblGrid>
                <a:gridCol w="2507171"/>
                <a:gridCol w="809308"/>
                <a:gridCol w="809308"/>
                <a:gridCol w="809308"/>
                <a:gridCol w="623634"/>
                <a:gridCol w="1204722"/>
                <a:gridCol w="1200023"/>
                <a:gridCol w="1220406"/>
              </a:tblGrid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OXA-48 </a:t>
                      </a:r>
                      <a:endParaRPr lang="fr-FR" sz="16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  <a:p>
                      <a:pPr algn="ctr" fontAlgn="ctr"/>
                      <a:r>
                        <a:rPr lang="fr-FR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+ </a:t>
                      </a:r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BLSE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KPC </a:t>
                      </a:r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NDM </a:t>
                      </a:r>
                      <a:endParaRPr lang="fr-FR" sz="16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  <a:p>
                      <a:pPr algn="ctr" fontAlgn="ctr"/>
                      <a:r>
                        <a:rPr lang="fr-FR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+ </a:t>
                      </a:r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BLSE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VIM </a:t>
                      </a:r>
                      <a:endParaRPr lang="fr-FR" sz="16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  <a:p>
                      <a:pPr algn="ctr" fontAlgn="ctr"/>
                      <a:r>
                        <a:rPr lang="fr-FR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+ </a:t>
                      </a:r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BLSE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P. </a:t>
                      </a:r>
                      <a:r>
                        <a:rPr lang="fr-FR" sz="1600" b="1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aeruginosa</a:t>
                      </a:r>
                    </a:p>
                    <a:p>
                      <a:pPr algn="ctr" fontAlgn="ctr"/>
                      <a:r>
                        <a:rPr lang="fr-FR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</a:t>
                      </a:r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DTR)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A. </a:t>
                      </a:r>
                      <a:r>
                        <a:rPr lang="fr-FR" sz="1600" b="1" i="1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baumannii</a:t>
                      </a:r>
                      <a:endParaRPr lang="fr-FR" sz="1600" b="1" i="1" u="none" strike="noStrike" dirty="0" smtClean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  <a:p>
                      <a:pPr algn="ctr" fontAlgn="ctr"/>
                      <a:r>
                        <a:rPr lang="fr-FR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(CRAB)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S. </a:t>
                      </a:r>
                      <a:r>
                        <a:rPr lang="fr-FR" sz="16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maltophilia</a:t>
                      </a:r>
                      <a:endParaRPr lang="fr-FR" sz="1600" b="1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6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Ceftolozane</a:t>
                      </a:r>
                      <a:r>
                        <a:rPr lang="fr-FR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fr-FR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/ </a:t>
                      </a:r>
                      <a:r>
                        <a:rPr lang="fr-FR" sz="16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tazobactam</a:t>
                      </a:r>
                      <a:endParaRPr lang="fr-FR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rgbClr val="B8545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rgbClr val="B8545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rgbClr val="B8545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rgbClr val="B8545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 smtClean="0">
                          <a:solidFill>
                            <a:srgbClr val="274E13"/>
                          </a:solidFill>
                          <a:effectLst/>
                          <a:latin typeface="Calibri"/>
                        </a:rPr>
                        <a:t>1</a:t>
                      </a:r>
                      <a:r>
                        <a:rPr lang="fr-FR" sz="1600" b="1" i="0" u="none" strike="noStrike" baseline="30000" dirty="0" smtClean="0">
                          <a:solidFill>
                            <a:srgbClr val="274E13"/>
                          </a:solidFill>
                          <a:effectLst/>
                          <a:latin typeface="Calibri"/>
                        </a:rPr>
                        <a:t>ère</a:t>
                      </a:r>
                      <a:r>
                        <a:rPr lang="fr-FR" sz="1600" b="1" i="0" u="none" strike="noStrike" dirty="0" smtClean="0">
                          <a:solidFill>
                            <a:srgbClr val="274E13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fr-FR" sz="1600" b="1" i="0" u="none" strike="noStrike" dirty="0" err="1" smtClean="0">
                          <a:solidFill>
                            <a:srgbClr val="274E13"/>
                          </a:solidFill>
                          <a:effectLst/>
                          <a:latin typeface="Calibri"/>
                        </a:rPr>
                        <a:t>int</a:t>
                      </a:r>
                      <a:endParaRPr lang="fr-FR" sz="1600" b="1" i="0" u="none" strike="noStrike" dirty="0">
                        <a:solidFill>
                          <a:srgbClr val="274E13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rgbClr val="B8545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rgbClr val="B8545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Ceftazidime / avibactam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 smtClean="0">
                          <a:solidFill>
                            <a:srgbClr val="274E13"/>
                          </a:solidFill>
                          <a:effectLst/>
                          <a:latin typeface="Calibri"/>
                        </a:rPr>
                        <a:t>1</a:t>
                      </a:r>
                      <a:r>
                        <a:rPr lang="fr-FR" sz="1600" b="1" i="0" u="none" strike="noStrike" baseline="30000" dirty="0" smtClean="0">
                          <a:solidFill>
                            <a:srgbClr val="274E13"/>
                          </a:solidFill>
                          <a:effectLst/>
                          <a:latin typeface="Calibri"/>
                        </a:rPr>
                        <a:t>ère</a:t>
                      </a:r>
                      <a:r>
                        <a:rPr lang="fr-FR" sz="1600" b="1" i="0" u="none" strike="noStrike" dirty="0" smtClean="0">
                          <a:solidFill>
                            <a:srgbClr val="274E13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fr-FR" sz="1600" b="1" i="0" u="none" strike="noStrike" dirty="0" err="1" smtClean="0">
                          <a:solidFill>
                            <a:srgbClr val="274E13"/>
                          </a:solidFill>
                          <a:effectLst/>
                          <a:latin typeface="Calibri"/>
                        </a:rPr>
                        <a:t>int</a:t>
                      </a:r>
                      <a:endParaRPr lang="fr-FR" sz="1600" b="1" i="0" u="none" strike="noStrike" dirty="0">
                        <a:solidFill>
                          <a:srgbClr val="274E13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 smtClean="0">
                          <a:solidFill>
                            <a:srgbClr val="274E13"/>
                          </a:solidFill>
                          <a:effectLst/>
                          <a:latin typeface="Calibri"/>
                        </a:rPr>
                        <a:t>1</a:t>
                      </a:r>
                      <a:r>
                        <a:rPr lang="fr-FR" sz="1600" b="1" i="0" u="none" strike="noStrike" baseline="30000" dirty="0" smtClean="0">
                          <a:solidFill>
                            <a:srgbClr val="274E13"/>
                          </a:solidFill>
                          <a:effectLst/>
                          <a:latin typeface="Calibri"/>
                        </a:rPr>
                        <a:t>ère</a:t>
                      </a:r>
                      <a:r>
                        <a:rPr lang="fr-FR" sz="1600" b="1" i="0" u="none" strike="noStrike" dirty="0" smtClean="0">
                          <a:solidFill>
                            <a:srgbClr val="274E13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fr-FR" sz="1600" b="1" i="0" u="none" strike="noStrike" dirty="0" err="1" smtClean="0">
                          <a:solidFill>
                            <a:srgbClr val="274E13"/>
                          </a:solidFill>
                          <a:effectLst/>
                          <a:latin typeface="Calibri"/>
                        </a:rPr>
                        <a:t>int</a:t>
                      </a:r>
                      <a:endParaRPr lang="fr-FR" sz="1600" b="1" i="0" u="none" strike="noStrike" dirty="0">
                        <a:solidFill>
                          <a:srgbClr val="274E13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rgbClr val="B8545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rgbClr val="B8545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 smtClean="0">
                          <a:solidFill>
                            <a:srgbClr val="B25900"/>
                          </a:solidFill>
                          <a:effectLst/>
                          <a:latin typeface="Calibri"/>
                        </a:rPr>
                        <a:t>2</a:t>
                      </a:r>
                      <a:r>
                        <a:rPr lang="fr-FR" sz="1600" b="1" i="0" u="none" strike="noStrike" baseline="30000" dirty="0" smtClean="0">
                          <a:solidFill>
                            <a:srgbClr val="B25900"/>
                          </a:solidFill>
                          <a:effectLst/>
                          <a:latin typeface="Calibri"/>
                        </a:rPr>
                        <a:t>ème</a:t>
                      </a:r>
                      <a:r>
                        <a:rPr lang="fr-FR" sz="1600" b="1" i="0" u="none" strike="noStrike" dirty="0" smtClean="0">
                          <a:solidFill>
                            <a:srgbClr val="B259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fr-FR" sz="1600" b="1" i="0" u="none" strike="noStrike" dirty="0" err="1" smtClean="0">
                          <a:solidFill>
                            <a:srgbClr val="B25900"/>
                          </a:solidFill>
                          <a:effectLst/>
                          <a:latin typeface="Calibri"/>
                        </a:rPr>
                        <a:t>int</a:t>
                      </a:r>
                      <a:endParaRPr lang="fr-FR" sz="1600" b="1" i="0" u="none" strike="noStrike" dirty="0">
                        <a:solidFill>
                          <a:srgbClr val="B259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rgbClr val="B8545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rgbClr val="B8545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Céfépime / enmetazobactam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 smtClean="0">
                          <a:solidFill>
                            <a:srgbClr val="274E13"/>
                          </a:solidFill>
                          <a:effectLst/>
                          <a:latin typeface="Calibri"/>
                        </a:rPr>
                        <a:t>1</a:t>
                      </a:r>
                      <a:r>
                        <a:rPr lang="fr-FR" sz="1600" b="1" i="0" u="none" strike="noStrike" baseline="30000" dirty="0" smtClean="0">
                          <a:solidFill>
                            <a:srgbClr val="274E13"/>
                          </a:solidFill>
                          <a:effectLst/>
                          <a:latin typeface="Calibri"/>
                        </a:rPr>
                        <a:t>ère</a:t>
                      </a:r>
                      <a:r>
                        <a:rPr lang="fr-FR" sz="1600" b="1" i="0" u="none" strike="noStrike" dirty="0" smtClean="0">
                          <a:solidFill>
                            <a:srgbClr val="274E13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fr-FR" sz="1600" b="1" i="0" u="none" strike="noStrike" dirty="0" err="1" smtClean="0">
                          <a:solidFill>
                            <a:srgbClr val="274E13"/>
                          </a:solidFill>
                          <a:effectLst/>
                          <a:latin typeface="Calibri"/>
                        </a:rPr>
                        <a:t>int</a:t>
                      </a:r>
                      <a:endParaRPr lang="fr-FR" sz="1600" b="1" i="0" u="none" strike="noStrike" dirty="0">
                        <a:solidFill>
                          <a:srgbClr val="274E13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rgbClr val="B8545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rgbClr val="B8545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rgbClr val="B8545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rgbClr val="B8545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rgbClr val="B8545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rgbClr val="B8545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Imipénème / rélébactam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rgbClr val="B8545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 smtClean="0">
                          <a:solidFill>
                            <a:srgbClr val="274E13"/>
                          </a:solidFill>
                          <a:effectLst/>
                          <a:latin typeface="Calibri"/>
                        </a:rPr>
                        <a:t>1</a:t>
                      </a:r>
                      <a:r>
                        <a:rPr lang="fr-FR" sz="1600" b="1" i="0" u="none" strike="noStrike" baseline="30000" dirty="0" smtClean="0">
                          <a:solidFill>
                            <a:srgbClr val="274E13"/>
                          </a:solidFill>
                          <a:effectLst/>
                          <a:latin typeface="Calibri"/>
                        </a:rPr>
                        <a:t>ère</a:t>
                      </a:r>
                      <a:r>
                        <a:rPr lang="fr-FR" sz="1600" b="1" i="0" u="none" strike="noStrike" dirty="0" smtClean="0">
                          <a:solidFill>
                            <a:srgbClr val="274E13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fr-FR" sz="1600" b="1" i="0" u="none" strike="noStrike" dirty="0" err="1" smtClean="0">
                          <a:solidFill>
                            <a:srgbClr val="274E13"/>
                          </a:solidFill>
                          <a:effectLst/>
                          <a:latin typeface="Calibri"/>
                        </a:rPr>
                        <a:t>int</a:t>
                      </a:r>
                      <a:endParaRPr lang="fr-FR" sz="1600" b="1" i="0" u="none" strike="noStrike" dirty="0">
                        <a:solidFill>
                          <a:srgbClr val="274E13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rgbClr val="B8545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rgbClr val="B8545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 smtClean="0">
                          <a:solidFill>
                            <a:srgbClr val="B25900"/>
                          </a:solidFill>
                          <a:effectLst/>
                          <a:latin typeface="Calibri"/>
                        </a:rPr>
                        <a:t>2</a:t>
                      </a:r>
                      <a:r>
                        <a:rPr lang="fr-FR" sz="1600" b="1" i="0" u="none" strike="noStrike" baseline="30000" dirty="0" smtClean="0">
                          <a:solidFill>
                            <a:srgbClr val="B25900"/>
                          </a:solidFill>
                          <a:effectLst/>
                          <a:latin typeface="Calibri"/>
                        </a:rPr>
                        <a:t>ème</a:t>
                      </a:r>
                      <a:r>
                        <a:rPr lang="fr-FR" sz="1600" b="1" i="0" u="none" strike="noStrike" dirty="0" smtClean="0">
                          <a:solidFill>
                            <a:srgbClr val="B259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fr-FR" sz="1600" b="1" i="0" u="none" strike="noStrike" dirty="0" err="1" smtClean="0">
                          <a:solidFill>
                            <a:srgbClr val="B25900"/>
                          </a:solidFill>
                          <a:effectLst/>
                          <a:latin typeface="Calibri"/>
                        </a:rPr>
                        <a:t>int</a:t>
                      </a:r>
                      <a:endParaRPr lang="fr-FR" sz="1600" b="1" i="0" u="none" strike="noStrike" dirty="0">
                        <a:solidFill>
                          <a:srgbClr val="B259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rgbClr val="B8545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rgbClr val="B8545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Méropénème / vaborbactam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rgbClr val="B8545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 smtClean="0">
                          <a:solidFill>
                            <a:srgbClr val="274E13"/>
                          </a:solidFill>
                          <a:effectLst/>
                          <a:latin typeface="Calibri"/>
                        </a:rPr>
                        <a:t>1</a:t>
                      </a:r>
                      <a:r>
                        <a:rPr lang="fr-FR" sz="1600" b="1" i="0" u="none" strike="noStrike" baseline="30000" dirty="0" smtClean="0">
                          <a:solidFill>
                            <a:srgbClr val="274E13"/>
                          </a:solidFill>
                          <a:effectLst/>
                          <a:latin typeface="Calibri"/>
                        </a:rPr>
                        <a:t>ère</a:t>
                      </a:r>
                      <a:r>
                        <a:rPr lang="fr-FR" sz="1600" b="1" i="0" u="none" strike="noStrike" dirty="0" smtClean="0">
                          <a:solidFill>
                            <a:srgbClr val="274E13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fr-FR" sz="1600" b="1" i="0" u="none" strike="noStrike" dirty="0" err="1" smtClean="0">
                          <a:solidFill>
                            <a:srgbClr val="274E13"/>
                          </a:solidFill>
                          <a:effectLst/>
                          <a:latin typeface="Calibri"/>
                        </a:rPr>
                        <a:t>int</a:t>
                      </a:r>
                      <a:endParaRPr lang="fr-FR" sz="1600" b="1" i="0" u="none" strike="noStrike" dirty="0">
                        <a:solidFill>
                          <a:srgbClr val="274E13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rgbClr val="B8545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rgbClr val="B8545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rgbClr val="B8545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rgbClr val="B8545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rgbClr val="B8545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Aztréonam / avibactam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 smtClean="0">
                          <a:solidFill>
                            <a:srgbClr val="C65911"/>
                          </a:solidFill>
                          <a:effectLst/>
                          <a:latin typeface="Calibri"/>
                        </a:rPr>
                        <a:t>3</a:t>
                      </a:r>
                      <a:r>
                        <a:rPr lang="fr-FR" sz="1600" b="1" i="0" u="none" strike="noStrike" baseline="30000" dirty="0" smtClean="0">
                          <a:solidFill>
                            <a:srgbClr val="C65911"/>
                          </a:solidFill>
                          <a:effectLst/>
                          <a:latin typeface="Calibri"/>
                        </a:rPr>
                        <a:t>ème</a:t>
                      </a:r>
                      <a:r>
                        <a:rPr lang="fr-FR" sz="1600" b="1" i="0" u="none" strike="noStrike" dirty="0" smtClean="0">
                          <a:solidFill>
                            <a:srgbClr val="C65911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fr-FR" sz="1600" b="1" i="0" u="none" strike="noStrike" dirty="0" err="1" smtClean="0">
                          <a:solidFill>
                            <a:srgbClr val="C65911"/>
                          </a:solidFill>
                          <a:effectLst/>
                          <a:latin typeface="Calibri"/>
                        </a:rPr>
                        <a:t>int</a:t>
                      </a:r>
                      <a:endParaRPr lang="fr-FR" sz="1600" b="1" i="0" u="none" strike="noStrike" dirty="0">
                        <a:solidFill>
                          <a:srgbClr val="C6591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1" u="none" strike="noStrike" dirty="0">
                          <a:solidFill>
                            <a:srgbClr val="595959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 smtClean="0">
                          <a:solidFill>
                            <a:srgbClr val="274E13"/>
                          </a:solidFill>
                          <a:effectLst/>
                          <a:latin typeface="Calibri"/>
                        </a:rPr>
                        <a:t>1</a:t>
                      </a:r>
                      <a:r>
                        <a:rPr lang="fr-FR" sz="1600" b="1" i="0" u="none" strike="noStrike" baseline="30000" dirty="0" smtClean="0">
                          <a:solidFill>
                            <a:srgbClr val="274E13"/>
                          </a:solidFill>
                          <a:effectLst/>
                          <a:latin typeface="Calibri"/>
                        </a:rPr>
                        <a:t>ère</a:t>
                      </a:r>
                      <a:r>
                        <a:rPr lang="fr-FR" sz="1600" b="1" i="0" u="none" strike="noStrike" dirty="0" smtClean="0">
                          <a:solidFill>
                            <a:srgbClr val="274E13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fr-FR" sz="1600" b="1" i="0" u="none" strike="noStrike" dirty="0" err="1" smtClean="0">
                          <a:solidFill>
                            <a:srgbClr val="274E13"/>
                          </a:solidFill>
                          <a:effectLst/>
                          <a:latin typeface="Calibri"/>
                        </a:rPr>
                        <a:t>int</a:t>
                      </a:r>
                      <a:endParaRPr lang="fr-FR" sz="1600" b="1" i="0" u="none" strike="noStrike" dirty="0">
                        <a:solidFill>
                          <a:srgbClr val="274E13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 smtClean="0">
                          <a:solidFill>
                            <a:srgbClr val="274E13"/>
                          </a:solidFill>
                          <a:effectLst/>
                          <a:latin typeface="Calibri"/>
                        </a:rPr>
                        <a:t>1</a:t>
                      </a:r>
                      <a:r>
                        <a:rPr lang="fr-FR" sz="1600" b="1" i="0" u="none" strike="noStrike" baseline="30000" dirty="0" smtClean="0">
                          <a:solidFill>
                            <a:srgbClr val="274E13"/>
                          </a:solidFill>
                          <a:effectLst/>
                          <a:latin typeface="Calibri"/>
                        </a:rPr>
                        <a:t>ère</a:t>
                      </a:r>
                      <a:r>
                        <a:rPr lang="fr-FR" sz="1600" b="1" i="0" u="none" strike="noStrike" dirty="0" smtClean="0">
                          <a:solidFill>
                            <a:srgbClr val="274E13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fr-FR" sz="1600" b="1" i="0" u="none" strike="noStrike" dirty="0" err="1" smtClean="0">
                          <a:solidFill>
                            <a:srgbClr val="274E13"/>
                          </a:solidFill>
                          <a:effectLst/>
                          <a:latin typeface="Calibri"/>
                        </a:rPr>
                        <a:t>int</a:t>
                      </a:r>
                      <a:endParaRPr lang="fr-FR" sz="1600" b="1" i="0" u="none" strike="noStrike" dirty="0">
                        <a:solidFill>
                          <a:srgbClr val="274E13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 smtClean="0">
                          <a:solidFill>
                            <a:srgbClr val="C65911"/>
                          </a:solidFill>
                          <a:effectLst/>
                          <a:latin typeface="Calibri"/>
                        </a:rPr>
                        <a:t>3</a:t>
                      </a:r>
                      <a:r>
                        <a:rPr lang="fr-FR" sz="1600" b="1" i="0" u="none" strike="noStrike" baseline="30000" dirty="0" smtClean="0">
                          <a:solidFill>
                            <a:srgbClr val="C65911"/>
                          </a:solidFill>
                          <a:effectLst/>
                          <a:latin typeface="Calibri"/>
                        </a:rPr>
                        <a:t>ème</a:t>
                      </a:r>
                      <a:r>
                        <a:rPr lang="fr-FR" sz="1600" b="1" i="0" u="none" strike="noStrike" dirty="0" smtClean="0">
                          <a:solidFill>
                            <a:srgbClr val="C65911"/>
                          </a:solidFill>
                          <a:effectLst/>
                          <a:latin typeface="Calibri"/>
                        </a:rPr>
                        <a:t>  </a:t>
                      </a:r>
                      <a:r>
                        <a:rPr lang="fr-FR" sz="1600" b="1" i="0" u="none" strike="noStrike" dirty="0" err="1" smtClean="0">
                          <a:solidFill>
                            <a:srgbClr val="C65911"/>
                          </a:solidFill>
                          <a:effectLst/>
                          <a:latin typeface="Calibri"/>
                        </a:rPr>
                        <a:t>int</a:t>
                      </a:r>
                      <a:endParaRPr lang="fr-FR" sz="1600" b="1" i="0" u="none" strike="noStrike" dirty="0">
                        <a:solidFill>
                          <a:srgbClr val="C6591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rgbClr val="B8545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 smtClean="0">
                          <a:solidFill>
                            <a:srgbClr val="274E13"/>
                          </a:solidFill>
                          <a:effectLst/>
                          <a:latin typeface="Calibri"/>
                        </a:rPr>
                        <a:t>1</a:t>
                      </a:r>
                      <a:r>
                        <a:rPr lang="fr-FR" sz="1600" b="1" i="0" u="none" strike="noStrike" baseline="30000" dirty="0" smtClean="0">
                          <a:solidFill>
                            <a:srgbClr val="274E13"/>
                          </a:solidFill>
                          <a:effectLst/>
                          <a:latin typeface="Calibri"/>
                        </a:rPr>
                        <a:t>ère</a:t>
                      </a:r>
                      <a:r>
                        <a:rPr lang="fr-FR" sz="1600" b="1" i="0" u="none" strike="noStrike" dirty="0" smtClean="0">
                          <a:solidFill>
                            <a:srgbClr val="274E13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fr-FR" sz="1600" b="1" i="0" u="none" strike="noStrike" dirty="0" err="1" smtClean="0">
                          <a:solidFill>
                            <a:srgbClr val="274E13"/>
                          </a:solidFill>
                          <a:effectLst/>
                          <a:latin typeface="Calibri"/>
                        </a:rPr>
                        <a:t>int</a:t>
                      </a:r>
                      <a:endParaRPr lang="fr-FR" sz="1600" b="1" i="0" u="none" strike="noStrike" dirty="0">
                        <a:solidFill>
                          <a:srgbClr val="274E13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Céfidérocol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 smtClean="0">
                          <a:solidFill>
                            <a:srgbClr val="B25900"/>
                          </a:solidFill>
                          <a:effectLst/>
                          <a:latin typeface="Calibri"/>
                        </a:rPr>
                        <a:t>2</a:t>
                      </a:r>
                      <a:r>
                        <a:rPr lang="fr-FR" sz="1600" b="1" i="0" u="none" strike="noStrike" baseline="30000" dirty="0" smtClean="0">
                          <a:solidFill>
                            <a:srgbClr val="B25900"/>
                          </a:solidFill>
                          <a:effectLst/>
                          <a:latin typeface="Calibri"/>
                        </a:rPr>
                        <a:t>ème</a:t>
                      </a:r>
                      <a:r>
                        <a:rPr lang="fr-FR" sz="1600" b="1" i="0" u="none" strike="noStrike" dirty="0" smtClean="0">
                          <a:solidFill>
                            <a:srgbClr val="B259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fr-FR" sz="1600" b="1" i="0" u="none" strike="noStrike" dirty="0" err="1" smtClean="0">
                          <a:solidFill>
                            <a:srgbClr val="B25900"/>
                          </a:solidFill>
                          <a:effectLst/>
                          <a:latin typeface="Calibri"/>
                        </a:rPr>
                        <a:t>int</a:t>
                      </a:r>
                      <a:endParaRPr lang="fr-FR" sz="1600" b="1" i="0" u="none" strike="noStrike" dirty="0">
                        <a:solidFill>
                          <a:srgbClr val="B259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 smtClean="0">
                          <a:solidFill>
                            <a:srgbClr val="B25900"/>
                          </a:solidFill>
                          <a:effectLst/>
                          <a:latin typeface="Calibri"/>
                        </a:rPr>
                        <a:t>2</a:t>
                      </a:r>
                      <a:r>
                        <a:rPr lang="fr-FR" sz="1600" b="1" i="0" u="none" strike="noStrike" baseline="30000" dirty="0" smtClean="0">
                          <a:solidFill>
                            <a:srgbClr val="B25900"/>
                          </a:solidFill>
                          <a:effectLst/>
                          <a:latin typeface="Calibri"/>
                        </a:rPr>
                        <a:t>ème</a:t>
                      </a:r>
                      <a:r>
                        <a:rPr lang="fr-FR" sz="1600" b="1" i="0" u="none" strike="noStrike" dirty="0" smtClean="0">
                          <a:solidFill>
                            <a:srgbClr val="B259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fr-FR" sz="1600" b="1" i="0" u="none" strike="noStrike" dirty="0" err="1" smtClean="0">
                          <a:solidFill>
                            <a:srgbClr val="B25900"/>
                          </a:solidFill>
                          <a:effectLst/>
                          <a:latin typeface="Calibri"/>
                        </a:rPr>
                        <a:t>int</a:t>
                      </a:r>
                      <a:endParaRPr lang="fr-FR" sz="1600" b="1" i="0" u="none" strike="noStrike" dirty="0">
                        <a:solidFill>
                          <a:srgbClr val="B259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 smtClean="0">
                          <a:solidFill>
                            <a:srgbClr val="B25900"/>
                          </a:solidFill>
                          <a:effectLst/>
                          <a:latin typeface="Calibri"/>
                        </a:rPr>
                        <a:t>2</a:t>
                      </a:r>
                      <a:r>
                        <a:rPr lang="fr-FR" sz="1600" b="1" i="0" u="none" strike="noStrike" baseline="30000" dirty="0" smtClean="0">
                          <a:solidFill>
                            <a:srgbClr val="B25900"/>
                          </a:solidFill>
                          <a:effectLst/>
                          <a:latin typeface="Calibri"/>
                        </a:rPr>
                        <a:t>ème</a:t>
                      </a:r>
                      <a:r>
                        <a:rPr lang="fr-FR" sz="1600" b="1" i="0" u="none" strike="noStrike" dirty="0" smtClean="0">
                          <a:solidFill>
                            <a:srgbClr val="B259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fr-FR" sz="1600" b="1" i="0" u="none" strike="noStrike" dirty="0" err="1" smtClean="0">
                          <a:solidFill>
                            <a:srgbClr val="B25900"/>
                          </a:solidFill>
                          <a:effectLst/>
                          <a:latin typeface="Calibri"/>
                        </a:rPr>
                        <a:t>int</a:t>
                      </a:r>
                      <a:endParaRPr lang="fr-FR" sz="1600" b="1" i="0" u="none" strike="noStrike" dirty="0">
                        <a:solidFill>
                          <a:srgbClr val="B259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 smtClean="0">
                          <a:solidFill>
                            <a:srgbClr val="274E13"/>
                          </a:solidFill>
                          <a:effectLst/>
                          <a:latin typeface="Calibri"/>
                        </a:rPr>
                        <a:t>1</a:t>
                      </a:r>
                      <a:r>
                        <a:rPr lang="fr-FR" sz="1600" b="1" i="0" u="none" strike="noStrike" baseline="30000" dirty="0" smtClean="0">
                          <a:solidFill>
                            <a:srgbClr val="274E13"/>
                          </a:solidFill>
                          <a:effectLst/>
                          <a:latin typeface="Calibri"/>
                        </a:rPr>
                        <a:t>ère</a:t>
                      </a:r>
                      <a:r>
                        <a:rPr lang="fr-FR" sz="1600" b="1" i="0" u="none" strike="noStrike" dirty="0" smtClean="0">
                          <a:solidFill>
                            <a:srgbClr val="274E13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fr-FR" sz="1600" b="1" i="0" u="none" strike="noStrike" dirty="0" err="1" smtClean="0">
                          <a:solidFill>
                            <a:srgbClr val="274E13"/>
                          </a:solidFill>
                          <a:effectLst/>
                          <a:latin typeface="Calibri"/>
                        </a:rPr>
                        <a:t>int</a:t>
                      </a:r>
                      <a:endParaRPr lang="fr-FR" sz="1600" b="1" i="0" u="none" strike="noStrike" dirty="0">
                        <a:solidFill>
                          <a:srgbClr val="274E13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 smtClean="0">
                          <a:solidFill>
                            <a:srgbClr val="B25900"/>
                          </a:solidFill>
                          <a:effectLst/>
                          <a:latin typeface="Calibri"/>
                        </a:rPr>
                        <a:t>2</a:t>
                      </a:r>
                      <a:r>
                        <a:rPr lang="fr-FR" sz="1600" b="1" i="0" u="none" strike="noStrike" baseline="30000" dirty="0" smtClean="0">
                          <a:solidFill>
                            <a:srgbClr val="B25900"/>
                          </a:solidFill>
                          <a:effectLst/>
                          <a:latin typeface="Calibri"/>
                        </a:rPr>
                        <a:t>ème</a:t>
                      </a:r>
                      <a:r>
                        <a:rPr lang="fr-FR" sz="1600" b="1" i="0" u="none" strike="noStrike" dirty="0" smtClean="0">
                          <a:solidFill>
                            <a:srgbClr val="B259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fr-FR" sz="1600" b="1" i="0" u="none" strike="noStrike" dirty="0" err="1" smtClean="0">
                          <a:solidFill>
                            <a:srgbClr val="B25900"/>
                          </a:solidFill>
                          <a:effectLst/>
                          <a:latin typeface="Calibri"/>
                        </a:rPr>
                        <a:t>int</a:t>
                      </a:r>
                      <a:endParaRPr lang="fr-FR" sz="1600" b="1" i="0" u="none" strike="noStrike" dirty="0">
                        <a:solidFill>
                          <a:srgbClr val="B259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 smtClean="0">
                          <a:solidFill>
                            <a:srgbClr val="B25900"/>
                          </a:solidFill>
                          <a:effectLst/>
                          <a:latin typeface="Calibri"/>
                        </a:rPr>
                        <a:t>2</a:t>
                      </a:r>
                      <a:r>
                        <a:rPr lang="fr-FR" sz="1600" b="1" i="0" u="none" strike="noStrike" baseline="30000" dirty="0" smtClean="0">
                          <a:solidFill>
                            <a:srgbClr val="B25900"/>
                          </a:solidFill>
                          <a:effectLst/>
                          <a:latin typeface="Calibri"/>
                        </a:rPr>
                        <a:t>ème</a:t>
                      </a:r>
                      <a:r>
                        <a:rPr lang="fr-FR" sz="1600" b="1" i="0" u="none" strike="noStrike" baseline="0" dirty="0" smtClean="0">
                          <a:solidFill>
                            <a:srgbClr val="B259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fr-FR" sz="1600" b="1" i="0" u="none" strike="noStrike" dirty="0" err="1" smtClean="0">
                          <a:solidFill>
                            <a:srgbClr val="B25900"/>
                          </a:solidFill>
                          <a:effectLst/>
                          <a:latin typeface="Calibri"/>
                        </a:rPr>
                        <a:t>int</a:t>
                      </a:r>
                      <a:endParaRPr lang="fr-FR" sz="1600" b="1" i="0" u="none" strike="noStrike" dirty="0">
                        <a:solidFill>
                          <a:srgbClr val="B259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 smtClean="0">
                          <a:solidFill>
                            <a:srgbClr val="274E13"/>
                          </a:solidFill>
                          <a:effectLst/>
                          <a:latin typeface="Calibri"/>
                        </a:rPr>
                        <a:t>1</a:t>
                      </a:r>
                      <a:r>
                        <a:rPr lang="fr-FR" sz="1600" b="1" i="0" u="none" strike="noStrike" baseline="30000" dirty="0" smtClean="0">
                          <a:solidFill>
                            <a:srgbClr val="274E13"/>
                          </a:solidFill>
                          <a:effectLst/>
                          <a:latin typeface="Calibri"/>
                        </a:rPr>
                        <a:t>ère</a:t>
                      </a:r>
                      <a:r>
                        <a:rPr lang="fr-FR" sz="1600" b="1" i="0" u="none" strike="noStrike" dirty="0" smtClean="0">
                          <a:solidFill>
                            <a:srgbClr val="274E13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fr-FR" sz="1600" b="1" i="0" u="none" strike="noStrike" dirty="0" err="1" smtClean="0">
                          <a:solidFill>
                            <a:srgbClr val="274E13"/>
                          </a:solidFill>
                          <a:effectLst/>
                          <a:latin typeface="Calibri"/>
                        </a:rPr>
                        <a:t>int</a:t>
                      </a:r>
                      <a:endParaRPr lang="fr-FR" sz="1600" b="1" i="0" u="none" strike="noStrike" dirty="0">
                        <a:solidFill>
                          <a:srgbClr val="274E13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Sulbactam + durlobactam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rgbClr val="B8545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rgbClr val="B8545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rgbClr val="B8545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rgbClr val="B8545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rgbClr val="B8545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 smtClean="0">
                          <a:solidFill>
                            <a:srgbClr val="274E13"/>
                          </a:solidFill>
                          <a:effectLst/>
                          <a:latin typeface="Calibri"/>
                        </a:rPr>
                        <a:t>1</a:t>
                      </a:r>
                      <a:r>
                        <a:rPr lang="fr-FR" sz="1600" b="1" i="0" u="none" strike="noStrike" baseline="30000" dirty="0" smtClean="0">
                          <a:solidFill>
                            <a:srgbClr val="274E13"/>
                          </a:solidFill>
                          <a:effectLst/>
                          <a:latin typeface="Calibri"/>
                        </a:rPr>
                        <a:t>ère</a:t>
                      </a:r>
                      <a:r>
                        <a:rPr lang="fr-FR" sz="1600" b="1" i="0" u="none" strike="noStrike" dirty="0" smtClean="0">
                          <a:solidFill>
                            <a:srgbClr val="274E13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fr-FR" sz="1600" b="1" i="0" u="none" strike="noStrike" dirty="0" err="1" smtClean="0">
                          <a:solidFill>
                            <a:srgbClr val="274E13"/>
                          </a:solidFill>
                          <a:effectLst/>
                          <a:latin typeface="Calibri"/>
                        </a:rPr>
                        <a:t>int</a:t>
                      </a:r>
                      <a:endParaRPr lang="fr-FR" sz="1600" b="1" i="0" u="none" strike="noStrike" dirty="0">
                        <a:solidFill>
                          <a:srgbClr val="274E13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rgbClr val="B8545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sp>
        <p:nvSpPr>
          <p:cNvPr id="2" name="ZoneTexte 1"/>
          <p:cNvSpPr txBox="1"/>
          <p:nvPr/>
        </p:nvSpPr>
        <p:spPr>
          <a:xfrm>
            <a:off x="6283569" y="6002215"/>
            <a:ext cx="3364523" cy="369332"/>
          </a:xfrm>
          <a:prstGeom prst="rect">
            <a:avLst/>
          </a:prstGeom>
          <a:solidFill>
            <a:srgbClr val="66FF33"/>
          </a:solidFill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Adapté de </a:t>
            </a:r>
            <a:r>
              <a:rPr lang="fr-FR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Dortet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L, CNR ATBR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60131" y="4802668"/>
            <a:ext cx="4953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marL="109537" indent="0">
              <a:buNone/>
            </a:pPr>
            <a:r>
              <a:rPr lang="fr-FR" dirty="0"/>
              <a:t>Nouveaux inhibiteurs en développement</a:t>
            </a:r>
          </a:p>
          <a:p>
            <a:pPr lvl="1"/>
            <a:r>
              <a:rPr lang="fr-FR" dirty="0" err="1"/>
              <a:t>Funobactam</a:t>
            </a:r>
            <a:endParaRPr lang="fr-FR" dirty="0"/>
          </a:p>
          <a:p>
            <a:pPr lvl="1"/>
            <a:r>
              <a:rPr lang="fr-FR" dirty="0" err="1"/>
              <a:t>Ledaborbactam</a:t>
            </a:r>
            <a:endParaRPr lang="fr-FR" dirty="0"/>
          </a:p>
          <a:p>
            <a:pPr lvl="1"/>
            <a:r>
              <a:rPr lang="fr-FR" dirty="0" err="1"/>
              <a:t>Nacubactam</a:t>
            </a:r>
            <a:endParaRPr lang="fr-FR" dirty="0"/>
          </a:p>
          <a:p>
            <a:pPr lvl="1"/>
            <a:r>
              <a:rPr lang="fr-FR" dirty="0" err="1"/>
              <a:t>Taniborbactam</a:t>
            </a:r>
            <a:endParaRPr lang="fr-FR" dirty="0"/>
          </a:p>
          <a:p>
            <a:pPr lvl="1"/>
            <a:r>
              <a:rPr lang="fr-FR" dirty="0" err="1"/>
              <a:t>Xeruborbactal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5655374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 err="1" smtClean="0"/>
              <a:t>Lipoglycopeptides</a:t>
            </a:r>
            <a:r>
              <a:rPr lang="fr-FR" dirty="0" smtClean="0"/>
              <a:t>: IV - demi vie longue ~ 15j</a:t>
            </a:r>
            <a:endParaRPr lang="fr-FR" dirty="0"/>
          </a:p>
          <a:p>
            <a:pPr lvl="1"/>
            <a:r>
              <a:rPr lang="fr-FR" dirty="0"/>
              <a:t>Dalbavancine </a:t>
            </a:r>
            <a:r>
              <a:rPr lang="fr-FR" dirty="0" smtClean="0"/>
              <a:t>(737/dose)</a:t>
            </a:r>
            <a:endParaRPr lang="fr-FR" dirty="0"/>
          </a:p>
          <a:p>
            <a:pPr lvl="1"/>
            <a:r>
              <a:rPr lang="fr-FR" dirty="0" err="1" smtClean="0"/>
              <a:t>Oritavancine</a:t>
            </a:r>
            <a:r>
              <a:rPr lang="fr-FR" dirty="0" smtClean="0"/>
              <a:t> (760/dose)</a:t>
            </a:r>
            <a:endParaRPr lang="fr-FR" dirty="0"/>
          </a:p>
          <a:p>
            <a:r>
              <a:rPr lang="fr-FR" altLang="fr-FR" dirty="0" err="1" smtClean="0"/>
              <a:t>Oxazolidinone</a:t>
            </a:r>
            <a:endParaRPr lang="fr-FR" altLang="fr-FR" dirty="0" smtClean="0"/>
          </a:p>
          <a:p>
            <a:pPr lvl="1"/>
            <a:r>
              <a:rPr lang="fr-FR" altLang="fr-FR" dirty="0" smtClean="0"/>
              <a:t>Tédizolide (petit frère du linézolide, 160/j)</a:t>
            </a:r>
          </a:p>
          <a:p>
            <a:r>
              <a:rPr lang="fr-FR" altLang="fr-FR" dirty="0" smtClean="0"/>
              <a:t>Cyclines: IV – bonne diffusion tissulaire – médiocre sanguine</a:t>
            </a:r>
            <a:endParaRPr lang="fr-FR" altLang="fr-FR" dirty="0"/>
          </a:p>
          <a:p>
            <a:pPr lvl="1"/>
            <a:r>
              <a:rPr lang="fr-FR" altLang="fr-FR" dirty="0" smtClean="0"/>
              <a:t>Tigécycline (32/j)</a:t>
            </a:r>
            <a:endParaRPr lang="fr-FR" altLang="fr-FR" dirty="0"/>
          </a:p>
          <a:p>
            <a:pPr lvl="1"/>
            <a:r>
              <a:rPr lang="fr-FR" dirty="0" err="1"/>
              <a:t>Eravacycline</a:t>
            </a:r>
            <a:endParaRPr lang="fr-FR" dirty="0"/>
          </a:p>
          <a:p>
            <a:r>
              <a:rPr lang="fr-FR" altLang="fr-FR" dirty="0" smtClean="0"/>
              <a:t>C5G</a:t>
            </a:r>
          </a:p>
          <a:p>
            <a:pPr lvl="1"/>
            <a:r>
              <a:rPr lang="fr-FR" altLang="fr-FR" dirty="0" smtClean="0"/>
              <a:t>Ceftaroline (180/j)</a:t>
            </a:r>
            <a:endParaRPr lang="fr-FR" altLang="fr-FR" dirty="0"/>
          </a:p>
          <a:p>
            <a:pPr lvl="1"/>
            <a:r>
              <a:rPr lang="fr-FR" altLang="fr-FR" dirty="0" smtClean="0"/>
              <a:t>Ceftobiprole (180/j)</a:t>
            </a: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Antibiotiques (peu connus) </a:t>
            </a:r>
            <a:r>
              <a:rPr lang="fr-FR" dirty="0"/>
              <a:t>anti </a:t>
            </a:r>
            <a:r>
              <a:rPr lang="fr-FR" dirty="0" smtClean="0"/>
              <a:t>CGP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652202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fr-FR" altLang="fr-FR" sz="2300" dirty="0">
                <a:solidFill>
                  <a:srgbClr val="0000FF"/>
                </a:solidFill>
              </a:rPr>
              <a:t>Stratégie</a:t>
            </a:r>
          </a:p>
          <a:p>
            <a:pPr lvl="1">
              <a:lnSpc>
                <a:spcPct val="90000"/>
              </a:lnSpc>
            </a:pPr>
            <a:r>
              <a:rPr lang="fr-FR" altLang="fr-FR" sz="2100" dirty="0"/>
              <a:t>Faut - il une antibiothérapie ?</a:t>
            </a:r>
          </a:p>
          <a:p>
            <a:pPr lvl="1">
              <a:lnSpc>
                <a:spcPct val="90000"/>
              </a:lnSpc>
            </a:pPr>
            <a:r>
              <a:rPr lang="fr-FR" altLang="fr-FR" sz="2100" dirty="0"/>
              <a:t>Faut - il un prélèvement bactériologique préalable ?</a:t>
            </a:r>
          </a:p>
          <a:p>
            <a:pPr lvl="1">
              <a:lnSpc>
                <a:spcPct val="90000"/>
              </a:lnSpc>
            </a:pPr>
            <a:r>
              <a:rPr lang="fr-FR" altLang="fr-FR" sz="2100" dirty="0"/>
              <a:t>Quel antibiotique choisir ?</a:t>
            </a:r>
          </a:p>
          <a:p>
            <a:pPr lvl="1">
              <a:lnSpc>
                <a:spcPct val="90000"/>
              </a:lnSpc>
            </a:pPr>
            <a:r>
              <a:rPr lang="fr-FR" altLang="fr-FR" sz="2100" dirty="0"/>
              <a:t>Monothérapie ou association?</a:t>
            </a:r>
          </a:p>
          <a:p>
            <a:pPr lvl="1">
              <a:lnSpc>
                <a:spcPct val="90000"/>
              </a:lnSpc>
            </a:pPr>
            <a:r>
              <a:rPr lang="fr-FR" altLang="fr-FR" sz="2100" dirty="0"/>
              <a:t>Quand demander un avis réa ou </a:t>
            </a:r>
            <a:r>
              <a:rPr lang="fr-FR" altLang="fr-FR" sz="2100" dirty="0" err="1"/>
              <a:t>chir</a:t>
            </a:r>
            <a:r>
              <a:rPr lang="fr-FR" altLang="fr-FR" sz="2100" dirty="0"/>
              <a:t> ?</a:t>
            </a:r>
          </a:p>
          <a:p>
            <a:pPr>
              <a:lnSpc>
                <a:spcPct val="90000"/>
              </a:lnSpc>
            </a:pPr>
            <a:r>
              <a:rPr lang="fr-FR" altLang="fr-FR" sz="2300" dirty="0">
                <a:solidFill>
                  <a:srgbClr val="0000FF"/>
                </a:solidFill>
              </a:rPr>
              <a:t>Technique</a:t>
            </a:r>
          </a:p>
          <a:p>
            <a:pPr lvl="1">
              <a:lnSpc>
                <a:spcPct val="90000"/>
              </a:lnSpc>
            </a:pPr>
            <a:r>
              <a:rPr lang="fr-FR" altLang="fr-FR" sz="2100" dirty="0"/>
              <a:t>Quelle posologie prescrire ?</a:t>
            </a:r>
          </a:p>
          <a:p>
            <a:pPr lvl="1">
              <a:lnSpc>
                <a:spcPct val="90000"/>
              </a:lnSpc>
            </a:pPr>
            <a:r>
              <a:rPr lang="fr-FR" altLang="fr-FR" sz="2100" dirty="0"/>
              <a:t>Quelle voie d’administration choisir ?</a:t>
            </a:r>
          </a:p>
          <a:p>
            <a:pPr lvl="1">
              <a:lnSpc>
                <a:spcPct val="90000"/>
              </a:lnSpc>
            </a:pPr>
            <a:r>
              <a:rPr lang="fr-FR" altLang="fr-FR" sz="2100" dirty="0"/>
              <a:t>Quel rythme d’administration choisir ?</a:t>
            </a:r>
          </a:p>
          <a:p>
            <a:pPr lvl="1">
              <a:lnSpc>
                <a:spcPct val="90000"/>
              </a:lnSpc>
            </a:pPr>
            <a:r>
              <a:rPr lang="fr-FR" altLang="fr-FR" sz="2100" dirty="0"/>
              <a:t>Quelle durée de traitement ?</a:t>
            </a:r>
          </a:p>
        </p:txBody>
      </p:sp>
      <p:sp>
        <p:nvSpPr>
          <p:cNvPr id="253956" name="Rectang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smtClean="0"/>
              <a:t>L’antibiothérapie curative</a:t>
            </a:r>
          </a:p>
        </p:txBody>
      </p:sp>
    </p:spTree>
    <p:extLst>
      <p:ext uri="{BB962C8B-B14F-4D97-AF65-F5344CB8AC3E}">
        <p14:creationId xmlns:p14="http://schemas.microsoft.com/office/powerpoint/2010/main" val="173715021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FR" dirty="0" smtClean="0"/>
              <a:t>Désapprendre ce qu’on a appris </a:t>
            </a:r>
            <a:r>
              <a:rPr lang="fr-FR" dirty="0"/>
              <a:t>pour adapter nos pratiques aux données de la science</a:t>
            </a:r>
            <a:endParaRPr lang="fr-FR" dirty="0" smtClean="0"/>
          </a:p>
          <a:p>
            <a:r>
              <a:rPr lang="fr-FR" dirty="0" smtClean="0"/>
              <a:t>Modalités d’administration</a:t>
            </a:r>
          </a:p>
          <a:p>
            <a:pPr lvl="1"/>
            <a:r>
              <a:rPr lang="fr-FR" dirty="0" smtClean="0"/>
              <a:t>Oral </a:t>
            </a:r>
            <a:r>
              <a:rPr lang="fr-FR" dirty="0" err="1" smtClean="0"/>
              <a:t>is</a:t>
            </a:r>
            <a:r>
              <a:rPr lang="fr-FR" dirty="0" smtClean="0"/>
              <a:t> the new IV: Relais précoce (ou d’emblée)</a:t>
            </a:r>
          </a:p>
          <a:p>
            <a:pPr lvl="1"/>
            <a:r>
              <a:rPr lang="fr-FR" dirty="0" smtClean="0"/>
              <a:t>Sous cutané plutôt que KT central ou </a:t>
            </a:r>
            <a:r>
              <a:rPr lang="fr-FR" dirty="0" err="1" smtClean="0"/>
              <a:t>midline</a:t>
            </a:r>
            <a:endParaRPr lang="fr-FR" dirty="0" smtClean="0"/>
          </a:p>
          <a:p>
            <a:pPr lvl="1"/>
            <a:r>
              <a:rPr lang="fr-FR" dirty="0" smtClean="0"/>
              <a:t>Bactériostatique = bactéricide</a:t>
            </a:r>
          </a:p>
          <a:p>
            <a:r>
              <a:rPr lang="fr-FR" dirty="0" smtClean="0"/>
              <a:t>Réduction des durées de traitement</a:t>
            </a:r>
          </a:p>
          <a:p>
            <a:pPr lvl="1"/>
            <a:r>
              <a:rPr lang="fr-FR" dirty="0" smtClean="0"/>
              <a:t>Pneumonies</a:t>
            </a:r>
          </a:p>
          <a:p>
            <a:pPr lvl="1"/>
            <a:r>
              <a:rPr lang="fr-FR" dirty="0" smtClean="0"/>
              <a:t>Cystite de l’homme</a:t>
            </a:r>
          </a:p>
          <a:p>
            <a:r>
              <a:rPr lang="fr-FR" dirty="0" smtClean="0"/>
              <a:t>Laissez les anaérobies vivre leur vie</a:t>
            </a:r>
          </a:p>
          <a:p>
            <a:pPr lvl="1"/>
            <a:r>
              <a:rPr lang="fr-FR" dirty="0"/>
              <a:t>Limitation des indications </a:t>
            </a:r>
            <a:r>
              <a:rPr lang="fr-FR" dirty="0" smtClean="0"/>
              <a:t>d’amoxicilline acide clavulanique</a:t>
            </a:r>
            <a:endParaRPr lang="fr-FR" dirty="0"/>
          </a:p>
          <a:p>
            <a:pPr lvl="1"/>
            <a:r>
              <a:rPr lang="fr-FR" dirty="0" smtClean="0"/>
              <a:t>Limitation des indications de métronidazole</a:t>
            </a:r>
          </a:p>
          <a:p>
            <a:r>
              <a:rPr lang="fr-FR" dirty="0" smtClean="0"/>
              <a:t>Pas mal de traitements ciblés contre les EPC (mais en IV et chers)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Conclusions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169603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5"/>
          <p:cNvSpPr>
            <a:spLocks noGrp="1" noChangeArrowheads="1"/>
          </p:cNvSpPr>
          <p:nvPr>
            <p:ph idx="1"/>
          </p:nvPr>
        </p:nvSpPr>
        <p:spPr>
          <a:xfrm>
            <a:off x="838200" y="1412776"/>
            <a:ext cx="8229600" cy="4090268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fr-FR" altLang="fr-FR" sz="2100" dirty="0">
                <a:solidFill>
                  <a:srgbClr val="0000FF"/>
                </a:solidFill>
              </a:rPr>
              <a:t>Choix dépendant de 4 critères</a:t>
            </a:r>
          </a:p>
          <a:p>
            <a:pPr lvl="1">
              <a:lnSpc>
                <a:spcPct val="80000"/>
              </a:lnSpc>
            </a:pPr>
            <a:r>
              <a:rPr lang="fr-FR" altLang="fr-FR" sz="2000" dirty="0"/>
              <a:t>Foyer infectieux: </a:t>
            </a:r>
          </a:p>
          <a:p>
            <a:pPr lvl="2">
              <a:lnSpc>
                <a:spcPct val="80000"/>
              </a:lnSpc>
            </a:pPr>
            <a:r>
              <a:rPr lang="fr-FR" altLang="fr-FR" sz="1800" dirty="0" smtClean="0"/>
              <a:t>Diagnostic </a:t>
            </a:r>
            <a:r>
              <a:rPr lang="fr-FR" altLang="fr-FR" sz="1800" dirty="0"/>
              <a:t>précis </a:t>
            </a:r>
          </a:p>
          <a:p>
            <a:pPr lvl="2">
              <a:lnSpc>
                <a:spcPct val="80000"/>
              </a:lnSpc>
            </a:pPr>
            <a:r>
              <a:rPr lang="fr-FR" altLang="fr-FR" sz="1800" dirty="0" smtClean="0"/>
              <a:t>Pharmacocinétique </a:t>
            </a:r>
            <a:r>
              <a:rPr lang="fr-FR" altLang="fr-FR" sz="1800" dirty="0"/>
              <a:t>ATB utilisé</a:t>
            </a:r>
          </a:p>
          <a:p>
            <a:pPr lvl="1">
              <a:lnSpc>
                <a:spcPct val="80000"/>
              </a:lnSpc>
            </a:pPr>
            <a:r>
              <a:rPr lang="fr-FR" altLang="fr-FR" sz="2000" dirty="0"/>
              <a:t>Germe </a:t>
            </a:r>
          </a:p>
          <a:p>
            <a:pPr lvl="2">
              <a:lnSpc>
                <a:spcPct val="80000"/>
              </a:lnSpc>
            </a:pPr>
            <a:r>
              <a:rPr lang="fr-FR" altLang="fr-FR" sz="1800" dirty="0"/>
              <a:t>Epidémiologie</a:t>
            </a:r>
          </a:p>
          <a:p>
            <a:pPr lvl="2">
              <a:lnSpc>
                <a:spcPct val="80000"/>
              </a:lnSpc>
            </a:pPr>
            <a:r>
              <a:rPr lang="fr-FR" altLang="fr-FR" sz="1800" dirty="0"/>
              <a:t>Spectre ATB</a:t>
            </a:r>
          </a:p>
          <a:p>
            <a:pPr lvl="1">
              <a:lnSpc>
                <a:spcPct val="80000"/>
              </a:lnSpc>
            </a:pPr>
            <a:r>
              <a:rPr lang="fr-FR" altLang="fr-FR" sz="2000" dirty="0"/>
              <a:t>Terrain</a:t>
            </a:r>
          </a:p>
          <a:p>
            <a:pPr lvl="2">
              <a:lnSpc>
                <a:spcPct val="80000"/>
              </a:lnSpc>
            </a:pPr>
            <a:r>
              <a:rPr lang="fr-FR" altLang="fr-FR" sz="1800" dirty="0"/>
              <a:t>Comorbidités </a:t>
            </a:r>
            <a:r>
              <a:rPr lang="fr-FR" altLang="fr-FR" sz="1800" dirty="0" smtClean="0"/>
              <a:t>importantes: immunodépression, IRA…</a:t>
            </a:r>
            <a:endParaRPr lang="fr-FR" altLang="fr-FR" sz="1800" dirty="0"/>
          </a:p>
          <a:p>
            <a:pPr lvl="2">
              <a:lnSpc>
                <a:spcPct val="80000"/>
              </a:lnSpc>
            </a:pPr>
            <a:r>
              <a:rPr lang="fr-FR" altLang="fr-FR" sz="1800" dirty="0" smtClean="0"/>
              <a:t>Ages extrêmes, grossesse</a:t>
            </a:r>
            <a:r>
              <a:rPr lang="fr-FR" altLang="fr-FR" sz="1800" dirty="0"/>
              <a:t>, </a:t>
            </a:r>
          </a:p>
          <a:p>
            <a:pPr lvl="2">
              <a:lnSpc>
                <a:spcPct val="80000"/>
              </a:lnSpc>
            </a:pPr>
            <a:r>
              <a:rPr lang="fr-FR" altLang="fr-FR" sz="1800" dirty="0" smtClean="0"/>
              <a:t>Allergies, interactions </a:t>
            </a:r>
            <a:r>
              <a:rPr lang="fr-FR" altLang="fr-FR" sz="1800" dirty="0"/>
              <a:t>médicamenteuses</a:t>
            </a:r>
          </a:p>
          <a:p>
            <a:pPr lvl="1">
              <a:lnSpc>
                <a:spcPct val="80000"/>
              </a:lnSpc>
            </a:pPr>
            <a:r>
              <a:rPr lang="fr-FR" altLang="fr-FR" sz="2000" dirty="0" smtClean="0"/>
              <a:t>Gravité clinique</a:t>
            </a:r>
            <a:endParaRPr lang="fr-FR" altLang="fr-FR" sz="2000" dirty="0"/>
          </a:p>
          <a:p>
            <a:pPr lvl="2">
              <a:lnSpc>
                <a:spcPct val="80000"/>
              </a:lnSpc>
            </a:pPr>
            <a:r>
              <a:rPr lang="fr-FR" altLang="fr-FR" sz="1800" dirty="0"/>
              <a:t>Choc septique/sepsis (ex) grave</a:t>
            </a:r>
          </a:p>
          <a:p>
            <a:pPr>
              <a:lnSpc>
                <a:spcPct val="80000"/>
              </a:lnSpc>
            </a:pPr>
            <a:r>
              <a:rPr lang="fr-FR" altLang="fr-FR" sz="2100" dirty="0">
                <a:solidFill>
                  <a:srgbClr val="0000FF"/>
                </a:solidFill>
              </a:rPr>
              <a:t>Traitement probabiliste: </a:t>
            </a:r>
            <a:r>
              <a:rPr lang="fr-FR" altLang="fr-FR" sz="2100" dirty="0">
                <a:solidFill>
                  <a:schemeClr val="accent2"/>
                </a:solidFill>
              </a:rPr>
              <a:t>c’est le pari bactériologique</a:t>
            </a:r>
          </a:p>
          <a:p>
            <a:pPr>
              <a:lnSpc>
                <a:spcPct val="80000"/>
              </a:lnSpc>
            </a:pPr>
            <a:r>
              <a:rPr lang="fr-FR" altLang="fr-FR" sz="2100" dirty="0">
                <a:solidFill>
                  <a:srgbClr val="0000FF"/>
                </a:solidFill>
              </a:rPr>
              <a:t>Traitement documenté</a:t>
            </a:r>
          </a:p>
          <a:p>
            <a:pPr lvl="1">
              <a:lnSpc>
                <a:spcPct val="80000"/>
              </a:lnSpc>
            </a:pPr>
            <a:r>
              <a:rPr lang="fr-FR" altLang="fr-FR" sz="2000" dirty="0"/>
              <a:t>Le prélèvement est il correct ?</a:t>
            </a:r>
          </a:p>
          <a:p>
            <a:pPr lvl="1">
              <a:lnSpc>
                <a:spcPct val="80000"/>
              </a:lnSpc>
            </a:pPr>
            <a:r>
              <a:rPr lang="fr-FR" altLang="fr-FR" sz="2000" dirty="0"/>
              <a:t>Le germe isolé est il responsable de la symptomatologie ?</a:t>
            </a:r>
          </a:p>
        </p:txBody>
      </p:sp>
      <p:sp>
        <p:nvSpPr>
          <p:cNvPr id="26521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smtClean="0"/>
              <a:t> Quel antibiotique choisir ?</a:t>
            </a:r>
          </a:p>
        </p:txBody>
      </p:sp>
    </p:spTree>
    <p:extLst>
      <p:ext uri="{BB962C8B-B14F-4D97-AF65-F5344CB8AC3E}">
        <p14:creationId xmlns:p14="http://schemas.microsoft.com/office/powerpoint/2010/main" val="345893554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Les patients changent</a:t>
            </a:r>
          </a:p>
          <a:p>
            <a:r>
              <a:rPr lang="fr-FR" dirty="0" smtClean="0"/>
              <a:t>Les bactéries évoluent</a:t>
            </a:r>
          </a:p>
          <a:p>
            <a:r>
              <a:rPr lang="fr-FR" dirty="0" smtClean="0"/>
              <a:t>Les recommandations se multiplient</a:t>
            </a:r>
          </a:p>
          <a:p>
            <a:pPr lvl="1"/>
            <a:r>
              <a:rPr lang="fr-FR" dirty="0" smtClean="0"/>
              <a:t> 11 nouvelles/actualisation en 2025/2026</a:t>
            </a:r>
          </a:p>
          <a:p>
            <a:r>
              <a:rPr lang="fr-FR" dirty="0" smtClean="0"/>
              <a:t>Et ce qu’on a appris n’est plus toujours vrai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Ca pourrait être simple mais…..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61367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4959"/>
            <a:ext cx="9906000" cy="61776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Mythbusters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38349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67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1">
  <a:themeElements>
    <a:clrScheme name="Rotond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Rotond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Rotond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ème1">
  <a:themeElements>
    <a:clrScheme name="Rotond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Rotond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Rotond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Thème1" id="{3516A224-F151-0643-96D5-4D421E82E227}" vid="{C0E55856-8A4A-A64D-AC2E-21B04FE97C9E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sa1</Template>
  <TotalTime>3398</TotalTime>
  <Words>3376</Words>
  <Application>Microsoft Office PowerPoint</Application>
  <PresentationFormat>Format A4 (210 x 297 mm)</PresentationFormat>
  <Paragraphs>684</Paragraphs>
  <Slides>60</Slides>
  <Notes>7</Notes>
  <HiddenSlides>0</HiddenSlides>
  <MMClips>1</MMClips>
  <ScaleCrop>false</ScaleCrop>
  <HeadingPairs>
    <vt:vector size="4" baseType="variant">
      <vt:variant>
        <vt:lpstr>Thème</vt:lpstr>
      </vt:variant>
      <vt:variant>
        <vt:i4>2</vt:i4>
      </vt:variant>
      <vt:variant>
        <vt:lpstr>Titres des diapositives</vt:lpstr>
      </vt:variant>
      <vt:variant>
        <vt:i4>60</vt:i4>
      </vt:variant>
    </vt:vector>
  </HeadingPairs>
  <TitlesOfParts>
    <vt:vector size="62" baseType="lpstr">
      <vt:lpstr>sa1</vt:lpstr>
      <vt:lpstr>Thème1</vt:lpstr>
      <vt:lpstr>Nouveautés en antibiothérapie 15 Septembre 2026   Dr S. Alfandari</vt:lpstr>
      <vt:lpstr>Menu</vt:lpstr>
      <vt:lpstr>Le contexte</vt:lpstr>
      <vt:lpstr>Le contexte </vt:lpstr>
      <vt:lpstr>Le contexte: Certification Mars 2027</vt:lpstr>
      <vt:lpstr>L’antibiothérapie curative</vt:lpstr>
      <vt:lpstr> Quel antibiotique choisir ?</vt:lpstr>
      <vt:lpstr>Ca pourrait être simple mais…..</vt:lpstr>
      <vt:lpstr>Présentation PowerPoint</vt:lpstr>
      <vt:lpstr>Mythe 1 : IV &gt; PO</vt:lpstr>
      <vt:lpstr>Les avantages du PO</vt:lpstr>
      <vt:lpstr>Biodisponibilité pratique</vt:lpstr>
      <vt:lpstr>Choix de la voie</vt:lpstr>
      <vt:lpstr>Oral is the new IV</vt:lpstr>
      <vt:lpstr>Mythe 2 : Bactéricides vs Bactériostatiques</vt:lpstr>
      <vt:lpstr>Revue de 56 essais randomisés contrôlés</vt:lpstr>
      <vt:lpstr>Le Dogme 'Bactéricide' est théorique « in vitro »</vt:lpstr>
      <vt:lpstr>Quelques autres mythes</vt:lpstr>
      <vt:lpstr>Mythes 6: CRP et infection</vt:lpstr>
      <vt:lpstr>3 recommandations récentes</vt:lpstr>
      <vt:lpstr>Les recommandations auxquelles vous avez échappé </vt:lpstr>
      <vt:lpstr>Antibiothérapie sous cutanée (décembre 2025)</vt:lpstr>
      <vt:lpstr>Antibiothérapie sous cutanée: quels ATB ?</vt:lpstr>
      <vt:lpstr>Antibiothérapie sous cutanée: modalités</vt:lpstr>
      <vt:lpstr>Antibiothérapie sous cutanée: complications</vt:lpstr>
      <vt:lpstr>Pneumonies aigues</vt:lpstr>
      <vt:lpstr>Pneumonie aigue communautaire ambulatoire  (id si patient hospitalisé pour raison sociale)</vt:lpstr>
      <vt:lpstr>Comorbidités qui modifient le choix de l’ATB probabiliste pour une PAC</vt:lpstr>
      <vt:lpstr>Antibiothérapie des PAC en ambulatoire</vt:lpstr>
      <vt:lpstr>PAC hospitalisée, le 1er choix est identique</vt:lpstr>
      <vt:lpstr>Si forte suspicion ou confirmation de bactérie atypique chez l'adulte</vt:lpstr>
      <vt:lpstr>Antibiothérapie probabiliste Patient hospitalisé PAC grave (Réa ou USIP)</vt:lpstr>
      <vt:lpstr>Quelle posologie d’antibiotique chez l’adulte (en l’absence d’insuffisance rénale, hors soins critiques)</vt:lpstr>
      <vt:lpstr>Indications des corticoïdes</vt:lpstr>
      <vt:lpstr>Coqueluche 2024</vt:lpstr>
      <vt:lpstr>Mycoplasme 2024</vt:lpstr>
      <vt:lpstr>Délais attendus d’amélioration des symptômes sous TT efficace</vt:lpstr>
      <vt:lpstr>Durée de l’antibiothérapie</vt:lpstr>
      <vt:lpstr>Pneumonies d’inhalation</vt:lpstr>
      <vt:lpstr>Pneumonies d’inhalation </vt:lpstr>
      <vt:lpstr>Infections urinaires masculines (juin 2026)</vt:lpstr>
      <vt:lpstr>Ce qui n'est pas un signe d'infection urinaire chez l'homme</vt:lpstr>
      <vt:lpstr>Cystite de l’homme</vt:lpstr>
      <vt:lpstr>Prostatite aigüe</vt:lpstr>
      <vt:lpstr>Pyélonéphrite aigüe de l’homme</vt:lpstr>
      <vt:lpstr>Bactériurie et signes non spécifiques</vt:lpstr>
      <vt:lpstr>Diagnostic et bilan</vt:lpstr>
      <vt:lpstr>Cystite de l’homme: ATB</vt:lpstr>
      <vt:lpstr>IU fébrile de l’homme: ATB probabiliste</vt:lpstr>
      <vt:lpstr>IU fébrile de l’homme: ATB probabiliste</vt:lpstr>
      <vt:lpstr>IU fébrile de l’homme: ATB probabiliste</vt:lpstr>
      <vt:lpstr>Pyélonéphrite aigüe. Relais PO, par préférence</vt:lpstr>
      <vt:lpstr>Prostatite aigüe. Relais PO, par préférence</vt:lpstr>
      <vt:lpstr>IU fébrile et allergie avec CI à toutes les BL</vt:lpstr>
      <vt:lpstr>IU fébrile de l’homme: durée de traitement</vt:lpstr>
      <vt:lpstr>Nouveaux antibiotiques</vt:lpstr>
      <vt:lpstr>Nouveaux antibiotiques anti BGN</vt:lpstr>
      <vt:lpstr>Nouveaux antibiotiques anti BGN</vt:lpstr>
      <vt:lpstr>Antibiotiques (peu connus) anti CGP</vt:lpstr>
      <vt:lpstr>Conclusions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Jean-Pierre Bru</dc:creator>
  <cp:lastModifiedBy>serge alfandari</cp:lastModifiedBy>
  <cp:revision>111</cp:revision>
  <dcterms:created xsi:type="dcterms:W3CDTF">2024-10-14T22:40:18Z</dcterms:created>
  <dcterms:modified xsi:type="dcterms:W3CDTF">2026-09-15T06:12:10Z</dcterms:modified>
</cp:coreProperties>
</file>