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46"/>
  </p:notesMasterIdLst>
  <p:handoutMasterIdLst>
    <p:handoutMasterId r:id="rId47"/>
  </p:handoutMasterIdLst>
  <p:sldIdLst>
    <p:sldId id="477" r:id="rId3"/>
    <p:sldId id="613" r:id="rId4"/>
    <p:sldId id="614" r:id="rId5"/>
    <p:sldId id="615" r:id="rId6"/>
    <p:sldId id="616" r:id="rId7"/>
    <p:sldId id="1089" r:id="rId8"/>
    <p:sldId id="1090" r:id="rId9"/>
    <p:sldId id="1091" r:id="rId10"/>
    <p:sldId id="1078" r:id="rId11"/>
    <p:sldId id="1092" r:id="rId12"/>
    <p:sldId id="1093" r:id="rId13"/>
    <p:sldId id="1095" r:id="rId14"/>
    <p:sldId id="1069" r:id="rId15"/>
    <p:sldId id="1079" r:id="rId16"/>
    <p:sldId id="912" r:id="rId17"/>
    <p:sldId id="1085" r:id="rId18"/>
    <p:sldId id="1086" r:id="rId19"/>
    <p:sldId id="896" r:id="rId20"/>
    <p:sldId id="1096" r:id="rId21"/>
    <p:sldId id="1097" r:id="rId22"/>
    <p:sldId id="1101" r:id="rId23"/>
    <p:sldId id="929" r:id="rId24"/>
    <p:sldId id="930" r:id="rId25"/>
    <p:sldId id="931" r:id="rId26"/>
    <p:sldId id="932" r:id="rId27"/>
    <p:sldId id="618" r:id="rId28"/>
    <p:sldId id="936" r:id="rId29"/>
    <p:sldId id="938" r:id="rId30"/>
    <p:sldId id="911" r:id="rId31"/>
    <p:sldId id="941" r:id="rId32"/>
    <p:sldId id="939" r:id="rId33"/>
    <p:sldId id="940" r:id="rId34"/>
    <p:sldId id="916" r:id="rId35"/>
    <p:sldId id="944" r:id="rId36"/>
    <p:sldId id="945" r:id="rId37"/>
    <p:sldId id="922" r:id="rId38"/>
    <p:sldId id="946" r:id="rId39"/>
    <p:sldId id="869" r:id="rId40"/>
    <p:sldId id="950" r:id="rId41"/>
    <p:sldId id="1104" r:id="rId42"/>
    <p:sldId id="1032" r:id="rId43"/>
    <p:sldId id="1033" r:id="rId44"/>
    <p:sldId id="949" r:id="rId4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7ACBE0"/>
    <a:srgbClr val="3399FF"/>
    <a:srgbClr val="99CCFF"/>
    <a:srgbClr val="33CCFF"/>
    <a:srgbClr val="0099FF"/>
    <a:srgbClr val="003BB0"/>
    <a:srgbClr val="008000"/>
    <a:srgbClr val="004BE2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83333" autoAdjust="0"/>
  </p:normalViewPr>
  <p:slideViewPr>
    <p:cSldViewPr>
      <p:cViewPr varScale="1">
        <p:scale>
          <a:sx n="78" d="100"/>
          <a:sy n="78" d="100"/>
        </p:scale>
        <p:origin x="126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7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679610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Infections urinaires</a:t>
            </a:r>
          </a:p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DU Toulouse – 12 mai 2016 – F. CARON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47429-F26E-4853-8625-72BCAB333F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9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1124-3954-4E62-9427-3AE4E401796A}" type="datetimeFigureOut">
              <a:rPr lang="fr-FR" smtClean="0"/>
              <a:pPr/>
              <a:t>20/11/2025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D231-BB08-41CB-B044-50453B71C2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60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DE597-CC92-4102-8209-D58F7ECBD68D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2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05AD9-B28F-5344-9845-BDB51F7DA50D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931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246D2F-FD8A-5246-9664-B31D3B61D75E}" type="slidenum">
              <a:rPr lang="fr-FR" sz="1200">
                <a:latin typeface="Calibri" charset="0"/>
              </a:rPr>
              <a:pPr algn="r" eaLnBrk="1" hangingPunct="1"/>
              <a:t>13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5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05AD9-B28F-5344-9845-BDB51F7DA50D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931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246D2F-FD8A-5246-9664-B31D3B61D75E}" type="slidenum">
              <a:rPr lang="fr-FR" sz="1200">
                <a:latin typeface="Calibri" charset="0"/>
              </a:rPr>
              <a:pPr algn="r" eaLnBrk="1" hangingPunct="1"/>
              <a:t>14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5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05AD9-B28F-5344-9845-BDB51F7DA50D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931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246D2F-FD8A-5246-9664-B31D3B61D75E}" type="slidenum">
              <a:rPr lang="fr-FR" sz="1200">
                <a:latin typeface="Calibri" charset="0"/>
              </a:rPr>
              <a:pPr algn="r" eaLnBrk="1" hangingPunct="1"/>
              <a:t>16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5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80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79362-1C78-42F4-B4BB-AC9D11A0DB76}" type="slidenum">
              <a:rPr lang="fr-FR" altLang="fr-FR" smtClean="0"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fr-FR" altLang="fr-FR">
              <a:ea typeface="MS PGothic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8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4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3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C7107-8698-7E4B-BCDE-0656D7CDF9A4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993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614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797E04C-84F2-384E-899C-27BF48D0573A}" type="slidenum">
              <a:rPr lang="fr-FR" sz="1200">
                <a:latin typeface="Calibri" charset="0"/>
              </a:rPr>
              <a:pPr algn="r" eaLnBrk="1" hangingPunct="1"/>
              <a:t>6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9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F5EE6-523B-714E-9C66-A00780ED34C8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2355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3A9E027-7E93-C644-B425-D5D6B0164123}" type="slidenum">
              <a:rPr lang="fr-FR" sz="1200">
                <a:latin typeface="Calibri" charset="0"/>
              </a:rPr>
              <a:pPr algn="r" eaLnBrk="1" hangingPunct="1"/>
              <a:t>7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2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10DA8-B123-B147-921B-89139825CE83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259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5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3379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B383FB7-30FF-CE46-BE34-992CCA2F5DB9}" type="slidenum">
              <a:rPr lang="fr-FR" sz="1200">
                <a:latin typeface="Calibri" charset="0"/>
              </a:rPr>
              <a:pPr algn="r" eaLnBrk="1" hangingPunct="1"/>
              <a:t>8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5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635DB-4D8F-0A42-A8B9-694599ADC4CE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3584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69F1617-45F1-B546-9723-59D3E858206C}" type="slidenum">
              <a:rPr lang="fr-FR" sz="1200">
                <a:latin typeface="Calibri" charset="0"/>
              </a:rPr>
              <a:pPr algn="r" eaLnBrk="1" hangingPunct="1"/>
              <a:t>10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6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9695B-604D-6A4C-A0E2-4462C5F8AA0E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193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353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10342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9932F33-8AB3-0848-99B2-3CD909FC584E}" type="slidenum">
              <a:rPr lang="fr-FR" sz="1200">
                <a:latin typeface="Calibri" charset="0"/>
              </a:rPr>
              <a:pPr algn="r" eaLnBrk="1" hangingPunct="1"/>
              <a:t>11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9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4CA83-2549-6D41-9C5E-1D17B36D2B84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199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968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fr-FR">
              <a:cs typeface="+mn-cs"/>
            </a:endParaRPr>
          </a:p>
        </p:txBody>
      </p:sp>
      <p:sp>
        <p:nvSpPr>
          <p:cNvPr id="10957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7D5634-FD47-6241-BB5F-5AFC04FF26DD}" type="slidenum">
              <a:rPr lang="fr-FR" sz="1200">
                <a:latin typeface="Calibri" charset="0"/>
              </a:rPr>
              <a:pPr algn="r" eaLnBrk="1" hangingPunct="1"/>
              <a:t>12</a:t>
            </a:fld>
            <a:endParaRPr lang="fr-F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1633E-D170-413C-8B18-4049F1D50DA3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5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8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38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5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58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4C469-DD2E-4E1A-806A-F2C62FB79CAF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27591-5D08-4DD1-A12D-017B2108F13A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78122-CAD0-4954-83F0-1FFCDF0315CA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86A94-A640-41B2-9BAB-C67F081F23DB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6D7C-3281-4AF8-B6EB-FF5EAF9BBCA0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611A8-A959-41E5-A9EE-80149F4A9953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611A8-A959-41E5-A9EE-80149F4A9953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B5B611A8-A959-41E5-A9EE-80149F4A9953}" type="datetime1">
              <a:rPr lang="fr-FR" smtClean="0"/>
              <a:pPr/>
              <a:t>20/11/2025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0760" y="0"/>
            <a:ext cx="9133240" cy="1124744"/>
          </a:xfrm>
          <a:prstGeom prst="rect">
            <a:avLst/>
          </a:prstGeom>
          <a:solidFill>
            <a:srgbClr val="7ACBE0"/>
          </a:solidFill>
          <a:ln>
            <a:solidFill>
              <a:srgbClr val="33CC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E396872A-73DC-B746-9253-44FA8386A2C5}" type="datetimeFigureOut">
              <a:rPr lang="fr-FR" smtClean="0"/>
              <a:t>20/11/2025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42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en.dinh@aphp.f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2162665"/>
          </a:xfrm>
        </p:spPr>
        <p:txBody>
          <a:bodyPr/>
          <a:lstStyle/>
          <a:p>
            <a:r>
              <a:rPr lang="fr-FR" dirty="0"/>
              <a:t>Anti-infectieux en soins primaires : infections broncho- pulmonaires, ORL, et grippe </a:t>
            </a:r>
            <a:r>
              <a:rPr lang="fr-FR" dirty="0" err="1"/>
              <a:t>saisonniere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4675" y="6192556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www.gilar.org  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dirty="0">
                <a:latin typeface="Berlin Sans FB Demi" panose="020E0802020502020306" pitchFamily="34" charset="0"/>
              </a:rPr>
              <a:t>DIU </a:t>
            </a:r>
            <a:r>
              <a:rPr lang="fr-FR" dirty="0" smtClean="0">
                <a:latin typeface="Berlin Sans FB Demi" panose="020E0802020502020306" pitchFamily="34" charset="0"/>
              </a:rPr>
              <a:t>« Des </a:t>
            </a:r>
            <a:r>
              <a:rPr lang="fr-FR" dirty="0">
                <a:latin typeface="Berlin Sans FB Demi" panose="020E0802020502020306" pitchFamily="34" charset="0"/>
              </a:rPr>
              <a:t>connaissances à la pratique quotidienne en Médecine </a:t>
            </a:r>
            <a:r>
              <a:rPr lang="fr-FR" dirty="0" smtClean="0">
                <a:latin typeface="Berlin Sans FB Demi" panose="020E0802020502020306" pitchFamily="34" charset="0"/>
              </a:rPr>
              <a:t>Générale »</a:t>
            </a:r>
            <a:endParaRPr lang="fr-FR" dirty="0">
              <a:latin typeface="Berlin Sans FB Demi" panose="020E0802020502020306" pitchFamily="34" charset="0"/>
            </a:endParaRPr>
          </a:p>
          <a:p>
            <a:pPr lvl="0" algn="ctr">
              <a:defRPr/>
            </a:pPr>
            <a:r>
              <a:rPr lang="fr-FR" dirty="0">
                <a:latin typeface="Berlin Sans FB Demi" panose="020E0802020502020306" pitchFamily="34" charset="0"/>
              </a:rPr>
              <a:t>2O Novembre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57E5AB4-5A39-652A-D3F3-AFF3F0F83818}"/>
              </a:ext>
            </a:extLst>
          </p:cNvPr>
          <p:cNvSpPr txBox="1"/>
          <p:nvPr/>
        </p:nvSpPr>
        <p:spPr>
          <a:xfrm>
            <a:off x="755578" y="4414111"/>
            <a:ext cx="316835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S Alfandari</a:t>
            </a:r>
          </a:p>
          <a:p>
            <a:pPr algn="l">
              <a:spcBef>
                <a:spcPts val="0"/>
              </a:spcBef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Référent ATB et EMA CH </a:t>
            </a:r>
          </a:p>
          <a:p>
            <a:pPr algn="l">
              <a:spcBef>
                <a:spcPts val="0"/>
              </a:spcBef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salfandari@ch-tourcoing.fr</a:t>
            </a:r>
          </a:p>
        </p:txBody>
      </p:sp>
    </p:spTree>
    <p:extLst>
      <p:ext uri="{BB962C8B-B14F-4D97-AF65-F5344CB8AC3E}">
        <p14:creationId xmlns:p14="http://schemas.microsoft.com/office/powerpoint/2010/main" val="308519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800" dirty="0">
                <a:cs typeface="+mn-cs"/>
              </a:rPr>
              <a:t>Traitement suivi </a:t>
            </a:r>
          </a:p>
          <a:p>
            <a:pPr lvl="1" eaLnBrk="1" hangingPunct="1">
              <a:defRPr/>
            </a:pPr>
            <a:r>
              <a:rPr lang="fr-FR" sz="2400" dirty="0"/>
              <a:t>Paracétamol</a:t>
            </a:r>
          </a:p>
          <a:p>
            <a:pPr lvl="1" eaLnBrk="1" hangingPunct="1">
              <a:defRPr/>
            </a:pPr>
            <a:r>
              <a:rPr lang="fr-FR" sz="2400" dirty="0"/>
              <a:t>Décongestionnant nasal en pulvérisations </a:t>
            </a:r>
          </a:p>
          <a:p>
            <a:pPr eaLnBrk="1" hangingPunct="1">
              <a:defRPr/>
            </a:pPr>
            <a:r>
              <a:rPr lang="fr-FR" sz="2800" dirty="0">
                <a:cs typeface="+mn-cs"/>
              </a:rPr>
              <a:t>Il présente </a:t>
            </a:r>
          </a:p>
          <a:p>
            <a:pPr lvl="1" eaLnBrk="1" hangingPunct="1">
              <a:defRPr/>
            </a:pPr>
            <a:r>
              <a:rPr lang="fr-FR" sz="2400" dirty="0"/>
              <a:t>Un écoulement purulent nasal à gauche important</a:t>
            </a:r>
          </a:p>
          <a:p>
            <a:pPr lvl="1" eaLnBrk="1" hangingPunct="1">
              <a:defRPr/>
            </a:pPr>
            <a:r>
              <a:rPr lang="fr-FR" sz="2400" dirty="0"/>
              <a:t>Des douleurs sous orbitaires gauche pulsatiles</a:t>
            </a:r>
          </a:p>
          <a:p>
            <a:pPr lvl="1" eaLnBrk="1" hangingPunct="1">
              <a:defRPr/>
            </a:pPr>
            <a:r>
              <a:rPr lang="fr-FR" sz="2400" dirty="0"/>
              <a:t>Fièvre 38,8°C le matin</a:t>
            </a:r>
          </a:p>
          <a:p>
            <a:pPr eaLnBrk="1" hangingPunct="1">
              <a:defRPr/>
            </a:pPr>
            <a:r>
              <a:rPr lang="fr-FR" sz="2800" dirty="0"/>
              <a:t>Il décrit un antécédent d’éruption dans l’enfance qui serait lié à la prise de pénicilline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Vous revoyez </a:t>
            </a:r>
            <a:r>
              <a:rPr lang="fr-FR" sz="4000" dirty="0" smtClean="0"/>
              <a:t>M B </a:t>
            </a:r>
            <a:r>
              <a:rPr lang="fr-FR" sz="4000" dirty="0"/>
              <a:t>4 jours plus tard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40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cs typeface="+mj-cs"/>
              </a:rPr>
              <a:t>Vous lui proposez:</a:t>
            </a:r>
          </a:p>
        </p:txBody>
      </p:sp>
      <p:sp>
        <p:nvSpPr>
          <p:cNvPr id="192515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49313" lvl="1" indent="-457200">
              <a:buFont typeface="+mj-lt"/>
              <a:buAutoNum type="alphaUcPeriod"/>
            </a:pPr>
            <a:r>
              <a:rPr lang="fr-FR" dirty="0" err="1"/>
              <a:t>Céfuroxime</a:t>
            </a:r>
            <a:r>
              <a:rPr lang="fr-FR" dirty="0"/>
              <a:t> </a:t>
            </a:r>
            <a:r>
              <a:rPr lang="fr-FR" dirty="0" err="1"/>
              <a:t>axétil</a:t>
            </a:r>
            <a:endParaRPr lang="fr-FR" dirty="0"/>
          </a:p>
          <a:p>
            <a:pPr marL="630238" lvl="2" indent="0">
              <a:buNone/>
            </a:pPr>
            <a:endParaRPr lang="fr-FR" dirty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Pristinamycine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Lévofloxacine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Azithromycine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Doxycycline</a:t>
            </a:r>
          </a:p>
        </p:txBody>
      </p:sp>
    </p:spTree>
    <p:extLst>
      <p:ext uri="{BB962C8B-B14F-4D97-AF65-F5344CB8AC3E}">
        <p14:creationId xmlns:p14="http://schemas.microsoft.com/office/powerpoint/2010/main" val="181070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9313" lvl="1" indent="-457200">
              <a:buFont typeface="+mj-lt"/>
              <a:buAutoNum type="alphaUcPeriod"/>
            </a:pPr>
            <a:r>
              <a:rPr lang="fr-FR" b="1" dirty="0" err="1">
                <a:solidFill>
                  <a:srgbClr val="FF0000"/>
                </a:solidFill>
              </a:rPr>
              <a:t>Céfuroxime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axétil</a:t>
            </a:r>
            <a:endParaRPr lang="fr-FR" b="1" dirty="0">
              <a:solidFill>
                <a:srgbClr val="FF0000"/>
              </a:solidFill>
            </a:endParaRPr>
          </a:p>
          <a:p>
            <a:pPr marL="630238" lvl="2" indent="0">
              <a:buNone/>
            </a:pPr>
            <a:r>
              <a:rPr lang="fr-FR" dirty="0"/>
              <a:t>	1er choix si pas d’allergie céphalosporines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Pristinamycine</a:t>
            </a:r>
          </a:p>
          <a:p>
            <a:pPr marL="392113" lvl="1" indent="0">
              <a:buNone/>
            </a:pPr>
            <a:r>
              <a:rPr lang="fr-FR" sz="2100" dirty="0"/>
              <a:t>	1er choix si allergie pénicillines ET céphalosporines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Lévofloxacine</a:t>
            </a:r>
          </a:p>
          <a:p>
            <a:pPr marL="630238" lvl="2" indent="0">
              <a:buNone/>
            </a:pPr>
            <a:r>
              <a:rPr lang="fr-FR" dirty="0"/>
              <a:t>	Pas recommandé pour les sinusites maxillaires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Azithromycine</a:t>
            </a:r>
          </a:p>
          <a:p>
            <a:pPr marL="392113" lvl="1" indent="0">
              <a:buNone/>
            </a:pPr>
            <a:r>
              <a:rPr lang="fr-FR" dirty="0"/>
              <a:t>	</a:t>
            </a:r>
            <a:r>
              <a:rPr lang="fr-FR" sz="2100" dirty="0"/>
              <a:t>Pas recommandé pour les sinusites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Doxycycline</a:t>
            </a:r>
          </a:p>
          <a:p>
            <a:pPr marL="630238" lvl="2" indent="0">
              <a:buNone/>
            </a:pPr>
            <a:r>
              <a:rPr lang="fr-FR" dirty="0"/>
              <a:t>	Pas recommandé pour les infections ORL</a:t>
            </a:r>
          </a:p>
          <a:p>
            <a:pPr marL="1087438" lvl="2" indent="-457200">
              <a:buFont typeface="+mj-lt"/>
              <a:buAutoNum type="alphaUcPeriod"/>
            </a:pPr>
            <a:endParaRPr lang="fr-FR" dirty="0"/>
          </a:p>
        </p:txBody>
      </p:sp>
      <p:sp>
        <p:nvSpPr>
          <p:cNvPr id="1986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Vous lui proposez: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57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choix: </a:t>
            </a:r>
            <a:r>
              <a:rPr lang="fr-FR" b="1" dirty="0">
                <a:solidFill>
                  <a:srgbClr val="FF0000"/>
                </a:solidFill>
              </a:rPr>
              <a:t>Amoxicilline</a:t>
            </a:r>
            <a:r>
              <a:rPr lang="fr-FR" dirty="0"/>
              <a:t>: 1g 3x/j - 7 jours</a:t>
            </a:r>
          </a:p>
          <a:p>
            <a:pPr lvl="1"/>
            <a:r>
              <a:rPr lang="fr-FR" dirty="0"/>
              <a:t>Active sur PSDP et sur &gt;  80% des </a:t>
            </a:r>
            <a:r>
              <a:rPr lang="fr-FR" i="1" dirty="0"/>
              <a:t>H. influenzae</a:t>
            </a:r>
            <a:endParaRPr lang="fr-FR" dirty="0"/>
          </a:p>
          <a:p>
            <a:r>
              <a:rPr lang="fr-FR" dirty="0"/>
              <a:t>Si échec, ou unilatérale avec infection dentaire même coté supérieure</a:t>
            </a:r>
          </a:p>
          <a:p>
            <a:pPr lvl="1"/>
            <a:r>
              <a:rPr lang="fr-FR" dirty="0" err="1"/>
              <a:t>Amox</a:t>
            </a:r>
            <a:r>
              <a:rPr lang="fr-FR" dirty="0"/>
              <a:t>/</a:t>
            </a:r>
            <a:r>
              <a:rPr lang="fr-FR" dirty="0" err="1"/>
              <a:t>clav</a:t>
            </a:r>
            <a:r>
              <a:rPr lang="fr-FR" dirty="0"/>
              <a:t>:  1g 3x/j - 7 jours</a:t>
            </a:r>
          </a:p>
          <a:p>
            <a:r>
              <a:rPr lang="fr-FR" dirty="0"/>
              <a:t>Si allergie pénicillines mais pas céphalosporines</a:t>
            </a:r>
          </a:p>
          <a:p>
            <a:pPr lvl="1"/>
            <a:r>
              <a:rPr lang="fr-FR" dirty="0" err="1"/>
              <a:t>Cefuroxime</a:t>
            </a:r>
            <a:r>
              <a:rPr lang="fr-FR" dirty="0"/>
              <a:t> </a:t>
            </a:r>
            <a:r>
              <a:rPr lang="fr-FR" dirty="0" err="1"/>
              <a:t>axetil</a:t>
            </a:r>
            <a:r>
              <a:rPr lang="fr-FR" dirty="0"/>
              <a:t> 250mg 2x/j - 5 jours ou </a:t>
            </a:r>
          </a:p>
          <a:p>
            <a:pPr lvl="1"/>
            <a:r>
              <a:rPr lang="fr-FR" dirty="0" err="1"/>
              <a:t>Cefpodoxime</a:t>
            </a:r>
            <a:r>
              <a:rPr lang="fr-FR" dirty="0"/>
              <a:t> </a:t>
            </a:r>
            <a:r>
              <a:rPr lang="fr-FR" dirty="0" err="1"/>
              <a:t>proxetil</a:t>
            </a:r>
            <a:r>
              <a:rPr lang="fr-FR" dirty="0"/>
              <a:t> 200mg 2x/j - 5 jours</a:t>
            </a:r>
          </a:p>
          <a:p>
            <a:r>
              <a:rPr lang="fr-FR" dirty="0"/>
              <a:t>Si CI pénicillines ET céphalosporines</a:t>
            </a:r>
          </a:p>
          <a:p>
            <a:pPr lvl="1"/>
            <a:r>
              <a:rPr lang="fr-FR" dirty="0"/>
              <a:t>Pristinamycine : 1g 2x/j - 4 jours.</a:t>
            </a:r>
          </a:p>
        </p:txBody>
      </p:sp>
      <p:sp>
        <p:nvSpPr>
          <p:cNvPr id="2232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 des sinusites maxillaires</a:t>
            </a:r>
            <a:br>
              <a:rPr lang="fr-FR" dirty="0"/>
            </a:br>
            <a:r>
              <a:rPr lang="fr-FR" dirty="0"/>
              <a:t>Adulte</a:t>
            </a:r>
          </a:p>
        </p:txBody>
      </p:sp>
      <p:pic>
        <p:nvPicPr>
          <p:cNvPr id="4" name="Picture 5" descr="SPI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388" y="508487"/>
            <a:ext cx="618136" cy="57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947"/>
            <a:ext cx="1278057" cy="4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1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1er choix: </a:t>
            </a:r>
            <a:r>
              <a:rPr lang="fr-FR" b="1" dirty="0" err="1">
                <a:solidFill>
                  <a:srgbClr val="FF0000"/>
                </a:solidFill>
              </a:rPr>
              <a:t>Amox</a:t>
            </a:r>
            <a:r>
              <a:rPr lang="fr-FR" b="1" dirty="0">
                <a:solidFill>
                  <a:srgbClr val="FF0000"/>
                </a:solidFill>
              </a:rPr>
              <a:t>/</a:t>
            </a:r>
            <a:r>
              <a:rPr lang="fr-FR" b="1" dirty="0" err="1">
                <a:solidFill>
                  <a:srgbClr val="FF0000"/>
                </a:solidFill>
              </a:rPr>
              <a:t>clav</a:t>
            </a:r>
            <a:r>
              <a:rPr lang="fr-FR" dirty="0"/>
              <a:t>:  1g 3x/j - 7 jours</a:t>
            </a:r>
          </a:p>
          <a:p>
            <a:pPr lvl="1"/>
            <a:r>
              <a:rPr lang="fr-FR" dirty="0"/>
              <a:t>Actif sur PSDP, SAMS, et sur &gt;  90% des </a:t>
            </a:r>
            <a:r>
              <a:rPr lang="fr-FR" i="1" dirty="0"/>
              <a:t>H. influenzae</a:t>
            </a:r>
          </a:p>
          <a:p>
            <a:r>
              <a:rPr lang="fr-FR" dirty="0"/>
              <a:t>Si allergie pénicillines mais pas céphalosporines</a:t>
            </a:r>
          </a:p>
          <a:p>
            <a:pPr lvl="1"/>
            <a:r>
              <a:rPr lang="fr-FR" dirty="0" err="1"/>
              <a:t>Cefuroxime</a:t>
            </a:r>
            <a:r>
              <a:rPr lang="fr-FR" dirty="0"/>
              <a:t> </a:t>
            </a:r>
            <a:r>
              <a:rPr lang="fr-FR" dirty="0" err="1"/>
              <a:t>axetil</a:t>
            </a:r>
            <a:r>
              <a:rPr lang="fr-FR" dirty="0"/>
              <a:t> 250mg 2x/j - 5 jours ou </a:t>
            </a:r>
          </a:p>
          <a:p>
            <a:pPr lvl="1"/>
            <a:r>
              <a:rPr lang="fr-FR" dirty="0" err="1"/>
              <a:t>Cefpodoxime</a:t>
            </a:r>
            <a:r>
              <a:rPr lang="fr-FR" dirty="0"/>
              <a:t> </a:t>
            </a:r>
            <a:r>
              <a:rPr lang="fr-FR" dirty="0" err="1"/>
              <a:t>proxetil</a:t>
            </a:r>
            <a:r>
              <a:rPr lang="fr-FR" dirty="0"/>
              <a:t> 200mg 2x/j - 5 jours</a:t>
            </a:r>
          </a:p>
          <a:p>
            <a:r>
              <a:rPr lang="fr-FR" dirty="0"/>
              <a:t>Si CI pénicillines ET céphalosporines</a:t>
            </a:r>
          </a:p>
          <a:p>
            <a:pPr lvl="1"/>
            <a:r>
              <a:rPr lang="fr-FR" dirty="0"/>
              <a:t>Lévofloxacine 500mg 1x/j - 5 jours ou </a:t>
            </a:r>
          </a:p>
          <a:p>
            <a:pPr lvl="1"/>
            <a:r>
              <a:rPr lang="fr-FR" dirty="0" err="1"/>
              <a:t>Moxifloxacine</a:t>
            </a:r>
            <a:r>
              <a:rPr lang="fr-FR" dirty="0"/>
              <a:t> : 400 mg 1x/j - 5 jours</a:t>
            </a:r>
          </a:p>
        </p:txBody>
      </p:sp>
      <p:sp>
        <p:nvSpPr>
          <p:cNvPr id="2232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ATB des autres sinusites aiguës</a:t>
            </a:r>
            <a:endParaRPr lang="fr-FR" dirty="0"/>
          </a:p>
        </p:txBody>
      </p:sp>
      <p:pic>
        <p:nvPicPr>
          <p:cNvPr id="7" name="Picture 5" descr="SPI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388" y="508487"/>
            <a:ext cx="618136" cy="57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947"/>
            <a:ext cx="1278057" cy="4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66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B17ED-AF3E-BBFB-BE81-0DF6A4DD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est passé de </a:t>
            </a:r>
          </a:p>
          <a:p>
            <a:pPr lvl="1"/>
            <a:r>
              <a:rPr lang="fr-FR" dirty="0"/>
              <a:t>Ordonnance conditionnelle</a:t>
            </a:r>
          </a:p>
          <a:p>
            <a:pPr lvl="1"/>
            <a:r>
              <a:rPr lang="fr-FR" dirty="0"/>
              <a:t>Réalisé par le pharmacien</a:t>
            </a:r>
          </a:p>
          <a:p>
            <a:pPr lvl="1"/>
            <a:r>
              <a:rPr lang="fr-FR" dirty="0"/>
              <a:t>Dispensation antibiotique si positif</a:t>
            </a:r>
          </a:p>
          <a:p>
            <a:r>
              <a:rPr lang="fr-FR" dirty="0"/>
              <a:t>À</a:t>
            </a:r>
          </a:p>
          <a:p>
            <a:pPr lvl="1"/>
            <a:r>
              <a:rPr lang="fr-FR" dirty="0"/>
              <a:t>Délivrance antibiotique sans ordonnance médicale</a:t>
            </a:r>
          </a:p>
          <a:p>
            <a:pPr lvl="1"/>
            <a:r>
              <a:rPr lang="fr-FR" dirty="0"/>
              <a:t>Par pharmaciens d'officine</a:t>
            </a:r>
          </a:p>
          <a:p>
            <a:pPr lvl="1"/>
            <a:r>
              <a:rPr lang="fr-FR" dirty="0"/>
              <a:t>Si angine bactérienne à SGA confirmée par TROD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6170FD-0655-0575-F4B5-9E89BA38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Angines: l’élargissement </a:t>
            </a:r>
            <a:r>
              <a:rPr lang="fr-FR" dirty="0"/>
              <a:t>des </a:t>
            </a:r>
            <a:r>
              <a:rPr lang="fr-FR" dirty="0" smtClean="0"/>
              <a:t>TROD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2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choix: </a:t>
            </a:r>
            <a:r>
              <a:rPr lang="fr-FR" b="1" dirty="0">
                <a:solidFill>
                  <a:srgbClr val="FF0000"/>
                </a:solidFill>
              </a:rPr>
              <a:t>Amoxicilline 6 jours</a:t>
            </a:r>
          </a:p>
          <a:p>
            <a:pPr lvl="1"/>
            <a:r>
              <a:rPr lang="fr-FR" dirty="0"/>
              <a:t>Adulte : 1g 2x/j - Enfant &gt; 3 ans: 50mg/kg/j</a:t>
            </a:r>
          </a:p>
          <a:p>
            <a:r>
              <a:rPr lang="fr-FR" dirty="0"/>
              <a:t>Si allergie pénicillines mais pas céphalosporines</a:t>
            </a:r>
          </a:p>
          <a:p>
            <a:pPr lvl="1"/>
            <a:r>
              <a:rPr lang="fr-FR" dirty="0" err="1"/>
              <a:t>Cefpodoxime</a:t>
            </a:r>
            <a:r>
              <a:rPr lang="fr-FR" dirty="0"/>
              <a:t> </a:t>
            </a:r>
            <a:r>
              <a:rPr lang="fr-FR" dirty="0" err="1"/>
              <a:t>proxetil</a:t>
            </a:r>
            <a:r>
              <a:rPr lang="fr-FR" dirty="0"/>
              <a:t>   5 jours</a:t>
            </a:r>
          </a:p>
          <a:p>
            <a:pPr lvl="2"/>
            <a:r>
              <a:rPr lang="fr-FR" dirty="0"/>
              <a:t>Adulte 100mg 2x/j - Enfant &gt; 3 ans: 8 mg/kg/j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 err="1"/>
              <a:t>Cefuroxime</a:t>
            </a:r>
            <a:r>
              <a:rPr lang="fr-FR" dirty="0"/>
              <a:t> </a:t>
            </a:r>
            <a:r>
              <a:rPr lang="fr-FR" dirty="0" err="1"/>
              <a:t>axetil</a:t>
            </a:r>
            <a:r>
              <a:rPr lang="fr-FR" dirty="0"/>
              <a:t> 250mg 2x/j - 4 jours, uniquement chez l’adulte</a:t>
            </a:r>
          </a:p>
          <a:p>
            <a:r>
              <a:rPr lang="fr-FR" dirty="0"/>
              <a:t>Si CI pénicillines ET céphalosporines</a:t>
            </a:r>
          </a:p>
          <a:p>
            <a:pPr lvl="1"/>
            <a:r>
              <a:rPr lang="fr-FR" dirty="0" err="1"/>
              <a:t>Clarithromycine</a:t>
            </a:r>
            <a:r>
              <a:rPr lang="fr-FR" dirty="0"/>
              <a:t>:  5 jours.</a:t>
            </a:r>
          </a:p>
          <a:p>
            <a:pPr lvl="2"/>
            <a:r>
              <a:rPr lang="fr-FR" dirty="0"/>
              <a:t>Adulte 500mg 2x/j - Enfant &gt; 3 ans: 15 mg/kg/j</a:t>
            </a:r>
          </a:p>
          <a:p>
            <a:pPr lvl="1"/>
            <a:endParaRPr lang="fr-FR" dirty="0"/>
          </a:p>
        </p:txBody>
      </p:sp>
      <p:sp>
        <p:nvSpPr>
          <p:cNvPr id="2232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</a:t>
            </a:r>
            <a:br>
              <a:rPr lang="fr-FR" dirty="0"/>
            </a:br>
            <a:r>
              <a:rPr lang="fr-FR" dirty="0"/>
              <a:t>Juillet 2024</a:t>
            </a:r>
          </a:p>
        </p:txBody>
      </p:sp>
      <p:pic>
        <p:nvPicPr>
          <p:cNvPr id="4" name="Picture 5" descr="SPI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976" y="31494"/>
            <a:ext cx="925512" cy="85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57" y="-11568"/>
            <a:ext cx="1004019" cy="9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497"/>
            <a:ext cx="1733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2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Controverse angines à SGA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Faut il continuer à traiter ?</a:t>
            </a:r>
          </a:p>
        </p:txBody>
      </p:sp>
    </p:spTree>
    <p:extLst>
      <p:ext uri="{BB962C8B-B14F-4D97-AF65-F5344CB8AC3E}">
        <p14:creationId xmlns:p14="http://schemas.microsoft.com/office/powerpoint/2010/main" val="153074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Prévention complications</a:t>
            </a:r>
          </a:p>
          <a:p>
            <a:pPr lvl="1"/>
            <a:r>
              <a:rPr lang="fr-FR" dirty="0"/>
              <a:t>Risque faible de phlegmon ~1% sans ATB</a:t>
            </a:r>
          </a:p>
          <a:p>
            <a:pPr lvl="1"/>
            <a:r>
              <a:rPr lang="fr-FR" dirty="0"/>
              <a:t>Mais ↘ des peu graves: OMA OR = 0.21, IC95% = 0.11 à 0.40</a:t>
            </a:r>
          </a:p>
          <a:p>
            <a:r>
              <a:rPr lang="fr-FR" dirty="0" smtClean="0"/>
              <a:t>Prévention </a:t>
            </a:r>
            <a:r>
              <a:rPr lang="fr-FR" dirty="0"/>
              <a:t>du RAA mais risque faible &lt; 1/100000 en métropole</a:t>
            </a:r>
          </a:p>
          <a:p>
            <a:r>
              <a:rPr lang="fr-FR" dirty="0" smtClean="0"/>
              <a:t>Accélérer la guérison</a:t>
            </a:r>
          </a:p>
          <a:p>
            <a:pPr lvl="1"/>
            <a:r>
              <a:rPr lang="fr-FR" dirty="0" smtClean="0"/>
              <a:t>Effet modeste (16h sur 7j) mais intéressant pour douleurs de l’enfant</a:t>
            </a:r>
            <a:endParaRPr lang="fr-FR" dirty="0" smtClean="0"/>
          </a:p>
          <a:p>
            <a:r>
              <a:rPr lang="fr-FR" dirty="0" smtClean="0"/>
              <a:t>Réduire la contagiosité: </a:t>
            </a:r>
            <a:r>
              <a:rPr lang="fr-FR" dirty="0" smtClean="0"/>
              <a:t>91% éradication pharyngée à J1 </a:t>
            </a:r>
            <a:endParaRPr lang="fr-FR" dirty="0" smtClean="0"/>
          </a:p>
          <a:p>
            <a:r>
              <a:rPr lang="fr-FR" dirty="0" smtClean="0"/>
              <a:t>Plus de </a:t>
            </a:r>
            <a:r>
              <a:rPr lang="fr-FR" dirty="0" err="1" smtClean="0"/>
              <a:t>reco</a:t>
            </a:r>
            <a:r>
              <a:rPr lang="fr-FR" dirty="0" smtClean="0"/>
              <a:t> de TT dans les pays proches hors patients à risque de forme grave (Belgique, suisse, UK, ESCMID)</a:t>
            </a:r>
          </a:p>
          <a:p>
            <a:r>
              <a:rPr lang="fr-FR" dirty="0" smtClean="0"/>
              <a:t>Recrudescence infection invasives à SGA depuis le COVID</a:t>
            </a:r>
          </a:p>
          <a:p>
            <a:pPr lvl="1"/>
            <a:r>
              <a:rPr lang="fr-FR" dirty="0" smtClean="0"/>
              <a:t>Augmentation fréquence porte d'entrée ORL pour ces IISGA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et angines à </a:t>
            </a:r>
            <a:r>
              <a:rPr lang="fr-FR" dirty="0" err="1" smtClean="0"/>
              <a:t>strepto</a:t>
            </a:r>
            <a:r>
              <a:rPr lang="fr-FR" dirty="0" smtClean="0"/>
              <a:t> 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111134" y="4410"/>
            <a:ext cx="3024336" cy="2200453"/>
          </a:xfrm>
          <a:prstGeom prst="rect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ESCMID, CMI 2012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https://ssi.guidelines.ch/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https://organesdeconcertation.sante.belgique.be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www.nice.org.uk</a:t>
            </a: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Rapports CNR streptocoque</a:t>
            </a:r>
          </a:p>
          <a:p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Spinks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al, Cochrane DSR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2021,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Schwartz et al PIDJ 2015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770762"/>
            <a:ext cx="2088232" cy="102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5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Difficile d’être «à jour»: 7 </a:t>
            </a:r>
            <a:r>
              <a:rPr lang="fr-FR" dirty="0" err="1"/>
              <a:t>recos</a:t>
            </a:r>
            <a:r>
              <a:rPr lang="fr-FR" dirty="0"/>
              <a:t> en 23 ans = ~ 1/3 ans</a:t>
            </a:r>
          </a:p>
          <a:p>
            <a:pPr lvl="1"/>
            <a:r>
              <a:rPr lang="fr-FR" dirty="0"/>
              <a:t>1991-1995-2005-2010-2017-2021</a:t>
            </a:r>
          </a:p>
          <a:p>
            <a:r>
              <a:rPr lang="fr-FR" dirty="0"/>
              <a:t>Dernière itération: juillet 2024</a:t>
            </a:r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Purulence isolée des expectorations: pas d’ATB initiale</a:t>
            </a:r>
          </a:p>
          <a:p>
            <a:pPr lvl="2"/>
            <a:r>
              <a:rPr lang="fr-FR" dirty="0"/>
              <a:t>Réévaluer à 48-72h</a:t>
            </a:r>
          </a:p>
          <a:p>
            <a:pPr lvl="1"/>
            <a:r>
              <a:rPr lang="fr-FR" dirty="0"/>
              <a:t>Indications  d’emblée limitées: </a:t>
            </a:r>
          </a:p>
          <a:p>
            <a:pPr lvl="2"/>
            <a:r>
              <a:rPr lang="fr-FR" dirty="0"/>
              <a:t>ATB d’emblée si  BPCO très sévère: VEMS &lt; 30% (= dyspnée au moindre effort ou dyspnée de repos) et expectoration importante et purulente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Exacerbations aiguës de BPCO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88" y="485960"/>
            <a:ext cx="561526" cy="55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28" y="553324"/>
            <a:ext cx="419210" cy="4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2034"/>
            <a:ext cx="1187624" cy="46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447"/>
    </mc:Choice>
    <mc:Fallback xmlns="">
      <p:transition advTm="614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d’intérêts des 5 dernières années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Gilead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2023: 1 inscription congrès (Lille) pour communication (non rémunérée)</a:t>
            </a:r>
          </a:p>
        </p:txBody>
      </p:sp>
    </p:spTree>
    <p:extLst>
      <p:ext uri="{BB962C8B-B14F-4D97-AF65-F5344CB8AC3E}">
        <p14:creationId xmlns:p14="http://schemas.microsoft.com/office/powerpoint/2010/main" val="189887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Pas de facteur de risque d’échec ou complication</a:t>
            </a:r>
          </a:p>
          <a:p>
            <a:pPr lvl="1"/>
            <a:r>
              <a:rPr lang="fr-FR" dirty="0"/>
              <a:t>Amoxicilline :  </a:t>
            </a:r>
            <a:r>
              <a:rPr lang="fr-FR" dirty="0" smtClean="0"/>
              <a:t>5J</a:t>
            </a:r>
            <a:endParaRPr lang="fr-FR" dirty="0"/>
          </a:p>
          <a:p>
            <a:pPr lvl="1"/>
            <a:r>
              <a:rPr lang="fr-FR" dirty="0"/>
              <a:t>Allergie documentée aux </a:t>
            </a:r>
            <a:r>
              <a:rPr lang="fr-FR" dirty="0" err="1"/>
              <a:t>péni</a:t>
            </a:r>
            <a:r>
              <a:rPr lang="fr-FR" dirty="0"/>
              <a:t> : pristinamycine </a:t>
            </a:r>
            <a:r>
              <a:rPr lang="fr-FR" dirty="0" smtClean="0"/>
              <a:t>: </a:t>
            </a:r>
            <a:r>
              <a:rPr lang="fr-FR" dirty="0"/>
              <a:t>4J </a:t>
            </a:r>
          </a:p>
          <a:p>
            <a:pPr lvl="1"/>
            <a:r>
              <a:rPr lang="fr-FR" dirty="0"/>
              <a:t>Si rupture de stock : </a:t>
            </a:r>
            <a:r>
              <a:rPr lang="fr-FR" dirty="0" smtClean="0"/>
              <a:t>Macrolide ou </a:t>
            </a:r>
            <a:r>
              <a:rPr lang="fr-FR" dirty="0" err="1" smtClean="0"/>
              <a:t>Doxycycline</a:t>
            </a:r>
            <a:r>
              <a:rPr lang="fr-FR" dirty="0" smtClean="0"/>
              <a:t> : 5J</a:t>
            </a:r>
          </a:p>
          <a:p>
            <a:r>
              <a:rPr lang="fr-FR" dirty="0"/>
              <a:t>Facteur de risque d’échec ou complication</a:t>
            </a:r>
          </a:p>
          <a:p>
            <a:pPr lvl="1"/>
            <a:r>
              <a:rPr lang="fr-FR" dirty="0"/>
              <a:t>Amoxicilline/</a:t>
            </a:r>
            <a:r>
              <a:rPr lang="fr-FR" dirty="0" err="1"/>
              <a:t>clavulanate</a:t>
            </a:r>
            <a:r>
              <a:rPr lang="fr-FR" dirty="0"/>
              <a:t>: </a:t>
            </a:r>
            <a:r>
              <a:rPr lang="fr-FR" dirty="0" smtClean="0"/>
              <a:t>5J</a:t>
            </a:r>
            <a:endParaRPr lang="fr-FR" dirty="0"/>
          </a:p>
          <a:p>
            <a:pPr lvl="1"/>
            <a:r>
              <a:rPr lang="fr-FR" dirty="0"/>
              <a:t>Allergie documentée aux </a:t>
            </a:r>
            <a:r>
              <a:rPr lang="fr-FR" dirty="0" err="1"/>
              <a:t>péni</a:t>
            </a:r>
            <a:r>
              <a:rPr lang="fr-FR" dirty="0"/>
              <a:t> : </a:t>
            </a:r>
            <a:r>
              <a:rPr lang="fr-FR" dirty="0" err="1" smtClean="0"/>
              <a:t>Cotrimoxazole</a:t>
            </a:r>
            <a:r>
              <a:rPr lang="fr-FR" dirty="0" smtClean="0"/>
              <a:t> ou </a:t>
            </a:r>
            <a:r>
              <a:rPr lang="fr-FR" dirty="0" err="1" smtClean="0"/>
              <a:t>Ceftriaxone</a:t>
            </a:r>
            <a:r>
              <a:rPr lang="fr-FR" dirty="0" smtClean="0"/>
              <a:t> 5J</a:t>
            </a:r>
            <a:endParaRPr lang="fr-FR" dirty="0"/>
          </a:p>
          <a:p>
            <a:pPr lvl="1"/>
            <a:r>
              <a:rPr lang="fr-FR" dirty="0"/>
              <a:t>Si rupture de stock : macrolide ou </a:t>
            </a:r>
            <a:r>
              <a:rPr lang="fr-FR" dirty="0" err="1"/>
              <a:t>doxycycline</a:t>
            </a:r>
            <a:r>
              <a:rPr lang="fr-FR" dirty="0"/>
              <a:t> </a:t>
            </a:r>
            <a:r>
              <a:rPr lang="fr-FR" dirty="0" smtClean="0"/>
              <a:t>5J</a:t>
            </a:r>
            <a:endParaRPr lang="fr-FR" dirty="0"/>
          </a:p>
          <a:p>
            <a:pPr lvl="1"/>
            <a:r>
              <a:rPr lang="fr-FR" dirty="0"/>
              <a:t>Dernier recours si aucun autre traitement possible: lévofloxacine 500 mg </a:t>
            </a:r>
            <a:r>
              <a:rPr lang="fr-FR" dirty="0" smtClean="0"/>
              <a:t>PO </a:t>
            </a:r>
            <a:r>
              <a:rPr lang="fr-FR" dirty="0"/>
              <a:t>5J</a:t>
            </a:r>
          </a:p>
          <a:p>
            <a:r>
              <a:rPr lang="fr-FR" i="1" dirty="0"/>
              <a:t>Si Pseudomonas </a:t>
            </a:r>
            <a:r>
              <a:rPr lang="fr-FR" i="1" dirty="0" err="1"/>
              <a:t>aeruginosa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Pas de quinolone même S sans avis spécialisé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Exacerbations aiguës de BPCO: ATB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88" y="485960"/>
            <a:ext cx="561526" cy="55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28" y="553324"/>
            <a:ext cx="419210" cy="41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2034"/>
            <a:ext cx="1187624" cy="46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8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581"/>
    </mc:Choice>
    <mc:Fallback xmlns="">
      <p:transition advTm="4258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67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sz="2000" dirty="0"/>
              <a:t>Vous voyez un patient de 72 ans sans antécédents majeurs.</a:t>
            </a:r>
          </a:p>
          <a:p>
            <a:pPr marL="109537" indent="0">
              <a:buNone/>
            </a:pPr>
            <a:r>
              <a:rPr lang="fr-FR" sz="2000" dirty="0"/>
              <a:t>Il consulte pour une douleur médio thoracique droite, avec fièvre à 39°, toux, expectoration purulente. A l’examen, il a un foyer de crépitants à droite.</a:t>
            </a:r>
          </a:p>
          <a:p>
            <a:r>
              <a:rPr lang="fr-FR" sz="2000" dirty="0"/>
              <a:t>Quel examen proposez vous pour confirmer le diagnostic de pneumonie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1800" dirty="0"/>
              <a:t>Radio thoracique 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1800" dirty="0"/>
              <a:t>Scanner thoracique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1800" dirty="0"/>
              <a:t>Echographie pleuro pulmonaire (vous êtes formé)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1</a:t>
            </a:r>
          </a:p>
        </p:txBody>
      </p:sp>
    </p:spTree>
    <p:extLst>
      <p:ext uri="{BB962C8B-B14F-4D97-AF65-F5344CB8AC3E}">
        <p14:creationId xmlns:p14="http://schemas.microsoft.com/office/powerpoint/2010/main" val="31463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25"/>
    </mc:Choice>
    <mc:Fallback xmlns="">
      <p:transition spd="slow" advTm="5462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sz="2000" dirty="0"/>
              <a:t>Vous voyez un patient de 72 ans sans antécédents majeurs.</a:t>
            </a:r>
          </a:p>
          <a:p>
            <a:pPr marL="109537" indent="0">
              <a:buNone/>
            </a:pPr>
            <a:r>
              <a:rPr lang="fr-FR" sz="2000" dirty="0"/>
              <a:t>Il consulte pour une douleur médio thoracique droite, avec fièvre à 39°, toux, expectoration purulente. A l’examen, il a un foyer de crépitants à droite.</a:t>
            </a:r>
          </a:p>
          <a:p>
            <a:r>
              <a:rPr lang="fr-FR" sz="2000" dirty="0"/>
              <a:t>Quel examen proposez vous pour confirmer le diagnostic de pneumonie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1800" b="1" dirty="0">
                <a:solidFill>
                  <a:srgbClr val="FF0000"/>
                </a:solidFill>
              </a:rPr>
              <a:t>Radio thoracique</a:t>
            </a:r>
            <a:r>
              <a:rPr lang="fr-FR" sz="1800" dirty="0"/>
              <a:t> </a:t>
            </a:r>
            <a:r>
              <a:rPr lang="fr-FR" sz="1800" dirty="0" smtClean="0"/>
              <a:t>(on a bien conscience que c’est très compliqué en ville)</a:t>
            </a:r>
            <a:endParaRPr lang="fr-FR" sz="1800" dirty="0"/>
          </a:p>
          <a:p>
            <a:pPr marL="849313" lvl="1" indent="-457200">
              <a:buFont typeface="+mj-lt"/>
              <a:buAutoNum type="alphaUcPeriod"/>
            </a:pPr>
            <a:r>
              <a:rPr lang="fr-FR" sz="1800" dirty="0"/>
              <a:t>Scanner thoracique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1800" b="1" dirty="0">
                <a:solidFill>
                  <a:srgbClr val="FF0000"/>
                </a:solidFill>
              </a:rPr>
              <a:t>Echographie pleuro pulmonaire (vous êtes formé)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1</a:t>
            </a:r>
          </a:p>
        </p:txBody>
      </p:sp>
    </p:spTree>
    <p:extLst>
      <p:ext uri="{BB962C8B-B14F-4D97-AF65-F5344CB8AC3E}">
        <p14:creationId xmlns:p14="http://schemas.microsoft.com/office/powerpoint/2010/main" val="10968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0"/>
    </mc:Choice>
    <mc:Fallback xmlns="">
      <p:transition spd="slow" advTm="804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sz="2000" dirty="0"/>
              <a:t>L’imagerie montre une condensation en base droite.</a:t>
            </a:r>
          </a:p>
          <a:p>
            <a:pPr marL="109537" indent="0">
              <a:buNone/>
            </a:pPr>
            <a:r>
              <a:rPr lang="fr-FR" sz="2000" dirty="0"/>
              <a:t>Quel bilan biologique proposez vous ?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NFS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CRP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PCT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 err="1"/>
              <a:t>Antigénurie</a:t>
            </a:r>
            <a:r>
              <a:rPr lang="fr-FR" sz="2000" dirty="0"/>
              <a:t> pneumocoque +/- </a:t>
            </a:r>
            <a:r>
              <a:rPr lang="fr-FR" sz="2000" dirty="0" err="1"/>
              <a:t>légionelle</a:t>
            </a:r>
            <a:endParaRPr lang="fr-FR" sz="2000" dirty="0"/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Aucun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2</a:t>
            </a:r>
          </a:p>
        </p:txBody>
      </p:sp>
    </p:spTree>
    <p:extLst>
      <p:ext uri="{BB962C8B-B14F-4D97-AF65-F5344CB8AC3E}">
        <p14:creationId xmlns:p14="http://schemas.microsoft.com/office/powerpoint/2010/main" val="4540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3"/>
    </mc:Choice>
    <mc:Fallback xmlns="">
      <p:transition spd="slow" advTm="4108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sz="2000" dirty="0"/>
              <a:t>L’imagerie montre une condensation en base droite.</a:t>
            </a:r>
          </a:p>
          <a:p>
            <a:pPr marL="109537" indent="0">
              <a:buNone/>
            </a:pPr>
            <a:r>
              <a:rPr lang="fr-FR" sz="2000" dirty="0"/>
              <a:t>Quel bilan biologique proposez vous ?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NFS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CRP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/>
              <a:t>PCT</a:t>
            </a:r>
          </a:p>
          <a:p>
            <a:pPr marL="623887" indent="-514350">
              <a:buFont typeface="+mj-lt"/>
              <a:buAutoNum type="alphaUcPeriod"/>
            </a:pPr>
            <a:r>
              <a:rPr lang="fr-FR" sz="2000" dirty="0" err="1"/>
              <a:t>Antigénurie</a:t>
            </a:r>
            <a:r>
              <a:rPr lang="fr-FR" sz="2000" dirty="0"/>
              <a:t> pneumocoque +/- </a:t>
            </a:r>
            <a:r>
              <a:rPr lang="fr-FR" sz="2000" dirty="0" err="1"/>
              <a:t>légionelle</a:t>
            </a:r>
            <a:endParaRPr lang="fr-FR" sz="2000" dirty="0"/>
          </a:p>
          <a:p>
            <a:pPr marL="623887" indent="-514350">
              <a:buFont typeface="+mj-lt"/>
              <a:buAutoNum type="alphaUcPeriod"/>
            </a:pPr>
            <a:r>
              <a:rPr lang="fr-FR" sz="2000" b="1" dirty="0">
                <a:solidFill>
                  <a:srgbClr val="FF0000"/>
                </a:solidFill>
              </a:rPr>
              <a:t>Aucun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2</a:t>
            </a:r>
          </a:p>
        </p:txBody>
      </p:sp>
    </p:spTree>
    <p:extLst>
      <p:ext uri="{BB962C8B-B14F-4D97-AF65-F5344CB8AC3E}">
        <p14:creationId xmlns:p14="http://schemas.microsoft.com/office/powerpoint/2010/main" val="20617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"/>
    </mc:Choice>
    <mc:Fallback xmlns="">
      <p:transition spd="slow" advTm="38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76212EB-1650-ABEA-A288-8DD7578A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4330824" cy="460851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Etude rémunérée</a:t>
            </a:r>
          </a:p>
          <a:p>
            <a:r>
              <a:rPr lang="fr-FR" dirty="0"/>
              <a:t>20 patients à inclure</a:t>
            </a:r>
          </a:p>
          <a:p>
            <a:pPr lvl="1"/>
            <a:r>
              <a:rPr lang="fr-FR" dirty="0"/>
              <a:t>10 testés/10 non testés</a:t>
            </a:r>
          </a:p>
          <a:p>
            <a:r>
              <a:rPr lang="fr-FR" dirty="0"/>
              <a:t>Si intéressés: envoyez CV</a:t>
            </a:r>
          </a:p>
          <a:p>
            <a:pPr lvl="1"/>
            <a:r>
              <a:rPr lang="fr-FR" sz="3000" dirty="0">
                <a:hlinkClick r:id="rId3"/>
              </a:rPr>
              <a:t>aurelien.dinh@aphp.fr</a:t>
            </a:r>
            <a:endParaRPr lang="fr-FR" sz="3000" dirty="0"/>
          </a:p>
          <a:p>
            <a:r>
              <a:rPr lang="fr-FR" dirty="0"/>
              <a:t>Besoin qualif bonnes pratiques cliniques « BPC »</a:t>
            </a:r>
          </a:p>
          <a:p>
            <a:pPr lvl="1"/>
            <a:r>
              <a:rPr lang="fr-FR" dirty="0"/>
              <a:t>Mini formation en ligne + examen en ligne</a:t>
            </a:r>
          </a:p>
          <a:p>
            <a:pPr lvl="1"/>
            <a:r>
              <a:rPr lang="fr-FR" dirty="0"/>
              <a:t>Gratuit</a:t>
            </a:r>
          </a:p>
          <a:p>
            <a:pPr lvl="1"/>
            <a:r>
              <a:rPr lang="fr-FR" dirty="0"/>
              <a:t>Rapide (&lt;1h l’ensemble)</a:t>
            </a:r>
          </a:p>
          <a:p>
            <a:pPr lvl="1"/>
            <a:r>
              <a:rPr lang="fr-FR" dirty="0"/>
              <a:t>Valable 3 ans</a:t>
            </a:r>
          </a:p>
          <a:p>
            <a:pPr marL="392113" lvl="1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2920FB-9A4B-D285-C484-FA6C1399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 (gratuite)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66C63E-1485-353C-C2CB-902996EEB85E}"/>
              </a:ext>
            </a:extLst>
          </p:cNvPr>
          <p:cNvSpPr txBox="1"/>
          <p:nvPr/>
        </p:nvSpPr>
        <p:spPr>
          <a:xfrm>
            <a:off x="3131840" y="116632"/>
            <a:ext cx="601216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FR" sz="2800" b="1" i="0" dirty="0">
                <a:solidFill>
                  <a:srgbClr val="076F9F"/>
                </a:solidFill>
                <a:effectLst/>
                <a:latin typeface="AvenirMedium"/>
              </a:rPr>
              <a:t>Recherche Médecins Généralistes investigateurs – TROD Triplex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65865F-DC47-BC62-1CCD-5960581B3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82" y="1218910"/>
            <a:ext cx="3950679" cy="56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Quel traitement proposez vous en 1</a:t>
            </a:r>
            <a:r>
              <a:rPr lang="fr-FR" sz="2400" baseline="30000" dirty="0"/>
              <a:t>ère</a:t>
            </a:r>
            <a:r>
              <a:rPr lang="fr-FR" sz="2400" dirty="0"/>
              <a:t> intention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Amoxicilline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Amoxicilline + acide clavulanique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Ceftriaxone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Pristinamycine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Lévofloxacine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04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0"/>
    </mc:Choice>
    <mc:Fallback xmlns="">
      <p:transition spd="slow" advTm="3253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Quel traitement proposez vous en 1</a:t>
            </a:r>
            <a:r>
              <a:rPr lang="fr-FR" sz="2400" baseline="30000" dirty="0"/>
              <a:t>ère</a:t>
            </a:r>
            <a:r>
              <a:rPr lang="fr-FR" sz="2400" dirty="0"/>
              <a:t> intention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b="1" dirty="0">
                <a:solidFill>
                  <a:srgbClr val="FF0000"/>
                </a:solidFill>
              </a:rPr>
              <a:t>Amoxicilline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Amoxicilline + acide clavulanique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Ceftriaxone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Pristinamycine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Lévofloxacine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6"/>
    </mc:Choice>
    <mc:Fallback xmlns="">
      <p:transition spd="slow" advTm="710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/>
              <a:t>Antibiothérapie curative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590" y="2133601"/>
            <a:ext cx="8638822" cy="4545013"/>
          </a:xfrm>
        </p:spPr>
        <p:txBody>
          <a:bodyPr/>
          <a:lstStyle/>
          <a:p>
            <a:pPr eaLnBrk="1" hangingPunct="1">
              <a:buClrTx/>
            </a:pPr>
            <a:r>
              <a:rPr lang="fr-FR" altLang="fr-FR" sz="3000" noProof="1"/>
              <a:t>Traitement le plus souvent probabiliste</a:t>
            </a:r>
          </a:p>
          <a:p>
            <a:pPr lvl="1" eaLnBrk="1" hangingPunct="1">
              <a:buClrTx/>
            </a:pPr>
            <a:r>
              <a:rPr lang="fr-FR" altLang="fr-FR" sz="2600" noProof="1"/>
              <a:t>Pneumocoque : germe à prendre en compte prioritairement dans le choix thérapeutique</a:t>
            </a:r>
          </a:p>
          <a:p>
            <a:pPr lvl="1" eaLnBrk="1" hangingPunct="1">
              <a:buClrTx/>
            </a:pPr>
            <a:r>
              <a:rPr lang="fr-FR" altLang="fr-FR" sz="2600" noProof="1"/>
              <a:t>Très peu de résistance à l’amoxicilline (&lt;3%)</a:t>
            </a:r>
          </a:p>
          <a:p>
            <a:pPr lvl="1" eaLnBrk="1" hangingPunct="1">
              <a:buClrTx/>
            </a:pPr>
            <a:r>
              <a:rPr lang="fr-FR" altLang="fr-FR" sz="2600" noProof="1"/>
              <a:t>Aucun bénéfice sur le pneumocoque de l’acide clavulanique</a:t>
            </a:r>
          </a:p>
        </p:txBody>
      </p:sp>
    </p:spTree>
    <p:extLst>
      <p:ext uri="{BB962C8B-B14F-4D97-AF65-F5344CB8AC3E}">
        <p14:creationId xmlns:p14="http://schemas.microsoft.com/office/powerpoint/2010/main" val="13654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332"/>
    </mc:Choice>
    <mc:Fallback xmlns="">
      <p:transition advTm="663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A749BE5-1CD4-B57D-0D4F-D45B1A56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Rhinopharyngites aigües</a:t>
            </a:r>
          </a:p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Otite moyenne purulente</a:t>
            </a:r>
          </a:p>
          <a:p>
            <a:pPr lvl="1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Enfant</a:t>
            </a:r>
          </a:p>
          <a:p>
            <a:pPr lvl="1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Adulte</a:t>
            </a:r>
          </a:p>
          <a:p>
            <a:r>
              <a:rPr lang="fr-FR" b="1" dirty="0">
                <a:ea typeface="Calibri" panose="020F0502020204030204" pitchFamily="34" charset="0"/>
                <a:cs typeface="Calibri" panose="020F0502020204030204" pitchFamily="34" charset="0"/>
              </a:rPr>
              <a:t>Sinusites aigües</a:t>
            </a:r>
          </a:p>
          <a:p>
            <a:r>
              <a:rPr lang="fr-FR" b="1" dirty="0">
                <a:ea typeface="Calibri" panose="020F0502020204030204" pitchFamily="34" charset="0"/>
                <a:cs typeface="Calibri" panose="020F0502020204030204" pitchFamily="34" charset="0"/>
              </a:rPr>
              <a:t>Angines</a:t>
            </a:r>
          </a:p>
          <a:p>
            <a:r>
              <a:rPr lang="fr-FR" dirty="0"/>
              <a:t>Bronchites aigües</a:t>
            </a:r>
          </a:p>
          <a:p>
            <a:r>
              <a:rPr lang="fr-FR" b="1" dirty="0"/>
              <a:t>Surinfections de BPCO</a:t>
            </a:r>
          </a:p>
          <a:p>
            <a:r>
              <a:rPr lang="fr-FR" b="1" dirty="0"/>
              <a:t>Pneumonies aigües communautaires</a:t>
            </a:r>
          </a:p>
          <a:p>
            <a:r>
              <a:rPr lang="fr-FR" b="1" dirty="0"/>
              <a:t>Pneumonies d’inhalation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18ADFE-5E2D-B372-CBDA-58C4E03A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fr-FR" dirty="0"/>
              <a:t>Les principales situations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4252646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7C356-53C4-6C9E-A74B-1294B7BE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antibiothérapie des PAC en ambulatoire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9A0A086-5EEC-F6AD-0DD4-59FDC68C5C4F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844824"/>
          <a:ext cx="8118809" cy="3225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9502">
                  <a:extLst>
                    <a:ext uri="{9D8B030D-6E8A-4147-A177-3AD203B41FA5}">
                      <a16:colId xmlns:a16="http://schemas.microsoft.com/office/drawing/2014/main" val="3266225856"/>
                    </a:ext>
                  </a:extLst>
                </a:gridCol>
                <a:gridCol w="3027046">
                  <a:extLst>
                    <a:ext uri="{9D8B030D-6E8A-4147-A177-3AD203B41FA5}">
                      <a16:colId xmlns:a16="http://schemas.microsoft.com/office/drawing/2014/main" val="4158904680"/>
                    </a:ext>
                  </a:extLst>
                </a:gridCol>
                <a:gridCol w="1822261">
                  <a:extLst>
                    <a:ext uri="{9D8B030D-6E8A-4147-A177-3AD203B41FA5}">
                      <a16:colId xmlns:a16="http://schemas.microsoft.com/office/drawing/2014/main" val="3755925181"/>
                    </a:ext>
                  </a:extLst>
                </a:gridCol>
              </a:tblGrid>
              <a:tr h="3745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fr-FR" sz="1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choix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Alternative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022783387"/>
                  </a:ext>
                </a:extLst>
              </a:tr>
              <a:tr h="3745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Sans comorbidité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Amoxicilline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Pristinamycine 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874573855"/>
                  </a:ext>
                </a:extLst>
              </a:tr>
              <a:tr h="4556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 moins une comorbidité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Amoxicilline-acide clavulanique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Ceftriaxone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173716854"/>
                  </a:ext>
                </a:extLst>
              </a:tr>
              <a:tr h="6981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Suspicion de co/surinfection bactérienne d'une infection virale (grippe)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Amoxicilline-acide clavulanique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Ceftriaxone</a:t>
                      </a:r>
                      <a:r>
                        <a:rPr lang="fr-FR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pristinamycine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1662963277"/>
                  </a:ext>
                </a:extLst>
              </a:tr>
              <a:tr h="7943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Tableau évocateur d'infection ou mise en évidence de bactérie atypique 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Macrolide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Pristinamycine ou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doxycycline</a:t>
                      </a: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2969997272"/>
                  </a:ext>
                </a:extLst>
              </a:tr>
              <a:tr h="3745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Réévaluation à 72h</a:t>
                      </a: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2984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43B0E76-2576-C0B3-16FF-2D2F7397FB6C}"/>
              </a:ext>
            </a:extLst>
          </p:cNvPr>
          <p:cNvSpPr txBox="1"/>
          <p:nvPr/>
        </p:nvSpPr>
        <p:spPr>
          <a:xfrm>
            <a:off x="433162" y="5361205"/>
            <a:ext cx="873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Uniquement si allergie grave aux bêta-lactamines et pas d'autre possibilité thérapeutique: lévofloxacine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59832" y="6165304"/>
            <a:ext cx="5918387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Recommandation SPILF/SPLF, MMI formation 2025</a:t>
            </a:r>
          </a:p>
        </p:txBody>
      </p:sp>
    </p:spTree>
    <p:extLst>
      <p:ext uri="{BB962C8B-B14F-4D97-AF65-F5344CB8AC3E}">
        <p14:creationId xmlns:p14="http://schemas.microsoft.com/office/powerpoint/2010/main" val="22655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4"/>
    </mc:Choice>
    <mc:Fallback xmlns="">
      <p:transition advTm="10772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Vous revoyez votre patient après 72h de traitement.</a:t>
            </a:r>
          </a:p>
          <a:p>
            <a:r>
              <a:rPr lang="fr-FR" sz="2400" dirty="0"/>
              <a:t>Il ne s’améliore pas vraiment, sans aggraver ses constantes</a:t>
            </a:r>
          </a:p>
          <a:p>
            <a:r>
              <a:rPr lang="fr-FR" sz="2400" dirty="0"/>
              <a:t>Que proposez vous :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 amoxicilline + acide clavulanique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lévofloxacine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pristinamycine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</a:t>
            </a:r>
            <a:r>
              <a:rPr lang="fr-FR" sz="2000" dirty="0" err="1"/>
              <a:t>clarithromycine</a:t>
            </a:r>
            <a:endParaRPr lang="fr-FR" sz="2000" dirty="0"/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Ajouter </a:t>
            </a:r>
            <a:r>
              <a:rPr lang="fr-FR" sz="2000" dirty="0" err="1"/>
              <a:t>clarithromycine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</a:t>
            </a:r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4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2"/>
    </mc:Choice>
    <mc:Fallback xmlns="">
      <p:transition spd="slow" advTm="3800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Vous revoyez votre patient après 72h de traitement.</a:t>
            </a:r>
          </a:p>
          <a:p>
            <a:r>
              <a:rPr lang="fr-FR" sz="2400" dirty="0"/>
              <a:t>Il ne s’améliore pas vraiment, sans aggraver ses constantes</a:t>
            </a:r>
          </a:p>
          <a:p>
            <a:r>
              <a:rPr lang="fr-FR" sz="2400" dirty="0"/>
              <a:t>Que proposez vous :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 amoxicilline + acide clavulanique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lévofloxacine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Changer pour pristinamycine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sz="2000" b="1" dirty="0">
                <a:solidFill>
                  <a:srgbClr val="FF0000"/>
                </a:solidFill>
              </a:rPr>
              <a:t>Changer pour </a:t>
            </a:r>
            <a:r>
              <a:rPr lang="fr-FR" sz="2000" b="1" dirty="0" err="1">
                <a:solidFill>
                  <a:srgbClr val="FF0000"/>
                </a:solidFill>
              </a:rPr>
              <a:t>clarithromycine</a:t>
            </a:r>
            <a:endParaRPr lang="fr-FR" sz="2000" b="1" dirty="0">
              <a:solidFill>
                <a:srgbClr val="FF0000"/>
              </a:solidFill>
            </a:endParaRPr>
          </a:p>
          <a:p>
            <a:pPr marL="849313" lvl="1" indent="-457200">
              <a:buFont typeface="+mj-lt"/>
              <a:buAutoNum type="alphaUcPeriod"/>
            </a:pPr>
            <a:r>
              <a:rPr lang="fr-FR" sz="2000" dirty="0"/>
              <a:t>Ajouter </a:t>
            </a:r>
            <a:r>
              <a:rPr lang="fr-FR" sz="2000" dirty="0" err="1"/>
              <a:t>clarithromycine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</a:t>
            </a:r>
            <a:r>
              <a:rPr lang="fr-FR" dirty="0" smtClean="0"/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6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8"/>
    </mc:Choice>
    <mc:Fallback xmlns="">
      <p:transition spd="slow" advTm="1346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224136"/>
          </a:xfrm>
        </p:spPr>
        <p:txBody>
          <a:bodyPr/>
          <a:lstStyle/>
          <a:p>
            <a:r>
              <a:rPr lang="fr-FR" sz="2400" dirty="0"/>
              <a:t>Une seule suffit à modifier le choix de l'amoxicilline</a:t>
            </a:r>
          </a:p>
          <a:p>
            <a:pPr lvl="1"/>
            <a:r>
              <a:rPr lang="fr-FR" sz="2000" dirty="0" smtClean="0"/>
              <a:t>L'asthme, </a:t>
            </a:r>
            <a:r>
              <a:rPr lang="fr-FR" sz="2000" dirty="0"/>
              <a:t>l’âge </a:t>
            </a:r>
            <a:r>
              <a:rPr lang="fr-FR" sz="2000" dirty="0" smtClean="0"/>
              <a:t>seul, les comorbidités autres ou mineures </a:t>
            </a:r>
            <a:r>
              <a:rPr lang="fr-FR" sz="2000" dirty="0"/>
              <a:t>ne sont pas à prendre en compte.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B2BAE7-8B76-53DC-5B18-6075E0BA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comorbidités modifient le choix de l’ATB probabiliste pour une PAC  ?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80C9B12-445B-44BA-91C8-E96403AF4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95816"/>
              </p:ext>
            </p:extLst>
          </p:nvPr>
        </p:nvGraphicFramePr>
        <p:xfrm>
          <a:off x="467544" y="2636912"/>
          <a:ext cx="8308226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08226">
                  <a:extLst>
                    <a:ext uri="{9D8B030D-6E8A-4147-A177-3AD203B41FA5}">
                      <a16:colId xmlns:a16="http://schemas.microsoft.com/office/drawing/2014/main" val="80054564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Hospitalisation dans les 3 mois précédents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1024309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ATB dans le mois précédent</a:t>
                      </a:r>
                      <a:r>
                        <a:rPr lang="fr-FR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(sauf nitrofurantoïne, fosfomycine orale, </a:t>
                      </a:r>
                      <a:r>
                        <a:rPr lang="fr-FR" sz="16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mécillinam</a:t>
                      </a:r>
                      <a:r>
                        <a:rPr lang="fr-FR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75522934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Éthylisme chronique 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158509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Troubles de la déglutition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44572037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Maladie neurologique avec risque de fausses routes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21574507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Néoplasie active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9088957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ID: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CTCD ≥ 10 mg/j, autres IS, 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asplénie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agranulocytose, VIH et CD4 </a:t>
                      </a:r>
                      <a:r>
                        <a:rPr lang="fr-FR" altLang="fr-FR" sz="1400" dirty="0">
                          <a:latin typeface="Calibri"/>
                          <a:ea typeface="Calibri"/>
                          <a:cs typeface="Calibri"/>
                        </a:rPr>
                        <a:t> ≤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200/mm3, 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déf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immun primitif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10849267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BPCO sévère (VEMS &lt; 50 %) ou IRC (O2 longue durée ou VNI)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98599761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Insuffisance cardiaque congestive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99902945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Insuffisance hépatique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05323982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Insuffisance rénale chronique (DFG &lt; 30mL/min)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5857924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915816" y="6488668"/>
            <a:ext cx="5918387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 SPILF/SPLF, MMI formation 2025</a:t>
            </a:r>
          </a:p>
        </p:txBody>
      </p:sp>
    </p:spTree>
    <p:extLst>
      <p:ext uri="{BB962C8B-B14F-4D97-AF65-F5344CB8AC3E}">
        <p14:creationId xmlns:p14="http://schemas.microsoft.com/office/powerpoint/2010/main" val="39285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2238"/>
    </mc:Choice>
    <mc:Fallback xmlns="">
      <p:transition advTm="14223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sz="2400" dirty="0"/>
              <a:t>A 72h, votre patient va mieux. TA et SAO2 sont normaux, FR =  18/mn, FC = 92/mn et T° = 37,9°</a:t>
            </a:r>
          </a:p>
          <a:p>
            <a:r>
              <a:rPr lang="fr-FR" sz="2400" dirty="0"/>
              <a:t>Combien de temps de traitement total par amoxicilline prévoyez vous ?</a:t>
            </a:r>
          </a:p>
          <a:p>
            <a:pPr lvl="1"/>
            <a:r>
              <a:rPr lang="fr-FR" sz="2000" dirty="0"/>
              <a:t>3 jours</a:t>
            </a:r>
          </a:p>
          <a:p>
            <a:pPr lvl="1"/>
            <a:r>
              <a:rPr lang="fr-FR" sz="2000" dirty="0"/>
              <a:t>5 jours</a:t>
            </a:r>
          </a:p>
          <a:p>
            <a:pPr lvl="1"/>
            <a:r>
              <a:rPr lang="fr-FR" sz="2000" dirty="0"/>
              <a:t>7 jours</a:t>
            </a:r>
          </a:p>
          <a:p>
            <a:pPr lvl="1"/>
            <a:r>
              <a:rPr lang="fr-FR" sz="2000" dirty="0"/>
              <a:t>10 jours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</a:t>
            </a:r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4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1"/>
    </mc:Choice>
    <mc:Fallback xmlns="">
      <p:transition spd="slow" advTm="4015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fr-FR" sz="2400" dirty="0"/>
              <a:t>A 72h, votre patient va mieux. TA et SAO2 sont normaux, FR =  18/mn, FC = 92/mn et T° = 37,9°</a:t>
            </a:r>
          </a:p>
          <a:p>
            <a:r>
              <a:rPr lang="fr-FR" sz="2400" dirty="0"/>
              <a:t>Combien de temps de traitement total par amoxicilline prévoyez vous ?</a:t>
            </a:r>
          </a:p>
          <a:p>
            <a:pPr lvl="1"/>
            <a:r>
              <a:rPr lang="fr-FR" sz="2000" dirty="0"/>
              <a:t>3 jours</a:t>
            </a:r>
          </a:p>
          <a:p>
            <a:pPr lvl="1"/>
            <a:r>
              <a:rPr lang="fr-FR" sz="2000" b="1" dirty="0">
                <a:solidFill>
                  <a:srgbClr val="FF0000"/>
                </a:solidFill>
              </a:rPr>
              <a:t>5 jours</a:t>
            </a:r>
          </a:p>
          <a:p>
            <a:pPr lvl="1"/>
            <a:r>
              <a:rPr lang="fr-FR" sz="2000" dirty="0"/>
              <a:t>7 jours</a:t>
            </a:r>
          </a:p>
          <a:p>
            <a:pPr lvl="1"/>
            <a:r>
              <a:rPr lang="fr-FR" sz="2000" dirty="0"/>
              <a:t>10 jours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Vignette </a:t>
            </a:r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8"/>
    </mc:Choice>
    <mc:Fallback xmlns="">
      <p:transition spd="slow" advTm="2553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F5029-6333-34C6-2C5E-AC529D06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durée de traitement antibiotique ?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8D04213-166C-F608-83F1-C9384A3E8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14214"/>
              </p:ext>
            </p:extLst>
          </p:nvPr>
        </p:nvGraphicFramePr>
        <p:xfrm>
          <a:off x="1187624" y="1628800"/>
          <a:ext cx="6146102" cy="2192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5231">
                  <a:extLst>
                    <a:ext uri="{9D8B030D-6E8A-4147-A177-3AD203B41FA5}">
                      <a16:colId xmlns:a16="http://schemas.microsoft.com/office/drawing/2014/main" val="506423798"/>
                    </a:ext>
                  </a:extLst>
                </a:gridCol>
                <a:gridCol w="2900871">
                  <a:extLst>
                    <a:ext uri="{9D8B030D-6E8A-4147-A177-3AD203B41FA5}">
                      <a16:colId xmlns:a16="http://schemas.microsoft.com/office/drawing/2014/main" val="703132925"/>
                    </a:ext>
                  </a:extLst>
                </a:gridCol>
              </a:tblGrid>
              <a:tr h="363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Critères de stabilité clinique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Valeurs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76240058"/>
                  </a:ext>
                </a:extLst>
              </a:tr>
              <a:tr h="2889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Température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37,8°C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77529282"/>
                  </a:ext>
                </a:extLst>
              </a:tr>
              <a:tr h="2889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Pression artérielle systolique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90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mmHg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13819640"/>
                  </a:ext>
                </a:extLst>
              </a:tr>
              <a:tr h="2889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Fréquence cardiaque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100 /min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14895877"/>
                  </a:ext>
                </a:extLst>
              </a:tr>
              <a:tr h="2889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Fréquence respiratoire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24 /min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3849998"/>
                  </a:ext>
                </a:extLst>
              </a:tr>
              <a:tr h="5948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</a:t>
                      </a:r>
                      <a:r>
                        <a:rPr lang="fr-FR" sz="20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 PaO</a:t>
                      </a:r>
                      <a:r>
                        <a:rPr lang="fr-FR" sz="20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90 % en air ambiant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60 </a:t>
                      </a:r>
                      <a:r>
                        <a:rPr lang="fr-F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mmHg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 air ambiant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865090534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059832" y="6165304"/>
            <a:ext cx="5918387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Recommandation SPILF/SPLF, MMI formation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4149080"/>
            <a:ext cx="7085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Si obtention des critères de stabilité à J3: TT ATB de 3 jours au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Si stabilité obtenue entre 3 et 5 jours de TT : TT ATB de 5 jours au total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Autres cas de PAC non compliquée :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TT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ATB de 7 jours au total j</a:t>
            </a:r>
          </a:p>
        </p:txBody>
      </p:sp>
    </p:spTree>
    <p:extLst>
      <p:ext uri="{BB962C8B-B14F-4D97-AF65-F5344CB8AC3E}">
        <p14:creationId xmlns:p14="http://schemas.microsoft.com/office/powerpoint/2010/main" val="2955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372"/>
    </mc:Choice>
    <mc:Fallback xmlns="">
      <p:transition advTm="4837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Délais attendus d’amélioration des symptômes sous TT efficace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1 semaine: la température devrait être normalisée</a:t>
            </a:r>
          </a:p>
          <a:p>
            <a:pPr lvl="0"/>
            <a:r>
              <a:rPr lang="fr-FR"/>
              <a:t>4 semaines: douleur thoracique et expectoration devraient être fortement diminués</a:t>
            </a:r>
          </a:p>
          <a:p>
            <a:pPr lvl="0"/>
            <a:r>
              <a:rPr lang="fr-FR"/>
              <a:t>6 semaines: toux et dyspnée d’effort devraient être fortement diminués</a:t>
            </a:r>
          </a:p>
          <a:p>
            <a:pPr lvl="0"/>
            <a:r>
              <a:rPr lang="fr-FR"/>
              <a:t>3 mois: la plupart des symptômes auront disparu mais une asthénie peut persister</a:t>
            </a:r>
          </a:p>
          <a:p>
            <a:r>
              <a:rPr lang="fr-FR"/>
              <a:t>6 semaines: retour à une situation normale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00192" y="6202643"/>
            <a:ext cx="1728358" cy="35900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>
              <a:defRPr sz="1733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NICE UK 12/2014</a:t>
            </a:r>
          </a:p>
        </p:txBody>
      </p:sp>
    </p:spTree>
    <p:extLst>
      <p:ext uri="{BB962C8B-B14F-4D97-AF65-F5344CB8AC3E}">
        <p14:creationId xmlns:p14="http://schemas.microsoft.com/office/powerpoint/2010/main" val="400226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764"/>
    </mc:Choice>
    <mc:Fallback xmlns="">
      <p:transition advTm="7676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Pneumonies d’inhalation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Prolifération microbienne après inhalation</a:t>
            </a:r>
          </a:p>
          <a:p>
            <a:pPr lvl="1"/>
            <a:r>
              <a:rPr lang="fr-FR" dirty="0"/>
              <a:t>Période d’incubation</a:t>
            </a:r>
          </a:p>
          <a:p>
            <a:r>
              <a:rPr lang="fr-FR" dirty="0"/>
              <a:t>Différent de pneumonie chimique: </a:t>
            </a:r>
          </a:p>
          <a:p>
            <a:pPr lvl="1"/>
            <a:r>
              <a:rPr lang="fr-FR" dirty="0"/>
              <a:t>Liquide gastrique entraîne une réaction inflammatoire</a:t>
            </a:r>
          </a:p>
          <a:p>
            <a:pPr lvl="1"/>
            <a:r>
              <a:rPr lang="fr-FR" dirty="0"/>
              <a:t>Pas d’incubation</a:t>
            </a:r>
          </a:p>
          <a:p>
            <a:r>
              <a:rPr lang="fr-FR" dirty="0"/>
              <a:t>Diagnostic = </a:t>
            </a:r>
          </a:p>
          <a:p>
            <a:pPr lvl="1"/>
            <a:r>
              <a:rPr lang="fr-FR" dirty="0"/>
              <a:t>Signes d’infection basse +</a:t>
            </a:r>
          </a:p>
          <a:p>
            <a:pPr lvl="1"/>
            <a:r>
              <a:rPr lang="fr-FR" dirty="0"/>
              <a:t>Nouveaux infiltrats radiologiques (plutôt TDM ou écho) +</a:t>
            </a:r>
          </a:p>
          <a:p>
            <a:pPr lvl="1"/>
            <a:r>
              <a:rPr lang="fr-FR" dirty="0"/>
              <a:t>Tb déglutition ou inhalation ou</a:t>
            </a:r>
          </a:p>
          <a:p>
            <a:pPr lvl="1"/>
            <a:r>
              <a:rPr lang="fr-FR" dirty="0"/>
              <a:t>Atteinte déclive avec </a:t>
            </a:r>
            <a:r>
              <a:rPr lang="fr-FR" dirty="0" err="1"/>
              <a:t>FdR</a:t>
            </a:r>
            <a:r>
              <a:rPr lang="fr-FR" dirty="0"/>
              <a:t> inhalation</a:t>
            </a:r>
          </a:p>
        </p:txBody>
      </p:sp>
    </p:spTree>
    <p:extLst>
      <p:ext uri="{BB962C8B-B14F-4D97-AF65-F5344CB8AC3E}">
        <p14:creationId xmlns:p14="http://schemas.microsoft.com/office/powerpoint/2010/main" val="2701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986"/>
    </mc:Choice>
    <mc:Fallback xmlns="">
      <p:transition advTm="8498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1ère intention: Amoxicilline </a:t>
            </a:r>
            <a:r>
              <a:rPr lang="fr-FR" b="1" dirty="0">
                <a:solidFill>
                  <a:srgbClr val="FF0000"/>
                </a:solidFill>
              </a:rPr>
              <a:t>- </a:t>
            </a:r>
            <a:r>
              <a:rPr lang="fr-FR" b="1" dirty="0" err="1">
                <a:solidFill>
                  <a:srgbClr val="FF0000"/>
                </a:solidFill>
              </a:rPr>
              <a:t>ac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  <a:r>
              <a:rPr lang="fr-FR" b="1" dirty="0" smtClean="0">
                <a:solidFill>
                  <a:srgbClr val="FF0000"/>
                </a:solidFill>
              </a:rPr>
              <a:t>clavulanique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Si PO ou IV </a:t>
            </a:r>
            <a:r>
              <a:rPr lang="fr-FR" dirty="0" smtClean="0"/>
              <a:t>impossibles: </a:t>
            </a:r>
            <a:r>
              <a:rPr lang="fr-FR" dirty="0" err="1" smtClean="0"/>
              <a:t>Ceftriaxone</a:t>
            </a:r>
            <a:r>
              <a:rPr lang="fr-FR" dirty="0" smtClean="0"/>
              <a:t> (</a:t>
            </a:r>
            <a:r>
              <a:rPr lang="fr-FR" dirty="0"/>
              <a:t>pas de métronidazole)</a:t>
            </a:r>
          </a:p>
          <a:p>
            <a:r>
              <a:rPr lang="fr-FR" dirty="0"/>
              <a:t>Si allergie pénicilline sans CI C3G </a:t>
            </a:r>
            <a:r>
              <a:rPr lang="fr-FR" dirty="0" smtClean="0"/>
              <a:t>: </a:t>
            </a:r>
            <a:r>
              <a:rPr lang="fr-FR" dirty="0" err="1" smtClean="0"/>
              <a:t>Ceftriaxone</a:t>
            </a:r>
            <a:endParaRPr lang="fr-FR" dirty="0"/>
          </a:p>
          <a:p>
            <a:r>
              <a:rPr lang="fr-FR" dirty="0"/>
              <a:t>Si contre-indication toutes </a:t>
            </a:r>
            <a:r>
              <a:rPr lang="fr-FR" dirty="0">
                <a:latin typeface="Symbol" panose="05050102010706020507" pitchFamily="18" charset="2"/>
              </a:rPr>
              <a:t>b</a:t>
            </a:r>
            <a:r>
              <a:rPr lang="fr-FR" dirty="0"/>
              <a:t>-lactamines : </a:t>
            </a:r>
            <a:r>
              <a:rPr lang="fr-FR" dirty="0" err="1" smtClean="0"/>
              <a:t>Cotrimoxazole</a:t>
            </a:r>
            <a:endParaRPr lang="fr-FR" dirty="0"/>
          </a:p>
          <a:p>
            <a:r>
              <a:rPr lang="fr-FR" dirty="0"/>
              <a:t>Après une fausse route constatée : </a:t>
            </a:r>
          </a:p>
          <a:p>
            <a:pPr lvl="1"/>
            <a:r>
              <a:rPr lang="fr-FR" dirty="0" smtClean="0"/>
              <a:t>Pas </a:t>
            </a:r>
            <a:r>
              <a:rPr lang="fr-FR" dirty="0"/>
              <a:t>d’antibiothérapie, surveillance clinique. </a:t>
            </a:r>
          </a:p>
          <a:p>
            <a:pPr lvl="1"/>
            <a:r>
              <a:rPr lang="fr-FR" dirty="0"/>
              <a:t>Antibiothérapie uniquement en présence des </a:t>
            </a:r>
            <a:r>
              <a:rPr lang="fr-FR" dirty="0" smtClean="0"/>
              <a:t>critères Dg</a:t>
            </a:r>
            <a:endParaRPr lang="fr-FR" dirty="0"/>
          </a:p>
          <a:p>
            <a:r>
              <a:rPr lang="fr-FR" dirty="0"/>
              <a:t>Echec ATB à 72h (ou </a:t>
            </a:r>
            <a:r>
              <a:rPr lang="fr-FR" dirty="0" err="1"/>
              <a:t>FdR</a:t>
            </a:r>
            <a:r>
              <a:rPr lang="fr-FR" dirty="0"/>
              <a:t> </a:t>
            </a:r>
            <a:r>
              <a:rPr lang="fr-FR" i="1" dirty="0"/>
              <a:t>P. </a:t>
            </a:r>
            <a:r>
              <a:rPr lang="fr-FR" i="1" dirty="0" err="1"/>
              <a:t>aeruginosa</a:t>
            </a:r>
            <a:r>
              <a:rPr lang="fr-FR" dirty="0" smtClean="0"/>
              <a:t>): </a:t>
            </a:r>
            <a:r>
              <a:rPr lang="fr-FR" dirty="0" err="1" smtClean="0"/>
              <a:t>Pipéracilline-tazobactam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Durée 5J si critères de stabilité </a:t>
            </a:r>
            <a:r>
              <a:rPr lang="fr-FR" dirty="0" smtClean="0"/>
              <a:t>clinique, sinon 7J</a:t>
            </a:r>
          </a:p>
          <a:p>
            <a:endParaRPr lang="fr-FR" dirty="0"/>
          </a:p>
          <a:p>
            <a:r>
              <a:rPr lang="fr-FR" dirty="0"/>
              <a:t>Mesures de prévention secondaires</a:t>
            </a:r>
          </a:p>
          <a:p>
            <a:pPr lvl="1"/>
            <a:r>
              <a:rPr lang="fr-FR" dirty="0"/>
              <a:t>Réévaluation TT jouant sur vigilance/déglutition/IPP</a:t>
            </a:r>
          </a:p>
          <a:p>
            <a:pPr lvl="1"/>
            <a:r>
              <a:rPr lang="fr-FR" dirty="0"/>
              <a:t>Test déglutition, évaluation nutritionnelle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Pneumonies </a:t>
            </a:r>
            <a:r>
              <a:rPr lang="fr-FR" dirty="0" smtClean="0"/>
              <a:t>d’inhalation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0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3307"/>
    </mc:Choice>
    <mc:Fallback xmlns="">
      <p:transition advTm="433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6B5CC3C-C920-C41C-B54E-AD1359F2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contexte: une reprise de la consommation antibiotique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3881C0-5080-6700-EFA4-B3AD6BD3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29" y="1522191"/>
            <a:ext cx="5722971" cy="3813617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3664FA-C33C-C94D-531C-9D1F733C0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235394" cy="3756986"/>
          </a:xfrm>
        </p:spPr>
      </p:pic>
    </p:spTree>
    <p:extLst>
      <p:ext uri="{BB962C8B-B14F-4D97-AF65-F5344CB8AC3E}">
        <p14:creationId xmlns:p14="http://schemas.microsoft.com/office/powerpoint/2010/main" val="2005653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Peu de </a:t>
            </a:r>
            <a:r>
              <a:rPr lang="fr-FR" dirty="0" err="1" smtClean="0"/>
              <a:t>co-infections</a:t>
            </a:r>
            <a:r>
              <a:rPr lang="fr-FR" dirty="0" smtClean="0"/>
              <a:t> initiales: pas d’ATB</a:t>
            </a:r>
          </a:p>
          <a:p>
            <a:r>
              <a:rPr lang="fr-FR" dirty="0" smtClean="0"/>
              <a:t>Surinfection possible vers J5-J7</a:t>
            </a:r>
          </a:p>
          <a:p>
            <a:r>
              <a:rPr lang="fr-FR" dirty="0" smtClean="0"/>
              <a:t>Traitement spécifique (</a:t>
            </a:r>
            <a:r>
              <a:rPr lang="fr-FR" dirty="0" err="1" smtClean="0"/>
              <a:t>oseltamivir</a:t>
            </a:r>
            <a:r>
              <a:rPr lang="fr-FR" dirty="0" smtClean="0"/>
              <a:t>): indications limitées (et généralement plus remboursées)</a:t>
            </a:r>
          </a:p>
          <a:p>
            <a:pPr lvl="1"/>
            <a:r>
              <a:rPr lang="fr-FR" dirty="0" smtClean="0"/>
              <a:t>Curatif: </a:t>
            </a:r>
          </a:p>
          <a:p>
            <a:pPr lvl="2"/>
            <a:r>
              <a:rPr lang="fr-FR" dirty="0" smtClean="0"/>
              <a:t>Hospitalisés pour grippe ou grippe grave (même tardif)</a:t>
            </a:r>
          </a:p>
          <a:p>
            <a:pPr lvl="2"/>
            <a:r>
              <a:rPr lang="fr-FR" dirty="0" smtClean="0"/>
              <a:t>Femmes enceintes eu autres personnes à risque</a:t>
            </a:r>
          </a:p>
          <a:p>
            <a:pPr lvl="1"/>
            <a:r>
              <a:rPr lang="fr-FR" dirty="0" smtClean="0"/>
              <a:t>Préemptif: </a:t>
            </a:r>
          </a:p>
          <a:p>
            <a:pPr lvl="2"/>
            <a:r>
              <a:rPr lang="fr-FR" dirty="0" smtClean="0"/>
              <a:t>exposition récente et risque très élevé de complication (immunodéprimé, cardio-</a:t>
            </a:r>
            <a:r>
              <a:rPr lang="fr-FR" dirty="0" err="1" smtClean="0"/>
              <a:t>respi</a:t>
            </a:r>
            <a:r>
              <a:rPr lang="fr-FR" dirty="0" smtClean="0"/>
              <a:t> graves)</a:t>
            </a:r>
          </a:p>
          <a:p>
            <a:pPr lvl="1"/>
            <a:r>
              <a:rPr lang="fr-FR" dirty="0" smtClean="0"/>
              <a:t>Préventif: principalement en EHPAD si 1 cas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Grippe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635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Contexte résistance infections ORL</a:t>
            </a:r>
          </a:p>
          <a:p>
            <a:pPr lvl="1"/>
            <a:r>
              <a:rPr lang="fr-FR" dirty="0"/>
              <a:t>Malgré la baisse, la France reste un des pays où les antibiotiques sont le plus prescrits.</a:t>
            </a:r>
          </a:p>
          <a:p>
            <a:r>
              <a:rPr lang="fr-FR" dirty="0"/>
              <a:t>Réduction de la résistance aux antibiotiques</a:t>
            </a:r>
          </a:p>
          <a:p>
            <a:pPr lvl="1"/>
            <a:r>
              <a:rPr lang="fr-FR" dirty="0"/>
              <a:t>Pneumocoque (</a:t>
            </a:r>
            <a:r>
              <a:rPr lang="fr-FR" dirty="0" err="1"/>
              <a:t>Prevenar</a:t>
            </a:r>
            <a:r>
              <a:rPr lang="fr-FR" dirty="0"/>
              <a:t>® + </a:t>
            </a:r>
            <a:r>
              <a:rPr lang="fr-FR" dirty="0">
                <a:sym typeface="Wingdings" charset="0"/>
              </a:rPr>
              <a:t> </a:t>
            </a:r>
            <a:r>
              <a:rPr lang="fr-FR" dirty="0"/>
              <a:t>antibiotiques + types d'</a:t>
            </a:r>
            <a:r>
              <a:rPr lang="fr-FR" altLang="ja-JP" dirty="0" err="1"/>
              <a:t>antibio</a:t>
            </a:r>
            <a:r>
              <a:rPr lang="fr-FR" altLang="ja-JP" dirty="0"/>
              <a:t>)</a:t>
            </a:r>
          </a:p>
          <a:p>
            <a:pPr lvl="1"/>
            <a:r>
              <a:rPr lang="fr-FR" i="1" dirty="0"/>
              <a:t>H. influenzae</a:t>
            </a:r>
            <a:r>
              <a:rPr lang="fr-FR" dirty="0"/>
              <a:t> </a:t>
            </a:r>
            <a:r>
              <a:rPr lang="fr-FR" dirty="0">
                <a:sym typeface="Wingdings" charset="0"/>
              </a:rPr>
              <a:t>β </a:t>
            </a:r>
            <a:r>
              <a:rPr lang="fr-FR" dirty="0" err="1">
                <a:sym typeface="Wingdings" charset="0"/>
              </a:rPr>
              <a:t>lactamases</a:t>
            </a:r>
            <a:r>
              <a:rPr lang="fr-FR" dirty="0">
                <a:sym typeface="Wingdings" charset="0"/>
              </a:rPr>
              <a:t> + ( </a:t>
            </a:r>
            <a:r>
              <a:rPr lang="fr-FR" dirty="0"/>
              <a:t>antibiotiques + types d'</a:t>
            </a:r>
            <a:r>
              <a:rPr lang="fr-FR" altLang="ja-JP" dirty="0" err="1"/>
              <a:t>antibio</a:t>
            </a:r>
            <a:r>
              <a:rPr lang="fr-FR" altLang="ja-JP" dirty="0"/>
              <a:t>)</a:t>
            </a:r>
          </a:p>
          <a:p>
            <a:pPr lvl="1"/>
            <a:r>
              <a:rPr lang="fr-FR" altLang="ja-JP" dirty="0"/>
              <a:t>SGA et macrolides</a:t>
            </a:r>
          </a:p>
          <a:p>
            <a:r>
              <a:rPr lang="fr-FR" dirty="0"/>
              <a:t>Emergence dans la communauté de souche d'</a:t>
            </a:r>
            <a:r>
              <a:rPr lang="fr-FR" altLang="ja-JP" i="1" dirty="0"/>
              <a:t>E. coli</a:t>
            </a:r>
            <a:r>
              <a:rPr lang="fr-FR" altLang="ja-JP" dirty="0"/>
              <a:t> producteur de BLSE favorisée par :</a:t>
            </a:r>
          </a:p>
          <a:p>
            <a:pPr lvl="1"/>
            <a:r>
              <a:rPr lang="fr-FR" dirty="0"/>
              <a:t>Céphalosporines</a:t>
            </a:r>
          </a:p>
          <a:p>
            <a:pPr lvl="1"/>
            <a:r>
              <a:rPr lang="fr-FR" dirty="0"/>
              <a:t>Quinolones (adulte)</a:t>
            </a:r>
          </a:p>
          <a:p>
            <a:pPr lvl="1"/>
            <a:endParaRPr lang="fr-FR" dirty="0"/>
          </a:p>
        </p:txBody>
      </p:sp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ea typeface="Calibri" panose="020F0502020204030204" pitchFamily="34" charset="0"/>
                <a:cs typeface="Calibri" panose="020F0502020204030204" pitchFamily="34" charset="0"/>
              </a:rPr>
              <a:t>Conclusion 1: Pour la 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903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d’ATB pour</a:t>
            </a:r>
            <a:r>
              <a:rPr lang="fr-FR" altLang="ja-JP" dirty="0"/>
              <a:t>:</a:t>
            </a:r>
          </a:p>
          <a:p>
            <a:pPr lvl="1"/>
            <a:r>
              <a:rPr lang="fr-FR" dirty="0"/>
              <a:t>Rhinopharyngite, même si sécrétions nasales </a:t>
            </a:r>
            <a:r>
              <a:rPr lang="fr-FR" altLang="ja-JP" dirty="0"/>
              <a:t>purulentes</a:t>
            </a:r>
          </a:p>
          <a:p>
            <a:pPr lvl="1"/>
            <a:r>
              <a:rPr lang="fr-FR" dirty="0"/>
              <a:t>Angine à TROD- ou en l</a:t>
            </a:r>
            <a:r>
              <a:rPr lang="fr-FR" altLang="ja-JP" dirty="0"/>
              <a:t>'absence d'utilisation de TROD</a:t>
            </a:r>
          </a:p>
          <a:p>
            <a:pPr lvl="1"/>
            <a:r>
              <a:rPr lang="fr-FR" dirty="0"/>
              <a:t>Otite congestive de l</a:t>
            </a:r>
            <a:r>
              <a:rPr lang="fr-FR" altLang="ja-JP" dirty="0"/>
              <a:t>'enfant </a:t>
            </a:r>
          </a:p>
          <a:p>
            <a:pPr lvl="1"/>
            <a:r>
              <a:rPr lang="fr-FR" dirty="0"/>
              <a:t>Otite </a:t>
            </a:r>
            <a:r>
              <a:rPr lang="fr-FR" dirty="0" err="1"/>
              <a:t>séro</a:t>
            </a:r>
            <a:r>
              <a:rPr lang="fr-FR" dirty="0"/>
              <a:t>-muqueuse de l</a:t>
            </a:r>
            <a:r>
              <a:rPr lang="fr-FR" altLang="ja-JP" dirty="0"/>
              <a:t>'enfant  </a:t>
            </a:r>
            <a:r>
              <a:rPr lang="fr-FR" dirty="0"/>
              <a:t> </a:t>
            </a:r>
          </a:p>
          <a:p>
            <a:r>
              <a:rPr lang="fr-FR" dirty="0"/>
              <a:t>Si ATB indiqué (formes non compliquées)</a:t>
            </a:r>
          </a:p>
          <a:p>
            <a:pPr lvl="1"/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choix = 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amoxicilline (2 prises/j chez l’enfant, forte </a:t>
            </a:r>
            <a:r>
              <a:rPr lang="fr-FR" sz="2400" dirty="0" err="1">
                <a:ea typeface="Calibri" panose="020F0502020204030204" pitchFamily="34" charset="0"/>
                <a:cs typeface="Calibri" panose="020F0502020204030204" pitchFamily="34" charset="0"/>
              </a:rPr>
              <a:t>poso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Angine: E 50 mg/kg/j – A 2g/j 		6j pour tous</a:t>
            </a:r>
          </a:p>
          <a:p>
            <a:pPr lvl="2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OMA:  E 80 mg/kg/j – A 3g/j  		5j &gt; 2ans / 10j &lt; 2ans</a:t>
            </a:r>
          </a:p>
          <a:p>
            <a:pPr lvl="2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Sinusite maxillaire:  E 80 mg/kg/j – A 3g/j 	7j A – 10j E</a:t>
            </a:r>
            <a:endParaRPr lang="fr-FR" dirty="0"/>
          </a:p>
        </p:txBody>
      </p:sp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ea typeface="Calibri" panose="020F0502020204030204" pitchFamily="34" charset="0"/>
                <a:cs typeface="Calibri" panose="020F0502020204030204" pitchFamily="34" charset="0"/>
              </a:rPr>
              <a:t>Conclusion 2: Pour la </a:t>
            </a:r>
            <a:r>
              <a:rPr lang="fr-CH" dirty="0" smtClean="0">
                <a:ea typeface="Calibri" panose="020F0502020204030204" pitchFamily="34" charset="0"/>
                <a:cs typeface="Calibri" panose="020F0502020204030204" pitchFamily="34" charset="0"/>
              </a:rPr>
              <a:t>pratique VRS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244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Prioriser </a:t>
            </a:r>
            <a:r>
              <a:rPr lang="fr-FR" dirty="0"/>
              <a:t>le traitement du pneumocoque par amoxicilline</a:t>
            </a:r>
          </a:p>
          <a:p>
            <a:r>
              <a:rPr lang="fr-FR" dirty="0"/>
              <a:t>Réévaluer le patient à 72h</a:t>
            </a:r>
          </a:p>
          <a:p>
            <a:r>
              <a:rPr lang="fr-FR" dirty="0"/>
              <a:t>Réduire les durées de traitement: </a:t>
            </a:r>
          </a:p>
          <a:p>
            <a:pPr lvl="1"/>
            <a:r>
              <a:rPr lang="fr-FR" dirty="0"/>
              <a:t>5 jours (voir 3 si stabilité clinique à la réévaluation) suffisent dans la majorité des </a:t>
            </a:r>
            <a:r>
              <a:rPr lang="fr-FR" dirty="0" smtClean="0"/>
              <a:t>cas</a:t>
            </a:r>
          </a:p>
          <a:p>
            <a:r>
              <a:rPr lang="fr-FR" dirty="0" smtClean="0"/>
              <a:t>Penser </a:t>
            </a:r>
            <a:r>
              <a:rPr lang="fr-FR" dirty="0"/>
              <a:t>au scanner </a:t>
            </a:r>
            <a:r>
              <a:rPr lang="fr-FR" dirty="0" smtClean="0"/>
              <a:t>à M2 ou plus</a:t>
            </a:r>
          </a:p>
          <a:p>
            <a:pPr lvl="1"/>
            <a:r>
              <a:rPr lang="fr-FR" dirty="0" smtClean="0"/>
              <a:t>si &gt;50ans et &gt; 20 PA actif ou sevrage &lt; 15 ans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la pratique: pneumonie aiguë communautaire</a:t>
            </a:r>
          </a:p>
        </p:txBody>
      </p:sp>
    </p:spTree>
    <p:extLst>
      <p:ext uri="{BB962C8B-B14F-4D97-AF65-F5344CB8AC3E}">
        <p14:creationId xmlns:p14="http://schemas.microsoft.com/office/powerpoint/2010/main" val="33366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6"/>
    </mc:Choice>
    <mc:Fallback xmlns="">
      <p:transition spd="slow" advTm="266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80EE661-C6E8-B2EC-A5DA-FC3090200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2" y="4293096"/>
            <a:ext cx="2624648" cy="1923234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7F88E37-2DDC-A9C2-B367-96A120F4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Résistance ville </a:t>
            </a:r>
            <a:r>
              <a:rPr lang="fr-FR" dirty="0" smtClean="0"/>
              <a:t>	</a:t>
            </a:r>
            <a:r>
              <a:rPr lang="fr-FR" dirty="0" smtClean="0"/>
              <a:t>2024</a:t>
            </a:r>
            <a:r>
              <a:rPr lang="fr-FR" dirty="0"/>
              <a:t>	</a:t>
            </a:r>
            <a:r>
              <a:rPr lang="fr-FR" dirty="0" smtClean="0"/>
              <a:t>	EHPAD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DEA599-9359-21BC-17BC-F7E399629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621513" cy="19320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1C4452-8F95-C32D-C32F-0A9E56CFBB24}"/>
              </a:ext>
            </a:extLst>
          </p:cNvPr>
          <p:cNvSpPr txBox="1"/>
          <p:nvPr/>
        </p:nvSpPr>
        <p:spPr>
          <a:xfrm>
            <a:off x="3203848" y="1374166"/>
            <a:ext cx="28821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SARM			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r"/>
            <a:r>
              <a:rPr lang="fr-FR" dirty="0" err="1"/>
              <a:t>Klebsielle</a:t>
            </a:r>
            <a:r>
              <a:rPr lang="fr-FR" dirty="0"/>
              <a:t> </a:t>
            </a:r>
            <a:r>
              <a:rPr lang="fr-FR" dirty="0" err="1"/>
              <a:t>cefixime</a:t>
            </a:r>
            <a:r>
              <a:rPr lang="fr-FR" dirty="0"/>
              <a:t> R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/>
              <a:t>	</a:t>
            </a:r>
            <a:endParaRPr lang="fr-FR" dirty="0" smtClean="0"/>
          </a:p>
          <a:p>
            <a:pPr algn="ctr"/>
            <a:r>
              <a:rPr lang="fr-FR" dirty="0" smtClean="0"/>
              <a:t>Coli </a:t>
            </a:r>
            <a:r>
              <a:rPr lang="fr-FR" dirty="0" err="1"/>
              <a:t>oflo</a:t>
            </a:r>
            <a:r>
              <a:rPr lang="fr-FR" dirty="0"/>
              <a:t>-R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8C096AF2-3549-7CB4-1FE3-9F943D24E6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032" y="994240"/>
            <a:ext cx="2736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05B070-CB41-FD20-DCE4-0DE75B3947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32" y="2994749"/>
            <a:ext cx="2576419" cy="17944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1C830C3-2C2A-1373-B9F0-66A8DB665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32" y="4845465"/>
            <a:ext cx="2725696" cy="18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Il présente depuis 24 heures : </a:t>
            </a:r>
          </a:p>
          <a:p>
            <a:pPr lvl="2"/>
            <a:r>
              <a:rPr lang="fr-FR" dirty="0"/>
              <a:t>Maux de tête</a:t>
            </a:r>
          </a:p>
          <a:p>
            <a:pPr lvl="2"/>
            <a:r>
              <a:rPr lang="fr-FR" dirty="0"/>
              <a:t>Sensation fébrile</a:t>
            </a:r>
          </a:p>
          <a:p>
            <a:pPr lvl="2"/>
            <a:r>
              <a:rPr lang="fr-FR" dirty="0"/>
              <a:t>Obstruction nasale</a:t>
            </a:r>
          </a:p>
          <a:p>
            <a:pPr lvl="1"/>
            <a:r>
              <a:rPr lang="fr-FR" dirty="0"/>
              <a:t>Il signale un rhume débutant il y a 3 jours</a:t>
            </a:r>
          </a:p>
          <a:p>
            <a:pPr lvl="1"/>
            <a:r>
              <a:rPr lang="fr-FR" dirty="0"/>
              <a:t>La température est à 37,8° C</a:t>
            </a:r>
          </a:p>
          <a:p>
            <a:pPr lvl="1"/>
            <a:r>
              <a:rPr lang="fr-FR" dirty="0"/>
              <a:t>Il existe une rhinorrhée purulente bilatérale</a:t>
            </a:r>
          </a:p>
          <a:p>
            <a:pPr lvl="1"/>
            <a:r>
              <a:rPr lang="fr-FR" dirty="0"/>
              <a:t>Il réclame un antibiotique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 </a:t>
            </a:r>
            <a:r>
              <a:rPr lang="fr-FR" dirty="0" smtClean="0"/>
              <a:t>B </a:t>
            </a:r>
            <a:r>
              <a:rPr lang="fr-FR" dirty="0"/>
              <a:t>consulte pour « sinusite »</a:t>
            </a:r>
          </a:p>
        </p:txBody>
      </p:sp>
    </p:spTree>
    <p:extLst>
      <p:ext uri="{BB962C8B-B14F-4D97-AF65-F5344CB8AC3E}">
        <p14:creationId xmlns:p14="http://schemas.microsoft.com/office/powerpoint/2010/main" val="56734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>
                <a:cs typeface="+mj-cs"/>
              </a:rPr>
              <a:t>Vous lui proposez:</a:t>
            </a:r>
          </a:p>
        </p:txBody>
      </p:sp>
      <p:sp>
        <p:nvSpPr>
          <p:cNvPr id="114691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>
                <a:cs typeface="+mn-cs"/>
              </a:rPr>
              <a:t>Un traitement symptomatique de rhume banal qui traîne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/>
              <a:t>Une ordonnance de « non prescription » antibiotique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>
                <a:cs typeface="+mn-cs"/>
              </a:rPr>
              <a:t>Une antibiothérapie préventive devant le risque d’évolution vers une sinusite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/>
              <a:t>Une antibiothérapie pour sinusite devant l’évolution sur 3 jours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/>
              <a:t>Un scanner des sinus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6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/>
              <a:t>Vous lui proposez:</a:t>
            </a:r>
            <a:endParaRPr lang="fr-FR" sz="3600" dirty="0">
              <a:cs typeface="+mj-cs"/>
            </a:endParaRPr>
          </a:p>
        </p:txBody>
      </p:sp>
      <p:sp>
        <p:nvSpPr>
          <p:cNvPr id="124931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>
                <a:solidFill>
                  <a:srgbClr val="FF0000"/>
                </a:solidFill>
              </a:rPr>
              <a:t>Un traitement symptomatique de rhume banal qui traîne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>
                <a:solidFill>
                  <a:srgbClr val="FF0000"/>
                </a:solidFill>
              </a:rPr>
              <a:t>Une ordonnance de « non prescription » antibiotique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/>
              <a:t>Une antibiothérapie préventive devant le risque d’évolution vers une sinusite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/>
              <a:t>Une antibiothérapie pour sinusite devant l’évolution sur 3 jours</a:t>
            </a:r>
          </a:p>
          <a:p>
            <a:pPr marL="623887" indent="-514350" eaLnBrk="1" hangingPunct="1">
              <a:buFont typeface="+mj-lt"/>
              <a:buAutoNum type="alphaUcPeriod"/>
              <a:defRPr/>
            </a:pPr>
            <a:r>
              <a:rPr lang="fr-FR" dirty="0"/>
              <a:t>Un scanner des sinus</a:t>
            </a:r>
          </a:p>
        </p:txBody>
      </p:sp>
    </p:spTree>
    <p:extLst>
      <p:ext uri="{BB962C8B-B14F-4D97-AF65-F5344CB8AC3E}">
        <p14:creationId xmlns:p14="http://schemas.microsoft.com/office/powerpoint/2010/main" val="322338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Sinusites maxillaires</a:t>
            </a:r>
          </a:p>
          <a:p>
            <a:pPr lvl="1"/>
            <a:r>
              <a:rPr lang="fr-FR" dirty="0"/>
              <a:t>Beaucoup de causes virales</a:t>
            </a:r>
          </a:p>
          <a:p>
            <a:pPr lvl="1"/>
            <a:r>
              <a:rPr lang="fr-FR" dirty="0"/>
              <a:t>Beaucoup de guérison spontanée</a:t>
            </a:r>
          </a:p>
          <a:p>
            <a:pPr lvl="1"/>
            <a:r>
              <a:rPr lang="fr-FR" dirty="0"/>
              <a:t>Peu de complications</a:t>
            </a:r>
          </a:p>
          <a:p>
            <a:pPr lvl="2"/>
            <a:r>
              <a:rPr lang="fr-FR" dirty="0"/>
              <a:t>Pas d’ATB en 1</a:t>
            </a:r>
            <a:r>
              <a:rPr lang="fr-FR" baseline="30000" dirty="0"/>
              <a:t>ère</a:t>
            </a:r>
            <a:r>
              <a:rPr lang="fr-FR" dirty="0"/>
              <a:t> intention si pas au moins 2 critères majeurs</a:t>
            </a:r>
          </a:p>
          <a:p>
            <a:pPr lvl="2"/>
            <a:r>
              <a:rPr lang="fr-FR" dirty="0"/>
              <a:t>Traitement symptomatique et ATB si échec</a:t>
            </a:r>
          </a:p>
          <a:p>
            <a:r>
              <a:rPr lang="fr-FR" dirty="0"/>
              <a:t>Autres localisations</a:t>
            </a:r>
          </a:p>
          <a:p>
            <a:pPr lvl="1"/>
            <a:r>
              <a:rPr lang="fr-FR" dirty="0"/>
              <a:t>Plus de risque de complication</a:t>
            </a:r>
          </a:p>
          <a:p>
            <a:pPr lvl="1"/>
            <a:r>
              <a:rPr lang="fr-FR" dirty="0"/>
              <a:t>Intérêt de traiter d’emblée par antibiotiques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prise en charge ?</a:t>
            </a:r>
          </a:p>
        </p:txBody>
      </p:sp>
    </p:spTree>
    <p:extLst>
      <p:ext uri="{BB962C8B-B14F-4D97-AF65-F5344CB8AC3E}">
        <p14:creationId xmlns:p14="http://schemas.microsoft.com/office/powerpoint/2010/main" val="582011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̀me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1" id="{3516A224-F151-0643-96D5-4D421E82E227}" vid="{C0E55856-8A4A-A64D-AC2E-21B04FE97C9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sa1</Template>
  <TotalTime>4569</TotalTime>
  <Words>2322</Words>
  <Application>Microsoft Office PowerPoint</Application>
  <PresentationFormat>Affichage à l'écran (4:3)</PresentationFormat>
  <Paragraphs>421</Paragraphs>
  <Slides>43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8" baseType="lpstr">
      <vt:lpstr>MS PGothic</vt:lpstr>
      <vt:lpstr>MS PGothic</vt:lpstr>
      <vt:lpstr>Arial</vt:lpstr>
      <vt:lpstr>AvenirMedium</vt:lpstr>
      <vt:lpstr>Berlin Sans FB Demi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sa1</vt:lpstr>
      <vt:lpstr>Thème1</vt:lpstr>
      <vt:lpstr>Anti-infectieux en soins primaires : infections broncho- pulmonaires, ORL, et grippe saisonniere</vt:lpstr>
      <vt:lpstr>Liens d’intérêts des 5 dernières années</vt:lpstr>
      <vt:lpstr>Les principales situations cliniques</vt:lpstr>
      <vt:lpstr>Le contexte: une reprise de la consommation antibiotique</vt:lpstr>
      <vt:lpstr>Résistance ville  2024  EHPAD</vt:lpstr>
      <vt:lpstr>M B consulte pour « sinusite »</vt:lpstr>
      <vt:lpstr>Vous lui proposez:</vt:lpstr>
      <vt:lpstr>Vous lui proposez:</vt:lpstr>
      <vt:lpstr>Quelle prise en charge ?</vt:lpstr>
      <vt:lpstr>Vous revoyez M B 4 jours plus tard</vt:lpstr>
      <vt:lpstr>Vous lui proposez:</vt:lpstr>
      <vt:lpstr>Vous lui proposez:</vt:lpstr>
      <vt:lpstr>Antibiothérapie des sinusites maxillaires Adulte</vt:lpstr>
      <vt:lpstr>ATB des autres sinusites aiguës</vt:lpstr>
      <vt:lpstr>Angines: l’élargissement des TROD</vt:lpstr>
      <vt:lpstr>Antibiothérapie Juillet 2024</vt:lpstr>
      <vt:lpstr>Controverse angines à SGA</vt:lpstr>
      <vt:lpstr>ATB et angines à strepto A</vt:lpstr>
      <vt:lpstr>Exacerbations aiguës de BPCO</vt:lpstr>
      <vt:lpstr>Exacerbations aiguës de BPCO: ATB</vt:lpstr>
      <vt:lpstr>Les PAC</vt:lpstr>
      <vt:lpstr>Vignette 1</vt:lpstr>
      <vt:lpstr>Vignette 1</vt:lpstr>
      <vt:lpstr>Vignette 2</vt:lpstr>
      <vt:lpstr>Vignette 2</vt:lpstr>
      <vt:lpstr>PUB (gratuite)</vt:lpstr>
      <vt:lpstr>Vignette 3</vt:lpstr>
      <vt:lpstr>Vignette 3</vt:lpstr>
      <vt:lpstr>Antibiothérapie curative</vt:lpstr>
      <vt:lpstr>Quelle antibiothérapie des PAC en ambulatoire ?</vt:lpstr>
      <vt:lpstr>Vignette 4</vt:lpstr>
      <vt:lpstr>Vignette 4</vt:lpstr>
      <vt:lpstr>Quelle comorbidités modifient le choix de l’ATB probabiliste pour une PAC  ?</vt:lpstr>
      <vt:lpstr>Vignette 5</vt:lpstr>
      <vt:lpstr>Vignette 5</vt:lpstr>
      <vt:lpstr>Quelle durée de traitement antibiotique ?</vt:lpstr>
      <vt:lpstr>Délais attendus d’amélioration des symptômes sous TT efficace</vt:lpstr>
      <vt:lpstr>Pneumonies d’inhalation</vt:lpstr>
      <vt:lpstr>Pneumonies d’inhalation</vt:lpstr>
      <vt:lpstr>Grippe</vt:lpstr>
      <vt:lpstr>Conclusion 1: Pour la pratique</vt:lpstr>
      <vt:lpstr>Conclusion 2: Pour la pratique VRS</vt:lpstr>
      <vt:lpstr>Pour la pratique: pneumonie aiguë communautaire</vt:lpstr>
    </vt:vector>
  </TitlesOfParts>
  <Company>CHU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COLMARD, Sandra</dc:creator>
  <cp:lastModifiedBy>salfandari</cp:lastModifiedBy>
  <cp:revision>269</cp:revision>
  <cp:lastPrinted>2015-03-06T13:34:13Z</cp:lastPrinted>
  <dcterms:created xsi:type="dcterms:W3CDTF">2014-04-16T11:08:58Z</dcterms:created>
  <dcterms:modified xsi:type="dcterms:W3CDTF">2025-11-20T17:55:09Z</dcterms:modified>
</cp:coreProperties>
</file>