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727" r:id="rId2"/>
    <p:sldMasterId id="2147483736" r:id="rId3"/>
    <p:sldMasterId id="2147483748" r:id="rId4"/>
    <p:sldMasterId id="2147483758" r:id="rId5"/>
    <p:sldMasterId id="2147483767" r:id="rId6"/>
  </p:sldMasterIdLst>
  <p:notesMasterIdLst>
    <p:notesMasterId r:id="rId126"/>
  </p:notesMasterIdLst>
  <p:handoutMasterIdLst>
    <p:handoutMasterId r:id="rId127"/>
  </p:handoutMasterIdLst>
  <p:sldIdLst>
    <p:sldId id="264" r:id="rId7"/>
    <p:sldId id="414" r:id="rId8"/>
    <p:sldId id="415" r:id="rId9"/>
    <p:sldId id="311" r:id="rId10"/>
    <p:sldId id="312" r:id="rId11"/>
    <p:sldId id="313" r:id="rId12"/>
    <p:sldId id="314" r:id="rId13"/>
    <p:sldId id="315" r:id="rId14"/>
    <p:sldId id="468" r:id="rId15"/>
    <p:sldId id="409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288" r:id="rId26"/>
    <p:sldId id="289" r:id="rId27"/>
    <p:sldId id="433" r:id="rId28"/>
    <p:sldId id="434" r:id="rId29"/>
    <p:sldId id="435" r:id="rId30"/>
    <p:sldId id="436" r:id="rId31"/>
    <p:sldId id="294" r:id="rId32"/>
    <p:sldId id="438" r:id="rId33"/>
    <p:sldId id="270" r:id="rId34"/>
    <p:sldId id="271" r:id="rId35"/>
    <p:sldId id="273" r:id="rId36"/>
    <p:sldId id="410" r:id="rId37"/>
    <p:sldId id="296" r:id="rId38"/>
    <p:sldId id="440" r:id="rId39"/>
    <p:sldId id="316" r:id="rId40"/>
    <p:sldId id="317" r:id="rId41"/>
    <p:sldId id="318" r:id="rId42"/>
    <p:sldId id="319" r:id="rId43"/>
    <p:sldId id="443" r:id="rId44"/>
    <p:sldId id="300" r:id="rId45"/>
    <p:sldId id="445" r:id="rId46"/>
    <p:sldId id="446" r:id="rId47"/>
    <p:sldId id="447" r:id="rId48"/>
    <p:sldId id="448" r:id="rId49"/>
    <p:sldId id="309" r:id="rId50"/>
    <p:sldId id="310" r:id="rId51"/>
    <p:sldId id="322" r:id="rId52"/>
    <p:sldId id="323" r:id="rId53"/>
    <p:sldId id="324" r:id="rId54"/>
    <p:sldId id="325" r:id="rId55"/>
    <p:sldId id="326" r:id="rId56"/>
    <p:sldId id="327" r:id="rId57"/>
    <p:sldId id="328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9" r:id="rId66"/>
    <p:sldId id="340" r:id="rId67"/>
    <p:sldId id="337" r:id="rId68"/>
    <p:sldId id="413" r:id="rId69"/>
    <p:sldId id="341" r:id="rId70"/>
    <p:sldId id="342" r:id="rId71"/>
    <p:sldId id="343" r:id="rId72"/>
    <p:sldId id="344" r:id="rId73"/>
    <p:sldId id="345" r:id="rId74"/>
    <p:sldId id="346" r:id="rId75"/>
    <p:sldId id="347" r:id="rId76"/>
    <p:sldId id="348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9" r:id="rId86"/>
    <p:sldId id="360" r:id="rId87"/>
    <p:sldId id="361" r:id="rId88"/>
    <p:sldId id="362" r:id="rId89"/>
    <p:sldId id="363" r:id="rId90"/>
    <p:sldId id="364" r:id="rId91"/>
    <p:sldId id="365" r:id="rId92"/>
    <p:sldId id="366" r:id="rId93"/>
    <p:sldId id="367" r:id="rId94"/>
    <p:sldId id="460" r:id="rId95"/>
    <p:sldId id="461" r:id="rId96"/>
    <p:sldId id="462" r:id="rId97"/>
    <p:sldId id="463" r:id="rId98"/>
    <p:sldId id="464" r:id="rId99"/>
    <p:sldId id="466" r:id="rId100"/>
    <p:sldId id="467" r:id="rId101"/>
    <p:sldId id="368" r:id="rId102"/>
    <p:sldId id="369" r:id="rId103"/>
    <p:sldId id="371" r:id="rId104"/>
    <p:sldId id="382" r:id="rId105"/>
    <p:sldId id="383" r:id="rId106"/>
    <p:sldId id="384" r:id="rId107"/>
    <p:sldId id="385" r:id="rId108"/>
    <p:sldId id="386" r:id="rId109"/>
    <p:sldId id="387" r:id="rId110"/>
    <p:sldId id="388" r:id="rId111"/>
    <p:sldId id="389" r:id="rId112"/>
    <p:sldId id="390" r:id="rId113"/>
    <p:sldId id="393" r:id="rId114"/>
    <p:sldId id="394" r:id="rId115"/>
    <p:sldId id="395" r:id="rId116"/>
    <p:sldId id="396" r:id="rId117"/>
    <p:sldId id="397" r:id="rId118"/>
    <p:sldId id="398" r:id="rId119"/>
    <p:sldId id="399" r:id="rId120"/>
    <p:sldId id="400" r:id="rId121"/>
    <p:sldId id="401" r:id="rId122"/>
    <p:sldId id="402" r:id="rId123"/>
    <p:sldId id="403" r:id="rId124"/>
    <p:sldId id="408" r:id="rId125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61" autoAdjust="0"/>
    <p:restoredTop sz="94582"/>
  </p:normalViewPr>
  <p:slideViewPr>
    <p:cSldViewPr snapToGrid="0" snapToObjects="1">
      <p:cViewPr varScale="1">
        <p:scale>
          <a:sx n="109" d="100"/>
          <a:sy n="109" d="100"/>
        </p:scale>
        <p:origin x="1728" y="17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1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slide" Target="slides/slide83.xml"/><Relationship Id="rId112" Type="http://schemas.openxmlformats.org/officeDocument/2006/relationships/slide" Target="slides/slide106.xml"/><Relationship Id="rId16" Type="http://schemas.openxmlformats.org/officeDocument/2006/relationships/slide" Target="slides/slide10.xml"/><Relationship Id="rId107" Type="http://schemas.openxmlformats.org/officeDocument/2006/relationships/slide" Target="slides/slide101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102" Type="http://schemas.openxmlformats.org/officeDocument/2006/relationships/slide" Target="slides/slide96.xml"/><Relationship Id="rId123" Type="http://schemas.openxmlformats.org/officeDocument/2006/relationships/slide" Target="slides/slide117.xml"/><Relationship Id="rId12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4.xml"/><Relationship Id="rId95" Type="http://schemas.openxmlformats.org/officeDocument/2006/relationships/slide" Target="slides/slide89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113" Type="http://schemas.openxmlformats.org/officeDocument/2006/relationships/slide" Target="slides/slide107.xml"/><Relationship Id="rId118" Type="http://schemas.openxmlformats.org/officeDocument/2006/relationships/slide" Target="slides/slide112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59" Type="http://schemas.openxmlformats.org/officeDocument/2006/relationships/slide" Target="slides/slide53.xml"/><Relationship Id="rId103" Type="http://schemas.openxmlformats.org/officeDocument/2006/relationships/slide" Target="slides/slide97.xml"/><Relationship Id="rId108" Type="http://schemas.openxmlformats.org/officeDocument/2006/relationships/slide" Target="slides/slide102.xml"/><Relationship Id="rId124" Type="http://schemas.openxmlformats.org/officeDocument/2006/relationships/slide" Target="slides/slide118.xml"/><Relationship Id="rId129" Type="http://schemas.openxmlformats.org/officeDocument/2006/relationships/viewProps" Target="viewProps.xml"/><Relationship Id="rId54" Type="http://schemas.openxmlformats.org/officeDocument/2006/relationships/slide" Target="slides/slide48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91" Type="http://schemas.openxmlformats.org/officeDocument/2006/relationships/slide" Target="slides/slide85.xml"/><Relationship Id="rId96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49" Type="http://schemas.openxmlformats.org/officeDocument/2006/relationships/slide" Target="slides/slide43.xml"/><Relationship Id="rId114" Type="http://schemas.openxmlformats.org/officeDocument/2006/relationships/slide" Target="slides/slide108.xml"/><Relationship Id="rId119" Type="http://schemas.openxmlformats.org/officeDocument/2006/relationships/slide" Target="slides/slide113.xml"/><Relationship Id="rId44" Type="http://schemas.openxmlformats.org/officeDocument/2006/relationships/slide" Target="slides/slide38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130" Type="http://schemas.openxmlformats.org/officeDocument/2006/relationships/theme" Target="theme/theme1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109" Type="http://schemas.openxmlformats.org/officeDocument/2006/relationships/slide" Target="slides/slide10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97" Type="http://schemas.openxmlformats.org/officeDocument/2006/relationships/slide" Target="slides/slide91.xml"/><Relationship Id="rId104" Type="http://schemas.openxmlformats.org/officeDocument/2006/relationships/slide" Target="slides/slide98.xml"/><Relationship Id="rId120" Type="http://schemas.openxmlformats.org/officeDocument/2006/relationships/slide" Target="slides/slide114.xml"/><Relationship Id="rId125" Type="http://schemas.openxmlformats.org/officeDocument/2006/relationships/slide" Target="slides/slide119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92" Type="http://schemas.openxmlformats.org/officeDocument/2006/relationships/slide" Target="slides/slide8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slide" Target="slides/slide81.xml"/><Relationship Id="rId110" Type="http://schemas.openxmlformats.org/officeDocument/2006/relationships/slide" Target="slides/slide104.xml"/><Relationship Id="rId115" Type="http://schemas.openxmlformats.org/officeDocument/2006/relationships/slide" Target="slides/slide109.xml"/><Relationship Id="rId131" Type="http://schemas.openxmlformats.org/officeDocument/2006/relationships/tableStyles" Target="tableStyles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56" Type="http://schemas.openxmlformats.org/officeDocument/2006/relationships/slide" Target="slides/slide50.xml"/><Relationship Id="rId77" Type="http://schemas.openxmlformats.org/officeDocument/2006/relationships/slide" Target="slides/slide71.xml"/><Relationship Id="rId100" Type="http://schemas.openxmlformats.org/officeDocument/2006/relationships/slide" Target="slides/slide94.xml"/><Relationship Id="rId105" Type="http://schemas.openxmlformats.org/officeDocument/2006/relationships/slide" Target="slides/slide99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93" Type="http://schemas.openxmlformats.org/officeDocument/2006/relationships/slide" Target="slides/slide87.xml"/><Relationship Id="rId98" Type="http://schemas.openxmlformats.org/officeDocument/2006/relationships/slide" Target="slides/slide92.xml"/><Relationship Id="rId121" Type="http://schemas.openxmlformats.org/officeDocument/2006/relationships/slide" Target="slides/slide115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9.xml"/><Relationship Id="rId46" Type="http://schemas.openxmlformats.org/officeDocument/2006/relationships/slide" Target="slides/slide40.xml"/><Relationship Id="rId67" Type="http://schemas.openxmlformats.org/officeDocument/2006/relationships/slide" Target="slides/slide61.xml"/><Relationship Id="rId116" Type="http://schemas.openxmlformats.org/officeDocument/2006/relationships/slide" Target="slides/slide11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62" Type="http://schemas.openxmlformats.org/officeDocument/2006/relationships/slide" Target="slides/slide56.xml"/><Relationship Id="rId83" Type="http://schemas.openxmlformats.org/officeDocument/2006/relationships/slide" Target="slides/slide77.xml"/><Relationship Id="rId88" Type="http://schemas.openxmlformats.org/officeDocument/2006/relationships/slide" Target="slides/slide82.xml"/><Relationship Id="rId111" Type="http://schemas.openxmlformats.org/officeDocument/2006/relationships/slide" Target="slides/slide105.xml"/><Relationship Id="rId15" Type="http://schemas.openxmlformats.org/officeDocument/2006/relationships/slide" Target="slides/slide9.xml"/><Relationship Id="rId36" Type="http://schemas.openxmlformats.org/officeDocument/2006/relationships/slide" Target="slides/slide30.xml"/><Relationship Id="rId57" Type="http://schemas.openxmlformats.org/officeDocument/2006/relationships/slide" Target="slides/slide51.xml"/><Relationship Id="rId106" Type="http://schemas.openxmlformats.org/officeDocument/2006/relationships/slide" Target="slides/slide100.xml"/><Relationship Id="rId127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52" Type="http://schemas.openxmlformats.org/officeDocument/2006/relationships/slide" Target="slides/slide46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94" Type="http://schemas.openxmlformats.org/officeDocument/2006/relationships/slide" Target="slides/slide88.xml"/><Relationship Id="rId99" Type="http://schemas.openxmlformats.org/officeDocument/2006/relationships/slide" Target="slides/slide93.xml"/><Relationship Id="rId101" Type="http://schemas.openxmlformats.org/officeDocument/2006/relationships/slide" Target="slides/slide95.xml"/><Relationship Id="rId122" Type="http://schemas.openxmlformats.org/officeDocument/2006/relationships/slide" Target="slides/slide11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26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C364258-86C3-4681-AFE0-9A298027BF36}" type="slidenum">
              <a:rPr/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915B5-6BA4-45C6-9258-2BAD0612E6A2}" type="datetimeFigureOut">
              <a:rPr lang="en-US"/>
              <a:t>2/27/25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A6E86-FE24-48A4-892B-BA6911AE98A3}" type="slidenum">
              <a:r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71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9B64-9E09-4A08-A1A2-8451F94806C8}" type="datetimeFigureOut">
              <a:rPr lang="en-US"/>
              <a:t>2/27/25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0" name="Header Placeholder 9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1" name="Date Placeholder 10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2" name="Footer Placeholder 11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3" name="Slide Number Placeholder 12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F40A87E-6FE4-4E7D-B9E4-B4D0484B8D6F}" type="slidenum">
              <a:r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2353D-567D-4291-BFED-B201BE9ED4E7}" type="slidenum">
              <a:r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E5C412-A5AF-43F2-A616-58E465FCBFBE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92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marR="0" indent="-216000" algn="l" rtl="0" hangingPunct="0">
              <a:tabLst/>
            </a:pPr>
            <a:r>
              <a:rPr lang="fr-FR" dirty="0" err="1"/>
              <a:t>Actino</a:t>
            </a:r>
            <a:r>
              <a:rPr lang="fr-FR" dirty="0"/>
              <a:t>: </a:t>
            </a:r>
            <a:r>
              <a:rPr lang="fr-FR" dirty="0" err="1"/>
              <a:t>bacteries</a:t>
            </a:r>
            <a:r>
              <a:rPr lang="fr-FR" dirty="0"/>
              <a:t> gram positifs champignon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287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24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39288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26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822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28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72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29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00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30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50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6E43B-472F-0BB1-BF4A-926AA36E0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0BE7E29-164A-62FD-5217-8A54FE46ED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31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2096DDF-53EA-43A6-4A26-EE7C071024A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4754C7D-801E-3999-6E91-331D0453E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00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32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19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33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37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marR="0" indent="-216000" algn="l" rtl="0" hangingPunct="0">
              <a:tabLst/>
            </a:pPr>
            <a:r>
              <a:rPr lang="fr-FR" dirty="0" err="1"/>
              <a:t>Synthese</a:t>
            </a:r>
            <a:r>
              <a:rPr lang="fr-FR" dirty="0"/>
              <a:t> ARN a partir ADN</a:t>
            </a:r>
          </a:p>
          <a:p>
            <a:pPr marL="216000" marR="0" indent="-216000" algn="l" rtl="0" hangingPunct="0">
              <a:tabLst/>
            </a:pPr>
            <a:r>
              <a:rPr lang="fr-FR" dirty="0"/>
              <a:t>Spore: </a:t>
            </a:r>
            <a:r>
              <a:rPr lang="fr-FR" dirty="0" err="1"/>
              <a:t>prevention</a:t>
            </a:r>
            <a:r>
              <a:rPr lang="fr-FR" dirty="0"/>
              <a:t> </a:t>
            </a:r>
            <a:r>
              <a:rPr lang="fr-FR" dirty="0" err="1"/>
              <a:t>synthse</a:t>
            </a:r>
            <a:r>
              <a:rPr lang="fr-FR" dirty="0"/>
              <a:t> toxine</a:t>
            </a:r>
          </a:p>
          <a:p>
            <a:pPr marL="216000" marR="0" indent="-216000" algn="l" rtl="0" hangingPunct="0">
              <a:tabLst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38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945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2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08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39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39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629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40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40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820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41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41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721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/>
              <a:t> Etude randomisée, contrôlée, ouverte, menée dans 86 hôpitaux européens</a:t>
            </a:r>
          </a:p>
          <a:p>
            <a:pPr lvl="1"/>
            <a:r>
              <a:rPr lang="fr-FR" dirty="0"/>
              <a:t>Patients &gt; 60ans, infection confirmée à C. difficile</a:t>
            </a:r>
          </a:p>
          <a:p>
            <a:pPr lvl="1"/>
            <a:r>
              <a:rPr lang="fr-FR" dirty="0"/>
              <a:t>362 patients inclus</a:t>
            </a:r>
          </a:p>
          <a:p>
            <a:pPr marL="216000" marR="0" indent="-216000" algn="l" rtl="0" hangingPunct="0">
              <a:tabLst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43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25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44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530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45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76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3E06CD-C0C2-4F20-B5D9-4083DC5D1E22}" type="slidenum">
              <a:rPr lang="fr-FR" smtClean="0">
                <a:latin typeface="Arial" charset="0"/>
              </a:rPr>
              <a:pPr>
                <a:defRPr/>
              </a:pPr>
              <a:t>55</a:t>
            </a:fld>
            <a:endParaRPr lang="fr-FR"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E4B754-563A-4A78-88A1-649776BA703C}" type="slidenum">
              <a:rPr lang="fr-FR" smtClean="0">
                <a:latin typeface="Arial" charset="0"/>
              </a:rPr>
              <a:pPr>
                <a:defRPr/>
              </a:pPr>
              <a:t>66</a:t>
            </a:fld>
            <a:endParaRPr lang="fr-FR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086D7E-AAF1-4EF8-86AA-91A12A81F8DD}" type="slidenum">
              <a:rPr lang="fr-FR" smtClean="0">
                <a:latin typeface="Arial" charset="0"/>
              </a:rPr>
              <a:pPr>
                <a:defRPr/>
              </a:pPr>
              <a:t>74</a:t>
            </a:fld>
            <a:endParaRPr lang="fr-FR">
              <a:latin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>
          <a:xfrm>
            <a:off x="4282067" y="10155366"/>
            <a:ext cx="3275859" cy="534591"/>
          </a:xfrm>
          <a:prstGeom prst="rect">
            <a:avLst/>
          </a:prstGeom>
          <a:noFill/>
        </p:spPr>
        <p:txBody>
          <a:bodyPr lIns="99423" tIns="49711" rIns="99423" bIns="49711" anchor="b"/>
          <a:lstStyle/>
          <a:p>
            <a:pPr algn="r">
              <a:defRPr/>
            </a:pPr>
            <a:fld id="{0EC3E104-F65B-4432-AC12-55381DCC9EA6}" type="slidenum">
              <a:rPr lang="fr-FR" sz="1300"/>
              <a:pPr algn="r">
                <a:defRPr/>
              </a:pPr>
              <a:t>82</a:t>
            </a:fld>
            <a:endParaRPr lang="fr-FR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11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49514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>
          <a:xfrm>
            <a:off x="4282067" y="10155366"/>
            <a:ext cx="3275859" cy="534591"/>
          </a:xfrm>
          <a:prstGeom prst="rect">
            <a:avLst/>
          </a:prstGeom>
          <a:noFill/>
        </p:spPr>
        <p:txBody>
          <a:bodyPr lIns="99423" tIns="49711" rIns="99423" bIns="49711" anchor="b"/>
          <a:lstStyle/>
          <a:p>
            <a:pPr algn="r">
              <a:defRPr/>
            </a:pPr>
            <a:fld id="{0EC3E104-F65B-4432-AC12-55381DCC9EA6}" type="slidenum">
              <a:rPr lang="fr-FR" sz="1300"/>
              <a:pPr algn="r">
                <a:defRPr/>
              </a:pPr>
              <a:t>89</a:t>
            </a:fld>
            <a:endParaRPr lang="fr-FR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4283816" y="10157222"/>
            <a:ext cx="3275859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423" tIns="49711" rIns="99423" bIns="49711" anchor="b"/>
          <a:lstStyle/>
          <a:p>
            <a:pPr algn="r" eaLnBrk="0" hangingPunct="0"/>
            <a:fld id="{2547394F-F22B-458B-816C-A38E393C8A02}" type="slidenum">
              <a:rPr lang="fr-FR" sz="1300">
                <a:ea typeface="ＭＳ Ｐゴシック" pitchFamily="34" charset="-128"/>
              </a:rPr>
              <a:pPr algn="r" eaLnBrk="0" hangingPunct="0"/>
              <a:t>90</a:t>
            </a:fld>
            <a:endParaRPr lang="fr-FR" sz="1300">
              <a:ea typeface="ＭＳ Ｐゴシック" pitchFamily="34" charset="-128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57" y="5078612"/>
            <a:ext cx="5543762" cy="48113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4283816" y="10157222"/>
            <a:ext cx="3275859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423" tIns="49711" rIns="99423" bIns="49711" anchor="b"/>
          <a:lstStyle/>
          <a:p>
            <a:pPr algn="r" eaLnBrk="0" hangingPunct="0"/>
            <a:fld id="{0A7408BC-5C07-4374-A342-ABFCA5DFD59A}" type="slidenum">
              <a:rPr lang="fr-FR" sz="1300">
                <a:ea typeface="ＭＳ Ｐゴシック" pitchFamily="34" charset="-128"/>
              </a:rPr>
              <a:pPr algn="r" eaLnBrk="0" hangingPunct="0"/>
              <a:t>93</a:t>
            </a:fld>
            <a:endParaRPr lang="fr-FR" sz="1300">
              <a:ea typeface="ＭＳ Ｐゴシック" pitchFamily="34" charset="-128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57" y="5078612"/>
            <a:ext cx="5543762" cy="48113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4283816" y="10157222"/>
            <a:ext cx="3275859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423" tIns="49711" rIns="99423" bIns="49711" anchor="b"/>
          <a:lstStyle/>
          <a:p>
            <a:pPr algn="r" eaLnBrk="0" hangingPunct="0"/>
            <a:fld id="{4B105988-469D-43A4-AE48-C2DF8A498856}" type="slidenum">
              <a:rPr lang="fr-FR" sz="1300">
                <a:ea typeface="ＭＳ Ｐゴシック" pitchFamily="34" charset="-128"/>
              </a:rPr>
              <a:pPr algn="r" eaLnBrk="0" hangingPunct="0"/>
              <a:t>95</a:t>
            </a:fld>
            <a:endParaRPr lang="fr-FR" sz="1300">
              <a:ea typeface="ＭＳ Ｐゴシック" pitchFamily="34" charset="-128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57" y="5078612"/>
            <a:ext cx="5543762" cy="48113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>
          <a:xfrm>
            <a:off x="4282067" y="10155366"/>
            <a:ext cx="3275859" cy="534591"/>
          </a:xfrm>
          <a:prstGeom prst="rect">
            <a:avLst/>
          </a:prstGeom>
          <a:noFill/>
        </p:spPr>
        <p:txBody>
          <a:bodyPr lIns="99423" tIns="49711" rIns="99423" bIns="49711" anchor="b"/>
          <a:lstStyle/>
          <a:p>
            <a:pPr algn="r">
              <a:defRPr/>
            </a:pPr>
            <a:fld id="{0EC3E104-F65B-4432-AC12-55381DCC9EA6}" type="slidenum">
              <a:rPr lang="fr-FR" sz="1300"/>
              <a:pPr algn="r">
                <a:defRPr/>
              </a:pPr>
              <a:t>96</a:t>
            </a:fld>
            <a:endParaRPr lang="fr-FR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4775" y="1336675"/>
            <a:ext cx="4810125" cy="3608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12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13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32855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14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487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marR="0" indent="-216000" algn="l" rtl="0" hangingPunct="0">
              <a:tabLst/>
            </a:pPr>
            <a:r>
              <a:rPr lang="fr-FR" dirty="0" err="1"/>
              <a:t>Ureaplasma</a:t>
            </a:r>
            <a:r>
              <a:rPr lang="fr-FR" dirty="0"/>
              <a:t>: mycoplasme</a:t>
            </a:r>
          </a:p>
          <a:p>
            <a:pPr marL="216000" marR="0" indent="-216000" algn="l" rtl="0" hangingPunct="0">
              <a:tabLst/>
            </a:pPr>
            <a:r>
              <a:rPr lang="fr-FR" dirty="0" err="1"/>
              <a:t>Gardnerella</a:t>
            </a:r>
            <a:r>
              <a:rPr lang="fr-FR" dirty="0"/>
              <a:t>: coccobacilles ( paroi ressemble GP mais faible paroi dc souvent </a:t>
            </a:r>
            <a:r>
              <a:rPr lang="fr-FR" dirty="0" err="1"/>
              <a:t>appariaot</a:t>
            </a:r>
            <a:r>
              <a:rPr lang="fr-FR" dirty="0"/>
              <a:t> GN ou GP)</a:t>
            </a:r>
          </a:p>
          <a:p>
            <a:pPr marL="216000" marR="0" indent="-216000" algn="l" rtl="0" hangingPunct="0">
              <a:tabLst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324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18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66184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19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5997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2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C083-434A-4174-80CC-CD2C79C1A8F5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8911-C3E1-494E-87BB-589911E5C5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3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4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04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66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4" y="1632896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5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5"/>
            <a:ext cx="1959537" cy="616498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88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9" y="2348403"/>
            <a:ext cx="856853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894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20" y="0"/>
            <a:ext cx="10076904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383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95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" y="0"/>
            <a:ext cx="10080625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88037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956308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45823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4D8A8-4E27-E6ED-C70D-01ECCD8BE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80" y="1237197"/>
            <a:ext cx="7560469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F2C651-278D-AE91-CA54-FFE4B062E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80" y="3970582"/>
            <a:ext cx="7560469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514FE0-AE66-6130-8A5E-8A0DF16B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0F4985-02AB-B1D4-938D-5515F8A7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5407E-EF35-97FB-D3F6-DCE155DE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713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36415-F10A-4A49-4CE8-CEDB1F68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0BD36D-04C6-A580-2119-09045C6E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A2783-4488-2D54-6A7F-9D77E7B6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FB73F2-E716-4C0F-C2AF-C496DD0C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40B80F-0466-2648-2134-9F7FEA69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04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2AC4-1080-4D35-83B5-50BD48209AB6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7FD3-CCEE-479F-99B2-40342B5CBC4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98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D4969-D59D-0FDF-1AFA-FDE4D49B4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4" y="1884670"/>
            <a:ext cx="8694539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D935D-0D40-B1BC-A9D2-37643850B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4" y="5059037"/>
            <a:ext cx="8694539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0211F-2CB4-01E3-A5F2-F2AB3970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1C1B13-5736-482A-12F5-647A690F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612A52-44ED-6459-ECBE-6397C130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99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2C84A-EEF6-01E8-E9AB-75C3203B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16F7B3-C2DE-9573-B46B-B72E55557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E9E6D3-7E6A-6688-0A87-05F6968E1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7C122C-AA3D-07DC-5644-A0EB7EFC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1F476C-FE62-0FBE-DAC9-59F0DE2D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42B516-3963-C139-21F3-A3C097D4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726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36914-DDD9-50B5-42A5-EAF47595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8" y="402483"/>
            <a:ext cx="8694539" cy="14611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991530-BEFE-B47A-6AB0-9836AFB33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85814F-FECD-E689-5B6F-D3E2AB298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F23DDF-811A-2365-DDF0-1CDD053C3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99B76F-2991-1827-9416-99450DAD3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64EEE7-DAA4-8711-D553-E17A76DE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D692A2-C48C-25FA-5DDF-DE546725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5EDC2B-E81D-4EE4-041D-7EFA28BB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971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08FE4-DC26-20B5-655F-394D513F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9877D5-ED2D-034E-A02A-8853A3CB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CDCFB0-BD48-1931-5649-457F8A7A7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FE3D38-8424-DFCC-90F9-2FBDA1D8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54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F33585-8BE1-DB3B-9129-1A5F09D9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D8ECF6-8EF1-31B7-B98D-DBDC237F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12AB5F-18F8-51C9-6915-D95C78F2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888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54437C-AB49-3D19-7DB6-169916F6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D4512B-3B72-387D-2D7F-38A18682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1088458"/>
            <a:ext cx="5103316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72DF51-D501-E14F-88B4-30F1F1ECF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BA13C4-4AB9-F49C-AEDB-1DEDB7CF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2ECD52-57E5-CF2F-5392-AB3CD0B6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A1A9CD-5CE1-D5DE-01EF-AB627106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226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2BC7C4-276F-703B-C41D-F05F8AFD9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DB8F0D-83B4-0235-DD87-7BD0B7630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1088458"/>
            <a:ext cx="5103316" cy="53722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2B2C42-3DE2-2FC7-B8B2-D4A058193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D8E1FE-BDF7-7AC5-4443-2889950B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18AD7C-3E0A-BBC8-F23A-754C414F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D14277-283E-58C6-3302-C5B2943D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346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F1745-2814-11B2-9953-BF9726FA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207BE8-67C9-C653-8F78-455131E84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1CAF8E-0113-72A1-F590-93A99DF4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5C7856-DABC-4D64-4FBD-A96D5A66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2F30C4-2924-9AC6-2234-5A1890E9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9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DC3633-F5D5-8A07-ABA5-D7943DBB8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402485"/>
            <a:ext cx="217363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BB532-D64F-84F8-FFCE-A47016CBC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402485"/>
            <a:ext cx="6394896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72952-4854-4141-4352-C0F8AFE2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FBFFC-EC3F-2AC4-7A87-52983BF1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C3B013-9E3D-D910-CAF5-20EBE849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486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1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C083-434A-4174-80CC-CD2C79C1A8F5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8911-C3E1-494E-87BB-589911E5C5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2" y="1632894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A965-9406-4865-B3E6-0FCE55473E33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C9AC-1063-4D7B-BC6A-44DCE97C62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731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2AC4-1080-4D35-83B5-50BD48209AB6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7FD3-CCEE-479F-99B2-40342B5CBC4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98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1632893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A965-9406-4865-B3E6-0FCE55473E33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C9AC-1063-4D7B-BC6A-44DCE97C62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473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2"/>
            <a:ext cx="1959537" cy="616498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BD89-8FE7-469B-BDD5-173240A8FA7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4363-AA43-46AC-B789-F7641530FF9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66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348401"/>
            <a:ext cx="856853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C230-C4BC-4BB9-9D29-6DF7040DCFDA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9B74-C5E2-4DEF-8D72-DD899B4D6D6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671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20" y="0"/>
            <a:ext cx="10076904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CA7D-02B4-4875-8CFA-B3B8695A6EA8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6C29-1078-46F7-A9E0-2C9B8FDB8D0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04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87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080625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88037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956308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26186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3" y="286988"/>
            <a:ext cx="9072563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867-30F0-4BBA-B71E-F4E45E344C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EF5-1E20-41E6-A1EA-5998FD2D3F4D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3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0414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6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3"/>
            <a:ext cx="1959537" cy="616498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BD89-8FE7-469B-BDD5-173240A8FA7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4363-AA43-46AC-B789-F7641530FF9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662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3" y="1632895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585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4"/>
            <a:ext cx="1959537" cy="616498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8825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9" y="2348403"/>
            <a:ext cx="856853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894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20" y="0"/>
            <a:ext cx="10076904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383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9559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" y="0"/>
            <a:ext cx="10080625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88037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956308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458238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3" y="286988"/>
            <a:ext cx="9072563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867-30F0-4BBA-B71E-F4E45E344C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EF5-1E20-41E6-A1EA-5998FD2D3F4D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4D8A8-4E27-E6ED-C70D-01ECCD8BE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80" y="1237197"/>
            <a:ext cx="7560469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F2C651-278D-AE91-CA54-FFE4B062E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80" y="3970582"/>
            <a:ext cx="7560469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514FE0-AE66-6130-8A5E-8A0DF16B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0F4985-02AB-B1D4-938D-5515F8A7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45407E-EF35-97FB-D3F6-DCE155DE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7137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36415-F10A-4A49-4CE8-CEDB1F68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0BD36D-04C6-A580-2119-09045C6E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A2783-4488-2D54-6A7F-9D77E7B6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FB73F2-E716-4C0F-C2AF-C496DD0C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40B80F-0466-2648-2134-9F7FEA69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0446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D4969-D59D-0FDF-1AFA-FDE4D49B4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4" y="1884670"/>
            <a:ext cx="8694539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D935D-0D40-B1BC-A9D2-37643850B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4" y="5059037"/>
            <a:ext cx="8694539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F0211F-2CB4-01E3-A5F2-F2AB3970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1C1B13-5736-482A-12F5-647A690F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612A52-44ED-6459-ECBE-6397C130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99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8" y="2348402"/>
            <a:ext cx="8568531" cy="162043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7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C230-C4BC-4BB9-9D29-6DF7040DCFDA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9B74-C5E2-4DEF-8D72-DD899B4D6D6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671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2C84A-EEF6-01E8-E9AB-75C3203B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16F7B3-C2DE-9573-B46B-B72E55557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E9E6D3-7E6A-6688-0A87-05F6968E1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7C122C-AA3D-07DC-5644-A0EB7EFC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1F476C-FE62-0FBE-DAC9-59F0DE2D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42B516-3963-C139-21F3-A3C097D4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7268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36914-DDD9-50B5-42A5-EAF47595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8" y="402483"/>
            <a:ext cx="8694539" cy="146118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991530-BEFE-B47A-6AB0-9836AFB33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85814F-FECD-E689-5B6F-D3E2AB298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F23DDF-811A-2365-DDF0-1CDD053C3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99B76F-2991-1827-9416-99450DAD3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64EEE7-DAA4-8711-D553-E17A76DE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D692A2-C48C-25FA-5DDF-DE5467250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5EDC2B-E81D-4EE4-041D-7EFA28BB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9713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08FE4-DC26-20B5-655F-394D513F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9877D5-ED2D-034E-A02A-8853A3CB3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CDCFB0-BD48-1931-5649-457F8A7A7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FE3D38-8424-DFCC-90F9-2FBDA1D8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545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F33585-8BE1-DB3B-9129-1A5F09D9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BD8ECF6-8EF1-31B7-B98D-DBDC237F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12AB5F-18F8-51C9-6915-D95C78F2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8883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54437C-AB49-3D19-7DB6-169916F65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D4512B-3B72-387D-2D7F-38A18682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1088457"/>
            <a:ext cx="5103316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72DF51-D501-E14F-88B4-30F1F1ECF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BA13C4-4AB9-F49C-AEDB-1DEDB7CF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2ECD52-57E5-CF2F-5392-AB3CD0B6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A1A9CD-5CE1-D5DE-01EF-AB627106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226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2BC7C4-276F-703B-C41D-F05F8AFD9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DB8F0D-83B4-0235-DD87-7BD0B7630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1088457"/>
            <a:ext cx="5103316" cy="53722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2B2C42-3DE2-2FC7-B8B2-D4A058193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D8E1FE-BDF7-7AC5-4443-2889950B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18AD7C-3E0A-BBC8-F23A-754C414F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D14277-283E-58C6-3302-C5B2943D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3466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F1745-2814-11B2-9953-BF9726FA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207BE8-67C9-C653-8F78-455131E84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1CAF8E-0113-72A1-F590-93A99DF4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5C7856-DABC-4D64-4FBD-A96D5A66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2F30C4-2924-9AC6-2234-5A1890E9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97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DC3633-F5D5-8A07-ABA5-D7943DBB8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402485"/>
            <a:ext cx="217363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BB532-D64F-84F8-FFCE-A47016CBC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402485"/>
            <a:ext cx="6394896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72952-4854-4141-4352-C0F8AFE2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FBFFC-EC3F-2AC4-7A87-52983BF1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C3B013-9E3D-D910-CAF5-20EBE849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48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20" y="0"/>
            <a:ext cx="10076904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CA7D-02B4-4875-8CFA-B3B8695A6EA8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6C29-1078-46F7-A9E0-2C9B8FDB8D0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0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8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10080625" cy="125994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88037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956308" y="1763924"/>
            <a:ext cx="4200260" cy="45358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26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3" y="286988"/>
            <a:ext cx="9072563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867-30F0-4BBA-B71E-F4E45E344C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2/27/25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EF5-1E20-41E6-A1EA-5998FD2D3F4D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1" y="4861"/>
            <a:ext cx="10080625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2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1" y="7064449"/>
            <a:ext cx="2115882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fld id="{F864F431-663D-4AA4-8BDC-8CE864C4FD02}" type="datetime1">
              <a:rPr lang="fr-FR" smtClean="0"/>
              <a:pPr lvl="0"/>
              <a:t>27/02/2025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49"/>
            <a:ext cx="2591910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2" y="7064449"/>
            <a:ext cx="404274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fld id="{8FF90AA6-22C9-404A-A022-F1BCC735360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1" y="1319197"/>
            <a:ext cx="100806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3463" y="1"/>
            <a:ext cx="10080625" cy="1534211"/>
          </a:xfrm>
          <a:prstGeom prst="rect">
            <a:avLst/>
          </a:prstGeom>
          <a:solidFill>
            <a:srgbClr val="6BB3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98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2" y="4861"/>
            <a:ext cx="10080625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3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2" y="7064451"/>
            <a:ext cx="2115882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51"/>
            <a:ext cx="2591910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2" y="7064451"/>
            <a:ext cx="404274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2" y="1319197"/>
            <a:ext cx="100806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42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948A50-1D2A-0DDF-654D-FC73E99C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5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4CDFEB-9DCE-92ED-10E1-6B947D901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5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6553DD-9B0D-2936-26D5-8516C1B4E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4" y="7006702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EEADE3-D0FB-0BE3-2FA8-862ACE6A7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9" y="7006702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28B55E-C513-4461-937D-C7142D827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702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7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4861"/>
            <a:ext cx="10080625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1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0" y="7064448"/>
            <a:ext cx="2115882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fld id="{F864F431-663D-4AA4-8BDC-8CE864C4FD02}" type="datetime1">
              <a:rPr lang="fr-FR" smtClean="0"/>
              <a:pPr lvl="0"/>
              <a:t>27/02/2025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48"/>
            <a:ext cx="2591910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2" y="7064448"/>
            <a:ext cx="404274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 lvl="0"/>
            <a:fld id="{8FF90AA6-22C9-404A-A022-F1BCC735360B}" type="slidenum">
              <a:rPr lang="fr-FR" smtClean="0"/>
              <a:t>‹N°›</a:t>
            </a:fld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1319197"/>
            <a:ext cx="100806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3463" y="1"/>
            <a:ext cx="10080625" cy="1534211"/>
          </a:xfrm>
          <a:prstGeom prst="rect">
            <a:avLst/>
          </a:prstGeom>
          <a:solidFill>
            <a:srgbClr val="6BB3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98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1" y="4861"/>
            <a:ext cx="10080625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2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1" y="7064449"/>
            <a:ext cx="2115882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49"/>
            <a:ext cx="2591910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2" y="7064449"/>
            <a:ext cx="404274" cy="4024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1" y="1319197"/>
            <a:ext cx="100806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42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9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948A50-1D2A-0DDF-654D-FC73E99C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5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4CDFEB-9DCE-92ED-10E1-6B947D901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5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6553DD-9B0D-2936-26D5-8516C1B4E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4" y="7006701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6872A-73DC-B746-9253-44FA8386A2C5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EEADE3-D0FB-0BE3-2FA8-862ACE6A7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9" y="7006701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28B55E-C513-4461-937D-C7142D827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701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01E1-B23C-B945-9E19-60FA58DEF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7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8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9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804" y="1752976"/>
            <a:ext cx="8567632" cy="34158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Macrolides</a:t>
            </a:r>
            <a:br>
              <a:rPr lang="fr-FR" sz="3100" dirty="0">
                <a:latin typeface="Calibri" pitchFamily="34"/>
              </a:rPr>
            </a:br>
            <a:r>
              <a:rPr lang="fr-FR" sz="3100" dirty="0" err="1">
                <a:latin typeface="Calibri" pitchFamily="34"/>
              </a:rPr>
              <a:t>Fidaxomycine</a:t>
            </a:r>
            <a:r>
              <a:rPr lang="fr-FR" sz="3100" dirty="0">
                <a:latin typeface="Calibri" pitchFamily="34"/>
              </a:rPr>
              <a:t> </a:t>
            </a:r>
            <a:br>
              <a:rPr lang="fr-FR" sz="3100" dirty="0"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Cyclines</a:t>
            </a:r>
            <a:br>
              <a:rPr lang="fr-FR" sz="310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dirty="0" err="1">
                <a:solidFill>
                  <a:srgbClr val="000000"/>
                </a:solidFill>
                <a:latin typeface="Calibri" pitchFamily="34"/>
              </a:rPr>
              <a:t>Imidazolés</a:t>
            </a:r>
            <a:br>
              <a:rPr lang="fr-FR" sz="310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Association de Sulfamides</a:t>
            </a:r>
            <a:br>
              <a:rPr lang="fr-FR" sz="310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Polypeptides</a:t>
            </a:r>
            <a:br>
              <a:rPr lang="fr-FR" sz="3100" dirty="0">
                <a:solidFill>
                  <a:srgbClr val="5F5F5F"/>
                </a:solidFill>
                <a:latin typeface="Calibri" pitchFamily="34"/>
              </a:rPr>
            </a:br>
            <a:r>
              <a:rPr lang="fr-FR" sz="3100" dirty="0">
                <a:latin typeface="Calibri" pitchFamily="34"/>
              </a:rPr>
              <a:t>Furanes</a:t>
            </a:r>
            <a:br>
              <a:rPr lang="fr-FR" sz="3100" dirty="0">
                <a:latin typeface="Calibri" pitchFamily="34"/>
              </a:rPr>
            </a:br>
            <a:r>
              <a:rPr lang="fr-FR" sz="3100" dirty="0" err="1">
                <a:latin typeface="Calibri" pitchFamily="34"/>
              </a:rPr>
              <a:t>Phénicolés</a:t>
            </a:r>
            <a:endParaRPr lang="fr-FR" b="0" dirty="0"/>
          </a:p>
        </p:txBody>
      </p:sp>
      <p:sp>
        <p:nvSpPr>
          <p:cNvPr id="6" name="Rectangle 5"/>
          <p:cNvSpPr/>
          <p:nvPr/>
        </p:nvSpPr>
        <p:spPr>
          <a:xfrm>
            <a:off x="1144322" y="5527361"/>
            <a:ext cx="190391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Dr A. Boucher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Dr S. </a:t>
            </a:r>
            <a:r>
              <a:rPr lang="fr-FR" sz="1600" b="1" dirty="0" err="1">
                <a:solidFill>
                  <a:schemeClr val="bg1"/>
                </a:solidFill>
                <a:latin typeface="Calibri" pitchFamily="34" charset="0"/>
              </a:rPr>
              <a:t>Alfandari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29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333" y="1752976"/>
            <a:ext cx="3611845" cy="19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e 7"/>
          <p:cNvGrpSpPr/>
          <p:nvPr/>
        </p:nvGrpSpPr>
        <p:grpSpPr>
          <a:xfrm>
            <a:off x="755577" y="6475928"/>
            <a:ext cx="2441103" cy="566738"/>
            <a:chOff x="114673" y="6291262"/>
            <a:chExt cx="2441103" cy="566738"/>
          </a:xfrm>
        </p:grpSpPr>
        <p:pic>
          <p:nvPicPr>
            <p:cNvPr id="9" name="Picture 2" descr="GILA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/>
            <p:cNvSpPr txBox="1"/>
            <p:nvPr/>
          </p:nvSpPr>
          <p:spPr>
            <a:xfrm>
              <a:off x="755576" y="6389964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2060"/>
                  </a:solidFill>
                </a:rPr>
                <a:t>www.gilar.org  </a:t>
              </a:r>
            </a:p>
          </p:txBody>
        </p:sp>
      </p:grpSp>
      <p:sp>
        <p:nvSpPr>
          <p:cNvPr id="11" name="ZoneTexte 3"/>
          <p:cNvSpPr txBox="1">
            <a:spLocks noChangeArrowheads="1"/>
          </p:cNvSpPr>
          <p:nvPr/>
        </p:nvSpPr>
        <p:spPr bwMode="auto">
          <a:xfrm>
            <a:off x="19436" y="1"/>
            <a:ext cx="10061189" cy="1323439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latin typeface="Calibri" panose="020F0502020204030204" pitchFamily="34" charset="0"/>
                <a:cs typeface="Calibri" panose="020F0502020204030204" pitchFamily="34" charset="0"/>
              </a:rPr>
              <a:t>UEL ATB N°3</a:t>
            </a:r>
          </a:p>
          <a:p>
            <a:pPr algn="ctr"/>
            <a:r>
              <a:rPr lang="fr-FR" sz="4000" b="1" dirty="0">
                <a:latin typeface="Calibri" panose="020F0502020204030204" pitchFamily="34" charset="0"/>
                <a:cs typeface="Calibri" panose="020F0502020204030204" pitchFamily="34" charset="0"/>
              </a:rPr>
              <a:t>27/02/2025</a:t>
            </a: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595804" y="2611589"/>
            <a:ext cx="4774548" cy="10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33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F5634-637B-1F02-CC78-ABC4888F99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40055BEC-D940-F9DE-FF81-2FFF653FDF78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5FCEC0C-6295-C39E-A53E-F4809B4F1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31" y="2112952"/>
            <a:ext cx="8182769" cy="3408617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fr-FR" sz="7200" dirty="0"/>
              <a:t>Vous débutez un traitement par Macrolide, type </a:t>
            </a:r>
            <a:r>
              <a:rPr lang="fr-FR" sz="7200" dirty="0" err="1"/>
              <a:t>Roxithromycine</a:t>
            </a:r>
            <a:r>
              <a:rPr lang="fr-FR" sz="7200" dirty="0"/>
              <a:t>. </a:t>
            </a:r>
          </a:p>
          <a:p>
            <a:pPr lvl="0"/>
            <a:r>
              <a:rPr lang="fr-FR" sz="7200" dirty="0"/>
              <a:t>Quels sont les propositions vraies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</a:t>
            </a:r>
            <a:r>
              <a:rPr lang="fr-FR" sz="7200" dirty="0">
                <a:solidFill>
                  <a:schemeClr val="accent2"/>
                </a:solidFill>
              </a:rPr>
              <a:t>Réalisation d’un ECG pour s’assurer de l’absence de QT long</a:t>
            </a:r>
          </a:p>
          <a:p>
            <a:pPr marL="0" lvl="0" indent="0">
              <a:buNone/>
            </a:pPr>
            <a:r>
              <a:rPr lang="fr-FR" sz="7200" dirty="0">
                <a:solidFill>
                  <a:schemeClr val="accent2"/>
                </a:solidFill>
              </a:rPr>
              <a:t>B/ Information sur le risque de troubles digestifs</a:t>
            </a:r>
          </a:p>
          <a:p>
            <a:pPr marL="0" lvl="0" indent="0">
              <a:buNone/>
            </a:pPr>
            <a:r>
              <a:rPr lang="fr-FR" altLang="fr-FR" sz="7200" dirty="0"/>
              <a:t>C/ Information sur la nécessité de se protéger du soleil car effet photosensibilisant des macrolides</a:t>
            </a:r>
          </a:p>
          <a:p>
            <a:pPr marL="0" lvl="0" indent="0">
              <a:buNone/>
            </a:pPr>
            <a:r>
              <a:rPr lang="fr-FR" altLang="fr-FR" sz="7200" dirty="0"/>
              <a:t>D/ </a:t>
            </a:r>
            <a:r>
              <a:rPr lang="fr-FR" altLang="fr-FR" sz="7200" dirty="0">
                <a:solidFill>
                  <a:schemeClr val="accent2"/>
                </a:solidFill>
              </a:rPr>
              <a:t>Antibiotique avec de fortes concentrations intra-cellulaires</a:t>
            </a:r>
          </a:p>
          <a:p>
            <a:pPr marL="0" lvl="0" indent="0">
              <a:buNone/>
            </a:pPr>
            <a:r>
              <a:rPr lang="fr-FR" altLang="fr-FR" sz="7200" dirty="0"/>
              <a:t>E/ Antibiotique bactéricide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388627221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Doxycycline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Quelles molécules ont une bonne activité sur les entérobactéries ?</a:t>
            </a:r>
          </a:p>
        </p:txBody>
      </p:sp>
    </p:spTree>
    <p:extLst>
      <p:ext uri="{BB962C8B-B14F-4D97-AF65-F5344CB8AC3E}">
        <p14:creationId xmlns:p14="http://schemas.microsoft.com/office/powerpoint/2010/main" val="349535550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Thiamphénicol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Doxycycline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Furadantine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Quelles molécules ont une bonne activité sur les entérobactéries ?</a:t>
            </a:r>
          </a:p>
        </p:txBody>
      </p:sp>
    </p:spTree>
    <p:extLst>
      <p:ext uri="{BB962C8B-B14F-4D97-AF65-F5344CB8AC3E}">
        <p14:creationId xmlns:p14="http://schemas.microsoft.com/office/powerpoint/2010/main" val="292380458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Quelles molécules ont une bonne activité sur les cocci à Gram positif ?</a:t>
            </a:r>
          </a:p>
        </p:txBody>
      </p:sp>
    </p:spTree>
    <p:extLst>
      <p:ext uri="{BB962C8B-B14F-4D97-AF65-F5344CB8AC3E}">
        <p14:creationId xmlns:p14="http://schemas.microsoft.com/office/powerpoint/2010/main" val="132199645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Thiamphénicol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Tigécycline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Cotrimoxazole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Quelles molécules ont une bonne activité sur les cocci à Gram positif ?</a:t>
            </a:r>
          </a:p>
        </p:txBody>
      </p:sp>
    </p:spTree>
    <p:extLst>
      <p:ext uri="{BB962C8B-B14F-4D97-AF65-F5344CB8AC3E}">
        <p14:creationId xmlns:p14="http://schemas.microsoft.com/office/powerpoint/2010/main" val="10410283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Cotrimoxazole</a:t>
            </a:r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139"/>
            <a:ext cx="9371997" cy="1259946"/>
          </a:xfrm>
        </p:spPr>
        <p:txBody>
          <a:bodyPr/>
          <a:lstStyle/>
          <a:p>
            <a:r>
              <a:rPr lang="fr-FR" dirty="0"/>
              <a:t>3 Quelles molécules sont autorisées sans réserve au 1</a:t>
            </a:r>
            <a:r>
              <a:rPr lang="fr-FR" baseline="30000" dirty="0"/>
              <a:t>er</a:t>
            </a:r>
            <a:r>
              <a:rPr lang="fr-FR" dirty="0"/>
              <a:t>trimestre de la grossesse ?</a:t>
            </a:r>
          </a:p>
        </p:txBody>
      </p:sp>
    </p:spTree>
    <p:extLst>
      <p:ext uri="{BB962C8B-B14F-4D97-AF65-F5344CB8AC3E}">
        <p14:creationId xmlns:p14="http://schemas.microsoft.com/office/powerpoint/2010/main" val="149321096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r>
              <a:rPr lang="fr-FR" dirty="0"/>
              <a:t>: déconseillé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Métronidazole</a:t>
            </a:r>
            <a:r>
              <a:rPr lang="fr-FR" dirty="0"/>
              <a:t>: oui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r>
              <a:rPr lang="fr-FR" dirty="0"/>
              <a:t>: non sauf nécessité absolue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Colistine</a:t>
            </a:r>
            <a:r>
              <a:rPr lang="fr-FR" dirty="0"/>
              <a:t>: oui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Cotrimoxazole: par précaution, ne pas utiliser 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139"/>
            <a:ext cx="9435792" cy="1259946"/>
          </a:xfrm>
        </p:spPr>
        <p:txBody>
          <a:bodyPr/>
          <a:lstStyle/>
          <a:p>
            <a:r>
              <a:rPr lang="fr-FR" dirty="0"/>
              <a:t>3 Quelles molécules sont autorisées sans réserve au 1</a:t>
            </a:r>
            <a:r>
              <a:rPr lang="fr-FR" baseline="30000" dirty="0"/>
              <a:t>er</a:t>
            </a:r>
            <a:r>
              <a:rPr lang="fr-FR" dirty="0"/>
              <a:t>trimestre de la grossesse ?</a:t>
            </a:r>
          </a:p>
        </p:txBody>
      </p:sp>
    </p:spTree>
    <p:extLst>
      <p:ext uri="{BB962C8B-B14F-4D97-AF65-F5344CB8AC3E}">
        <p14:creationId xmlns:p14="http://schemas.microsoft.com/office/powerpoint/2010/main" val="17206891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198" lvl="1" indent="-503972">
              <a:buFont typeface="+mj-lt"/>
              <a:buAutoNum type="alphaUcPeriod"/>
            </a:pPr>
            <a:r>
              <a:rPr lang="fr-FR" sz="3000" dirty="0"/>
              <a:t>Colistine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/>
              <a:t>Métronidazole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Cotrimoxazole</a:t>
            </a:r>
            <a:endParaRPr lang="fr-FR" sz="3000" dirty="0"/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Quelles molécules ont aussi une activité anti parasitaire ?</a:t>
            </a:r>
          </a:p>
        </p:txBody>
      </p:sp>
    </p:spTree>
    <p:extLst>
      <p:ext uri="{BB962C8B-B14F-4D97-AF65-F5344CB8AC3E}">
        <p14:creationId xmlns:p14="http://schemas.microsoft.com/office/powerpoint/2010/main" val="266616978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198" lvl="1" indent="-503972">
              <a:buFont typeface="+mj-lt"/>
              <a:buAutoNum type="alphaUcPeriod"/>
            </a:pPr>
            <a:r>
              <a:rPr lang="fr-FR" sz="3000" dirty="0"/>
              <a:t>Colistine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Doxycycline</a:t>
            </a:r>
            <a:endParaRPr lang="fr-FR" sz="3000" b="1" dirty="0">
              <a:solidFill>
                <a:srgbClr val="FF0000"/>
              </a:solidFill>
            </a:endParaRPr>
          </a:p>
          <a:p>
            <a:pPr marL="936198" lvl="1" indent="-503972">
              <a:buFont typeface="+mj-lt"/>
              <a:buAutoNum type="alphaUcPeriod"/>
            </a:pPr>
            <a:r>
              <a:rPr lang="fr-FR" sz="3000" b="1" dirty="0">
                <a:solidFill>
                  <a:srgbClr val="FF0000"/>
                </a:solidFill>
              </a:rPr>
              <a:t>Métronidazole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Cotrimoxazole</a:t>
            </a:r>
            <a:endParaRPr lang="fr-FR" sz="3000" b="1" dirty="0">
              <a:solidFill>
                <a:srgbClr val="FF0000"/>
              </a:solidFill>
            </a:endParaRPr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Quelles molécules ont aussi une activité anti parasitaire ?</a:t>
            </a:r>
          </a:p>
        </p:txBody>
      </p:sp>
    </p:spTree>
    <p:extLst>
      <p:ext uri="{BB962C8B-B14F-4D97-AF65-F5344CB8AC3E}">
        <p14:creationId xmlns:p14="http://schemas.microsoft.com/office/powerpoint/2010/main" val="378037060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Imidazolés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Sulfamides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Quelles molécules ont une bonne diffusion tissulaire ?</a:t>
            </a:r>
          </a:p>
        </p:txBody>
      </p:sp>
    </p:spTree>
    <p:extLst>
      <p:ext uri="{BB962C8B-B14F-4D97-AF65-F5344CB8AC3E}">
        <p14:creationId xmlns:p14="http://schemas.microsoft.com/office/powerpoint/2010/main" val="318965336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Phénicolés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Imidazolés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Sulfamides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Quelles molécules ont une bonne diffusion tissulaire ?</a:t>
            </a:r>
          </a:p>
        </p:txBody>
      </p:sp>
    </p:spTree>
    <p:extLst>
      <p:ext uri="{BB962C8B-B14F-4D97-AF65-F5344CB8AC3E}">
        <p14:creationId xmlns:p14="http://schemas.microsoft.com/office/powerpoint/2010/main" val="407105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 Molécules avec un noyau macrocyclique lactone, où sont fixés 1 ou plusieurs sucres:</a:t>
            </a:r>
          </a:p>
          <a:p>
            <a:pPr lvl="2"/>
            <a:r>
              <a:rPr lang="fr-FR" dirty="0"/>
              <a:t>C14: </a:t>
            </a:r>
            <a:r>
              <a:rPr lang="fr-FR" dirty="0" err="1"/>
              <a:t>clarithro</a:t>
            </a:r>
            <a:r>
              <a:rPr lang="fr-FR" dirty="0" err="1">
                <a:solidFill>
                  <a:schemeClr val="accent1"/>
                </a:solidFill>
              </a:rPr>
              <a:t>mycine</a:t>
            </a:r>
            <a:r>
              <a:rPr lang="fr-FR" dirty="0"/>
              <a:t>, </a:t>
            </a:r>
            <a:r>
              <a:rPr lang="fr-FR" dirty="0" err="1"/>
              <a:t>roxithromycine</a:t>
            </a:r>
            <a:r>
              <a:rPr lang="fr-FR" dirty="0"/>
              <a:t>, érythromycine, </a:t>
            </a:r>
            <a:r>
              <a:rPr lang="fr-FR" strike="sngStrike" dirty="0" err="1"/>
              <a:t>dirithromycine</a:t>
            </a:r>
            <a:endParaRPr lang="fr-FR" strike="sngStrike" dirty="0"/>
          </a:p>
          <a:p>
            <a:pPr lvl="2"/>
            <a:r>
              <a:rPr lang="fr-FR" dirty="0"/>
              <a:t>C15: </a:t>
            </a:r>
            <a:r>
              <a:rPr lang="fr-FR" dirty="0" err="1"/>
              <a:t>azithromycine</a:t>
            </a:r>
            <a:endParaRPr lang="fr-FR" dirty="0"/>
          </a:p>
          <a:p>
            <a:pPr lvl="2"/>
            <a:r>
              <a:rPr lang="fr-FR" dirty="0"/>
              <a:t>C16: </a:t>
            </a:r>
            <a:r>
              <a:rPr lang="fr-FR" dirty="0" err="1"/>
              <a:t>josamycine</a:t>
            </a:r>
            <a:r>
              <a:rPr lang="fr-FR" dirty="0"/>
              <a:t>, </a:t>
            </a:r>
            <a:r>
              <a:rPr lang="fr-FR" dirty="0" err="1"/>
              <a:t>spiramycine</a:t>
            </a:r>
            <a:r>
              <a:rPr lang="fr-FR" dirty="0"/>
              <a:t>, </a:t>
            </a:r>
            <a:r>
              <a:rPr lang="fr-FR" strike="sngStrike" dirty="0" err="1"/>
              <a:t>midécamycine</a:t>
            </a:r>
            <a:endParaRPr lang="fr-FR" strike="sngStrike" dirty="0"/>
          </a:p>
          <a:p>
            <a:pPr lvl="2"/>
            <a:endParaRPr lang="fr-FR" dirty="0"/>
          </a:p>
          <a:p>
            <a:pPr lvl="0"/>
            <a:r>
              <a:rPr lang="fr-FR" dirty="0"/>
              <a:t> Mécanisme d’action</a:t>
            </a:r>
          </a:p>
          <a:p>
            <a:pPr lvl="1"/>
            <a:r>
              <a:rPr lang="fr-FR" dirty="0"/>
              <a:t>Inhibition synthèse protéines (fixation sous-unité 50s ribosome)</a:t>
            </a:r>
          </a:p>
          <a:p>
            <a:r>
              <a:rPr lang="fr-FR" altLang="fr-FR" dirty="0"/>
              <a:t>Bactériostatiques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Macrolides</a:t>
            </a:r>
          </a:p>
        </p:txBody>
      </p:sp>
    </p:spTree>
    <p:extLst>
      <p:ext uri="{BB962C8B-B14F-4D97-AF65-F5344CB8AC3E}">
        <p14:creationId xmlns:p14="http://schemas.microsoft.com/office/powerpoint/2010/main" val="333843698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Triméthoprime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Thiophénicol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/>
              <a:t>Colistine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 Quelles molécules ont une bonne diffusion urinaire?</a:t>
            </a:r>
          </a:p>
        </p:txBody>
      </p:sp>
    </p:spTree>
    <p:extLst>
      <p:ext uri="{BB962C8B-B14F-4D97-AF65-F5344CB8AC3E}">
        <p14:creationId xmlns:p14="http://schemas.microsoft.com/office/powerpoint/2010/main" val="87167119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Furadantine</a:t>
            </a:r>
            <a:endParaRPr lang="fr-FR" sz="3000" b="1" dirty="0">
              <a:solidFill>
                <a:srgbClr val="FF0000"/>
              </a:solidFill>
            </a:endParaRPr>
          </a:p>
          <a:p>
            <a:pPr marL="969445" lvl="1" indent="-566968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Triméthoprime</a:t>
            </a:r>
            <a:endParaRPr lang="fr-FR" sz="3000" b="1" dirty="0">
              <a:solidFill>
                <a:srgbClr val="FF0000"/>
              </a:solidFill>
            </a:endParaRPr>
          </a:p>
          <a:p>
            <a:pPr marL="969445" lvl="1" indent="-566968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Thiophénicol</a:t>
            </a:r>
            <a:endParaRPr lang="fr-FR" sz="3000" b="1" dirty="0">
              <a:solidFill>
                <a:srgbClr val="FF0000"/>
              </a:solidFill>
            </a:endParaRPr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/>
              <a:t>Colistine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 Quelles molécules ont une bonne diffusion urinaire?</a:t>
            </a:r>
          </a:p>
        </p:txBody>
      </p:sp>
    </p:spTree>
    <p:extLst>
      <p:ext uri="{BB962C8B-B14F-4D97-AF65-F5344CB8AC3E}">
        <p14:creationId xmlns:p14="http://schemas.microsoft.com/office/powerpoint/2010/main" val="271577815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Cas clinique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9556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Consulte pour brûlures mictionnelles intenses</a:t>
            </a:r>
          </a:p>
          <a:p>
            <a:pPr lvl="2"/>
            <a:r>
              <a:rPr lang="fr-FR"/>
              <a:t>Pas d’antécédents particuliers</a:t>
            </a:r>
          </a:p>
          <a:p>
            <a:pPr lvl="2"/>
            <a:r>
              <a:rPr lang="fr-FR"/>
              <a:t>Pas d’allergie</a:t>
            </a:r>
          </a:p>
          <a:p>
            <a:pPr lvl="1"/>
            <a:r>
              <a:rPr lang="fr-FR"/>
              <a:t>Un voyage de 15j en Inde (palaces et chauffeur privé) il y a 2 mois</a:t>
            </a:r>
          </a:p>
          <a:p>
            <a:r>
              <a:rPr lang="fr-FR"/>
              <a:t>L’examen clinique est normal</a:t>
            </a:r>
          </a:p>
          <a:p>
            <a:r>
              <a:rPr lang="fr-FR"/>
              <a:t>Elle est apyrétique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Mme M…, 63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27369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Mécillinam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Fosfomycine </a:t>
            </a:r>
            <a:r>
              <a:rPr lang="fr-FR" dirty="0" err="1"/>
              <a:t>trometamol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Triméthoprime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C’est une cystite, vous attendez l’antibiogramme pour traiter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lui proposez:</a:t>
            </a:r>
          </a:p>
        </p:txBody>
      </p:sp>
    </p:spTree>
    <p:extLst>
      <p:ext uri="{BB962C8B-B14F-4D97-AF65-F5344CB8AC3E}">
        <p14:creationId xmlns:p14="http://schemas.microsoft.com/office/powerpoint/2010/main" val="196076363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revient 2 jours plus tard avec une hyperthermie à  39,9°C, et une douleur à l’ébranlement du flanc droit,</a:t>
            </a:r>
          </a:p>
          <a:p>
            <a:r>
              <a:rPr lang="fr-FR" dirty="0"/>
              <a:t>Vous récupérez l’ECBU d’il y a 2 jours</a:t>
            </a:r>
          </a:p>
          <a:p>
            <a:r>
              <a:rPr lang="fr-FR" dirty="0"/>
              <a:t>Il montre la présence d’un </a:t>
            </a:r>
            <a:r>
              <a:rPr lang="fr-FR" i="1" dirty="0"/>
              <a:t>E. coli </a:t>
            </a:r>
            <a:r>
              <a:rPr lang="fr-FR" dirty="0"/>
              <a:t>à 10</a:t>
            </a:r>
            <a:r>
              <a:rPr lang="fr-FR" baseline="30000" dirty="0"/>
              <a:t>4</a:t>
            </a:r>
            <a:r>
              <a:rPr lang="fr-FR" dirty="0"/>
              <a:t>/ml</a:t>
            </a:r>
          </a:p>
          <a:p>
            <a:pPr lvl="1"/>
            <a:r>
              <a:rPr lang="fr-FR" dirty="0"/>
              <a:t>Il n’y a pas encore d’antibiogramme</a:t>
            </a:r>
          </a:p>
          <a:p>
            <a:endParaRPr lang="fr-FR" dirty="0"/>
          </a:p>
          <a:p>
            <a:r>
              <a:rPr lang="fr-FR" dirty="0"/>
              <a:t>Vous l’hospitalisez et mettez en route </a:t>
            </a:r>
          </a:p>
          <a:p>
            <a:pPr lvl="1"/>
            <a:r>
              <a:rPr lang="fr-FR" dirty="0" err="1"/>
              <a:t>Céfotaxime</a:t>
            </a:r>
            <a:r>
              <a:rPr lang="fr-FR" dirty="0"/>
              <a:t> IV 1g/8h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Elle sort avec du </a:t>
            </a:r>
            <a:r>
              <a:rPr lang="fr-FR" dirty="0" err="1"/>
              <a:t>céfixime</a:t>
            </a:r>
            <a:r>
              <a:rPr lang="fr-FR" dirty="0"/>
              <a:t> 200mg/12h</a:t>
            </a:r>
          </a:p>
        </p:txBody>
      </p:sp>
    </p:spTree>
    <p:extLst>
      <p:ext uri="{BB962C8B-B14F-4D97-AF65-F5344CB8AC3E}">
        <p14:creationId xmlns:p14="http://schemas.microsoft.com/office/powerpoint/2010/main" val="359400429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Inobservance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Posologie trop faible 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Souche résistante au </a:t>
            </a:r>
            <a:r>
              <a:rPr lang="fr-FR" dirty="0" err="1"/>
              <a:t>céfixime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Surinfection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Néphrite </a:t>
            </a:r>
            <a:r>
              <a:rPr lang="fr-FR" dirty="0" err="1"/>
              <a:t>immunoallergique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Quelle(s) hypothèse(s) pour expliquer cette évolution ?</a:t>
            </a:r>
          </a:p>
        </p:txBody>
      </p:sp>
    </p:spTree>
    <p:extLst>
      <p:ext uri="{BB962C8B-B14F-4D97-AF65-F5344CB8AC3E}">
        <p14:creationId xmlns:p14="http://schemas.microsoft.com/office/powerpoint/2010/main" val="100762282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est toujours fébrile</a:t>
            </a:r>
          </a:p>
          <a:p>
            <a:r>
              <a:rPr lang="fr-FR" dirty="0"/>
              <a:t>L’hémoculture prélevée la veille pousse à </a:t>
            </a:r>
            <a:r>
              <a:rPr lang="fr-FR" i="1" dirty="0"/>
              <a:t>E. coli</a:t>
            </a:r>
          </a:p>
          <a:p>
            <a:r>
              <a:rPr lang="fr-FR" dirty="0"/>
              <a:t>L’antibiogramme de l’ECBU montre: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j3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856613" y="3541712"/>
            <a:ext cx="3731040" cy="31487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 rtlCol="0">
            <a:spAutoFit/>
          </a:bodyPr>
          <a:lstStyle/>
          <a:p>
            <a:r>
              <a:rPr lang="fr-FR" dirty="0" err="1">
                <a:latin typeface="Calibri" pitchFamily="34" charset="0"/>
              </a:rPr>
              <a:t>Coamoxiclav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Pipéracilline</a:t>
            </a:r>
            <a:r>
              <a:rPr lang="fr-FR" dirty="0">
                <a:latin typeface="Calibri" pitchFamily="34" charset="0"/>
              </a:rPr>
              <a:t>/tazobactam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Céfotaxime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Amikacine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Tigécycline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00B050"/>
                </a:solidFill>
                <a:latin typeface="Calibri" pitchFamily="34" charset="0"/>
              </a:rPr>
              <a:t>S</a:t>
            </a:r>
          </a:p>
          <a:p>
            <a:r>
              <a:rPr lang="fr-FR" dirty="0" err="1">
                <a:latin typeface="Calibri" pitchFamily="34" charset="0"/>
              </a:rPr>
              <a:t>Ofloxacine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Cotrimoxazole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>
                <a:latin typeface="Calibri" pitchFamily="34" charset="0"/>
              </a:rPr>
              <a:t>Colistine			</a:t>
            </a:r>
            <a:r>
              <a:rPr lang="fr-FR" b="1" dirty="0">
                <a:solidFill>
                  <a:srgbClr val="00B050"/>
                </a:solidFill>
                <a:latin typeface="Calibri" pitchFamily="34" charset="0"/>
              </a:rPr>
              <a:t>S</a:t>
            </a:r>
          </a:p>
          <a:p>
            <a:r>
              <a:rPr lang="fr-FR" dirty="0" err="1">
                <a:latin typeface="Calibri" pitchFamily="34" charset="0"/>
              </a:rPr>
              <a:t>Imipénème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Thiophénicol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Furadantine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00B050"/>
                </a:solidFill>
                <a:latin typeface="Calibri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24012594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BLSE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Céphalosporinase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VISA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ERG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Carbapénémase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résistance est probablement présente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56613" y="3541712"/>
            <a:ext cx="3731040" cy="31487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 rtlCol="0">
            <a:spAutoFit/>
          </a:bodyPr>
          <a:lstStyle/>
          <a:p>
            <a:r>
              <a:rPr lang="fr-FR" dirty="0" err="1">
                <a:latin typeface="Calibri" pitchFamily="34" charset="0"/>
              </a:rPr>
              <a:t>Coamoxiclav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Pipéracilline</a:t>
            </a:r>
            <a:r>
              <a:rPr lang="fr-FR" dirty="0">
                <a:latin typeface="Calibri" pitchFamily="34" charset="0"/>
              </a:rPr>
              <a:t>/tazobactam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Céfotaxime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Amikacine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Tigécycline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00B050"/>
                </a:solidFill>
                <a:latin typeface="Calibri" pitchFamily="34" charset="0"/>
              </a:rPr>
              <a:t>S</a:t>
            </a:r>
          </a:p>
          <a:p>
            <a:r>
              <a:rPr lang="fr-FR" dirty="0" err="1">
                <a:latin typeface="Calibri" pitchFamily="34" charset="0"/>
              </a:rPr>
              <a:t>Ofloxacine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Cotrimoxazole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>
                <a:latin typeface="Calibri" pitchFamily="34" charset="0"/>
              </a:rPr>
              <a:t>Colistine			</a:t>
            </a:r>
            <a:r>
              <a:rPr lang="fr-FR" b="1" dirty="0">
                <a:solidFill>
                  <a:srgbClr val="00B050"/>
                </a:solidFill>
                <a:latin typeface="Calibri" pitchFamily="34" charset="0"/>
              </a:rPr>
              <a:t>S</a:t>
            </a:r>
          </a:p>
          <a:p>
            <a:r>
              <a:rPr lang="fr-FR" dirty="0" err="1">
                <a:latin typeface="Calibri" pitchFamily="34" charset="0"/>
              </a:rPr>
              <a:t>Imipénème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Thiophénicol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  <a:p>
            <a:r>
              <a:rPr lang="fr-FR" dirty="0" err="1">
                <a:latin typeface="Calibri" pitchFamily="34" charset="0"/>
              </a:rPr>
              <a:t>Furadantine</a:t>
            </a:r>
            <a:r>
              <a:rPr lang="fr-FR" dirty="0">
                <a:latin typeface="Calibri" pitchFamily="34" charset="0"/>
              </a:rPr>
              <a:t>		</a:t>
            </a:r>
            <a:r>
              <a:rPr lang="fr-FR" b="1" dirty="0">
                <a:solidFill>
                  <a:srgbClr val="00B050"/>
                </a:solidFill>
                <a:latin typeface="Calibri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8041071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carbapénémases: le nord bien placé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19698" y="6831663"/>
            <a:ext cx="4726635" cy="378777"/>
          </a:xfrm>
          <a:prstGeom prst="rect">
            <a:avLst/>
          </a:prstGeom>
          <a:solidFill>
            <a:srgbClr val="66FF66"/>
          </a:solidFill>
        </p:spPr>
        <p:txBody>
          <a:bodyPr wrap="square" lIns="100794" tIns="50397" rIns="100794" bIns="50397" rtlCol="0">
            <a:spAutoFit/>
          </a:bodyPr>
          <a:lstStyle>
            <a:defPPr>
              <a:defRPr lang="en-US"/>
            </a:defPPr>
          </a:lstStyle>
          <a:p>
            <a:r>
              <a:rPr lang="fr-FR" altLang="fr-FR" dirty="0">
                <a:latin typeface="Calibri" panose="020F0502020204030204" pitchFamily="34" charset="0"/>
                <a:cs typeface="Calibri" panose="020F0502020204030204" pitchFamily="34" charset="0"/>
              </a:rPr>
              <a:t>CNR RATB - BEH 16/11/21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9" y="1401366"/>
            <a:ext cx="3244701" cy="317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403" y="1595931"/>
            <a:ext cx="6241798" cy="266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79" y="4674159"/>
            <a:ext cx="1833375" cy="186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025" y="4674158"/>
            <a:ext cx="1846632" cy="18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404" y="4652970"/>
            <a:ext cx="1910292" cy="18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906" y="4701634"/>
            <a:ext cx="1809386" cy="1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612312" cy="1346200"/>
          </a:xfrm>
          <a:noFill/>
        </p:spPr>
        <p:txBody>
          <a:bodyPr/>
          <a:lstStyle/>
          <a:p>
            <a:pPr lvl="0" hangingPunct="1"/>
            <a:r>
              <a:rPr lang="fr-FR" sz="4200" dirty="0"/>
              <a:t>Spectre antibactérien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741405" y="1895389"/>
            <a:ext cx="8229600" cy="4089400"/>
          </a:xfrm>
        </p:spPr>
        <p:txBody>
          <a:bodyPr>
            <a:normAutofit fontScale="92500" lnSpcReduction="10000"/>
          </a:bodyPr>
          <a:lstStyle/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dirty="0"/>
              <a:t>  </a:t>
            </a:r>
            <a:r>
              <a:rPr lang="fr-FR" sz="2000" b="1" dirty="0"/>
              <a:t>Cocci gram +</a:t>
            </a:r>
          </a:p>
          <a:p>
            <a:pPr marL="285750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dirty="0"/>
              <a:t>Streptocoques </a:t>
            </a:r>
          </a:p>
          <a:p>
            <a:pPr marL="285750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dirty="0">
                <a:solidFill>
                  <a:schemeClr val="tx1"/>
                </a:solidFill>
              </a:rPr>
              <a:t>Staphylocoques</a:t>
            </a:r>
          </a:p>
          <a:p>
            <a:pPr marL="285750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fr-FR" sz="180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dirty="0">
                <a:solidFill>
                  <a:schemeClr val="accent4"/>
                </a:solidFill>
              </a:rPr>
              <a:t>  </a:t>
            </a:r>
            <a:r>
              <a:rPr lang="fr-FR" sz="2000" b="1" dirty="0">
                <a:solidFill>
                  <a:schemeClr val="accent4"/>
                </a:solidFill>
              </a:rPr>
              <a:t>Bactéries intracellulaires</a:t>
            </a:r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r>
              <a:rPr lang="fr-FR" sz="1800" i="1" dirty="0"/>
              <a:t>Mycoplasmes, Chlamydiae, </a:t>
            </a:r>
            <a:r>
              <a:rPr lang="fr-FR" sz="1800" i="1" dirty="0" err="1"/>
              <a:t>Legionella</a:t>
            </a:r>
            <a:r>
              <a:rPr lang="fr-FR" sz="1800" i="1" dirty="0"/>
              <a:t>, </a:t>
            </a:r>
            <a:r>
              <a:rPr lang="fr-FR" sz="1800" i="1" dirty="0" err="1"/>
              <a:t>Treponema</a:t>
            </a:r>
            <a:r>
              <a:rPr lang="fr-FR" sz="1800" i="1" dirty="0"/>
              <a:t>, </a:t>
            </a:r>
            <a:r>
              <a:rPr lang="fr-FR" sz="1800" i="1" dirty="0" err="1"/>
              <a:t>Coxiella</a:t>
            </a:r>
            <a:r>
              <a:rPr lang="fr-FR" sz="1800" i="1" dirty="0"/>
              <a:t> </a:t>
            </a:r>
            <a:r>
              <a:rPr lang="fr-FR" sz="1800" i="1" dirty="0" err="1"/>
              <a:t>burnetii</a:t>
            </a:r>
            <a:endParaRPr lang="fr-FR" sz="1800" i="1" dirty="0"/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endParaRPr lang="fr-FR" sz="1800" i="1" dirty="0"/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charset="2"/>
              <a:buChar char="Ø"/>
            </a:pPr>
            <a:r>
              <a:rPr lang="fr-FR" sz="2000" dirty="0"/>
              <a:t>Espèces </a:t>
            </a:r>
            <a:r>
              <a:rPr lang="fr-FR" sz="2000" dirty="0" err="1"/>
              <a:t>modérement</a:t>
            </a:r>
            <a:r>
              <a:rPr lang="fr-FR" sz="2000" dirty="0"/>
              <a:t> et inconstamment insensibles : </a:t>
            </a:r>
            <a:r>
              <a:rPr lang="fr-FR" sz="2000" b="1" dirty="0"/>
              <a:t>BGN</a:t>
            </a:r>
            <a:r>
              <a:rPr lang="fr-FR" sz="2000" dirty="0"/>
              <a:t> (Azithromycine)</a:t>
            </a:r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r>
              <a:rPr lang="fr-FR" sz="1800" i="1" dirty="0"/>
              <a:t>Haemophilus influenzae,, Shigella, Salmonella, Campylobacter, Bordetella</a:t>
            </a:r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fr-FR" sz="18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dirty="0"/>
              <a:t>  </a:t>
            </a:r>
            <a:r>
              <a:rPr lang="fr-FR" sz="2000" b="1" dirty="0"/>
              <a:t>Mycobactéries non tuberculeuses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i="1" dirty="0" err="1"/>
              <a:t>Mycobacterium</a:t>
            </a:r>
            <a:r>
              <a:rPr lang="fr-FR" sz="1800" i="1" dirty="0"/>
              <a:t> </a:t>
            </a:r>
            <a:r>
              <a:rPr lang="fr-FR" sz="1800" i="1" dirty="0" err="1"/>
              <a:t>avium</a:t>
            </a:r>
            <a:r>
              <a:rPr lang="fr-FR" sz="1800" i="1" dirty="0"/>
              <a:t>, </a:t>
            </a:r>
            <a:r>
              <a:rPr lang="fr-FR" sz="1800" i="1" dirty="0" err="1"/>
              <a:t>marinum</a:t>
            </a:r>
            <a:r>
              <a:rPr lang="fr-FR" sz="1800" i="1" dirty="0"/>
              <a:t>, </a:t>
            </a:r>
            <a:r>
              <a:rPr lang="fr-FR" sz="1800" i="1" dirty="0" err="1"/>
              <a:t>xenopi</a:t>
            </a:r>
            <a:r>
              <a:rPr lang="fr-FR" sz="1800" i="1" dirty="0"/>
              <a:t> </a:t>
            </a:r>
            <a:r>
              <a:rPr lang="fr-FR" sz="1800" dirty="0"/>
              <a:t>(</a:t>
            </a:r>
            <a:r>
              <a:rPr lang="fr-FR" sz="1800" dirty="0" err="1"/>
              <a:t>clarithromycine</a:t>
            </a:r>
            <a:r>
              <a:rPr lang="fr-FR" sz="1800" dirty="0"/>
              <a:t>, </a:t>
            </a:r>
            <a:r>
              <a:rPr lang="fr-FR" sz="1800" dirty="0" err="1"/>
              <a:t>azithromycine</a:t>
            </a:r>
            <a:r>
              <a:rPr lang="fr-FR" sz="1800" dirty="0"/>
              <a:t>)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fr-FR" sz="180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b="1" dirty="0"/>
              <a:t> Protozoaires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i="1" dirty="0" err="1"/>
              <a:t>Toxoplasma</a:t>
            </a:r>
            <a:r>
              <a:rPr lang="fr-FR" sz="1800" i="1" dirty="0"/>
              <a:t> </a:t>
            </a:r>
            <a:r>
              <a:rPr lang="fr-FR" sz="1800" i="1" dirty="0" err="1"/>
              <a:t>gondii</a:t>
            </a:r>
            <a:r>
              <a:rPr lang="fr-FR" sz="1800" i="1" dirty="0"/>
              <a:t> </a:t>
            </a:r>
            <a:r>
              <a:rPr lang="fr-FR" sz="1800" dirty="0"/>
              <a:t>(</a:t>
            </a:r>
            <a:r>
              <a:rPr lang="fr-FR" sz="1800" dirty="0" err="1"/>
              <a:t>spiramycine</a:t>
            </a:r>
            <a:r>
              <a:rPr lang="fr-FR" sz="1800" dirty="0"/>
              <a:t>, </a:t>
            </a:r>
            <a:r>
              <a:rPr lang="fr-FR" sz="1800" dirty="0" err="1"/>
              <a:t>clarithromycine</a:t>
            </a:r>
            <a:r>
              <a:rPr lang="fr-FR" sz="1800" dirty="0"/>
              <a:t>, </a:t>
            </a:r>
            <a:r>
              <a:rPr lang="fr-FR" sz="1800" dirty="0" err="1"/>
              <a:t>azithromycine</a:t>
            </a:r>
            <a:r>
              <a:rPr lang="fr-FR" sz="1800" dirty="0"/>
              <a:t>)</a:t>
            </a:r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fr-FR" sz="18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408693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Résistances naturelles</a:t>
            </a:r>
          </a:p>
          <a:p>
            <a:pPr lvl="1"/>
            <a:r>
              <a:rPr lang="fr-FR" dirty="0"/>
              <a:t>Imperméabilité paroi bactérienne des BGN (sauf azithromycine)</a:t>
            </a:r>
          </a:p>
          <a:p>
            <a:pPr lvl="1"/>
            <a:endParaRPr lang="fr-FR" dirty="0"/>
          </a:p>
          <a:p>
            <a:pPr lvl="0"/>
            <a:r>
              <a:rPr lang="fr-FR" b="1" dirty="0"/>
              <a:t>Résistances acquises</a:t>
            </a:r>
          </a:p>
          <a:p>
            <a:pPr lvl="0"/>
            <a:r>
              <a:rPr lang="fr-FR" dirty="0"/>
              <a:t>SA, Pneumocoque (20%), Streptocoque A (10%)</a:t>
            </a:r>
          </a:p>
          <a:p>
            <a:pPr lvl="1"/>
            <a:r>
              <a:rPr lang="fr-FR" dirty="0">
                <a:solidFill>
                  <a:schemeClr val="accent4"/>
                </a:solidFill>
              </a:rPr>
              <a:t>Modification de la cible bactérienne</a:t>
            </a:r>
          </a:p>
          <a:p>
            <a:pPr lvl="2"/>
            <a:r>
              <a:rPr lang="fr-FR" dirty="0"/>
              <a:t> R croisée entre macrolides (M), </a:t>
            </a:r>
            <a:r>
              <a:rPr lang="fr-FR" dirty="0" err="1"/>
              <a:t>lincosamines</a:t>
            </a:r>
            <a:r>
              <a:rPr lang="fr-FR" dirty="0"/>
              <a:t> (L) et    </a:t>
            </a:r>
            <a:r>
              <a:rPr lang="fr-FR" dirty="0" err="1"/>
              <a:t>streptogramines</a:t>
            </a:r>
            <a:r>
              <a:rPr lang="fr-FR" dirty="0"/>
              <a:t> B (Sb): </a:t>
            </a:r>
            <a:r>
              <a:rPr lang="fr-FR" dirty="0" err="1"/>
              <a:t>MLSb</a:t>
            </a:r>
            <a:r>
              <a:rPr lang="fr-FR" dirty="0"/>
              <a:t>  </a:t>
            </a:r>
          </a:p>
          <a:p>
            <a:pPr lvl="1"/>
            <a:r>
              <a:rPr lang="fr-FR" dirty="0"/>
              <a:t>Pompe à efflux</a:t>
            </a:r>
          </a:p>
          <a:p>
            <a:pPr lvl="1"/>
            <a:r>
              <a:rPr lang="fr-FR" dirty="0"/>
              <a:t>Inactivation enzymatique (rare)</a:t>
            </a:r>
          </a:p>
          <a:p>
            <a:pPr lvl="0"/>
            <a:endParaRPr lang="fr-FR" dirty="0"/>
          </a:p>
        </p:txBody>
      </p:sp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Mécanismes de résistances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3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Absorption</a:t>
            </a:r>
          </a:p>
          <a:p>
            <a:pPr lvl="1"/>
            <a:r>
              <a:rPr lang="fr-FR" dirty="0">
                <a:solidFill>
                  <a:schemeClr val="accent4"/>
                </a:solidFill>
              </a:rPr>
              <a:t>Biodisponibilit</a:t>
            </a:r>
            <a:r>
              <a:rPr lang="fr-FR" dirty="0"/>
              <a:t>é: 30-80% (variable selon les molécules)</a:t>
            </a:r>
          </a:p>
          <a:p>
            <a:pPr lvl="1"/>
            <a:r>
              <a:rPr lang="fr-FR" dirty="0"/>
              <a:t>Per os (tous) IV (érythromycine, spiramycine, clarithromycine)</a:t>
            </a:r>
          </a:p>
          <a:p>
            <a:r>
              <a:rPr lang="fr-FR" b="1" dirty="0"/>
              <a:t>Concentrations tissulaires élevées:</a:t>
            </a:r>
          </a:p>
          <a:p>
            <a:pPr lvl="1"/>
            <a:r>
              <a:rPr lang="fr-FR" dirty="0"/>
              <a:t>Poumon, foie, reins, </a:t>
            </a:r>
            <a:r>
              <a:rPr lang="fr-FR" dirty="0" err="1"/>
              <a:t>amydgales</a:t>
            </a:r>
            <a:r>
              <a:rPr lang="fr-FR" dirty="0"/>
              <a:t>…</a:t>
            </a:r>
          </a:p>
          <a:p>
            <a:pPr lvl="1"/>
            <a:r>
              <a:rPr lang="fr-FR" dirty="0"/>
              <a:t>médiocre: LCS</a:t>
            </a:r>
          </a:p>
          <a:p>
            <a:r>
              <a:rPr lang="fr-FR" b="1" dirty="0"/>
              <a:t>Fortes concentrations intracellulaires +</a:t>
            </a:r>
            <a:r>
              <a:rPr lang="fr-FR" dirty="0"/>
              <a:t>+++</a:t>
            </a:r>
          </a:p>
          <a:p>
            <a:pPr lvl="1"/>
            <a:r>
              <a:rPr lang="fr-FR" dirty="0"/>
              <a:t>phagocytes (PNN, macrophages..)</a:t>
            </a:r>
          </a:p>
          <a:p>
            <a:r>
              <a:rPr lang="fr-FR" dirty="0"/>
              <a:t>Antibiotique concentration dépendant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23269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756496" y="6887704"/>
            <a:ext cx="209991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44382" y="6887704"/>
            <a:ext cx="319186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31" name="Rectangle 7"/>
          <p:cNvSpPr>
            <a:spLocks noGrp="1"/>
          </p:cNvSpPr>
          <p:nvPr>
            <p:ph idx="1"/>
          </p:nvPr>
        </p:nvSpPr>
        <p:spPr>
          <a:xfrm>
            <a:off x="504033" y="2112952"/>
            <a:ext cx="9072563" cy="47747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>
                <a:solidFill>
                  <a:schemeClr val="accent1"/>
                </a:solidFill>
              </a:rPr>
              <a:t>Infections respiratoires</a:t>
            </a:r>
          </a:p>
          <a:p>
            <a:pPr lvl="1"/>
            <a:r>
              <a:rPr lang="fr-FR" dirty="0"/>
              <a:t>Pneumonies à intracellulaires (Chlamydiae, mycoplasmes, </a:t>
            </a:r>
            <a:r>
              <a:rPr lang="fr-FR" dirty="0" err="1"/>
              <a:t>légionelles</a:t>
            </a:r>
            <a:r>
              <a:rPr lang="is-IS" dirty="0"/>
              <a:t>…)</a:t>
            </a:r>
          </a:p>
          <a:p>
            <a:pPr lvl="1"/>
            <a:r>
              <a:rPr lang="fr-FR" dirty="0"/>
              <a:t>Coqueluche</a:t>
            </a:r>
          </a:p>
          <a:p>
            <a:pPr lvl="0"/>
            <a:endParaRPr lang="fr-FR" b="1" dirty="0"/>
          </a:p>
          <a:p>
            <a:pPr lvl="0"/>
            <a:r>
              <a:rPr lang="fr-FR" dirty="0">
                <a:solidFill>
                  <a:schemeClr val="accent1"/>
                </a:solidFill>
              </a:rPr>
              <a:t>Infections génitales</a:t>
            </a:r>
          </a:p>
          <a:p>
            <a:pPr lvl="1"/>
            <a:r>
              <a:rPr lang="fr-FR" dirty="0"/>
              <a:t>Urétrite ou cervico-vaginite </a:t>
            </a:r>
            <a:r>
              <a:rPr lang="fr-FR" i="1" dirty="0"/>
              <a:t>à </a:t>
            </a:r>
            <a:r>
              <a:rPr lang="fr-FR" i="1" dirty="0" err="1"/>
              <a:t>Ureaplasma</a:t>
            </a:r>
            <a:r>
              <a:rPr lang="fr-FR" i="1" dirty="0"/>
              <a:t> </a:t>
            </a:r>
            <a:r>
              <a:rPr lang="fr-FR" dirty="0"/>
              <a:t>ou Chlamydia: </a:t>
            </a:r>
            <a:r>
              <a:rPr lang="fr-FR" dirty="0" err="1"/>
              <a:t>préferer</a:t>
            </a:r>
            <a:r>
              <a:rPr lang="fr-FR" dirty="0"/>
              <a:t> Doxycycline</a:t>
            </a:r>
          </a:p>
          <a:p>
            <a:pPr lvl="1"/>
            <a:endParaRPr lang="fr-FR" dirty="0"/>
          </a:p>
          <a:p>
            <a:pPr lvl="0"/>
            <a:r>
              <a:rPr lang="fr-FR" b="1" dirty="0">
                <a:solidFill>
                  <a:schemeClr val="accent1"/>
                </a:solidFill>
              </a:rPr>
              <a:t>Infections digestives: </a:t>
            </a:r>
            <a:r>
              <a:rPr lang="fr-FR" dirty="0"/>
              <a:t> Azithromycine</a:t>
            </a:r>
            <a:endParaRPr lang="fr-FR" b="1" dirty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Diarrhées à </a:t>
            </a:r>
            <a:r>
              <a:rPr lang="fr-FR" i="1" dirty="0"/>
              <a:t>Campylobacter jejuni, Salmonella, Shigella</a:t>
            </a:r>
            <a:r>
              <a:rPr lang="fr-FR" dirty="0"/>
              <a:t>… </a:t>
            </a:r>
          </a:p>
          <a:p>
            <a:pPr lvl="1"/>
            <a:endParaRPr lang="fr-FR" dirty="0"/>
          </a:p>
          <a:p>
            <a:pPr lvl="0"/>
            <a:r>
              <a:rPr lang="fr-FR" dirty="0">
                <a:solidFill>
                  <a:schemeClr val="accent1"/>
                </a:solidFill>
              </a:rPr>
              <a:t>Autres</a:t>
            </a:r>
          </a:p>
          <a:p>
            <a:pPr lvl="1"/>
            <a:r>
              <a:rPr lang="fr-FR" dirty="0"/>
              <a:t>Maladies des griffes du chat (</a:t>
            </a:r>
            <a:r>
              <a:rPr lang="fr-FR" i="1" dirty="0" err="1"/>
              <a:t>Bartonella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Infections à </a:t>
            </a:r>
            <a:r>
              <a:rPr lang="fr-FR" i="1" dirty="0" err="1"/>
              <a:t>Mycobacterium</a:t>
            </a:r>
            <a:r>
              <a:rPr lang="fr-FR" i="1" dirty="0"/>
              <a:t> </a:t>
            </a:r>
            <a:r>
              <a:rPr lang="fr-FR" i="1" dirty="0" err="1"/>
              <a:t>avium</a:t>
            </a:r>
            <a:endParaRPr lang="fr-FR" i="1" dirty="0"/>
          </a:p>
          <a:p>
            <a:pPr lvl="1"/>
            <a:r>
              <a:rPr lang="fr-FR" dirty="0"/>
              <a:t>Toxoplasmose chez la femme enceinte et immunodéprimé (Spiramycine)</a:t>
            </a:r>
          </a:p>
          <a:p>
            <a:pPr lvl="1"/>
            <a:r>
              <a:rPr lang="fr-FR" dirty="0"/>
              <a:t>Ulcère duodénal à </a:t>
            </a:r>
            <a:r>
              <a:rPr lang="fr-FR" dirty="0" err="1"/>
              <a:t>H.pylori</a:t>
            </a:r>
            <a:endParaRPr lang="fr-FR" dirty="0"/>
          </a:p>
          <a:p>
            <a:pPr lvl="1"/>
            <a:endParaRPr lang="fr-FR" dirty="0"/>
          </a:p>
          <a:p>
            <a:pPr lvl="0"/>
            <a:r>
              <a:rPr lang="fr-FR" b="1" dirty="0">
                <a:solidFill>
                  <a:schemeClr val="accent1"/>
                </a:solidFill>
              </a:rPr>
              <a:t>Allergie aux </a:t>
            </a:r>
            <a:r>
              <a:rPr lang="fr-FR" b="1" dirty="0" err="1">
                <a:solidFill>
                  <a:schemeClr val="accent1"/>
                </a:solidFill>
              </a:rPr>
              <a:t>bétalactamines</a:t>
            </a:r>
            <a:endParaRPr lang="fr-FR" b="1" dirty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Angines aigues à Streptocoques</a:t>
            </a:r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184961699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Augmentation de </a:t>
            </a:r>
            <a:r>
              <a:rPr lang="en-GB" dirty="0" err="1"/>
              <a:t>l’espace</a:t>
            </a:r>
            <a:r>
              <a:rPr lang="en-GB" dirty="0"/>
              <a:t> QT</a:t>
            </a:r>
          </a:p>
          <a:p>
            <a:pPr lvl="1"/>
            <a:r>
              <a:rPr lang="en-GB" dirty="0"/>
              <a:t> </a:t>
            </a:r>
            <a:r>
              <a:rPr lang="en-GB" dirty="0" err="1"/>
              <a:t>Torsades</a:t>
            </a:r>
            <a:r>
              <a:rPr lang="en-GB" dirty="0"/>
              <a:t> de pointe avec </a:t>
            </a:r>
            <a:r>
              <a:rPr lang="en-GB" dirty="0" err="1"/>
              <a:t>l’érythromycine</a:t>
            </a:r>
            <a:r>
              <a:rPr lang="en-GB" dirty="0"/>
              <a:t> </a:t>
            </a:r>
          </a:p>
          <a:p>
            <a:r>
              <a:rPr lang="en-GB" dirty="0"/>
              <a:t>Troubles </a:t>
            </a:r>
            <a:r>
              <a:rPr lang="en-GB" dirty="0" err="1"/>
              <a:t>digestifs</a:t>
            </a:r>
            <a:endParaRPr lang="en-GB" dirty="0"/>
          </a:p>
          <a:p>
            <a:pPr lvl="2"/>
            <a:r>
              <a:rPr lang="en-US" dirty="0" err="1"/>
              <a:t>Nausées</a:t>
            </a:r>
            <a:r>
              <a:rPr lang="en-US" dirty="0"/>
              <a:t>, </a:t>
            </a:r>
            <a:r>
              <a:rPr lang="en-US" dirty="0" err="1"/>
              <a:t>vomissements</a:t>
            </a:r>
            <a:r>
              <a:rPr lang="en-US" dirty="0"/>
              <a:t>, </a:t>
            </a:r>
            <a:r>
              <a:rPr lang="en-US" dirty="0" err="1"/>
              <a:t>douleurs</a:t>
            </a:r>
            <a:r>
              <a:rPr lang="en-US" dirty="0"/>
              <a:t> </a:t>
            </a:r>
            <a:r>
              <a:rPr lang="en-US" dirty="0" err="1"/>
              <a:t>abdominales</a:t>
            </a:r>
            <a:endParaRPr lang="fr-FR" altLang="fr-FR" dirty="0"/>
          </a:p>
          <a:p>
            <a:r>
              <a:rPr lang="fr-FR" altLang="fr-FR" dirty="0"/>
              <a:t>Hépatites </a:t>
            </a:r>
            <a:r>
              <a:rPr lang="fr-FR" altLang="fr-FR" dirty="0" err="1"/>
              <a:t>immuno</a:t>
            </a:r>
            <a:r>
              <a:rPr lang="fr-FR" altLang="fr-FR" dirty="0"/>
              <a:t>-allergiques</a:t>
            </a:r>
          </a:p>
          <a:p>
            <a:pPr lvl="2"/>
            <a:r>
              <a:rPr lang="fr-FR" altLang="fr-FR" dirty="0"/>
              <a:t>Cytolyse, Cholestase</a:t>
            </a:r>
          </a:p>
          <a:p>
            <a:r>
              <a:rPr lang="fr-FR" altLang="fr-FR" dirty="0"/>
              <a:t>Réactions cutanées</a:t>
            </a:r>
          </a:p>
          <a:p>
            <a:pPr lvl="1"/>
            <a:r>
              <a:rPr lang="en-US" dirty="0" err="1"/>
              <a:t>Exanthème</a:t>
            </a:r>
            <a:r>
              <a:rPr lang="en-US" dirty="0"/>
              <a:t> </a:t>
            </a:r>
            <a:r>
              <a:rPr lang="en-US" dirty="0" err="1"/>
              <a:t>maculo-papuleux</a:t>
            </a:r>
            <a:r>
              <a:rPr lang="en-US" dirty="0"/>
              <a:t>, </a:t>
            </a:r>
            <a:r>
              <a:rPr lang="en-US" dirty="0" err="1"/>
              <a:t>urticaire</a:t>
            </a:r>
            <a:r>
              <a:rPr lang="en-US" dirty="0"/>
              <a:t>, </a:t>
            </a:r>
            <a:r>
              <a:rPr lang="en-US" dirty="0" err="1"/>
              <a:t>prurit</a:t>
            </a:r>
            <a:endParaRPr lang="fr-FR" altLang="fr-FR" dirty="0"/>
          </a:p>
          <a:p>
            <a:r>
              <a:rPr lang="fr-FR" altLang="fr-FR" dirty="0"/>
              <a:t>Interactions médicamenteuses (</a:t>
            </a:r>
            <a:r>
              <a:rPr lang="fr-FR" altLang="fr-FR" dirty="0" err="1"/>
              <a:t>Cyt</a:t>
            </a:r>
            <a:r>
              <a:rPr lang="fr-FR" altLang="fr-FR" dirty="0"/>
              <a:t> P450)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714648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Structure chimique différente des macrolides: acide aminé et sucre reliés par une liaison peptidique</a:t>
            </a:r>
          </a:p>
          <a:p>
            <a:pPr lvl="1"/>
            <a:r>
              <a:rPr lang="fr-FR" sz="2200" u="sng" dirty="0" err="1"/>
              <a:t>Lincomycine</a:t>
            </a:r>
            <a:endParaRPr lang="fr-FR" sz="2200" u="sng" dirty="0"/>
          </a:p>
          <a:p>
            <a:pPr lvl="1"/>
            <a:r>
              <a:rPr lang="fr-FR" sz="2200" u="sng" dirty="0"/>
              <a:t>Clindamycine</a:t>
            </a:r>
            <a:r>
              <a:rPr lang="fr-FR" sz="2200" dirty="0"/>
              <a:t>: dérivé </a:t>
            </a:r>
            <a:r>
              <a:rPr lang="fr-FR" sz="2200" dirty="0" err="1"/>
              <a:t>hémisynthétique</a:t>
            </a:r>
            <a:r>
              <a:rPr lang="fr-FR" sz="2200" dirty="0"/>
              <a:t> ( + actif)</a:t>
            </a:r>
          </a:p>
          <a:p>
            <a:endParaRPr lang="fr-FR" sz="2400" b="1" dirty="0"/>
          </a:p>
          <a:p>
            <a:r>
              <a:rPr lang="fr-FR" sz="2400" b="1" dirty="0"/>
              <a:t>Mécanisme d’action</a:t>
            </a:r>
            <a:endParaRPr lang="fr-FR" sz="1959" dirty="0"/>
          </a:p>
          <a:p>
            <a:pPr lvl="1">
              <a:buFont typeface="Courier New" charset="0"/>
              <a:buChar char="o"/>
            </a:pPr>
            <a:r>
              <a:rPr lang="fr-FR" sz="1959" dirty="0"/>
              <a:t>Inhibition synthèse des protéines (sous-unité 50s du ribosome)</a:t>
            </a:r>
          </a:p>
          <a:p>
            <a:pPr lvl="1">
              <a:buFont typeface="Courier New" charset="0"/>
              <a:buChar char="o"/>
            </a:pPr>
            <a:r>
              <a:rPr lang="fr-FR" sz="1959" b="1" dirty="0">
                <a:solidFill>
                  <a:schemeClr val="bg2">
                    <a:lumMod val="25000"/>
                  </a:schemeClr>
                </a:solidFill>
              </a:rPr>
              <a:t>Propriétés </a:t>
            </a:r>
            <a:r>
              <a:rPr lang="fr-FR" sz="1959" b="1" dirty="0" err="1">
                <a:solidFill>
                  <a:schemeClr val="bg2">
                    <a:lumMod val="25000"/>
                  </a:schemeClr>
                </a:solidFill>
              </a:rPr>
              <a:t>immuno-stimulantes</a:t>
            </a:r>
            <a:r>
              <a:rPr lang="fr-FR" sz="1959" dirty="0"/>
              <a:t>: limite l’adhésion bactérienne, réduit la </a:t>
            </a:r>
            <a:r>
              <a:rPr lang="fr-FR" sz="1959" b="1" dirty="0"/>
              <a:t>formation de </a:t>
            </a:r>
            <a:r>
              <a:rPr lang="fr-FR" sz="1959" b="1" dirty="0" err="1"/>
              <a:t>slime</a:t>
            </a:r>
            <a:r>
              <a:rPr lang="fr-FR" sz="1959" b="1" dirty="0"/>
              <a:t> par </a:t>
            </a:r>
            <a:r>
              <a:rPr lang="fr-FR" sz="1959" b="1" i="1" dirty="0" err="1"/>
              <a:t>S.aureus</a:t>
            </a:r>
            <a:r>
              <a:rPr lang="fr-FR" sz="1959" i="1" dirty="0"/>
              <a:t>, </a:t>
            </a:r>
            <a:r>
              <a:rPr lang="fr-FR" sz="1959" dirty="0"/>
              <a:t>facilite le chimiotactisme, l’</a:t>
            </a:r>
            <a:r>
              <a:rPr lang="fr-FR" sz="1959" dirty="0" err="1"/>
              <a:t>opsonisation</a:t>
            </a:r>
            <a:r>
              <a:rPr lang="fr-FR" sz="1959" dirty="0"/>
              <a:t>, la phagocytose et l’activité bactéricide des PNN, module la production de cytokines, </a:t>
            </a:r>
            <a:r>
              <a:rPr lang="fr-FR" sz="1959" b="1" dirty="0"/>
              <a:t>limite la production de toxines bactériennes </a:t>
            </a:r>
            <a:endParaRPr lang="fr-FR" sz="1959" b="1" i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Lincosamines</a:t>
            </a:r>
          </a:p>
        </p:txBody>
      </p:sp>
    </p:spTree>
    <p:extLst>
      <p:ext uri="{BB962C8B-B14F-4D97-AF65-F5344CB8AC3E}">
        <p14:creationId xmlns:p14="http://schemas.microsoft.com/office/powerpoint/2010/main" val="356065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13" y="0"/>
            <a:ext cx="9612312" cy="1346200"/>
          </a:xfrm>
          <a:noFill/>
        </p:spPr>
        <p:txBody>
          <a:bodyPr/>
          <a:lstStyle/>
          <a:p>
            <a:pPr lvl="0" hangingPunct="1"/>
            <a:r>
              <a:rPr lang="en-US" dirty="0" err="1"/>
              <a:t>Spectre</a:t>
            </a:r>
            <a:r>
              <a:rPr lang="en-US" dirty="0"/>
              <a:t> </a:t>
            </a:r>
            <a:r>
              <a:rPr lang="en-US" dirty="0" err="1"/>
              <a:t>antibactérien</a:t>
            </a:r>
            <a:endParaRPr lang="en-US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0" y="1931988"/>
            <a:ext cx="8229600" cy="4090987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000" dirty="0"/>
              <a:t>  </a:t>
            </a:r>
            <a:r>
              <a:rPr lang="en-US" sz="2400" b="1" dirty="0"/>
              <a:t>Cocci gram +</a:t>
            </a:r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1959" dirty="0" err="1"/>
              <a:t>Streptocoques</a:t>
            </a:r>
            <a:endParaRPr lang="en-US" sz="1959" dirty="0"/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1959" dirty="0" err="1"/>
              <a:t>Staphylocoques</a:t>
            </a:r>
            <a:endParaRPr lang="en-US" sz="1959" dirty="0"/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400" dirty="0"/>
              <a:t> </a:t>
            </a:r>
            <a:r>
              <a:rPr lang="en-US" sz="2400" b="1" dirty="0" err="1"/>
              <a:t>Anaérobies</a:t>
            </a:r>
            <a:r>
              <a:rPr lang="en-US" sz="2400" b="1" dirty="0"/>
              <a:t> (</a:t>
            </a:r>
            <a:r>
              <a:rPr lang="en-US" sz="2400" b="1" dirty="0" err="1"/>
              <a:t>résistances</a:t>
            </a:r>
            <a:r>
              <a:rPr lang="en-US" sz="2400" b="1" dirty="0"/>
              <a:t> </a:t>
            </a:r>
            <a:r>
              <a:rPr lang="en-US" sz="2400" b="1" dirty="0" err="1"/>
              <a:t>acquises</a:t>
            </a:r>
            <a:r>
              <a:rPr lang="en-US" sz="2400" b="1" dirty="0"/>
              <a:t>)</a:t>
            </a:r>
          </a:p>
          <a:p>
            <a:pPr lvl="1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r>
              <a:rPr lang="en-US" sz="2000" i="1" dirty="0" err="1"/>
              <a:t>Bacteroides</a:t>
            </a:r>
            <a:r>
              <a:rPr lang="en-US" sz="2000" i="1" dirty="0"/>
              <a:t>, Clostridium (</a:t>
            </a:r>
            <a:r>
              <a:rPr lang="en-US" sz="2000" i="1" dirty="0" err="1"/>
              <a:t>sauf</a:t>
            </a:r>
            <a:r>
              <a:rPr lang="en-US" sz="2000" i="1" dirty="0"/>
              <a:t> </a:t>
            </a:r>
            <a:r>
              <a:rPr lang="en-US" sz="2000" i="1" dirty="0" err="1"/>
              <a:t>C.difficile</a:t>
            </a:r>
            <a:r>
              <a:rPr lang="en-US" sz="2000" i="1" dirty="0"/>
              <a:t>), </a:t>
            </a:r>
            <a:r>
              <a:rPr lang="en-US" sz="2000" i="1" dirty="0" err="1"/>
              <a:t>Peptostreptococcus</a:t>
            </a:r>
            <a:r>
              <a:rPr lang="en-US" sz="2000" i="1" dirty="0"/>
              <a:t>, Propionibacterium acnes, </a:t>
            </a:r>
            <a:r>
              <a:rPr lang="en-US" sz="2000" i="1" dirty="0" err="1"/>
              <a:t>Prevotella</a:t>
            </a:r>
            <a:r>
              <a:rPr lang="en-US" sz="2000" i="1" dirty="0"/>
              <a:t>, </a:t>
            </a:r>
            <a:r>
              <a:rPr lang="en-US" sz="2000" i="1" dirty="0" err="1"/>
              <a:t>Porphyromonas</a:t>
            </a:r>
            <a:r>
              <a:rPr lang="en-US" sz="2000" i="1" dirty="0"/>
              <a:t>, Fusobacterium, Bifidobacterium, </a:t>
            </a:r>
            <a:r>
              <a:rPr lang="en-US" sz="2000" i="1" dirty="0" err="1"/>
              <a:t>Veillonella</a:t>
            </a:r>
            <a:r>
              <a:rPr lang="en-US" sz="2000" i="1" dirty="0"/>
              <a:t>, </a:t>
            </a:r>
            <a:r>
              <a:rPr lang="en-US" sz="2000" i="1" dirty="0" err="1"/>
              <a:t>Actinomyces</a:t>
            </a:r>
            <a:endParaRPr lang="en-US" sz="2000" i="1" dirty="0"/>
          </a:p>
          <a:p>
            <a:pPr lvl="1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endParaRPr lang="en-US" sz="200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400" b="1" dirty="0"/>
              <a:t> </a:t>
            </a:r>
            <a:r>
              <a:rPr lang="en-US" sz="2400" b="1" dirty="0" err="1"/>
              <a:t>Protozoaires</a:t>
            </a:r>
            <a:endParaRPr lang="en-US" sz="2400" b="1" dirty="0"/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1959" i="1" dirty="0"/>
              <a:t>Toxoplasma </a:t>
            </a:r>
            <a:r>
              <a:rPr lang="en-US" sz="1959" i="1" dirty="0" err="1"/>
              <a:t>gondii</a:t>
            </a:r>
            <a:r>
              <a:rPr lang="en-US" sz="1959" i="1" dirty="0"/>
              <a:t> </a:t>
            </a:r>
            <a:endParaRPr lang="en-US" sz="1959" dirty="0"/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>
              <a:solidFill>
                <a:schemeClr val="accent2"/>
              </a:solidFill>
            </a:endParaRPr>
          </a:p>
          <a:p>
            <a:pPr marL="342900" lvl="1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Wingdings" charset="2"/>
              <a:buChar char="Ø"/>
            </a:pPr>
            <a:endParaRPr lang="en-US" sz="2180" dirty="0"/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9996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13" y="0"/>
            <a:ext cx="9612312" cy="1346200"/>
          </a:xfrm>
          <a:noFill/>
        </p:spPr>
        <p:txBody>
          <a:bodyPr/>
          <a:lstStyle/>
          <a:p>
            <a:pPr lvl="0" hangingPunct="1"/>
            <a:r>
              <a:rPr lang="en-US" err="1"/>
              <a:t>Mécanismes</a:t>
            </a:r>
            <a:r>
              <a:rPr lang="en-US"/>
              <a:t> de résistance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0" y="1716088"/>
            <a:ext cx="8229600" cy="40894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fr-FR" sz="2400" b="1" dirty="0"/>
              <a:t>Résistances naturelles</a:t>
            </a:r>
          </a:p>
          <a:p>
            <a:pPr lvl="1">
              <a:buFont typeface="Courier New" charset="0"/>
              <a:buChar char="o"/>
            </a:pPr>
            <a:r>
              <a:rPr lang="fr-FR" sz="1959" dirty="0"/>
              <a:t>Imperméabilité paroi bactérienne: bacilles Gram négatifs</a:t>
            </a:r>
          </a:p>
          <a:p>
            <a:pPr lvl="1">
              <a:buFont typeface="Courier New" charset="0"/>
              <a:buChar char="o"/>
            </a:pPr>
            <a:r>
              <a:rPr lang="fr-FR" sz="1959" dirty="0" err="1"/>
              <a:t>Entérococcus</a:t>
            </a:r>
            <a:r>
              <a:rPr lang="fr-FR" sz="1959" dirty="0"/>
              <a:t> faecalis</a:t>
            </a:r>
          </a:p>
          <a:p>
            <a:pPr lvl="1">
              <a:buFont typeface="Courier New" charset="0"/>
              <a:buChar char="o"/>
            </a:pPr>
            <a:endParaRPr lang="fr-FR" sz="1959" dirty="0"/>
          </a:p>
          <a:p>
            <a:pPr>
              <a:buFont typeface="Wingdings" charset="2"/>
              <a:buChar char="Ø"/>
            </a:pPr>
            <a:r>
              <a:rPr lang="fr-FR" sz="2400" b="1" dirty="0"/>
              <a:t>Résistances acquises</a:t>
            </a:r>
          </a:p>
          <a:p>
            <a:pPr lvl="1">
              <a:buFont typeface="Courier New" charset="0"/>
              <a:buChar char="o"/>
            </a:pPr>
            <a:r>
              <a:rPr lang="fr-FR" sz="2000" b="1" dirty="0"/>
              <a:t>Modification de la cible ribosomale ++</a:t>
            </a:r>
          </a:p>
          <a:p>
            <a:pPr marL="432226" lvl="1" indent="0">
              <a:buNone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=&gt; Résistances croisées avec macrolides (phénotype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</a:rPr>
              <a:t>MLSb</a:t>
            </a:r>
            <a:r>
              <a:rPr lang="fr-FR" sz="2000" dirty="0"/>
              <a:t>)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Phénomène d’efflux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Inactivation enzymatique</a:t>
            </a:r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>
              <a:solidFill>
                <a:schemeClr val="accent2"/>
              </a:solidFill>
            </a:endParaRPr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7688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5426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Macrolides</a:t>
            </a:r>
            <a:br>
              <a:rPr lang="fr-FR" sz="3100" dirty="0">
                <a:latin typeface="Calibri" pitchFamily="34"/>
              </a:rPr>
            </a:br>
            <a:r>
              <a:rPr lang="fr-FR" sz="3100" dirty="0" err="1">
                <a:latin typeface="Calibri" pitchFamily="34"/>
              </a:rPr>
              <a:t>Fidaxomycine</a:t>
            </a:r>
            <a:br>
              <a:rPr lang="fr-FR" sz="3100" dirty="0"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Cyclines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 err="1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Imidazolés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Association de Sulfamides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Polypeptides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Furanes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 err="1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Phénicolés</a:t>
            </a:r>
            <a:br>
              <a:rPr lang="fr-FR" sz="3100" dirty="0">
                <a:latin typeface="Calibri" pitchFamily="34"/>
              </a:rPr>
            </a:br>
            <a:br>
              <a:rPr lang="fr-FR" sz="400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endParaRPr lang="fr-FR" sz="3307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0422" y="5288274"/>
            <a:ext cx="6171985" cy="13136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Mode d’action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Spectre </a:t>
            </a:r>
            <a:r>
              <a:rPr lang="fr-FR" sz="1984" err="1">
                <a:solidFill>
                  <a:prstClr val="black"/>
                </a:solidFill>
                <a:latin typeface="Calibri" panose="020F0502020204030204" pitchFamily="34" charset="0"/>
              </a:rPr>
              <a:t>anti-bactérien</a:t>
            </a: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 utile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3954" y="480447"/>
            <a:ext cx="53779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latin typeface="Calibri" charset="0"/>
                <a:ea typeface="Calibri" charset="0"/>
                <a:cs typeface="Calibri" charset="0"/>
              </a:rPr>
              <a:t>Menu 1</a:t>
            </a:r>
            <a:r>
              <a:rPr lang="fr-FR" sz="4200" b="1" baseline="30000" dirty="0">
                <a:latin typeface="Calibri" charset="0"/>
                <a:ea typeface="Calibri" charset="0"/>
                <a:cs typeface="Calibri" charset="0"/>
              </a:rPr>
              <a:t>ème</a:t>
            </a:r>
            <a:r>
              <a:rPr lang="fr-FR" sz="4200" b="1" dirty="0">
                <a:latin typeface="Calibri" charset="0"/>
                <a:ea typeface="Calibri" charset="0"/>
                <a:cs typeface="Calibri" charset="0"/>
              </a:rPr>
              <a:t> partie </a:t>
            </a:r>
          </a:p>
        </p:txBody>
      </p:sp>
    </p:spTree>
    <p:extLst>
      <p:ext uri="{BB962C8B-B14F-4D97-AF65-F5344CB8AC3E}">
        <p14:creationId xmlns:p14="http://schemas.microsoft.com/office/powerpoint/2010/main" val="2266675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Absorption</a:t>
            </a:r>
          </a:p>
          <a:p>
            <a:pPr lvl="2"/>
            <a:r>
              <a:rPr lang="fr-FR" dirty="0"/>
              <a:t>Bonne absorption digestive</a:t>
            </a: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, biodisponibilité 90%</a:t>
            </a:r>
          </a:p>
          <a:p>
            <a:pPr lvl="2"/>
            <a:r>
              <a:rPr lang="fr-FR" dirty="0"/>
              <a:t>Per-os, IV,IM</a:t>
            </a:r>
          </a:p>
          <a:p>
            <a:r>
              <a:rPr lang="fr-FR" b="1" dirty="0"/>
              <a:t>Concentrations tissulaires élevées:</a:t>
            </a:r>
          </a:p>
          <a:p>
            <a:pPr lvl="1"/>
            <a:r>
              <a:rPr lang="fr-FR" dirty="0"/>
              <a:t>Poumon, foie, rein, os, abcès cérébraux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Médiocre: LCS</a:t>
            </a:r>
            <a:endParaRPr lang="fr-FR" dirty="0"/>
          </a:p>
          <a:p>
            <a:r>
              <a:rPr lang="fr-FR" b="1" dirty="0"/>
              <a:t>Fortes concentrations intracellulaires</a:t>
            </a:r>
          </a:p>
          <a:p>
            <a:r>
              <a:rPr lang="fr-FR" dirty="0"/>
              <a:t>Bactériostatique 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807515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756496" y="6887704"/>
            <a:ext cx="209991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44381" y="6887704"/>
            <a:ext cx="319186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31" name="Rectangle 7"/>
          <p:cNvSpPr>
            <a:spLocks noGrp="1"/>
          </p:cNvSpPr>
          <p:nvPr>
            <p:ph idx="1"/>
          </p:nvPr>
        </p:nvSpPr>
        <p:spPr>
          <a:xfrm>
            <a:off x="504031" y="2046788"/>
            <a:ext cx="9072563" cy="4508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err="1">
                <a:solidFill>
                  <a:schemeClr val="accent1"/>
                </a:solidFill>
              </a:rPr>
              <a:t>Infectio</a:t>
            </a:r>
            <a:r>
              <a:rPr lang="fr-FR" b="1" dirty="0">
                <a:solidFill>
                  <a:schemeClr val="accent1"/>
                </a:solidFill>
              </a:rPr>
              <a:t>ns à staphylocoques</a:t>
            </a:r>
          </a:p>
          <a:p>
            <a:pPr lvl="2"/>
            <a:r>
              <a:rPr lang="fr-FR" dirty="0"/>
              <a:t>Localisations cutanées et </a:t>
            </a:r>
            <a:r>
              <a:rPr lang="fr-FR" dirty="0" err="1"/>
              <a:t>ostéo-articulaires</a:t>
            </a:r>
            <a:r>
              <a:rPr lang="fr-FR" dirty="0"/>
              <a:t> (en association) ++</a:t>
            </a:r>
          </a:p>
          <a:p>
            <a:pPr lvl="2"/>
            <a:r>
              <a:rPr lang="fr-FR" dirty="0"/>
              <a:t>DHB nécrosantes en association à une béta-lactamine</a:t>
            </a:r>
          </a:p>
          <a:p>
            <a:pPr marL="432226" lvl="1" indent="0">
              <a:buNone/>
            </a:pPr>
            <a:r>
              <a:rPr lang="fr-FR" dirty="0"/>
              <a:t>=&gt; pour l’action </a:t>
            </a:r>
            <a:r>
              <a:rPr lang="fr-FR" dirty="0" err="1"/>
              <a:t>antitoxinique</a:t>
            </a:r>
            <a:endParaRPr lang="fr-FR" dirty="0"/>
          </a:p>
          <a:p>
            <a:pPr marL="432226" lvl="1" indent="0">
              <a:buNone/>
            </a:pPr>
            <a:endParaRPr lang="fr-FR" dirty="0"/>
          </a:p>
          <a:p>
            <a:pPr lvl="0"/>
            <a:r>
              <a:rPr lang="fr-FR" dirty="0">
                <a:solidFill>
                  <a:schemeClr val="accent1"/>
                </a:solidFill>
              </a:rPr>
              <a:t>Infections à anaérobies</a:t>
            </a:r>
          </a:p>
          <a:p>
            <a:pPr lvl="2"/>
            <a:r>
              <a:rPr lang="fr-FR" dirty="0"/>
              <a:t>Péritonite, pleurésie, abcès pulmonaire</a:t>
            </a:r>
          </a:p>
          <a:p>
            <a:pPr lvl="2"/>
            <a:endParaRPr lang="fr-FR" dirty="0"/>
          </a:p>
          <a:p>
            <a:pPr lvl="0"/>
            <a:r>
              <a:rPr lang="fr-FR" dirty="0">
                <a:solidFill>
                  <a:schemeClr val="accent1"/>
                </a:solidFill>
              </a:rPr>
              <a:t>Infections à </a:t>
            </a:r>
            <a:r>
              <a:rPr lang="fr-FR" dirty="0" err="1">
                <a:solidFill>
                  <a:schemeClr val="accent1"/>
                </a:solidFill>
              </a:rPr>
              <a:t>Actinomyces</a:t>
            </a:r>
            <a:endParaRPr lang="fr-FR" dirty="0">
              <a:solidFill>
                <a:schemeClr val="accent1"/>
              </a:solidFill>
            </a:endParaRPr>
          </a:p>
          <a:p>
            <a:pPr marL="120742" lvl="0" indent="0">
              <a:buNone/>
            </a:pPr>
            <a:endParaRPr lang="fr-FR" dirty="0">
              <a:solidFill>
                <a:schemeClr val="accent2"/>
              </a:solidFill>
            </a:endParaRPr>
          </a:p>
          <a:p>
            <a:pPr lvl="0"/>
            <a:r>
              <a:rPr lang="fr-FR" b="1" dirty="0">
                <a:solidFill>
                  <a:schemeClr val="accent1"/>
                </a:solidFill>
              </a:rPr>
              <a:t>Allergies </a:t>
            </a:r>
          </a:p>
          <a:p>
            <a:pPr lvl="2"/>
            <a:r>
              <a:rPr lang="fr-FR" dirty="0" err="1"/>
              <a:t>Toxoplamose</a:t>
            </a:r>
            <a:r>
              <a:rPr lang="fr-FR" dirty="0"/>
              <a:t> cérébrale: association avec </a:t>
            </a:r>
            <a:r>
              <a:rPr lang="fr-FR" dirty="0" err="1"/>
              <a:t>Pyriméthamine</a:t>
            </a:r>
            <a:r>
              <a:rPr lang="fr-FR" dirty="0"/>
              <a:t> (allergie Sulfadiazine)</a:t>
            </a:r>
          </a:p>
          <a:p>
            <a:pPr lvl="2"/>
            <a:r>
              <a:rPr lang="fr-FR" dirty="0"/>
              <a:t>Antibioprophylaxie en cas de chirurgie ou d’endocardite infectieuse (allergie aux </a:t>
            </a:r>
            <a:r>
              <a:rPr lang="fr-FR" dirty="0" err="1"/>
              <a:t>bétalactamines</a:t>
            </a:r>
            <a:r>
              <a:rPr lang="fr-FR" dirty="0"/>
              <a:t>) </a:t>
            </a:r>
          </a:p>
          <a:p>
            <a:pPr lvl="2"/>
            <a:r>
              <a:rPr lang="fr-FR" dirty="0"/>
              <a:t>DHBNN si allergie amoxicilline</a:t>
            </a:r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Indications: Clindamycine ++</a:t>
            </a:r>
          </a:p>
        </p:txBody>
      </p:sp>
    </p:spTree>
    <p:extLst>
      <p:ext uri="{BB962C8B-B14F-4D97-AF65-F5344CB8AC3E}">
        <p14:creationId xmlns:p14="http://schemas.microsoft.com/office/powerpoint/2010/main" val="831396188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Troubles digestifs</a:t>
            </a:r>
          </a:p>
          <a:p>
            <a:pPr lvl="1"/>
            <a:r>
              <a:rPr lang="fr-FR" dirty="0"/>
              <a:t>Diarrhées simples (20%)</a:t>
            </a:r>
            <a:endParaRPr lang="fr-FR" altLang="fr-FR" dirty="0"/>
          </a:p>
          <a:p>
            <a:pPr lvl="1"/>
            <a:r>
              <a:rPr lang="fr-FR" altLang="fr-FR" dirty="0">
                <a:solidFill>
                  <a:srgbClr val="0070C0"/>
                </a:solidFill>
              </a:rPr>
              <a:t>Infections à Clostridium difficile</a:t>
            </a:r>
          </a:p>
          <a:p>
            <a:r>
              <a:rPr lang="fr-FR" altLang="fr-FR" dirty="0"/>
              <a:t>Réactions hépatiques rares</a:t>
            </a:r>
          </a:p>
          <a:p>
            <a:pPr lvl="1"/>
            <a:r>
              <a:rPr lang="fr-FR" altLang="fr-FR" dirty="0"/>
              <a:t>Cytolyses</a:t>
            </a:r>
          </a:p>
          <a:p>
            <a:r>
              <a:rPr lang="fr-FR" altLang="fr-FR" dirty="0"/>
              <a:t>Réactions cutanées allergiques</a:t>
            </a:r>
          </a:p>
          <a:p>
            <a:pPr lvl="1"/>
            <a:r>
              <a:rPr lang="fr-FR" altLang="fr-FR" dirty="0"/>
              <a:t>Plus fréquentes au cours de l’infection à VIH</a:t>
            </a:r>
          </a:p>
          <a:p>
            <a:r>
              <a:rPr lang="fr-FR" altLang="fr-FR" dirty="0"/>
              <a:t>Troubles hématologiques rares</a:t>
            </a:r>
          </a:p>
          <a:p>
            <a:pPr lvl="1"/>
            <a:r>
              <a:rPr lang="fr-FR" dirty="0"/>
              <a:t>Leucopénie, neutropénie, thrombopénie</a:t>
            </a:r>
          </a:p>
          <a:p>
            <a:r>
              <a:rPr lang="fr-FR" dirty="0"/>
              <a:t>Interactions médicamenteuses réduites (CyP3A4)</a:t>
            </a:r>
          </a:p>
          <a:p>
            <a:endParaRPr lang="fr-FR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 et contre-indications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61561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Mélange de deux groupes d’antibiotiques polypeptidiques très proches chimiquement (</a:t>
            </a:r>
            <a:r>
              <a:rPr lang="fr-FR" sz="2400" dirty="0" err="1"/>
              <a:t>streptogramines</a:t>
            </a:r>
            <a:r>
              <a:rPr lang="fr-FR" sz="2400" dirty="0"/>
              <a:t> A et B): agissent en synergie</a:t>
            </a:r>
          </a:p>
          <a:p>
            <a:pPr lvl="1"/>
            <a:r>
              <a:rPr lang="fr-FR" sz="2200" u="sng" dirty="0"/>
              <a:t>Pristinamycine</a:t>
            </a:r>
            <a:r>
              <a:rPr lang="fr-FR" sz="2200" u="sng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fr-FR" sz="2200" dirty="0"/>
              <a:t> association Pristinamycines I et II; PO</a:t>
            </a:r>
          </a:p>
          <a:p>
            <a:pPr lvl="1"/>
            <a:r>
              <a:rPr lang="fr-FR" sz="2200" u="sng" dirty="0" err="1"/>
              <a:t>Quinupristine</a:t>
            </a:r>
            <a:r>
              <a:rPr lang="fr-FR" sz="2200" u="sng" dirty="0"/>
              <a:t>/</a:t>
            </a:r>
            <a:r>
              <a:rPr lang="fr-FR" sz="2200" u="sng" dirty="0" err="1"/>
              <a:t>dalfopristine</a:t>
            </a:r>
            <a:r>
              <a:rPr lang="fr-FR" sz="22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fr-FR" sz="2200" dirty="0"/>
              <a:t> IV, arrêt commercialisation depuis 2010</a:t>
            </a:r>
          </a:p>
          <a:p>
            <a:pPr lvl="1"/>
            <a:endParaRPr lang="fr-FR" sz="2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2400" b="1" dirty="0"/>
              <a:t>Mécanisme d’action</a:t>
            </a:r>
            <a:endParaRPr lang="fr-FR" sz="1959" dirty="0"/>
          </a:p>
          <a:p>
            <a:pPr lvl="1">
              <a:buFont typeface="Courier New" charset="0"/>
              <a:buChar char="o"/>
            </a:pPr>
            <a:r>
              <a:rPr lang="fr-FR" sz="1959" dirty="0"/>
              <a:t>Inhibition synthèse des protéines (sous-unité 50s du ribosome)</a:t>
            </a:r>
          </a:p>
          <a:p>
            <a:pPr lvl="1">
              <a:buFont typeface="Courier New" charset="0"/>
              <a:buChar char="o"/>
            </a:pPr>
            <a:r>
              <a:rPr lang="fr-FR" sz="1959" dirty="0"/>
              <a:t>Synergie des 2 composants </a:t>
            </a:r>
          </a:p>
          <a:p>
            <a:pPr lvl="1">
              <a:buFont typeface="Courier New" charset="0"/>
              <a:buChar char="o"/>
            </a:pPr>
            <a:endParaRPr lang="fr-FR" sz="1959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Synergistines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5103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13" y="0"/>
            <a:ext cx="9612312" cy="1346200"/>
          </a:xfrm>
          <a:noFill/>
        </p:spPr>
        <p:txBody>
          <a:bodyPr/>
          <a:lstStyle/>
          <a:p>
            <a:pPr lvl="0" hangingPunct="1"/>
            <a:r>
              <a:rPr lang="en-US" err="1"/>
              <a:t>Spectre</a:t>
            </a:r>
            <a:r>
              <a:rPr lang="en-US"/>
              <a:t> </a:t>
            </a:r>
            <a:r>
              <a:rPr lang="en-US" err="1"/>
              <a:t>antibactérien</a:t>
            </a:r>
            <a:endParaRPr lang="en-US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0" y="1716088"/>
            <a:ext cx="8229600" cy="4089400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000" dirty="0"/>
              <a:t>  </a:t>
            </a:r>
            <a:r>
              <a:rPr lang="fr-FR" sz="2000" b="1" dirty="0">
                <a:latin typeface="Calibri" charset="0"/>
                <a:ea typeface="Calibri" charset="0"/>
                <a:cs typeface="Calibri" charset="0"/>
              </a:rPr>
              <a:t>Proche des macrolides </a:t>
            </a:r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779" dirty="0">
                <a:latin typeface="Calibri" charset="0"/>
                <a:ea typeface="Calibri" charset="0"/>
                <a:cs typeface="Calibri" charset="0"/>
              </a:rPr>
              <a:t>Meilleure activité sur staphylocoques (dont SARM), streptocoques, entérocoques, pneumocoques</a:t>
            </a:r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000" i="1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Ø"/>
            </a:pPr>
            <a:r>
              <a:rPr lang="fr-FR" sz="2000" b="1" dirty="0">
                <a:latin typeface="Calibri" charset="0"/>
                <a:ea typeface="Calibri" charset="0"/>
                <a:cs typeface="Calibri" charset="0"/>
              </a:rPr>
              <a:t>Résistances naturelles</a:t>
            </a:r>
          </a:p>
          <a:p>
            <a:pPr lvl="1">
              <a:buFont typeface="Courier New" charset="0"/>
              <a:buChar char="o"/>
            </a:pPr>
            <a:r>
              <a:rPr lang="fr-FR" sz="2000" dirty="0">
                <a:latin typeface="Calibri" charset="0"/>
                <a:ea typeface="Calibri" charset="0"/>
                <a:cs typeface="Calibri" charset="0"/>
              </a:rPr>
              <a:t>Imperméabilité paroi bactérienne: bacilles Gram négatifs</a:t>
            </a:r>
          </a:p>
          <a:p>
            <a:pPr lvl="1">
              <a:buFont typeface="Courier New" charset="0"/>
              <a:buChar char="o"/>
            </a:pPr>
            <a:endParaRPr lang="fr-FR" sz="2000" dirty="0"/>
          </a:p>
          <a:p>
            <a:pPr>
              <a:buFont typeface="Wingdings" charset="2"/>
              <a:buChar char="Ø"/>
            </a:pPr>
            <a:r>
              <a:rPr lang="fr-FR" sz="2000" b="1" dirty="0"/>
              <a:t>Résistances acquises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Modification de la cible ribosomale ++</a:t>
            </a:r>
          </a:p>
          <a:p>
            <a:pPr marL="432226" lvl="1" indent="0">
              <a:buNone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=&gt; Résistances croisées avec macrolides (phénotype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</a:rPr>
              <a:t>MLSb</a:t>
            </a:r>
            <a:r>
              <a:rPr lang="fr-FR" sz="2000" dirty="0"/>
              <a:t>)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Phénomène d’efflux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Inactivation enzymatique</a:t>
            </a:r>
          </a:p>
          <a:p>
            <a:pPr marL="548235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en-US" sz="218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851852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Absorption</a:t>
            </a:r>
          </a:p>
          <a:p>
            <a:pPr lvl="2"/>
            <a:r>
              <a:rPr lang="fr-FR" dirty="0"/>
              <a:t>Bonne absorption digestive </a:t>
            </a:r>
          </a:p>
          <a:p>
            <a:r>
              <a:rPr lang="fr-FR" b="1" dirty="0"/>
              <a:t>Concentrations tissulaires élevées:</a:t>
            </a:r>
          </a:p>
          <a:p>
            <a:pPr lvl="1"/>
            <a:r>
              <a:rPr lang="fr-FR" dirty="0"/>
              <a:t>Bonnes: tissus (peau++)</a:t>
            </a:r>
          </a:p>
          <a:p>
            <a:pPr lvl="1"/>
            <a:r>
              <a:rPr lang="fr-FR" dirty="0"/>
              <a:t>Médiocre: LCR et urines</a:t>
            </a:r>
          </a:p>
          <a:p>
            <a:r>
              <a:rPr lang="fr-FR" dirty="0"/>
              <a:t>2 molécules bactériostatiques mais association bactéricide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4129768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756496" y="6887704"/>
            <a:ext cx="209991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44381" y="6887704"/>
            <a:ext cx="319186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31" name="Rectangle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>
                <a:solidFill>
                  <a:schemeClr val="accent1"/>
                </a:solidFill>
              </a:rPr>
              <a:t>Pneumonie communautaire </a:t>
            </a:r>
            <a:r>
              <a:rPr lang="fr-FR" dirty="0"/>
              <a:t>si doute entre pneumocoque et “bactéries atypiques”: en alternative</a:t>
            </a:r>
          </a:p>
          <a:p>
            <a:pPr lvl="0"/>
            <a:r>
              <a:rPr lang="fr-FR" dirty="0">
                <a:solidFill>
                  <a:schemeClr val="accent1"/>
                </a:solidFill>
              </a:rPr>
              <a:t>Exacerbations de bronchite chronique </a:t>
            </a:r>
            <a:r>
              <a:rPr lang="fr-FR" dirty="0"/>
              <a:t>(durée 4j)</a:t>
            </a:r>
          </a:p>
          <a:p>
            <a:pPr lvl="0"/>
            <a:endParaRPr lang="fr-FR" dirty="0"/>
          </a:p>
          <a:p>
            <a:pPr lvl="0"/>
            <a:r>
              <a:rPr lang="fr-FR" b="1" dirty="0">
                <a:solidFill>
                  <a:schemeClr val="accent1"/>
                </a:solidFill>
              </a:rPr>
              <a:t>Allergies béta-lactamines</a:t>
            </a:r>
          </a:p>
          <a:p>
            <a:pPr lvl="2"/>
            <a:r>
              <a:rPr lang="fr-FR" dirty="0"/>
              <a:t>Infections cutanées dont l’étiologie peut-être </a:t>
            </a:r>
            <a:r>
              <a:rPr lang="fr-FR" dirty="0" err="1"/>
              <a:t>staphylococique</a:t>
            </a:r>
            <a:r>
              <a:rPr lang="fr-FR" dirty="0"/>
              <a:t> ou </a:t>
            </a:r>
            <a:r>
              <a:rPr lang="fr-FR" dirty="0" err="1"/>
              <a:t>streptococique</a:t>
            </a:r>
            <a:r>
              <a:rPr lang="fr-FR" dirty="0"/>
              <a:t> : </a:t>
            </a:r>
            <a:r>
              <a:rPr lang="fr-FR" dirty="0" err="1"/>
              <a:t>dermohypodermite</a:t>
            </a:r>
            <a:r>
              <a:rPr lang="fr-FR" dirty="0"/>
              <a:t> bactérienne aigue ,  impétigo, furoncles</a:t>
            </a:r>
          </a:p>
          <a:p>
            <a:pPr lvl="2"/>
            <a:r>
              <a:rPr lang="fr-FR" dirty="0"/>
              <a:t>Sinusites aigues maxillaires</a:t>
            </a:r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Indications: Pristinamycine</a:t>
            </a:r>
          </a:p>
        </p:txBody>
      </p:sp>
    </p:spTree>
    <p:extLst>
      <p:ext uri="{BB962C8B-B14F-4D97-AF65-F5344CB8AC3E}">
        <p14:creationId xmlns:p14="http://schemas.microsoft.com/office/powerpoint/2010/main" val="662790195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Troubles </a:t>
            </a:r>
            <a:r>
              <a:rPr lang="en-GB" b="1" dirty="0" err="1"/>
              <a:t>digestifs</a:t>
            </a:r>
            <a:r>
              <a:rPr lang="en-GB" b="1" dirty="0"/>
              <a:t> +++</a:t>
            </a:r>
          </a:p>
          <a:p>
            <a:pPr lvl="2"/>
            <a:r>
              <a:rPr lang="en-US" altLang="fr-FR" dirty="0" err="1"/>
              <a:t>Epigastralgies</a:t>
            </a:r>
            <a:r>
              <a:rPr lang="en-US" altLang="fr-FR" dirty="0"/>
              <a:t>, </a:t>
            </a:r>
            <a:r>
              <a:rPr lang="en-US" altLang="fr-FR" dirty="0" err="1"/>
              <a:t>nausées</a:t>
            </a:r>
            <a:r>
              <a:rPr lang="en-US" altLang="fr-FR" dirty="0"/>
              <a:t>, </a:t>
            </a:r>
            <a:r>
              <a:rPr lang="en-US" altLang="fr-FR" dirty="0" err="1"/>
              <a:t>vomissements</a:t>
            </a:r>
            <a:endParaRPr lang="en-US" altLang="fr-FR" dirty="0"/>
          </a:p>
          <a:p>
            <a:pPr lvl="2"/>
            <a:r>
              <a:rPr lang="en-US" altLang="fr-FR" dirty="0" err="1"/>
              <a:t>Diminués</a:t>
            </a:r>
            <a:r>
              <a:rPr lang="en-US" altLang="fr-FR" dirty="0"/>
              <a:t> </a:t>
            </a:r>
            <a:r>
              <a:rPr lang="en-US" altLang="fr-FR" dirty="0" err="1"/>
              <a:t>en</a:t>
            </a:r>
            <a:r>
              <a:rPr lang="en-US" altLang="fr-FR" dirty="0"/>
              <a:t> </a:t>
            </a:r>
            <a:r>
              <a:rPr lang="en-US" altLang="fr-FR" dirty="0" err="1"/>
              <a:t>cas</a:t>
            </a:r>
            <a:r>
              <a:rPr lang="en-US" altLang="fr-FR" dirty="0"/>
              <a:t> de </a:t>
            </a:r>
            <a:r>
              <a:rPr lang="en-US" altLang="fr-FR" dirty="0" err="1"/>
              <a:t>prise</a:t>
            </a:r>
            <a:r>
              <a:rPr lang="en-US" altLang="fr-FR" dirty="0"/>
              <a:t> au </a:t>
            </a:r>
            <a:r>
              <a:rPr lang="en-US" altLang="fr-FR" dirty="0" err="1"/>
              <a:t>cours</a:t>
            </a:r>
            <a:r>
              <a:rPr lang="en-US" altLang="fr-FR" dirty="0"/>
              <a:t> des </a:t>
            </a:r>
            <a:r>
              <a:rPr lang="en-US" altLang="fr-FR" dirty="0" err="1"/>
              <a:t>repas</a:t>
            </a:r>
            <a:endParaRPr lang="fr-FR" altLang="fr-FR" dirty="0"/>
          </a:p>
          <a:p>
            <a:r>
              <a:rPr lang="en-GB" altLang="fr-FR" dirty="0"/>
              <a:t>Allergies </a:t>
            </a:r>
            <a:r>
              <a:rPr lang="en-GB" altLang="fr-FR" dirty="0" err="1"/>
              <a:t>cutanées</a:t>
            </a:r>
            <a:endParaRPr lang="en-GB" altLang="fr-FR" dirty="0"/>
          </a:p>
          <a:p>
            <a:r>
              <a:rPr lang="en-US" dirty="0"/>
              <a:t>Interactions </a:t>
            </a:r>
            <a:r>
              <a:rPr lang="en-US" dirty="0" err="1"/>
              <a:t>médicamenteuses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Ciclosporine</a:t>
            </a:r>
            <a:r>
              <a:rPr lang="en-US" dirty="0"/>
              <a:t>, colchicine, </a:t>
            </a:r>
            <a:r>
              <a:rPr lang="en-US" dirty="0" err="1"/>
              <a:t>avk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Contre</a:t>
            </a:r>
            <a:r>
              <a:rPr lang="en-US" dirty="0"/>
              <a:t>-indications:</a:t>
            </a:r>
          </a:p>
          <a:p>
            <a:pPr lvl="1"/>
            <a:r>
              <a:rPr lang="en-US" dirty="0" err="1"/>
              <a:t>Hyersensiblité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intolérance</a:t>
            </a:r>
            <a:r>
              <a:rPr lang="en-US" dirty="0"/>
              <a:t> au gluten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 </a:t>
            </a:r>
          </a:p>
        </p:txBody>
      </p:sp>
    </p:spTree>
    <p:extLst>
      <p:ext uri="{BB962C8B-B14F-4D97-AF65-F5344CB8AC3E}">
        <p14:creationId xmlns:p14="http://schemas.microsoft.com/office/powerpoint/2010/main" val="3572333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812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Streptocoques</a:t>
            </a:r>
            <a:br>
              <a:rPr lang="fr-FR" sz="3307" b="0" dirty="0"/>
            </a:br>
            <a:r>
              <a:rPr lang="fr-FR" sz="3307" b="0" dirty="0"/>
              <a:t>2. Staphylocoques sensibles à la </a:t>
            </a:r>
            <a:r>
              <a:rPr lang="fr-FR" sz="3307" b="0" dirty="0" err="1"/>
              <a:t>méticilline</a:t>
            </a:r>
            <a:br>
              <a:rPr lang="fr-FR" sz="3307" b="0" dirty="0"/>
            </a:br>
            <a:r>
              <a:rPr lang="fr-FR" sz="3307" b="0" dirty="0"/>
              <a:t>3. Bacilles à Gram négatifs</a:t>
            </a:r>
            <a:br>
              <a:rPr lang="fr-FR" sz="3307" b="0" dirty="0"/>
            </a:br>
            <a:r>
              <a:rPr lang="fr-FR" sz="3307" b="0" dirty="0"/>
              <a:t>4. Pseudomonas </a:t>
            </a:r>
            <a:r>
              <a:rPr lang="fr-FR" sz="3307" b="0" dirty="0" err="1"/>
              <a:t>aeruginosa</a:t>
            </a:r>
            <a:br>
              <a:rPr lang="fr-FR" sz="3307" b="0" dirty="0"/>
            </a:br>
            <a:r>
              <a:rPr lang="fr-FR" sz="3307" b="0" dirty="0"/>
              <a:t>5. Bactéries intracellulaires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Calibri" charset="0"/>
                <a:ea typeface="Calibri" charset="0"/>
                <a:cs typeface="Calibri" charset="0"/>
              </a:rPr>
              <a:t>Q1: Parmi les bactéries suivantes, lesquelles sont habituellement sensibles aux macrolides ?   </a:t>
            </a:r>
          </a:p>
        </p:txBody>
      </p:sp>
    </p:spTree>
    <p:extLst>
      <p:ext uri="{BB962C8B-B14F-4D97-AF65-F5344CB8AC3E}">
        <p14:creationId xmlns:p14="http://schemas.microsoft.com/office/powerpoint/2010/main" val="4029774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812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</a:t>
            </a:r>
            <a:r>
              <a:rPr lang="fr-FR" sz="3307" dirty="0">
                <a:solidFill>
                  <a:srgbClr val="00B050"/>
                </a:solidFill>
              </a:rPr>
              <a:t>Streptocoques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dirty="0">
                <a:solidFill>
                  <a:srgbClr val="00B050"/>
                </a:solidFill>
              </a:rPr>
              <a:t>2. Staphylocoques sensibles à la </a:t>
            </a:r>
            <a:r>
              <a:rPr lang="fr-FR" sz="3307" dirty="0" err="1">
                <a:solidFill>
                  <a:srgbClr val="00B050"/>
                </a:solidFill>
              </a:rPr>
              <a:t>méticilline</a:t>
            </a:r>
            <a:br>
              <a:rPr lang="fr-FR" sz="3307" b="0" dirty="0"/>
            </a:br>
            <a:r>
              <a:rPr lang="fr-FR" sz="3307" b="0" dirty="0"/>
              <a:t>3. Bacilles à Gram négatifs</a:t>
            </a:r>
            <a:br>
              <a:rPr lang="fr-FR" sz="3307" b="0" dirty="0"/>
            </a:br>
            <a:r>
              <a:rPr lang="fr-FR" sz="3307" b="0" dirty="0"/>
              <a:t>4. </a:t>
            </a:r>
            <a:r>
              <a:rPr lang="fr-FR" sz="3307" b="0" i="1" dirty="0"/>
              <a:t>Pseudomonas </a:t>
            </a:r>
            <a:r>
              <a:rPr lang="fr-FR" sz="3307" b="0" i="1" dirty="0" err="1"/>
              <a:t>aeruginosa</a:t>
            </a:r>
            <a:br>
              <a:rPr lang="fr-FR" sz="3307" b="0" dirty="0"/>
            </a:br>
            <a:r>
              <a:rPr lang="fr-FR" sz="3307" b="0" dirty="0"/>
              <a:t>5. </a:t>
            </a:r>
            <a:r>
              <a:rPr lang="fr-FR" sz="3307" dirty="0">
                <a:solidFill>
                  <a:srgbClr val="00B050"/>
                </a:solidFill>
              </a:rPr>
              <a:t>Bactéries intracellulaires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Calibri" charset="0"/>
                <a:ea typeface="Calibri" charset="0"/>
                <a:cs typeface="Calibri" charset="0"/>
              </a:rPr>
              <a:t>Q1: Parmi les bactéries suivantes, lesquelles sont habituellement sensibles aux macrolides ?   </a:t>
            </a:r>
          </a:p>
        </p:txBody>
      </p:sp>
    </p:spTree>
    <p:extLst>
      <p:ext uri="{BB962C8B-B14F-4D97-AF65-F5344CB8AC3E}">
        <p14:creationId xmlns:p14="http://schemas.microsoft.com/office/powerpoint/2010/main" val="306069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Mode d’action, spectre d’action et pharmacocinétique proches</a:t>
            </a:r>
          </a:p>
          <a:p>
            <a:r>
              <a:rPr lang="fr-FR" altLang="fr-FR" dirty="0"/>
              <a:t>Structures différentes</a:t>
            </a:r>
          </a:p>
          <a:p>
            <a:endParaRPr lang="fr-FR" alt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400" dirty="0">
                <a:solidFill>
                  <a:schemeClr val="accent1"/>
                </a:solidFill>
              </a:rPr>
              <a:t>Macrolides</a:t>
            </a:r>
            <a:endParaRPr lang="fr-FR" altLang="fr-FR" sz="2800" dirty="0">
              <a:solidFill>
                <a:schemeClr val="accent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2000" dirty="0"/>
              <a:t>Erythromycine et dérivés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400" dirty="0" err="1"/>
              <a:t>Kétolides</a:t>
            </a:r>
            <a:r>
              <a:rPr lang="fr-FR" altLang="fr-FR" sz="24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2000" strike="sngStrike" dirty="0" err="1"/>
              <a:t>Télithromycine</a:t>
            </a:r>
            <a:endParaRPr lang="fr-FR" altLang="fr-FR" sz="2000" strike="sngStrike" dirty="0"/>
          </a:p>
          <a:p>
            <a:pPr lvl="1">
              <a:buFont typeface="Arial" panose="020B0604020202020204" pitchFamily="34" charset="0"/>
              <a:buChar char="•"/>
            </a:pPr>
            <a:endParaRPr lang="fr-FR" altLang="fr-FR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Macrolides et apparentés</a:t>
            </a:r>
            <a:endParaRPr lang="fr-FR" alt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445934" y="4051183"/>
            <a:ext cx="5130660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642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chemeClr val="accent1"/>
                </a:solidFill>
                <a:latin typeface="Calibri" pitchFamily="34" charset="0"/>
              </a:rPr>
              <a:t>Lincosamides</a:t>
            </a:r>
            <a:endParaRPr lang="fr-FR" altLang="fr-FR" sz="2400" dirty="0">
              <a:solidFill>
                <a:schemeClr val="accent1"/>
              </a:solidFill>
              <a:latin typeface="Calibri" pitchFamily="34" charset="0"/>
            </a:endParaRP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dirty="0" err="1">
                <a:latin typeface="Calibri" pitchFamily="34" charset="0"/>
              </a:rPr>
              <a:t>Lincomycine</a:t>
            </a:r>
            <a:endParaRPr lang="fr-FR" altLang="fr-FR" sz="2200" dirty="0">
              <a:latin typeface="Calibri" pitchFamily="34" charset="0"/>
            </a:endParaRP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dirty="0">
                <a:latin typeface="Calibri" pitchFamily="34" charset="0"/>
              </a:rPr>
              <a:t>Clindamycine</a:t>
            </a:r>
          </a:p>
          <a:p>
            <a:pPr marL="463642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400" dirty="0" err="1">
                <a:solidFill>
                  <a:schemeClr val="accent1"/>
                </a:solidFill>
                <a:latin typeface="Calibri" pitchFamily="34" charset="0"/>
              </a:rPr>
              <a:t>Synergistines</a:t>
            </a:r>
            <a:endParaRPr lang="fr-FR" altLang="fr-FR" sz="2400" dirty="0">
              <a:solidFill>
                <a:schemeClr val="accent1"/>
              </a:solidFill>
              <a:latin typeface="Calibri" pitchFamily="34" charset="0"/>
            </a:endParaRP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dirty="0">
                <a:latin typeface="Calibri" pitchFamily="34" charset="0"/>
              </a:rPr>
              <a:t>Pristinamycine</a:t>
            </a: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strike="sngStrike" dirty="0" err="1">
                <a:latin typeface="Calibri" pitchFamily="34" charset="0"/>
              </a:rPr>
              <a:t>Quinupristine</a:t>
            </a:r>
            <a:r>
              <a:rPr lang="fr-FR" altLang="fr-FR" sz="2200" strike="sngStrike" dirty="0">
                <a:latin typeface="Calibri" pitchFamily="34" charset="0"/>
              </a:rPr>
              <a:t>/</a:t>
            </a:r>
            <a:r>
              <a:rPr lang="fr-FR" altLang="fr-FR" sz="2200" strike="sngStrike" dirty="0" err="1">
                <a:latin typeface="Calibri" pitchFamily="34" charset="0"/>
              </a:rPr>
              <a:t>dalfopristine</a:t>
            </a:r>
            <a:endParaRPr lang="fr-FR" altLang="fr-FR" sz="2200" strike="sngStrike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4172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Angines aigues à streptocoques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b="0" dirty="0"/>
              <a:t>2. Pneumonies à mycoplasme</a:t>
            </a:r>
            <a:br>
              <a:rPr lang="fr-FR" sz="3307" b="0" dirty="0"/>
            </a:br>
            <a:r>
              <a:rPr lang="fr-FR" sz="3307" b="0" dirty="0"/>
              <a:t>3. Pneumonies à pneumocoque</a:t>
            </a:r>
            <a:br>
              <a:rPr lang="fr-FR" sz="3307" b="0" dirty="0"/>
            </a:br>
            <a:r>
              <a:rPr lang="fr-FR" sz="3307" b="0" dirty="0"/>
              <a:t>4. Coqueluche</a:t>
            </a:r>
            <a:br>
              <a:rPr lang="fr-FR" sz="3307" b="0" dirty="0"/>
            </a:br>
            <a:r>
              <a:rPr lang="fr-FR" sz="3307" b="0" dirty="0"/>
              <a:t>5. Toxoplasmose cérébrale chez le patient immunodéprimé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304115" y="433953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Q2: Pour quel(les) infection(s), un traitement par macrolides est il recommandé en première intention ? </a:t>
            </a:r>
          </a:p>
        </p:txBody>
      </p:sp>
    </p:spTree>
    <p:extLst>
      <p:ext uri="{BB962C8B-B14F-4D97-AF65-F5344CB8AC3E}">
        <p14:creationId xmlns:p14="http://schemas.microsoft.com/office/powerpoint/2010/main" val="2958752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6FF91-DA9B-01EA-6FB0-751BA5ABF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08F35E05-C921-DA98-E276-3CC0B9BE89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Angines aigues à streptocoques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b="0" dirty="0"/>
              <a:t>2. </a:t>
            </a:r>
            <a:r>
              <a:rPr lang="fr-FR" sz="3307" b="0" dirty="0">
                <a:solidFill>
                  <a:srgbClr val="00B050"/>
                </a:solidFill>
              </a:rPr>
              <a:t>Pneumonies à mycoplasme</a:t>
            </a:r>
            <a:br>
              <a:rPr lang="fr-FR" sz="3307" b="0" dirty="0"/>
            </a:br>
            <a:r>
              <a:rPr lang="fr-FR" sz="3307" b="0" dirty="0"/>
              <a:t>3. Pneumonies à pneumocoque</a:t>
            </a:r>
            <a:br>
              <a:rPr lang="fr-FR" sz="3307" b="0" dirty="0"/>
            </a:br>
            <a:r>
              <a:rPr lang="fr-FR" sz="3307" b="0" dirty="0"/>
              <a:t>4. </a:t>
            </a:r>
            <a:r>
              <a:rPr lang="fr-FR" sz="3307" b="0" dirty="0">
                <a:solidFill>
                  <a:srgbClr val="00B050"/>
                </a:solidFill>
              </a:rPr>
              <a:t>Coqueluche</a:t>
            </a:r>
            <a:br>
              <a:rPr lang="fr-FR" sz="3307" b="0" dirty="0"/>
            </a:br>
            <a:r>
              <a:rPr lang="fr-FR" sz="3307" b="0" dirty="0"/>
              <a:t>5. Toxoplasmose cérébrale chez le patient immunodéprimé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FC6C727-4CDD-8851-160E-4E86E6C63849}"/>
              </a:ext>
            </a:extLst>
          </p:cNvPr>
          <p:cNvSpPr txBox="1"/>
          <p:nvPr/>
        </p:nvSpPr>
        <p:spPr>
          <a:xfrm>
            <a:off x="304115" y="433953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Q2: Pour quel(les) infection(s), un traitement par macrolides est il recommandé en première intention ? </a:t>
            </a:r>
          </a:p>
        </p:txBody>
      </p:sp>
    </p:spTree>
    <p:extLst>
      <p:ext uri="{BB962C8B-B14F-4D97-AF65-F5344CB8AC3E}">
        <p14:creationId xmlns:p14="http://schemas.microsoft.com/office/powerpoint/2010/main" val="3520928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9072563" cy="4897448"/>
          </a:xfrm>
        </p:spPr>
        <p:txBody>
          <a:bodyPr/>
          <a:lstStyle/>
          <a:p>
            <a:r>
              <a:rPr lang="en-GB" sz="2400" dirty="0">
                <a:solidFill>
                  <a:srgbClr val="00B0F0"/>
                </a:solidFill>
              </a:rPr>
              <a:t>Macrolides</a:t>
            </a:r>
          </a:p>
          <a:p>
            <a:pPr lvl="1"/>
            <a:r>
              <a:rPr lang="en-US" altLang="fr-FR" sz="2400" dirty="0" err="1"/>
              <a:t>Intérêt</a:t>
            </a:r>
            <a:r>
              <a:rPr lang="en-US" altLang="fr-FR" sz="2400" dirty="0"/>
              <a:t> </a:t>
            </a:r>
            <a:r>
              <a:rPr lang="en-US" altLang="fr-FR" sz="2400" dirty="0" err="1"/>
              <a:t>dans</a:t>
            </a:r>
            <a:r>
              <a:rPr lang="en-US" altLang="fr-FR" sz="2400" dirty="0"/>
              <a:t> les infections à </a:t>
            </a:r>
            <a:r>
              <a:rPr lang="en-US" altLang="fr-FR" sz="2400" dirty="0" err="1"/>
              <a:t>bactéries</a:t>
            </a:r>
            <a:r>
              <a:rPr lang="en-US" altLang="fr-FR" sz="2400" dirty="0"/>
              <a:t> intra-</a:t>
            </a:r>
            <a:r>
              <a:rPr lang="en-US" altLang="fr-FR" sz="2400" dirty="0" err="1"/>
              <a:t>cellulaires</a:t>
            </a:r>
            <a:endParaRPr lang="en-US" altLang="fr-FR" sz="2400" dirty="0"/>
          </a:p>
          <a:p>
            <a:r>
              <a:rPr lang="en-GB" altLang="fr-FR" sz="2400" dirty="0" err="1">
                <a:solidFill>
                  <a:srgbClr val="00B0F0"/>
                </a:solidFill>
              </a:rPr>
              <a:t>Clindamycine</a:t>
            </a:r>
            <a:r>
              <a:rPr lang="en-GB" altLang="fr-FR" sz="2400" dirty="0">
                <a:solidFill>
                  <a:srgbClr val="00B0F0"/>
                </a:solidFill>
              </a:rPr>
              <a:t> et </a:t>
            </a:r>
            <a:r>
              <a:rPr lang="en-GB" altLang="fr-FR" sz="2400" dirty="0" err="1">
                <a:solidFill>
                  <a:srgbClr val="00B0F0"/>
                </a:solidFill>
              </a:rPr>
              <a:t>Pristinamycine</a:t>
            </a:r>
            <a:endParaRPr lang="en-GB" altLang="fr-FR" sz="2400" dirty="0">
              <a:solidFill>
                <a:srgbClr val="00B0F0"/>
              </a:solidFill>
            </a:endParaRPr>
          </a:p>
          <a:p>
            <a:pPr lvl="1"/>
            <a:r>
              <a:rPr lang="en-GB" altLang="fr-FR" sz="2400" dirty="0" err="1"/>
              <a:t>Molécules</a:t>
            </a:r>
            <a:r>
              <a:rPr lang="en-GB" altLang="fr-FR" sz="2400" dirty="0"/>
              <a:t> </a:t>
            </a:r>
            <a:r>
              <a:rPr lang="en-GB" altLang="fr-FR" sz="2400" dirty="0" err="1"/>
              <a:t>essentielles</a:t>
            </a:r>
            <a:r>
              <a:rPr lang="en-GB" altLang="fr-FR" sz="2400" dirty="0"/>
              <a:t> pour le </a:t>
            </a:r>
            <a:r>
              <a:rPr lang="en-GB" altLang="fr-FR" sz="2400" dirty="0" err="1"/>
              <a:t>traitement</a:t>
            </a:r>
            <a:r>
              <a:rPr lang="en-GB" altLang="fr-FR" sz="2400" dirty="0"/>
              <a:t> des infections </a:t>
            </a:r>
            <a:r>
              <a:rPr lang="en-GB" altLang="fr-FR" sz="2400" dirty="0" err="1"/>
              <a:t>cutanées</a:t>
            </a:r>
            <a:r>
              <a:rPr lang="en-GB" altLang="fr-FR" sz="2400" dirty="0"/>
              <a:t> à </a:t>
            </a:r>
            <a:r>
              <a:rPr lang="en-GB" altLang="fr-FR" sz="2400" dirty="0" err="1"/>
              <a:t>Staphylocoque</a:t>
            </a:r>
            <a:r>
              <a:rPr lang="en-GB" altLang="fr-FR" sz="2400" dirty="0"/>
              <a:t> surtout </a:t>
            </a:r>
            <a:r>
              <a:rPr lang="en-GB" altLang="fr-FR" sz="2400" dirty="0" err="1"/>
              <a:t>si</a:t>
            </a:r>
            <a:r>
              <a:rPr lang="en-GB" altLang="fr-FR" sz="2400" dirty="0"/>
              <a:t> </a:t>
            </a:r>
            <a:r>
              <a:rPr lang="en-GB" altLang="fr-FR" sz="2400" dirty="0" err="1"/>
              <a:t>allergie</a:t>
            </a:r>
            <a:r>
              <a:rPr lang="en-GB" altLang="fr-FR" sz="2400" dirty="0"/>
              <a:t> aux </a:t>
            </a:r>
            <a:r>
              <a:rPr lang="en-GB" altLang="fr-FR" sz="2400" dirty="0" err="1"/>
              <a:t>bétalactamines</a:t>
            </a:r>
            <a:endParaRPr lang="en-GB" altLang="fr-FR" sz="2400" dirty="0"/>
          </a:p>
          <a:p>
            <a:pPr lvl="1"/>
            <a:r>
              <a:rPr lang="en-GB" altLang="fr-FR" sz="2400" dirty="0"/>
              <a:t>Action </a:t>
            </a:r>
            <a:r>
              <a:rPr lang="en-GB" altLang="fr-FR" sz="2400" dirty="0" err="1"/>
              <a:t>antitoxinique</a:t>
            </a:r>
            <a:r>
              <a:rPr lang="en-GB" altLang="fr-FR" sz="2400" dirty="0"/>
              <a:t> de la </a:t>
            </a:r>
            <a:r>
              <a:rPr lang="en-GB" altLang="fr-FR" sz="2400" dirty="0" err="1"/>
              <a:t>clindamycine</a:t>
            </a:r>
            <a:endParaRPr lang="en-GB" altLang="fr-FR" sz="2400" dirty="0"/>
          </a:p>
          <a:p>
            <a:pPr lvl="1"/>
            <a:r>
              <a:rPr lang="en-GB" altLang="fr-FR" sz="2400" dirty="0" err="1"/>
              <a:t>Intérêt</a:t>
            </a:r>
            <a:r>
              <a:rPr lang="en-GB" altLang="fr-FR" sz="2400" dirty="0"/>
              <a:t> </a:t>
            </a:r>
            <a:r>
              <a:rPr lang="en-GB" altLang="fr-FR" sz="2400" dirty="0" err="1"/>
              <a:t>en</a:t>
            </a:r>
            <a:r>
              <a:rPr lang="en-GB" altLang="fr-FR" sz="2400" dirty="0"/>
              <a:t> </a:t>
            </a:r>
            <a:r>
              <a:rPr lang="en-GB" altLang="fr-FR" sz="2400" dirty="0" err="1"/>
              <a:t>cas</a:t>
            </a:r>
            <a:r>
              <a:rPr lang="en-GB" altLang="fr-FR" sz="2400" dirty="0"/>
              <a:t> </a:t>
            </a:r>
            <a:r>
              <a:rPr lang="en-GB" altLang="fr-FR" sz="2400" dirty="0" err="1"/>
              <a:t>d’allergie</a:t>
            </a:r>
            <a:r>
              <a:rPr lang="en-GB" altLang="fr-FR" sz="2400" dirty="0"/>
              <a:t> aux </a:t>
            </a:r>
            <a:r>
              <a:rPr lang="en-GB" altLang="fr-FR" sz="2400" dirty="0" err="1"/>
              <a:t>bétalactamines</a:t>
            </a:r>
            <a:endParaRPr lang="en-GB" altLang="fr-FR" sz="2400" dirty="0"/>
          </a:p>
          <a:p>
            <a:pPr marL="120742" indent="0" algn="thaiDist">
              <a:buNone/>
            </a:pPr>
            <a:endParaRPr lang="en-GB" altLang="fr-FR" sz="1800" dirty="0"/>
          </a:p>
          <a:p>
            <a:pPr algn="thaiDist">
              <a:buFont typeface="Wingdings" pitchFamily="2" charset="2"/>
              <a:buChar char="Ø"/>
            </a:pPr>
            <a:r>
              <a:rPr lang="en-GB" altLang="fr-FR" sz="2400" dirty="0" err="1"/>
              <a:t>Résistance</a:t>
            </a:r>
            <a:r>
              <a:rPr lang="en-GB" altLang="fr-FR" sz="2400" dirty="0"/>
              <a:t> naturelle de la </a:t>
            </a:r>
            <a:r>
              <a:rPr lang="en-GB" altLang="fr-FR" sz="2400" dirty="0" err="1"/>
              <a:t>plupart</a:t>
            </a:r>
            <a:r>
              <a:rPr lang="en-GB" altLang="fr-FR" sz="2400" dirty="0"/>
              <a:t> des BGN </a:t>
            </a:r>
            <a:r>
              <a:rPr lang="en-GB" altLang="fr-FR" sz="2400" dirty="0" err="1"/>
              <a:t>excepté</a:t>
            </a:r>
            <a:r>
              <a:rPr lang="en-GB" altLang="fr-FR" sz="2400" dirty="0"/>
              <a:t> l’ </a:t>
            </a:r>
            <a:r>
              <a:rPr lang="en-GB" altLang="fr-FR" sz="2400" dirty="0" err="1"/>
              <a:t>azithromycine</a:t>
            </a:r>
            <a:r>
              <a:rPr lang="en-GB" altLang="fr-FR" sz="2400" dirty="0"/>
              <a:t> (infections digestives)</a:t>
            </a:r>
          </a:p>
          <a:p>
            <a:pPr algn="thaiDist">
              <a:buFont typeface="Wingdings" pitchFamily="2" charset="2"/>
              <a:buChar char="Ø"/>
            </a:pPr>
            <a:endParaRPr lang="en-GB" altLang="fr-FR" sz="1600" dirty="0"/>
          </a:p>
          <a:p>
            <a:pPr algn="thaiDist">
              <a:buFont typeface="Wingdings" pitchFamily="2" charset="2"/>
              <a:buChar char="Ø"/>
            </a:pPr>
            <a:r>
              <a:rPr lang="en-GB" altLang="fr-FR" sz="2400" dirty="0"/>
              <a:t>Bonne diffusion </a:t>
            </a:r>
            <a:r>
              <a:rPr lang="en-GB" altLang="fr-FR" sz="2400" dirty="0" err="1"/>
              <a:t>tissulaire</a:t>
            </a:r>
            <a:endParaRPr lang="en-GB" altLang="fr-FR" sz="2400" dirty="0"/>
          </a:p>
          <a:p>
            <a:pPr algn="thaiDist">
              <a:buFont typeface="Wingdings" pitchFamily="2" charset="2"/>
              <a:buChar char="Ø"/>
            </a:pPr>
            <a:endParaRPr lang="en-GB" altLang="fr-FR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POINTS CLES </a:t>
            </a:r>
          </a:p>
        </p:txBody>
      </p:sp>
    </p:spTree>
    <p:extLst>
      <p:ext uri="{BB962C8B-B14F-4D97-AF65-F5344CB8AC3E}">
        <p14:creationId xmlns:p14="http://schemas.microsoft.com/office/powerpoint/2010/main" val="1359909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5426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100" b="0" dirty="0" err="1">
                <a:latin typeface="Calibri" pitchFamily="34"/>
              </a:rPr>
              <a:t>Fidaxomycine</a:t>
            </a:r>
            <a:br>
              <a:rPr lang="fr-FR" sz="3100" b="0" dirty="0">
                <a:latin typeface="Calibri" pitchFamily="34"/>
              </a:rPr>
            </a:br>
            <a: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Macrolides</a:t>
            </a:r>
            <a:br>
              <a:rPr lang="fr-FR" sz="3100" b="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Cyclines</a:t>
            </a:r>
            <a:b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Polypeptides</a:t>
            </a:r>
            <a:b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Association de Sulfamides</a:t>
            </a:r>
            <a:b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 dirty="0" err="1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Imidazolés</a:t>
            </a:r>
            <a:b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Furanes</a:t>
            </a:r>
            <a:br>
              <a:rPr lang="fr-FR" sz="3100" b="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br>
              <a:rPr lang="fr-FR" sz="400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endParaRPr lang="fr-FR" sz="3307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0422" y="5288274"/>
            <a:ext cx="6171985" cy="13136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Mode d’action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Spectre </a:t>
            </a:r>
            <a:r>
              <a:rPr lang="fr-FR" sz="1984" err="1">
                <a:solidFill>
                  <a:prstClr val="black"/>
                </a:solidFill>
                <a:latin typeface="Calibri" panose="020F0502020204030204" pitchFamily="34" charset="0"/>
              </a:rPr>
              <a:t>anti-bactérien</a:t>
            </a: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 utile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3954" y="294468"/>
            <a:ext cx="53779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>
                <a:latin typeface="Calibri" charset="0"/>
                <a:ea typeface="Calibri" charset="0"/>
                <a:cs typeface="Calibri" charset="0"/>
              </a:rPr>
              <a:t>Menu </a:t>
            </a:r>
          </a:p>
        </p:txBody>
      </p:sp>
    </p:spTree>
    <p:extLst>
      <p:ext uri="{BB962C8B-B14F-4D97-AF65-F5344CB8AC3E}">
        <p14:creationId xmlns:p14="http://schemas.microsoft.com/office/powerpoint/2010/main" val="17333286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êtes appelé par un confrère pour un avis concernant une patiente de 50 ans hospitalisée pour une pyélonéphrite aigue à </a:t>
            </a:r>
            <a:r>
              <a:rPr lang="fr-FR" sz="7200" i="1" dirty="0"/>
              <a:t>Escherichia coli </a:t>
            </a:r>
            <a:r>
              <a:rPr lang="fr-FR" sz="7200" dirty="0"/>
              <a:t>non grave. Elle est traitée par </a:t>
            </a:r>
            <a:r>
              <a:rPr lang="fr-FR" sz="7200" dirty="0" err="1"/>
              <a:t>Ceftriaxone</a:t>
            </a:r>
            <a:r>
              <a:rPr lang="fr-FR" sz="7200" dirty="0"/>
              <a:t> IV depuis 16 jours. Depuis hier, elle présente des diarrhées aigues, verdâtres, 4 à 5 selles / jour. A l’examen clinique, il n’existe pas de fièvre ou de signes de déshydratation </a:t>
            </a:r>
            <a:r>
              <a:rPr lang="fr-FR" sz="7200" dirty="0" err="1"/>
              <a:t>extra-cellulaire</a:t>
            </a:r>
            <a:r>
              <a:rPr lang="fr-FR" sz="7200" dirty="0"/>
              <a:t> et l’examen digestif ne retrouve qu’un abdomen légèrement douloureux mais bien souple. Elle n’a pas d’antécédents particuliers.</a:t>
            </a:r>
          </a:p>
          <a:p>
            <a:pPr lvl="0"/>
            <a:r>
              <a:rPr lang="fr-FR" sz="7200" dirty="0"/>
              <a:t>La recherche de la toxine de Clostridium difficile revient positive.</a:t>
            </a:r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21 jours au total</a:t>
            </a:r>
          </a:p>
          <a:p>
            <a:pPr marL="0" indent="0">
              <a:buNone/>
            </a:pPr>
            <a:r>
              <a:rPr lang="fr-FR" sz="7200" dirty="0"/>
              <a:t>B/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28 jours au total</a:t>
            </a:r>
            <a:endParaRPr lang="fr-FR" sz="7200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C/ Traitement par Métronidazole (</a:t>
            </a:r>
            <a:r>
              <a:rPr lang="fr-FR" sz="7200" dirty="0" err="1"/>
              <a:t>Flagyl</a:t>
            </a:r>
            <a:r>
              <a:rPr lang="fr-FR" sz="7200" dirty="0"/>
              <a:t>) </a:t>
            </a:r>
          </a:p>
          <a:p>
            <a:pPr marL="0" lvl="0" indent="0">
              <a:buNone/>
            </a:pPr>
            <a:r>
              <a:rPr lang="fr-FR" sz="7200" dirty="0"/>
              <a:t>D/ Traitement par </a:t>
            </a:r>
            <a:r>
              <a:rPr lang="fr-FR" sz="7200" dirty="0" err="1"/>
              <a:t>Fidaxomycine</a:t>
            </a:r>
            <a:r>
              <a:rPr lang="fr-FR" sz="7200" dirty="0"/>
              <a:t> (</a:t>
            </a:r>
            <a:r>
              <a:rPr lang="fr-FR" sz="7200" dirty="0" err="1"/>
              <a:t>Dificlir</a:t>
            </a:r>
            <a:r>
              <a:rPr lang="fr-FR" sz="7200" dirty="0"/>
              <a:t>)</a:t>
            </a:r>
          </a:p>
          <a:p>
            <a:pPr marL="0" lvl="0" indent="0">
              <a:buNone/>
            </a:pPr>
            <a:r>
              <a:rPr lang="fr-FR" sz="7200" dirty="0"/>
              <a:t>E/ Traitement par Vancomycine per-os</a:t>
            </a:r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1312180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Votre patient évolue bien sous antibiotiques. Cependant , 3 jours après il revient avec sa tante de 50 ans qui présente des diarrhées liquides , verdâtres, 4 à 5 selles /jour, depuis la veille. Vous apprenez à l’interrogatoire qu’elle sous </a:t>
            </a:r>
            <a:r>
              <a:rPr lang="fr-FR" sz="7200" dirty="0" err="1"/>
              <a:t>Ceftriaxone</a:t>
            </a:r>
            <a:r>
              <a:rPr lang="fr-FR" sz="7200" dirty="0"/>
              <a:t> depuis 16 jours pour une pyélonéphrite aigue à Escherichia coli non grave. A l’examen clinique, il n’existe pas de fièvre ou de signes de déshydratation </a:t>
            </a:r>
            <a:r>
              <a:rPr lang="fr-FR" sz="7200" dirty="0" err="1"/>
              <a:t>extra-cellulaire</a:t>
            </a:r>
            <a:r>
              <a:rPr lang="fr-FR" sz="7200" dirty="0"/>
              <a:t> et l’examen digestif ne retrouve qu’un abdomen légèrement douloureux mais bien souple. </a:t>
            </a:r>
          </a:p>
          <a:p>
            <a:pPr lvl="0"/>
            <a:r>
              <a:rPr lang="fr-FR" sz="7200" dirty="0"/>
              <a:t>La recherche de la toxine de Clostridium difficile revient positive.</a:t>
            </a:r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21 jours au total</a:t>
            </a:r>
          </a:p>
          <a:p>
            <a:pPr marL="0" indent="0">
              <a:buNone/>
            </a:pPr>
            <a:r>
              <a:rPr lang="fr-FR" sz="7200" dirty="0"/>
              <a:t>B/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28 jours au total</a:t>
            </a:r>
            <a:endParaRPr lang="fr-FR" sz="7200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C/ Traitement par Métronidazole (</a:t>
            </a:r>
            <a:r>
              <a:rPr lang="fr-FR" sz="7200" dirty="0" err="1"/>
              <a:t>Flagyl</a:t>
            </a:r>
            <a:r>
              <a:rPr lang="fr-FR" sz="7200" dirty="0"/>
              <a:t>) </a:t>
            </a:r>
          </a:p>
          <a:p>
            <a:pPr marL="0" lvl="0" indent="0">
              <a:buNone/>
            </a:pPr>
            <a:r>
              <a:rPr lang="fr-FR" sz="7200" dirty="0"/>
              <a:t>D/ </a:t>
            </a:r>
            <a:r>
              <a:rPr lang="fr-FR" sz="7200" dirty="0">
                <a:solidFill>
                  <a:srgbClr val="FF0000"/>
                </a:solidFill>
              </a:rPr>
              <a:t>Traitement par </a:t>
            </a:r>
            <a:r>
              <a:rPr lang="fr-FR" sz="7200" dirty="0" err="1">
                <a:solidFill>
                  <a:srgbClr val="FF0000"/>
                </a:solidFill>
              </a:rPr>
              <a:t>Fidaxomycine</a:t>
            </a:r>
            <a:r>
              <a:rPr lang="fr-FR" sz="7200" dirty="0">
                <a:solidFill>
                  <a:srgbClr val="FF0000"/>
                </a:solidFill>
              </a:rPr>
              <a:t> (</a:t>
            </a:r>
            <a:r>
              <a:rPr lang="fr-FR" sz="7200" dirty="0" err="1">
                <a:solidFill>
                  <a:srgbClr val="FF0000"/>
                </a:solidFill>
              </a:rPr>
              <a:t>Difficlir</a:t>
            </a:r>
            <a:r>
              <a:rPr lang="fr-FR" sz="7200" dirty="0">
                <a:solidFill>
                  <a:srgbClr val="FF0000"/>
                </a:solidFill>
              </a:rPr>
              <a:t>) possible</a:t>
            </a:r>
          </a:p>
          <a:p>
            <a:pPr marL="0" lvl="0" indent="0">
              <a:buNone/>
            </a:pPr>
            <a:r>
              <a:rPr lang="fr-FR" sz="7200" dirty="0"/>
              <a:t>E/ </a:t>
            </a:r>
            <a:r>
              <a:rPr lang="fr-FR" sz="7200" dirty="0">
                <a:solidFill>
                  <a:srgbClr val="FF0000"/>
                </a:solidFill>
              </a:rPr>
              <a:t>Traitement par Vancomycine per-os possible (alternative)</a:t>
            </a:r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256045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décidez finalement d’introduire un traitement par Vancomycine  pour l’infection à </a:t>
            </a:r>
            <a:r>
              <a:rPr lang="fr-FR" sz="7200" i="1" dirty="0"/>
              <a:t>Clostridium difficile </a:t>
            </a:r>
            <a:r>
              <a:rPr lang="fr-FR" sz="7200" dirty="0"/>
              <a:t>et d’arrêter la Ceftriaxone. </a:t>
            </a:r>
          </a:p>
          <a:p>
            <a:pPr lvl="0"/>
            <a:r>
              <a:rPr lang="fr-FR" sz="7200" dirty="0"/>
              <a:t>Mais la patiente vous dit qu’elle a déjà eu de la vancomycine il y a deux mois environ pour une infection à Clostridium difficile lors d’une précédente hospitalisation.</a:t>
            </a:r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 Maintien du choix du traitement par Vancomycine per os</a:t>
            </a:r>
          </a:p>
          <a:p>
            <a:pPr marL="0" lvl="0" indent="0">
              <a:buNone/>
            </a:pPr>
            <a:r>
              <a:rPr lang="fr-FR" sz="7200" dirty="0"/>
              <a:t>B/ Traitement par Métronidazole IV</a:t>
            </a:r>
          </a:p>
          <a:p>
            <a:pPr marL="0" lvl="0" indent="0">
              <a:buNone/>
            </a:pPr>
            <a:r>
              <a:rPr lang="fr-FR" sz="7200" dirty="0"/>
              <a:t>C/ Traitement par </a:t>
            </a:r>
            <a:r>
              <a:rPr lang="fr-FR" sz="7200" dirty="0" err="1"/>
              <a:t>Fidaxomycine</a:t>
            </a:r>
            <a:r>
              <a:rPr lang="fr-FR" sz="7200" dirty="0"/>
              <a:t> (</a:t>
            </a:r>
            <a:r>
              <a:rPr lang="fr-FR" sz="7200" dirty="0" err="1"/>
              <a:t>Dificlir</a:t>
            </a:r>
            <a:r>
              <a:rPr lang="fr-FR" sz="7200" dirty="0"/>
              <a:t>) per os</a:t>
            </a:r>
          </a:p>
          <a:p>
            <a:pPr marL="0" lvl="0" indent="0">
              <a:buNone/>
            </a:pPr>
            <a:r>
              <a:rPr lang="fr-FR" sz="7200" dirty="0"/>
              <a:t>D/ Contrôle de la Coproculture et de la toxine avant d’arrêter le traitement</a:t>
            </a:r>
          </a:p>
          <a:p>
            <a:pPr marL="0" lvl="0" indent="0">
              <a:buNone/>
            </a:pPr>
            <a:r>
              <a:rPr lang="fr-FR" altLang="x-none" sz="7200" dirty="0">
                <a:solidFill>
                  <a:srgbClr val="000000"/>
                </a:solidFill>
                <a:ea typeface="ＭＳ Ｐゴシック" charset="-128"/>
              </a:rPr>
              <a:t>E/  Isolement contact avec des précautions complémentaires spécifiques au </a:t>
            </a:r>
            <a:r>
              <a:rPr lang="fr-FR" altLang="x-none" sz="7200" i="1" dirty="0">
                <a:solidFill>
                  <a:srgbClr val="000000"/>
                </a:solidFill>
                <a:ea typeface="ＭＳ Ｐゴシック" charset="-128"/>
              </a:rPr>
              <a:t>Clostridium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65591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décidez finalement d’introduire un traitement par Vancomycine  pour l’infection à </a:t>
            </a:r>
            <a:r>
              <a:rPr lang="fr-FR" sz="7200" i="1" dirty="0"/>
              <a:t>Clostridium difficile </a:t>
            </a:r>
            <a:r>
              <a:rPr lang="fr-FR" sz="7200" dirty="0"/>
              <a:t>et d’arrêter la Ceftriaxone. </a:t>
            </a:r>
          </a:p>
          <a:p>
            <a:pPr lvl="0"/>
            <a:r>
              <a:rPr lang="fr-FR" sz="7200" dirty="0"/>
              <a:t>Mais la patiente vous dit qu’elle a déjà eu de la vancomycine il y a deux mois environ pour une infection à Clostridium difficile lors d’une précédente hospitalisation.</a:t>
            </a:r>
            <a:r>
              <a:rPr lang="fr-FR" sz="7200" i="1" dirty="0"/>
              <a:t>.</a:t>
            </a:r>
            <a:endParaRPr lang="fr-FR" sz="7200" dirty="0"/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 Maintien du choix du traitement par Vancomycine per os</a:t>
            </a:r>
          </a:p>
          <a:p>
            <a:pPr marL="0" lvl="0" indent="0">
              <a:buNone/>
            </a:pPr>
            <a:r>
              <a:rPr lang="fr-FR" sz="7200" dirty="0"/>
              <a:t>B/ Traitement par Métronidazole IV</a:t>
            </a:r>
          </a:p>
          <a:p>
            <a:pPr marL="0" lvl="0" indent="0">
              <a:buNone/>
            </a:pPr>
            <a:r>
              <a:rPr lang="fr-FR" sz="7200" dirty="0"/>
              <a:t>C/ </a:t>
            </a:r>
            <a:r>
              <a:rPr lang="fr-FR" sz="7200" dirty="0">
                <a:solidFill>
                  <a:schemeClr val="accent2"/>
                </a:solidFill>
              </a:rPr>
              <a:t>Traitement par </a:t>
            </a:r>
            <a:r>
              <a:rPr lang="fr-FR" sz="7200" dirty="0" err="1">
                <a:solidFill>
                  <a:schemeClr val="accent2"/>
                </a:solidFill>
              </a:rPr>
              <a:t>Fidaxomycine</a:t>
            </a:r>
            <a:r>
              <a:rPr lang="fr-FR" sz="7200" dirty="0">
                <a:solidFill>
                  <a:schemeClr val="accent2"/>
                </a:solidFill>
              </a:rPr>
              <a:t> (</a:t>
            </a:r>
            <a:r>
              <a:rPr lang="fr-FR" sz="7200" dirty="0" err="1">
                <a:solidFill>
                  <a:schemeClr val="accent2"/>
                </a:solidFill>
              </a:rPr>
              <a:t>Dificlir</a:t>
            </a:r>
            <a:r>
              <a:rPr lang="fr-FR" sz="7200" dirty="0">
                <a:solidFill>
                  <a:schemeClr val="accent2"/>
                </a:solidFill>
              </a:rPr>
              <a:t>) per os</a:t>
            </a:r>
          </a:p>
          <a:p>
            <a:pPr marL="0" lvl="0" indent="0">
              <a:buNone/>
            </a:pPr>
            <a:r>
              <a:rPr lang="fr-FR" sz="7200" dirty="0"/>
              <a:t>D/ Contrôle de la Coproculture et de la toxine avant d’arrêter le traitement</a:t>
            </a:r>
          </a:p>
          <a:p>
            <a:pPr marL="0" lvl="0" indent="0">
              <a:buNone/>
            </a:pPr>
            <a:r>
              <a:rPr lang="fr-FR" altLang="x-none" sz="7200" dirty="0">
                <a:solidFill>
                  <a:srgbClr val="000000"/>
                </a:solidFill>
                <a:ea typeface="ＭＳ Ｐゴシック" charset="-128"/>
              </a:rPr>
              <a:t>E/  </a:t>
            </a:r>
            <a:r>
              <a:rPr lang="fr-FR" altLang="x-none" sz="7200" dirty="0">
                <a:solidFill>
                  <a:schemeClr val="accent2"/>
                </a:solidFill>
                <a:ea typeface="ＭＳ Ｐゴシック" charset="-128"/>
              </a:rPr>
              <a:t>Isolement contact avec des précautions complémentaires spécifiques au </a:t>
            </a:r>
            <a:r>
              <a:rPr lang="fr-FR" altLang="x-none" sz="7200" i="1" dirty="0">
                <a:solidFill>
                  <a:schemeClr val="accent2"/>
                </a:solidFill>
                <a:ea typeface="ＭＳ Ｐゴシック" charset="-128"/>
              </a:rPr>
              <a:t>Clostridium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1801798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accent1"/>
                </a:solidFill>
              </a:rPr>
              <a:t>Dificlir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err="1"/>
              <a:t>Antibactérien</a:t>
            </a:r>
            <a:r>
              <a:rPr lang="en-US" dirty="0"/>
              <a:t> </a:t>
            </a:r>
            <a:r>
              <a:rPr lang="en-US" dirty="0" err="1"/>
              <a:t>macrocyclique</a:t>
            </a:r>
            <a:endParaRPr lang="en-US" dirty="0"/>
          </a:p>
          <a:p>
            <a:pPr lvl="2"/>
            <a:r>
              <a:rPr lang="en-US" dirty="0" err="1"/>
              <a:t>Seul</a:t>
            </a:r>
            <a:r>
              <a:rPr lang="en-US" dirty="0"/>
              <a:t> </a:t>
            </a:r>
            <a:r>
              <a:rPr lang="en-US" dirty="0" err="1"/>
              <a:t>représentant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err="1"/>
              <a:t>d’action</a:t>
            </a:r>
            <a:endParaRPr lang="en-US" dirty="0"/>
          </a:p>
          <a:p>
            <a:pPr lvl="2"/>
            <a:r>
              <a:rPr lang="en-US" dirty="0"/>
              <a:t>Inhibition de </a:t>
            </a:r>
            <a:r>
              <a:rPr lang="en-US" dirty="0" err="1"/>
              <a:t>l’ARN</a:t>
            </a:r>
            <a:r>
              <a:rPr lang="en-US" dirty="0"/>
              <a:t> </a:t>
            </a:r>
            <a:r>
              <a:rPr lang="en-US" dirty="0" err="1"/>
              <a:t>polymérase</a:t>
            </a:r>
            <a:r>
              <a:rPr lang="en-US" dirty="0"/>
              <a:t> </a:t>
            </a:r>
            <a:r>
              <a:rPr lang="en-US" dirty="0" err="1"/>
              <a:t>bactérienne</a:t>
            </a:r>
            <a:endParaRPr lang="en-US" dirty="0"/>
          </a:p>
          <a:p>
            <a:pPr lvl="2"/>
            <a:r>
              <a:rPr lang="en-US" dirty="0"/>
              <a:t>Inhibition in vitro de la sporulation de Clostridium difficile et action </a:t>
            </a:r>
            <a:r>
              <a:rPr lang="en-US" dirty="0" err="1"/>
              <a:t>antitoxinique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Fidaxomycine</a:t>
            </a:r>
          </a:p>
        </p:txBody>
      </p:sp>
    </p:spTree>
    <p:extLst>
      <p:ext uri="{BB962C8B-B14F-4D97-AF65-F5344CB8AC3E}">
        <p14:creationId xmlns:p14="http://schemas.microsoft.com/office/powerpoint/2010/main" val="3724579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Clostridium difficile</a:t>
            </a:r>
          </a:p>
          <a:p>
            <a:pPr lvl="2"/>
            <a:r>
              <a:rPr lang="en-US" dirty="0" err="1"/>
              <a:t>Activité</a:t>
            </a:r>
            <a:r>
              <a:rPr lang="en-US" dirty="0"/>
              <a:t> </a:t>
            </a:r>
            <a:r>
              <a:rPr lang="en-US" dirty="0" err="1"/>
              <a:t>bactéricide</a:t>
            </a:r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Activité</a:t>
            </a:r>
            <a:r>
              <a:rPr lang="en-US" dirty="0"/>
              <a:t> </a:t>
            </a:r>
            <a:r>
              <a:rPr lang="en-US" dirty="0" err="1"/>
              <a:t>antibactérienne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limitée</a:t>
            </a:r>
            <a:r>
              <a:rPr lang="en-US" dirty="0"/>
              <a:t> sur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anaérobies</a:t>
            </a:r>
            <a:endParaRPr lang="en-US" dirty="0"/>
          </a:p>
          <a:p>
            <a:pPr lvl="1"/>
            <a:r>
              <a:rPr lang="en-US" dirty="0"/>
              <a:t>Flore </a:t>
            </a:r>
            <a:r>
              <a:rPr lang="en-US" dirty="0" err="1"/>
              <a:t>colique</a:t>
            </a:r>
            <a:r>
              <a:rPr lang="en-US" dirty="0"/>
              <a:t> peu </a:t>
            </a:r>
            <a:r>
              <a:rPr lang="en-US" dirty="0" err="1"/>
              <a:t>perturbée</a:t>
            </a:r>
            <a:r>
              <a:rPr lang="en-US" dirty="0"/>
              <a:t>: </a:t>
            </a:r>
            <a:r>
              <a:rPr lang="en-US" b="1" dirty="0"/>
              <a:t>preservation </a:t>
            </a:r>
            <a:r>
              <a:rPr lang="en-US" b="1" dirty="0" err="1"/>
              <a:t>microbiote</a:t>
            </a:r>
            <a:endParaRPr lang="en-US" b="1" dirty="0"/>
          </a:p>
          <a:p>
            <a:pPr lvl="1"/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Absorption </a:t>
            </a:r>
            <a:r>
              <a:rPr lang="en-US" b="1" dirty="0" err="1"/>
              <a:t>minime</a:t>
            </a:r>
            <a:r>
              <a:rPr lang="en-US" b="1" dirty="0"/>
              <a:t> </a:t>
            </a:r>
            <a:r>
              <a:rPr lang="en-US" dirty="0"/>
              <a:t>avec C </a:t>
            </a:r>
            <a:r>
              <a:rPr lang="en-US" dirty="0" err="1"/>
              <a:t>fécale</a:t>
            </a:r>
            <a:r>
              <a:rPr lang="en-US" dirty="0"/>
              <a:t> </a:t>
            </a:r>
            <a:r>
              <a:rPr lang="en-US" dirty="0" err="1"/>
              <a:t>importante</a:t>
            </a:r>
            <a:endParaRPr lang="en-US" dirty="0"/>
          </a:p>
          <a:p>
            <a:pPr lvl="1" algn="thaiDist">
              <a:buFont typeface="Arial" panose="020B0604020202020204" pitchFamily="34" charset="0"/>
              <a:buChar char="•"/>
            </a:pPr>
            <a:r>
              <a:rPr lang="en-US" dirty="0"/>
              <a:t>Peu EII </a:t>
            </a:r>
            <a:r>
              <a:rPr lang="en-US" dirty="0" err="1"/>
              <a:t>hormis</a:t>
            </a:r>
            <a:r>
              <a:rPr lang="en-US" dirty="0"/>
              <a:t> </a:t>
            </a:r>
            <a:r>
              <a:rPr lang="en-US" dirty="0" err="1"/>
              <a:t>quelques</a:t>
            </a:r>
            <a:r>
              <a:rPr lang="en-US" dirty="0"/>
              <a:t> troubles digestifs (NV, constipation)</a:t>
            </a:r>
          </a:p>
          <a:p>
            <a:pPr lvl="1" algn="thaiDist">
              <a:buFont typeface="Arial" panose="020B0604020202020204" pitchFamily="34" charset="0"/>
              <a:buChar char="•"/>
            </a:pPr>
            <a:r>
              <a:rPr lang="en-GB" altLang="fr-FR" dirty="0" err="1"/>
              <a:t>Hypersensiblité</a:t>
            </a:r>
            <a:r>
              <a:rPr lang="en-GB" altLang="fr-FR" dirty="0"/>
              <a:t>: rare </a:t>
            </a:r>
            <a:r>
              <a:rPr lang="en-GB" altLang="fr-FR" dirty="0" err="1"/>
              <a:t>cas</a:t>
            </a:r>
            <a:r>
              <a:rPr lang="en-GB" altLang="fr-FR" dirty="0"/>
              <a:t> </a:t>
            </a:r>
            <a:r>
              <a:rPr lang="en-GB" altLang="fr-FR" dirty="0" err="1"/>
              <a:t>déclarés</a:t>
            </a:r>
            <a:r>
              <a:rPr lang="en-GB" altLang="fr-FR" dirty="0"/>
              <a:t> à la pharmacovigilance</a:t>
            </a:r>
            <a:endParaRPr lang="en-US" dirty="0"/>
          </a:p>
          <a:p>
            <a:pPr lvl="1" algn="thaiDi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Spectre antibactérien ETROIT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666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5588425" cy="45087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Un patient de 17 ans vient vous voir en consultation. Il vous explique qu’il se sent fatigué depuis trois-quatre jours et qu’il tousse. Vous objectivez une toux sèche, sans signes de lutte respiratoire ni dyspnée. L’hémodynamique est stable, la température est à 38,5°C. </a:t>
            </a:r>
          </a:p>
          <a:p>
            <a:pPr lvl="0"/>
            <a:r>
              <a:rPr lang="fr-FR" dirty="0"/>
              <a:t>Le patient présente des arthralgies et des myalgies diffuses; le transit est normal mais il a vomi une fois ce matin. L’auscultation pulmonaire retrouve des râles bronchiques bilatéraux sans crépitants. </a:t>
            </a:r>
          </a:p>
          <a:p>
            <a:pPr lvl="0"/>
            <a:r>
              <a:rPr lang="fr-FR" dirty="0"/>
              <a:t>Il vous dit que sa petite sœur de 12 ans présente les même symptômes </a:t>
            </a:r>
          </a:p>
          <a:p>
            <a:pPr lvl="0"/>
            <a:r>
              <a:rPr lang="fr-FR" dirty="0"/>
              <a:t>La PCR SARS-CoV2 et grippe est négative </a:t>
            </a:r>
          </a:p>
          <a:p>
            <a:pPr lvl="0"/>
            <a:r>
              <a:rPr lang="fr-FR" dirty="0"/>
              <a:t>Vous réalisez une radiographie de thorax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520" y="2112952"/>
            <a:ext cx="3879761" cy="34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312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r>
              <a:rPr lang="en-US" sz="2600" b="1" dirty="0"/>
              <a:t>Indications</a:t>
            </a:r>
            <a:r>
              <a:rPr lang="en-US" sz="2600" dirty="0"/>
              <a:t> : 1er </a:t>
            </a:r>
            <a:r>
              <a:rPr lang="en-US" sz="2600" dirty="0" err="1"/>
              <a:t>choix</a:t>
            </a:r>
            <a:endParaRPr lang="en-US" sz="2600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b="1" dirty="0"/>
              <a:t>1er </a:t>
            </a:r>
            <a:r>
              <a:rPr lang="en-US" sz="2200" b="1" dirty="0" err="1"/>
              <a:t>épisode</a:t>
            </a:r>
            <a:r>
              <a:rPr lang="en-US" sz="2200" b="1" dirty="0"/>
              <a:t> </a:t>
            </a:r>
            <a:r>
              <a:rPr lang="en-US" sz="2200" dirty="0"/>
              <a:t>(alternative </a:t>
            </a:r>
            <a:r>
              <a:rPr lang="en-US" sz="2200" dirty="0" err="1"/>
              <a:t>vancomycine</a:t>
            </a:r>
            <a:r>
              <a:rPr lang="en-US" sz="2200" dirty="0"/>
              <a:t>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/>
              <a:t>1er </a:t>
            </a:r>
            <a:r>
              <a:rPr lang="en-US" sz="2200" dirty="0" err="1"/>
              <a:t>récurrence</a:t>
            </a:r>
            <a:r>
              <a:rPr lang="en-US" sz="2200" dirty="0"/>
              <a:t> (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vancomycine</a:t>
            </a:r>
            <a:r>
              <a:rPr lang="en-US" sz="2200" dirty="0"/>
              <a:t> </a:t>
            </a:r>
            <a:r>
              <a:rPr lang="en-US" sz="2200" dirty="0" err="1"/>
              <a:t>initiale</a:t>
            </a:r>
            <a:r>
              <a:rPr lang="en-US" sz="2200" dirty="0"/>
              <a:t>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/>
              <a:t>FDR de </a:t>
            </a:r>
            <a:r>
              <a:rPr lang="en-US" sz="2200" dirty="0" err="1"/>
              <a:t>gravité</a:t>
            </a:r>
            <a:r>
              <a:rPr lang="en-US" sz="2200" dirty="0"/>
              <a:t> et de recurrence (</a:t>
            </a:r>
            <a:r>
              <a:rPr lang="en-US" sz="2200" dirty="0" err="1"/>
              <a:t>âge</a:t>
            </a:r>
            <a:r>
              <a:rPr lang="en-US" sz="2200" dirty="0"/>
              <a:t> &gt; 65 </a:t>
            </a:r>
            <a:r>
              <a:rPr lang="en-US" sz="2200" dirty="0" err="1"/>
              <a:t>ans</a:t>
            </a:r>
            <a:r>
              <a:rPr lang="en-US" sz="2200" dirty="0"/>
              <a:t>, ATCD ICD, ICD </a:t>
            </a:r>
            <a:r>
              <a:rPr lang="en-US" sz="2200" dirty="0" err="1"/>
              <a:t>liée</a:t>
            </a:r>
            <a:r>
              <a:rPr lang="en-US" sz="2200" dirty="0"/>
              <a:t> aux </a:t>
            </a:r>
            <a:r>
              <a:rPr lang="en-US" sz="2200" dirty="0" err="1"/>
              <a:t>soins</a:t>
            </a:r>
            <a:r>
              <a:rPr lang="en-US" sz="2200" dirty="0"/>
              <a:t> </a:t>
            </a:r>
            <a:r>
              <a:rPr lang="en-US" sz="2200" dirty="0" err="1"/>
              <a:t>ou</a:t>
            </a:r>
            <a:r>
              <a:rPr lang="en-US" sz="2200" dirty="0"/>
              <a:t> hospitalization dans les 3 </a:t>
            </a:r>
            <a:r>
              <a:rPr lang="en-US" sz="2200" dirty="0" err="1"/>
              <a:t>mois</a:t>
            </a:r>
            <a:r>
              <a:rPr lang="en-US" sz="2200" dirty="0"/>
              <a:t>, </a:t>
            </a:r>
            <a:r>
              <a:rPr lang="en-US" sz="2200" dirty="0" err="1"/>
              <a:t>antibiothérapie</a:t>
            </a:r>
            <a:r>
              <a:rPr lang="en-US" sz="2200" dirty="0"/>
              <a:t> </a:t>
            </a:r>
            <a:r>
              <a:rPr lang="en-US" sz="2200" dirty="0" err="1"/>
              <a:t>associée</a:t>
            </a:r>
            <a:r>
              <a:rPr lang="en-US" sz="2200" dirty="0"/>
              <a:t>, IPP): </a:t>
            </a:r>
            <a:r>
              <a:rPr lang="en-US" sz="2200" u="sng" dirty="0" err="1"/>
              <a:t>schéma</a:t>
            </a:r>
            <a:r>
              <a:rPr lang="en-US" sz="2200" u="sng" dirty="0"/>
              <a:t> </a:t>
            </a:r>
            <a:r>
              <a:rPr lang="en-US" sz="2200" u="sng" dirty="0" err="1"/>
              <a:t>pulsé</a:t>
            </a:r>
            <a:endParaRPr lang="en-US" sz="2200" u="sng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 err="1"/>
              <a:t>Formes</a:t>
            </a:r>
            <a:r>
              <a:rPr lang="en-US" sz="2200" dirty="0"/>
              <a:t> graves (</a:t>
            </a:r>
            <a:r>
              <a:rPr lang="en-US" sz="2200" dirty="0" err="1"/>
              <a:t>discuter</a:t>
            </a:r>
            <a:r>
              <a:rPr lang="en-US" sz="2200" dirty="0"/>
              <a:t> association tigecycline)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endParaRPr lang="en-US" sz="2200" dirty="0"/>
          </a:p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r>
              <a:rPr lang="en-US" sz="2600" b="1" dirty="0" err="1"/>
              <a:t>Limites</a:t>
            </a:r>
            <a:r>
              <a:rPr lang="en-US" sz="2600" b="1" dirty="0"/>
              <a:t> </a:t>
            </a:r>
            <a:r>
              <a:rPr lang="en-US" sz="2600" dirty="0"/>
              <a:t>:</a:t>
            </a:r>
            <a:r>
              <a:rPr lang="en-US" sz="2200" dirty="0"/>
              <a:t> 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/>
              <a:t>Per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uniquement</a:t>
            </a:r>
            <a:endParaRPr lang="en-US" sz="2200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 err="1"/>
              <a:t>Cout</a:t>
            </a:r>
            <a:r>
              <a:rPr lang="en-US" sz="2200" dirty="0"/>
              <a:t> </a:t>
            </a:r>
            <a:r>
              <a:rPr lang="en-US" sz="2200" dirty="0" err="1"/>
              <a:t>élevé</a:t>
            </a:r>
            <a:endParaRPr lang="en-US" sz="2200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1759" dirty="0"/>
          </a:p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endParaRPr lang="en-US" sz="2200" dirty="0"/>
          </a:p>
          <a:p>
            <a:pPr lvl="1">
              <a:spcBef>
                <a:spcPts val="400"/>
              </a:spcBef>
              <a:buClr>
                <a:srgbClr val="2DA2BF"/>
              </a:buClr>
              <a:buSzPct val="68000"/>
              <a:buFont typeface="Courier New" charset="0"/>
              <a:buChar char="o"/>
            </a:pPr>
            <a:endParaRPr lang="en-US" sz="1759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11013819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1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7"/>
          <a:stretch/>
        </p:blipFill>
        <p:spPr>
          <a:xfrm>
            <a:off x="851487" y="1579080"/>
            <a:ext cx="8737358" cy="4194847"/>
          </a:xfrm>
          <a:prstGeom prst="rect">
            <a:avLst/>
          </a:prstGeom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4000" dirty="0"/>
              <a:t>Indications: </a:t>
            </a:r>
            <a:r>
              <a:rPr lang="fr-FR" altLang="fr-FR" sz="3600" dirty="0"/>
              <a:t>Infections à </a:t>
            </a:r>
            <a:r>
              <a:rPr lang="fr-FR" altLang="fr-FR" sz="3600" i="1" dirty="0"/>
              <a:t>Clostridium difficile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8857" y="5904854"/>
            <a:ext cx="4262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                  </a:t>
            </a:r>
            <a:r>
              <a:rPr lang="fr-FR" sz="1400" i="1" dirty="0" err="1"/>
              <a:t>Louie</a:t>
            </a:r>
            <a:r>
              <a:rPr lang="fr-FR" sz="1400" i="1" dirty="0"/>
              <a:t> TJ and al; N </a:t>
            </a:r>
            <a:r>
              <a:rPr lang="fr-FR" sz="1400" i="1" dirty="0" err="1"/>
              <a:t>Engl</a:t>
            </a:r>
            <a:r>
              <a:rPr lang="fr-FR" sz="1400" i="1" dirty="0"/>
              <a:t> J Med.2011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0962" y="5135413"/>
            <a:ext cx="512994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Fidaxomycine</a:t>
            </a:r>
            <a:r>
              <a:rPr lang="fr-FR" dirty="0"/>
              <a:t> &gt; Vancomycine pour prévenir le risque de récidive,</a:t>
            </a:r>
          </a:p>
          <a:p>
            <a:r>
              <a:rPr lang="fr-FR" dirty="0"/>
              <a:t>même efficacité pour infections non sévères</a:t>
            </a:r>
          </a:p>
        </p:txBody>
      </p:sp>
    </p:spTree>
    <p:extLst>
      <p:ext uri="{BB962C8B-B14F-4D97-AF65-F5344CB8AC3E}">
        <p14:creationId xmlns:p14="http://schemas.microsoft.com/office/powerpoint/2010/main" val="35450410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Schéma « prolongé-pulsé »: </a:t>
            </a:r>
          </a:p>
          <a:p>
            <a:pPr lvl="1"/>
            <a:r>
              <a:rPr lang="fr-FR" dirty="0"/>
              <a:t>dose standard (200mg X 2/j) pendant 5 jours </a:t>
            </a:r>
          </a:p>
          <a:p>
            <a:pPr lvl="1"/>
            <a:r>
              <a:rPr lang="fr-FR" dirty="0"/>
              <a:t>puis 200mg/j un jour sur deux pendant 20 jours: </a:t>
            </a:r>
          </a:p>
          <a:p>
            <a:pPr lvl="1"/>
            <a:r>
              <a:rPr lang="fr-FR" dirty="0"/>
              <a:t>= même dose mais sur une durée prolongée</a:t>
            </a:r>
          </a:p>
          <a:p>
            <a:pPr lvl="1"/>
            <a:endParaRPr lang="fr-FR" dirty="0"/>
          </a:p>
          <a:p>
            <a:r>
              <a:rPr lang="fr-FR" dirty="0"/>
              <a:t>Diminue de manière significative le risque de récidive par rapport à un traitement standard par Vancomycine</a:t>
            </a:r>
          </a:p>
          <a:p>
            <a:endParaRPr lang="fr-FR" dirty="0"/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/>
              <a:t>Fidaxomycine</a:t>
            </a:r>
            <a:r>
              <a:rPr lang="fr-FR" altLang="fr-FR" dirty="0"/>
              <a:t> en schéma «prolongé-pulsé»</a:t>
            </a:r>
          </a:p>
        </p:txBody>
      </p:sp>
    </p:spTree>
    <p:extLst>
      <p:ext uri="{BB962C8B-B14F-4D97-AF65-F5344CB8AC3E}">
        <p14:creationId xmlns:p14="http://schemas.microsoft.com/office/powerpoint/2010/main" val="9656519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2" y="2112953"/>
            <a:ext cx="9072563" cy="45978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Ø"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fr-FR" altLang="fr-FR" sz="2315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Nouveau: La </a:t>
            </a:r>
            <a:r>
              <a:rPr lang="fr-FR" altLang="fr-FR" dirty="0" err="1"/>
              <a:t>Fidaxomycine</a:t>
            </a:r>
            <a:r>
              <a:rPr lang="fr-FR" altLang="fr-FR" dirty="0"/>
              <a:t> administrée selon un schéma »prolongé-pulsée »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834" y="1670538"/>
            <a:ext cx="6685909" cy="548264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1884" y="2665709"/>
            <a:ext cx="297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/>
              <a:t>Guery</a:t>
            </a:r>
            <a:r>
              <a:rPr lang="fr-FR" sz="1400" i="1" dirty="0"/>
              <a:t> B and al; Lancet.2018</a:t>
            </a:r>
          </a:p>
        </p:txBody>
      </p:sp>
    </p:spTree>
    <p:extLst>
      <p:ext uri="{BB962C8B-B14F-4D97-AF65-F5344CB8AC3E}">
        <p14:creationId xmlns:p14="http://schemas.microsoft.com/office/powerpoint/2010/main" val="1480710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/>
              <a:t>1. Antibiotique à spectre antimicrobien large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2. Antibiotique bactéricide sur Clostridium difficile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3. Antibiotique de la classe des </a:t>
            </a:r>
            <a:r>
              <a:rPr lang="fr-FR" sz="3307" b="0" err="1"/>
              <a:t>glycopeptides</a:t>
            </a:r>
            <a:br>
              <a:rPr lang="fr-FR" sz="3307" b="0"/>
            </a:br>
            <a:r>
              <a:rPr lang="fr-FR" sz="3307" b="0"/>
              <a:t>4. Bonne biodisponibilité</a:t>
            </a:r>
            <a:br>
              <a:rPr lang="fr-FR" sz="3307" b="0"/>
            </a:br>
            <a:r>
              <a:rPr lang="fr-FR" sz="3307" b="0"/>
              <a:t>5. Nombreuses interactions médicamenteuses</a:t>
            </a:r>
            <a:br>
              <a:rPr lang="fr-FR" sz="3307" b="0"/>
            </a:br>
            <a:endParaRPr lang="fr-FR" sz="3307" b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Q1: Pour la </a:t>
            </a:r>
            <a:r>
              <a:rPr lang="fr-FR" sz="2800" b="1" dirty="0" err="1">
                <a:latin typeface="Calibri" charset="0"/>
                <a:ea typeface="Calibri" charset="0"/>
                <a:cs typeface="Calibri" charset="0"/>
              </a:rPr>
              <a:t>fidaxomycine</a:t>
            </a:r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, quelle(s) caractéristique(s) est/sont vraies ? </a:t>
            </a:r>
          </a:p>
        </p:txBody>
      </p:sp>
    </p:spTree>
    <p:extLst>
      <p:ext uri="{BB962C8B-B14F-4D97-AF65-F5344CB8AC3E}">
        <p14:creationId xmlns:p14="http://schemas.microsoft.com/office/powerpoint/2010/main" val="11550249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/>
              <a:t>1. Antibiotique à spectre antimicrobien large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2. </a:t>
            </a:r>
            <a:r>
              <a:rPr lang="fr-FR" sz="3307">
                <a:solidFill>
                  <a:srgbClr val="00B050"/>
                </a:solidFill>
              </a:rPr>
              <a:t>Antibiotique bactéricide sur Clostridium difficile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3. Antibiotique de la classe des </a:t>
            </a:r>
            <a:r>
              <a:rPr lang="fr-FR" sz="3307" b="0" err="1"/>
              <a:t>glycopeptides</a:t>
            </a:r>
            <a:br>
              <a:rPr lang="fr-FR" sz="3307" b="0"/>
            </a:br>
            <a:r>
              <a:rPr lang="fr-FR" sz="3307" b="0"/>
              <a:t>4. Bonne biodisponibilité</a:t>
            </a:r>
            <a:br>
              <a:rPr lang="fr-FR" sz="3307" b="0"/>
            </a:br>
            <a:r>
              <a:rPr lang="fr-FR" sz="3307" b="0"/>
              <a:t>5. Nombreuses interactions médicamenteuses</a:t>
            </a:r>
            <a:br>
              <a:rPr lang="fr-FR" sz="3307" b="0"/>
            </a:br>
            <a:endParaRPr lang="fr-FR" sz="3307" b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latin typeface="Calibri" charset="0"/>
                <a:ea typeface="Calibri" charset="0"/>
                <a:cs typeface="Calibri" charset="0"/>
              </a:rPr>
              <a:t>Q1: Pour la </a:t>
            </a:r>
            <a:r>
              <a:rPr lang="fr-FR" sz="2800" b="1" err="1">
                <a:latin typeface="Calibri" charset="0"/>
                <a:ea typeface="Calibri" charset="0"/>
                <a:cs typeface="Calibri" charset="0"/>
              </a:rPr>
              <a:t>fidaxomycine</a:t>
            </a:r>
            <a:r>
              <a:rPr lang="fr-FR" sz="2800" b="1">
                <a:latin typeface="Calibri" charset="0"/>
                <a:ea typeface="Calibri" charset="0"/>
                <a:cs typeface="Calibri" charset="0"/>
              </a:rPr>
              <a:t>, quel(</a:t>
            </a:r>
            <a:r>
              <a:rPr lang="fr-FR" sz="2800" b="1" err="1">
                <a:latin typeface="Calibri" charset="0"/>
                <a:ea typeface="Calibri" charset="0"/>
                <a:cs typeface="Calibri" charset="0"/>
              </a:rPr>
              <a:t>lles</a:t>
            </a:r>
            <a:r>
              <a:rPr lang="fr-FR" sz="2800" b="1">
                <a:latin typeface="Calibri" charset="0"/>
                <a:ea typeface="Calibri" charset="0"/>
                <a:cs typeface="Calibri" charset="0"/>
              </a:rPr>
              <a:t>) caractéristiques est/sont vraies ? </a:t>
            </a:r>
          </a:p>
        </p:txBody>
      </p:sp>
    </p:spTree>
    <p:extLst>
      <p:ext uri="{BB962C8B-B14F-4D97-AF65-F5344CB8AC3E}">
        <p14:creationId xmlns:p14="http://schemas.microsoft.com/office/powerpoint/2010/main" val="1795791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 test</a:t>
            </a:r>
          </a:p>
          <a:p>
            <a:r>
              <a:rPr lang="fr-FR" dirty="0"/>
              <a:t>Cours</a:t>
            </a:r>
          </a:p>
          <a:p>
            <a:r>
              <a:rPr lang="fr-FR" dirty="0"/>
              <a:t>Post test</a:t>
            </a:r>
          </a:p>
          <a:p>
            <a:r>
              <a:rPr lang="fr-FR" dirty="0"/>
              <a:t>Cas clinique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2</a:t>
            </a:r>
            <a:r>
              <a:rPr lang="fr-FR" baseline="30000" dirty="0"/>
              <a:t>ème</a:t>
            </a:r>
            <a:r>
              <a:rPr lang="fr-FR" dirty="0"/>
              <a:t> partie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 bwMode="auto">
          <a:xfrm>
            <a:off x="6174988" y="1947883"/>
            <a:ext cx="3635056" cy="45087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fr-FR" sz="2000" dirty="0"/>
              <a:t>Cyclines</a:t>
            </a:r>
          </a:p>
          <a:p>
            <a:pPr lvl="1">
              <a:lnSpc>
                <a:spcPct val="80000"/>
              </a:lnSpc>
            </a:pPr>
            <a:r>
              <a:rPr lang="fr-FR" sz="1800" dirty="0" err="1"/>
              <a:t>Doxycycline</a:t>
            </a:r>
            <a:endParaRPr lang="fr-FR" sz="1800" dirty="0"/>
          </a:p>
          <a:p>
            <a:pPr lvl="1">
              <a:lnSpc>
                <a:spcPct val="80000"/>
              </a:lnSpc>
            </a:pPr>
            <a:r>
              <a:rPr lang="fr-FR" sz="1800" dirty="0" err="1"/>
              <a:t>Minocycline</a:t>
            </a:r>
            <a:endParaRPr lang="fr-FR" sz="1800" dirty="0"/>
          </a:p>
          <a:p>
            <a:pPr lvl="1">
              <a:lnSpc>
                <a:spcPct val="80000"/>
              </a:lnSpc>
            </a:pPr>
            <a:r>
              <a:rPr lang="fr-FR" sz="1800" dirty="0" err="1"/>
              <a:t>Tigécycline</a:t>
            </a:r>
            <a:endParaRPr lang="fr-FR" sz="1800" dirty="0"/>
          </a:p>
          <a:p>
            <a:pPr lvl="1">
              <a:lnSpc>
                <a:spcPct val="80000"/>
              </a:lnSpc>
            </a:pPr>
            <a:r>
              <a:rPr lang="fr-FR" sz="1800" dirty="0" err="1"/>
              <a:t>Eravacycline</a:t>
            </a: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2000" dirty="0" err="1"/>
              <a:t>Imidazolés</a:t>
            </a:r>
            <a:r>
              <a:rPr lang="fr-FR" sz="2000" dirty="0"/>
              <a:t> antibactériens</a:t>
            </a:r>
          </a:p>
          <a:p>
            <a:pPr lvl="1">
              <a:lnSpc>
                <a:spcPct val="80000"/>
              </a:lnSpc>
            </a:pPr>
            <a:r>
              <a:rPr lang="fr-FR" sz="1800" dirty="0"/>
              <a:t>Métronidazole</a:t>
            </a:r>
          </a:p>
          <a:p>
            <a:pPr lvl="1">
              <a:lnSpc>
                <a:spcPct val="80000"/>
              </a:lnSpc>
            </a:pPr>
            <a:r>
              <a:rPr lang="fr-FR" sz="1800" dirty="0" err="1"/>
              <a:t>Tinidazole</a:t>
            </a:r>
            <a:endParaRPr lang="fr-FR" sz="1800" dirty="0"/>
          </a:p>
          <a:p>
            <a:pPr lvl="1">
              <a:lnSpc>
                <a:spcPct val="80000"/>
              </a:lnSpc>
            </a:pPr>
            <a:r>
              <a:rPr lang="fr-FR" sz="1800" dirty="0" err="1"/>
              <a:t>Secnidazole</a:t>
            </a: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2000" dirty="0"/>
              <a:t>Sulfamides</a:t>
            </a:r>
          </a:p>
          <a:p>
            <a:pPr lvl="1">
              <a:lnSpc>
                <a:spcPct val="80000"/>
              </a:lnSpc>
            </a:pPr>
            <a:r>
              <a:rPr lang="fr-FR" sz="1800" dirty="0" err="1"/>
              <a:t>Cotrimoxazole</a:t>
            </a:r>
            <a:endParaRPr lang="fr-FR" sz="1800" dirty="0"/>
          </a:p>
          <a:p>
            <a:pPr lvl="1">
              <a:lnSpc>
                <a:spcPct val="80000"/>
              </a:lnSpc>
            </a:pPr>
            <a:r>
              <a:rPr lang="fr-FR" sz="1800" dirty="0"/>
              <a:t>Sulfadiazine</a:t>
            </a:r>
          </a:p>
          <a:p>
            <a:pPr>
              <a:lnSpc>
                <a:spcPct val="80000"/>
              </a:lnSpc>
            </a:pPr>
            <a:r>
              <a:rPr lang="fr-FR" sz="2000" dirty="0" err="1"/>
              <a:t>Nitrofurantoines</a:t>
            </a:r>
            <a:endParaRPr lang="fr-FR" sz="2000" dirty="0"/>
          </a:p>
          <a:p>
            <a:pPr lvl="1">
              <a:lnSpc>
                <a:spcPct val="80000"/>
              </a:lnSpc>
            </a:pPr>
            <a:r>
              <a:rPr lang="fr-FR" sz="1800" dirty="0" err="1"/>
              <a:t>Furadantine</a:t>
            </a: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2000" dirty="0"/>
              <a:t>Polypeptides</a:t>
            </a:r>
            <a:endParaRPr lang="fr-FR" sz="2200" dirty="0"/>
          </a:p>
          <a:p>
            <a:pPr lvl="1">
              <a:lnSpc>
                <a:spcPct val="80000"/>
              </a:lnSpc>
            </a:pPr>
            <a:r>
              <a:rPr lang="fr-FR" sz="1800" dirty="0"/>
              <a:t>Colistine</a:t>
            </a:r>
          </a:p>
          <a:p>
            <a:pPr>
              <a:lnSpc>
                <a:spcPct val="80000"/>
              </a:lnSpc>
            </a:pPr>
            <a:r>
              <a:rPr lang="fr-FR" sz="2000" dirty="0" err="1"/>
              <a:t>Phénicolés</a:t>
            </a:r>
            <a:endParaRPr lang="fr-FR" sz="2200" dirty="0"/>
          </a:p>
          <a:p>
            <a:pPr lvl="1">
              <a:lnSpc>
                <a:spcPct val="80000"/>
              </a:lnSpc>
            </a:pPr>
            <a:r>
              <a:rPr lang="fr-FR" sz="1800" dirty="0" err="1"/>
              <a:t>Thiamphénicol</a:t>
            </a:r>
            <a:endParaRPr lang="fr-FR" sz="1800" dirty="0"/>
          </a:p>
        </p:txBody>
      </p:sp>
      <p:sp>
        <p:nvSpPr>
          <p:cNvPr id="6" name="Flèche droite 5"/>
          <p:cNvSpPr/>
          <p:nvPr/>
        </p:nvSpPr>
        <p:spPr>
          <a:xfrm>
            <a:off x="3055717" y="2747956"/>
            <a:ext cx="2857818" cy="317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0393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molécules plus vieilles que vos grands parents</a:t>
            </a:r>
          </a:p>
          <a:p>
            <a:endParaRPr lang="fr-FR" dirty="0"/>
          </a:p>
          <a:p>
            <a:r>
              <a:rPr lang="fr-FR" dirty="0"/>
              <a:t>Qui étaient des produits de niche</a:t>
            </a:r>
          </a:p>
          <a:p>
            <a:endParaRPr lang="fr-FR" dirty="0"/>
          </a:p>
          <a:p>
            <a:r>
              <a:rPr lang="fr-FR" dirty="0"/>
              <a:t>Que l’on redécouvre avec l’explosion de la résistance aux antibiotiques et le besoin d’améliorer le bon usage des ATB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 commun de cette partie: </a:t>
            </a:r>
          </a:p>
        </p:txBody>
      </p:sp>
    </p:spTree>
    <p:extLst>
      <p:ext uri="{BB962C8B-B14F-4D97-AF65-F5344CB8AC3E}">
        <p14:creationId xmlns:p14="http://schemas.microsoft.com/office/powerpoint/2010/main" val="2781574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 test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5483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Doxycycline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1 Quelles molécules ont une bonne activité sur les entérobactéries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32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4858383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Parmi les propositions suivantes laquelle / lesquelles est/sont exacte(s)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Radiographie de thorax normale</a:t>
            </a:r>
          </a:p>
          <a:p>
            <a:pPr marL="0" lvl="0" indent="0">
              <a:buNone/>
            </a:pPr>
            <a:r>
              <a:rPr lang="fr-FR" sz="7200" dirty="0"/>
              <a:t>B/ Atteinte interstitielle sur la radiographie</a:t>
            </a:r>
          </a:p>
          <a:p>
            <a:pPr marL="0" indent="0">
              <a:buNone/>
            </a:pPr>
            <a:r>
              <a:rPr lang="fr-FR" sz="7200" dirty="0"/>
              <a:t>C/ L’ensemble du tableau est compatible avec une pneumonie à </a:t>
            </a:r>
            <a:r>
              <a:rPr lang="fr-FR" sz="7200" i="1" dirty="0"/>
              <a:t>Chlamydia </a:t>
            </a:r>
            <a:r>
              <a:rPr lang="fr-FR" sz="7200" i="1" dirty="0" err="1"/>
              <a:t>pneumoniae</a:t>
            </a: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D/ L’ensemble du tableau est compatible avec une pneumonie à </a:t>
            </a:r>
            <a:r>
              <a:rPr lang="fr-FR" sz="7200" i="1" dirty="0"/>
              <a:t>Mycoplasma </a:t>
            </a:r>
            <a:r>
              <a:rPr lang="fr-FR" sz="7200" i="1" dirty="0" err="1"/>
              <a:t>pneumoniae</a:t>
            </a: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E/ L’ensemble du tableau est compatible avec une pneumonie à </a:t>
            </a:r>
            <a:r>
              <a:rPr lang="fr-FR" sz="7200" i="1" dirty="0"/>
              <a:t>Legionella pneumophila</a:t>
            </a:r>
            <a:endParaRPr lang="fr-FR" sz="7200" dirty="0"/>
          </a:p>
          <a:p>
            <a:pPr lvl="1">
              <a:lnSpc>
                <a:spcPct val="90000"/>
              </a:lnSpc>
            </a:pPr>
            <a:endParaRPr lang="fr-FR" altLang="fr-FR" sz="2315" dirty="0"/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4" y="2112951"/>
            <a:ext cx="4605631" cy="40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747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Quelles molécules ont une bonne activité sur les cocci à Gram positif ?</a:t>
            </a:r>
          </a:p>
        </p:txBody>
      </p:sp>
    </p:spTree>
    <p:extLst>
      <p:ext uri="{BB962C8B-B14F-4D97-AF65-F5344CB8AC3E}">
        <p14:creationId xmlns:p14="http://schemas.microsoft.com/office/powerpoint/2010/main" val="13761475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23887" indent="-514350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23887" indent="-514350">
              <a:buFont typeface="+mj-lt"/>
              <a:buAutoNum type="alphaUcPeriod"/>
            </a:pPr>
            <a:r>
              <a:rPr lang="fr-FR" dirty="0"/>
              <a:t>Tigécycline</a:t>
            </a:r>
          </a:p>
          <a:p>
            <a:pPr marL="623887" indent="-514350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23887" indent="-514350">
              <a:buFont typeface="+mj-lt"/>
              <a:buAutoNum type="alphaUcPeriod"/>
            </a:pPr>
            <a:r>
              <a:rPr lang="fr-FR" dirty="0"/>
              <a:t>Cotrimoxazole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3 Quelles molécules sont autorisées sans réserve au 1er trimestre de la grossesse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6459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49313" lvl="1" indent="-457200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849313" lvl="1" indent="-457200">
              <a:buFont typeface="+mj-lt"/>
              <a:buAutoNum type="alphaUcPeriod"/>
            </a:pPr>
            <a:r>
              <a:rPr lang="fr-FR" dirty="0"/>
              <a:t>Doxycycline</a:t>
            </a:r>
          </a:p>
          <a:p>
            <a:pPr marL="849313" lvl="1" indent="-457200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849313" lvl="1" indent="-457200">
              <a:buFont typeface="+mj-lt"/>
              <a:buAutoNum type="alphaUcPeriod"/>
            </a:pPr>
            <a:r>
              <a:rPr lang="fr-FR" dirty="0"/>
              <a:t>Cotrimoxazole</a:t>
            </a:r>
          </a:p>
          <a:p>
            <a:pPr marL="849313" lvl="1" indent="-457200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4 Quelles molécules ont aussi une activité anti parasitaire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11005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Imidazolés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Quelles molécules ont une bonne diffusion tissulaire ?</a:t>
            </a:r>
          </a:p>
        </p:txBody>
      </p:sp>
    </p:spTree>
    <p:extLst>
      <p:ext uri="{BB962C8B-B14F-4D97-AF65-F5344CB8AC3E}">
        <p14:creationId xmlns:p14="http://schemas.microsoft.com/office/powerpoint/2010/main" val="16882242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Triméthoprime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Thiophénicol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/>
              <a:t>Colistine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 Quelles molécules ont une bonne diffusion urinaire?</a:t>
            </a:r>
          </a:p>
        </p:txBody>
      </p:sp>
    </p:spTree>
    <p:extLst>
      <p:ext uri="{BB962C8B-B14F-4D97-AF65-F5344CB8AC3E}">
        <p14:creationId xmlns:p14="http://schemas.microsoft.com/office/powerpoint/2010/main" val="20955738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8" y="2348399"/>
            <a:ext cx="8568531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/>
              <a:t>Cyclines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 err="1">
                <a:solidFill>
                  <a:srgbClr val="969696"/>
                </a:solidFill>
              </a:rPr>
              <a:t>Phénicolés</a:t>
            </a:r>
            <a:br>
              <a:rPr lang="fr-FR" sz="3300" b="0" dirty="0">
                <a:solidFill>
                  <a:srgbClr val="969696"/>
                </a:solidFill>
              </a:rPr>
            </a:br>
            <a:endParaRPr lang="fr-FR" sz="3300" b="0" dirty="0">
              <a:solidFill>
                <a:srgbClr val="9696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0158" y="5288273"/>
            <a:ext cx="5132500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40523001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Cyclines</a:t>
            </a:r>
          </a:p>
          <a:p>
            <a:pPr lvl="1"/>
            <a:r>
              <a:rPr lang="fr-FR" altLang="fr-FR" dirty="0"/>
              <a:t>Doxycycline</a:t>
            </a:r>
          </a:p>
          <a:p>
            <a:pPr lvl="1"/>
            <a:r>
              <a:rPr lang="fr-FR" altLang="fr-FR" dirty="0" err="1"/>
              <a:t>Minocycline</a:t>
            </a:r>
            <a:endParaRPr lang="fr-FR" altLang="fr-FR" dirty="0"/>
          </a:p>
          <a:p>
            <a:pPr lvl="1"/>
            <a:r>
              <a:rPr lang="fr-FR" altLang="fr-FR" dirty="0" err="1"/>
              <a:t>Limécycline</a:t>
            </a:r>
            <a:endParaRPr lang="fr-FR" altLang="fr-FR" dirty="0"/>
          </a:p>
          <a:p>
            <a:pPr lvl="1"/>
            <a:r>
              <a:rPr lang="fr-FR" altLang="fr-FR" dirty="0" err="1"/>
              <a:t>Tetracycline</a:t>
            </a:r>
            <a:r>
              <a:rPr lang="fr-FR" altLang="fr-FR" dirty="0"/>
              <a:t> </a:t>
            </a:r>
            <a:r>
              <a:rPr lang="fr-FR" altLang="fr-FR" sz="2400" dirty="0"/>
              <a:t>(utilisée uniquement comme anti HP dans </a:t>
            </a:r>
            <a:r>
              <a:rPr lang="fr-FR" altLang="fr-FR" sz="2400" dirty="0" err="1"/>
              <a:t>pylera</a:t>
            </a:r>
            <a:r>
              <a:rPr lang="fr-FR" altLang="fr-FR" sz="2400" dirty="0"/>
              <a:t> ®)</a:t>
            </a:r>
            <a:endParaRPr lang="fr-FR" altLang="fr-FR" dirty="0"/>
          </a:p>
          <a:p>
            <a:pPr lvl="1"/>
            <a:r>
              <a:rPr lang="fr-FR" altLang="fr-FR" dirty="0" err="1"/>
              <a:t>Déméclocycline</a:t>
            </a:r>
            <a:r>
              <a:rPr lang="fr-FR" altLang="fr-FR" sz="2400" dirty="0"/>
              <a:t> (utilisée uniquement comme anti ADH)</a:t>
            </a:r>
            <a:endParaRPr lang="fr-FR" altLang="fr-FR" dirty="0"/>
          </a:p>
          <a:p>
            <a:r>
              <a:rPr lang="fr-FR" altLang="fr-FR" dirty="0" err="1"/>
              <a:t>Glycylcyclines</a:t>
            </a:r>
            <a:endParaRPr lang="fr-FR" altLang="fr-FR" dirty="0"/>
          </a:p>
          <a:p>
            <a:pPr lvl="1"/>
            <a:r>
              <a:rPr lang="fr-FR" altLang="fr-FR" dirty="0" err="1"/>
              <a:t>Tigécycline</a:t>
            </a:r>
            <a:endParaRPr lang="fr-FR" altLang="fr-FR" dirty="0"/>
          </a:p>
          <a:p>
            <a:pPr lvl="1"/>
            <a:r>
              <a:rPr lang="fr-FR" altLang="fr-FR" dirty="0" err="1"/>
              <a:t>Eravacycline</a:t>
            </a:r>
            <a:r>
              <a:rPr lang="fr-FR" altLang="fr-FR" dirty="0"/>
              <a:t> (commercialisation en 2025 en France)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Cyclines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24609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500" dirty="0"/>
              <a:t>Découvertes en </a:t>
            </a:r>
            <a:r>
              <a:rPr lang="fr-FR" altLang="fr-FR" sz="2500" b="1" dirty="0">
                <a:solidFill>
                  <a:srgbClr val="FF0000"/>
                </a:solidFill>
              </a:rPr>
              <a:t>1948</a:t>
            </a:r>
          </a:p>
          <a:p>
            <a:r>
              <a:rPr lang="fr-FR" altLang="fr-FR" sz="2500" dirty="0"/>
              <a:t>1</a:t>
            </a:r>
            <a:r>
              <a:rPr lang="fr-FR" altLang="fr-FR" sz="2500" baseline="30000" dirty="0"/>
              <a:t>ère</a:t>
            </a:r>
            <a:r>
              <a:rPr lang="fr-FR" altLang="fr-FR" sz="2500" dirty="0"/>
              <a:t> commercialisation en 1955</a:t>
            </a:r>
          </a:p>
          <a:p>
            <a:endParaRPr lang="fr-FR" altLang="fr-FR" sz="2500" dirty="0"/>
          </a:p>
          <a:p>
            <a:r>
              <a:rPr lang="fr-FR" altLang="fr-FR" sz="2500" dirty="0"/>
              <a:t>Inhibition de la synthèse protéique par fixation sur le ribosome bactérien (sous unité 30 S)</a:t>
            </a:r>
          </a:p>
          <a:p>
            <a:endParaRPr lang="fr-FR" altLang="fr-FR" sz="2500" dirty="0"/>
          </a:p>
          <a:p>
            <a:r>
              <a:rPr lang="fr-FR" altLang="fr-FR" sz="2500" dirty="0"/>
              <a:t>Bactériostatiques</a:t>
            </a:r>
          </a:p>
          <a:p>
            <a:endParaRPr lang="fr-FR" altLang="fr-FR" sz="2500" dirty="0"/>
          </a:p>
          <a:p>
            <a:endParaRPr lang="fr-FR" altLang="fr-FR" sz="25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 dirty="0"/>
              <a:t>Mécanisme d’action</a:t>
            </a:r>
          </a:p>
        </p:txBody>
      </p:sp>
    </p:spTree>
    <p:extLst>
      <p:ext uri="{BB962C8B-B14F-4D97-AF65-F5344CB8AC3E}">
        <p14:creationId xmlns:p14="http://schemas.microsoft.com/office/powerpoint/2010/main" val="26258974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Doxycycline/</a:t>
            </a:r>
            <a:r>
              <a:rPr lang="fr-FR" dirty="0" err="1"/>
              <a:t>minocycline</a:t>
            </a:r>
            <a:endParaRPr lang="fr-FR" dirty="0"/>
          </a:p>
          <a:p>
            <a:pPr lvl="1"/>
            <a:r>
              <a:rPr lang="fr-FR" dirty="0"/>
              <a:t>Intracellulaires: </a:t>
            </a:r>
            <a:r>
              <a:rPr lang="fr-FR" i="1" dirty="0"/>
              <a:t>Mycoplasma, Chlamydiae, Brucella, </a:t>
            </a:r>
            <a:r>
              <a:rPr lang="fr-FR" i="1" dirty="0" err="1"/>
              <a:t>Rickettsia</a:t>
            </a:r>
            <a:r>
              <a:rPr lang="fr-FR" i="1" dirty="0"/>
              <a:t>, Coxiella</a:t>
            </a:r>
          </a:p>
          <a:p>
            <a:pPr lvl="1"/>
            <a:r>
              <a:rPr lang="fr-FR" dirty="0"/>
              <a:t>Autres: </a:t>
            </a:r>
            <a:r>
              <a:rPr lang="fr-FR" i="1" dirty="0" err="1"/>
              <a:t>Borrelia</a:t>
            </a:r>
            <a:r>
              <a:rPr lang="fr-FR" i="1" dirty="0"/>
              <a:t>, Pasteurella, </a:t>
            </a:r>
            <a:r>
              <a:rPr lang="fr-FR" i="1" dirty="0" err="1"/>
              <a:t>Francisella</a:t>
            </a:r>
            <a:r>
              <a:rPr lang="fr-FR" i="1" dirty="0"/>
              <a:t>, </a:t>
            </a:r>
            <a:r>
              <a:rPr lang="fr-FR" i="1" dirty="0" err="1"/>
              <a:t>Leptospira</a:t>
            </a:r>
            <a:r>
              <a:rPr lang="fr-FR" i="1" dirty="0"/>
              <a:t>, </a:t>
            </a:r>
            <a:r>
              <a:rPr lang="fr-FR" i="1" dirty="0" err="1"/>
              <a:t>Vibrio</a:t>
            </a:r>
            <a:r>
              <a:rPr lang="fr-FR" i="1" dirty="0"/>
              <a:t>, Yersinia, </a:t>
            </a:r>
            <a:r>
              <a:rPr lang="fr-FR" i="1" dirty="0" err="1"/>
              <a:t>Nocardia</a:t>
            </a:r>
            <a:r>
              <a:rPr lang="fr-FR" i="1" dirty="0"/>
              <a:t>, C. </a:t>
            </a:r>
            <a:r>
              <a:rPr lang="fr-FR" i="1" dirty="0" err="1"/>
              <a:t>acnes</a:t>
            </a:r>
            <a:r>
              <a:rPr lang="fr-FR" i="1" dirty="0"/>
              <a:t>, B. </a:t>
            </a:r>
            <a:r>
              <a:rPr lang="fr-FR" i="1" dirty="0" err="1"/>
              <a:t>anthracis</a:t>
            </a:r>
            <a:r>
              <a:rPr lang="fr-FR" i="1" dirty="0"/>
              <a:t>, M. </a:t>
            </a:r>
            <a:r>
              <a:rPr lang="fr-FR" i="1" dirty="0" err="1"/>
              <a:t>leprae</a:t>
            </a:r>
            <a:r>
              <a:rPr lang="fr-FR" i="1" dirty="0"/>
              <a:t>, </a:t>
            </a:r>
            <a:r>
              <a:rPr lang="fr-FR" i="1" dirty="0" err="1"/>
              <a:t>Nocardia</a:t>
            </a:r>
            <a:r>
              <a:rPr lang="fr-FR" i="1" dirty="0"/>
              <a:t>, Haemophilus</a:t>
            </a:r>
          </a:p>
          <a:p>
            <a:pPr lvl="1"/>
            <a:r>
              <a:rPr lang="fr-FR" i="1" dirty="0"/>
              <a:t>P. </a:t>
            </a:r>
            <a:r>
              <a:rPr lang="fr-FR" i="1" dirty="0" err="1"/>
              <a:t>falciparum</a:t>
            </a:r>
            <a:endParaRPr lang="fr-FR" i="1" dirty="0"/>
          </a:p>
          <a:p>
            <a:pPr lvl="1"/>
            <a:r>
              <a:rPr lang="fr-FR" dirty="0"/>
              <a:t>Parfois:</a:t>
            </a:r>
            <a:r>
              <a:rPr lang="fr-FR" i="1" dirty="0"/>
              <a:t>  S. aureus, streptocoques, entérocoques Enterobacteriacae</a:t>
            </a:r>
          </a:p>
          <a:p>
            <a:r>
              <a:rPr lang="fr-FR" dirty="0" err="1"/>
              <a:t>Tigécycline</a:t>
            </a:r>
            <a:endParaRPr lang="fr-FR" dirty="0"/>
          </a:p>
          <a:p>
            <a:pPr lvl="1"/>
            <a:r>
              <a:rPr lang="fr-FR" dirty="0"/>
              <a:t>CG+: staphylocoques, streptocoques (sauf pneumocoque, variable), entérocoques</a:t>
            </a:r>
          </a:p>
          <a:p>
            <a:pPr lvl="1"/>
            <a:r>
              <a:rPr lang="fr-FR" dirty="0"/>
              <a:t>BGN: entérobactéries, mais pas </a:t>
            </a:r>
            <a:r>
              <a:rPr lang="fr-FR" i="1" dirty="0"/>
              <a:t>Pseudomonas</a:t>
            </a:r>
          </a:p>
          <a:p>
            <a:pPr lvl="1"/>
            <a:r>
              <a:rPr lang="fr-FR" dirty="0"/>
              <a:t>Anaérobies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Spectre anti-bactérien</a:t>
            </a:r>
          </a:p>
        </p:txBody>
      </p:sp>
    </p:spTree>
    <p:extLst>
      <p:ext uri="{BB962C8B-B14F-4D97-AF65-F5344CB8AC3E}">
        <p14:creationId xmlns:p14="http://schemas.microsoft.com/office/powerpoint/2010/main" val="33836602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Doxycycline</a:t>
            </a:r>
            <a:r>
              <a:rPr lang="fr-FR" dirty="0"/>
              <a:t> (PO/IV) et </a:t>
            </a:r>
            <a:r>
              <a:rPr lang="fr-FR" dirty="0" err="1"/>
              <a:t>minocycline</a:t>
            </a:r>
            <a:r>
              <a:rPr lang="fr-FR" dirty="0"/>
              <a:t> (PO):</a:t>
            </a:r>
          </a:p>
          <a:p>
            <a:pPr lvl="1"/>
            <a:r>
              <a:rPr lang="fr-FR" dirty="0"/>
              <a:t>Bonne absorption digestive</a:t>
            </a:r>
          </a:p>
          <a:p>
            <a:pPr lvl="1"/>
            <a:r>
              <a:rPr lang="fr-FR" dirty="0"/>
              <a:t>Diminuée par calcium et </a:t>
            </a:r>
            <a:r>
              <a:rPr lang="fr-FR" dirty="0" err="1"/>
              <a:t>anti-acides</a:t>
            </a:r>
            <a:endParaRPr lang="fr-FR" dirty="0"/>
          </a:p>
          <a:p>
            <a:pPr lvl="1"/>
            <a:r>
              <a:rPr lang="fr-FR" dirty="0"/>
              <a:t>Demi vie: 18h</a:t>
            </a:r>
          </a:p>
          <a:p>
            <a:pPr lvl="1"/>
            <a:r>
              <a:rPr lang="fr-FR" dirty="0"/>
              <a:t>Diffusion: </a:t>
            </a:r>
          </a:p>
          <a:p>
            <a:pPr lvl="2"/>
            <a:r>
              <a:rPr lang="fr-FR" dirty="0"/>
              <a:t>Bonne: tous tissus</a:t>
            </a:r>
          </a:p>
          <a:p>
            <a:pPr lvl="2"/>
            <a:r>
              <a:rPr lang="fr-FR" dirty="0"/>
              <a:t>Moyenne: LCS</a:t>
            </a:r>
          </a:p>
          <a:p>
            <a:r>
              <a:rPr lang="fr-FR" dirty="0" err="1"/>
              <a:t>Tigécycline</a:t>
            </a:r>
            <a:r>
              <a:rPr lang="fr-FR" dirty="0"/>
              <a:t>: IV</a:t>
            </a:r>
          </a:p>
          <a:p>
            <a:pPr lvl="1"/>
            <a:r>
              <a:rPr lang="fr-FR" dirty="0"/>
              <a:t>Diffusion: </a:t>
            </a:r>
          </a:p>
          <a:p>
            <a:pPr lvl="2"/>
            <a:r>
              <a:rPr lang="fr-FR" dirty="0"/>
              <a:t>Bonne: poumon, peau, os</a:t>
            </a:r>
          </a:p>
          <a:p>
            <a:pPr lvl="2"/>
            <a:r>
              <a:rPr lang="fr-FR" dirty="0"/>
              <a:t>Médiocre: LCS, sang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Pharmacocinétique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68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4858383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Parmi les propositions suivantes laquelle / lesquelles est/sont exacte(s)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Radiographie de thorax normale</a:t>
            </a:r>
          </a:p>
          <a:p>
            <a:pPr marL="0" lvl="0" indent="0">
              <a:buNone/>
            </a:pPr>
            <a:r>
              <a:rPr lang="fr-FR" sz="7200" dirty="0"/>
              <a:t>B/ </a:t>
            </a:r>
            <a:r>
              <a:rPr lang="fr-FR" sz="7200" dirty="0">
                <a:solidFill>
                  <a:srgbClr val="FF0000"/>
                </a:solidFill>
              </a:rPr>
              <a:t>Atteinte interstitielle sur la radiographie</a:t>
            </a:r>
          </a:p>
          <a:p>
            <a:pPr marL="0" lvl="0" indent="0">
              <a:buNone/>
            </a:pPr>
            <a:r>
              <a:rPr lang="fr-FR" sz="7200" dirty="0">
                <a:solidFill>
                  <a:srgbClr val="FF0000"/>
                </a:solidFill>
              </a:rPr>
              <a:t>C/ L’ensemble du tableau est compatible avec une pneumonie à </a:t>
            </a:r>
            <a:r>
              <a:rPr lang="fr-FR" sz="7200" i="1" dirty="0">
                <a:solidFill>
                  <a:srgbClr val="FF0000"/>
                </a:solidFill>
              </a:rPr>
              <a:t>Chlamydia </a:t>
            </a:r>
            <a:r>
              <a:rPr lang="fr-FR" sz="7200" i="1" dirty="0" err="1">
                <a:solidFill>
                  <a:srgbClr val="FF0000"/>
                </a:solidFill>
              </a:rPr>
              <a:t>pneumoniae</a:t>
            </a:r>
            <a:endParaRPr lang="fr-FR" sz="7200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sz="7200" dirty="0">
                <a:solidFill>
                  <a:srgbClr val="FF0000"/>
                </a:solidFill>
              </a:rPr>
              <a:t>D/ L’ensemble du tableau est compatible avec une pneumonie à </a:t>
            </a:r>
            <a:r>
              <a:rPr lang="fr-FR" sz="7200" i="1" dirty="0">
                <a:solidFill>
                  <a:srgbClr val="FF0000"/>
                </a:solidFill>
              </a:rPr>
              <a:t>Mycoplasme </a:t>
            </a:r>
            <a:r>
              <a:rPr lang="fr-FR" sz="7200" i="1" dirty="0" err="1">
                <a:solidFill>
                  <a:srgbClr val="FF0000"/>
                </a:solidFill>
              </a:rPr>
              <a:t>pneumoniae</a:t>
            </a:r>
            <a:endParaRPr lang="fr-FR" sz="7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E/ L’ensemble du tableau est compatible avec une pneumonie à </a:t>
            </a:r>
            <a:r>
              <a:rPr lang="fr-FR" sz="7200" i="1" dirty="0"/>
              <a:t>Legionella pneumophila</a:t>
            </a:r>
            <a:endParaRPr lang="fr-FR" sz="7200" dirty="0"/>
          </a:p>
          <a:p>
            <a:pPr lvl="1">
              <a:lnSpc>
                <a:spcPct val="90000"/>
              </a:lnSpc>
            </a:pPr>
            <a:endParaRPr lang="fr-FR" altLang="fr-FR" sz="2315" dirty="0"/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55" y="2112951"/>
            <a:ext cx="4416659" cy="387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631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83"/>
            <a:ext cx="9072563" cy="1259946"/>
          </a:xfrm>
        </p:spPr>
        <p:txBody>
          <a:bodyPr rtlCol="0"/>
          <a:lstStyle/>
          <a:p>
            <a:pPr>
              <a:defRPr/>
            </a:pPr>
            <a:r>
              <a:rPr lang="fr-FR" altLang="fr-FR" dirty="0"/>
              <a:t>Indications: </a:t>
            </a:r>
            <a:r>
              <a:rPr lang="fr-FR" altLang="fr-FR" dirty="0" err="1"/>
              <a:t>doxy</a:t>
            </a:r>
            <a:r>
              <a:rPr lang="fr-FR" altLang="fr-FR" dirty="0"/>
              <a:t>/</a:t>
            </a:r>
            <a:r>
              <a:rPr lang="fr-FR" altLang="fr-FR" dirty="0" err="1"/>
              <a:t>mino</a:t>
            </a:r>
            <a:endParaRPr lang="fr-FR" altLang="fr-FR" dirty="0"/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altLang="fr-FR" sz="2400" dirty="0"/>
              <a:t>Première intention:</a:t>
            </a:r>
          </a:p>
          <a:p>
            <a:pPr lvl="1"/>
            <a:r>
              <a:rPr lang="fr-FR" altLang="fr-FR" sz="2000" dirty="0"/>
              <a:t>IGH et UNG</a:t>
            </a:r>
          </a:p>
          <a:p>
            <a:pPr lvl="1"/>
            <a:r>
              <a:rPr lang="fr-FR" altLang="fr-FR" sz="2000" dirty="0"/>
              <a:t>Brucellose</a:t>
            </a:r>
          </a:p>
          <a:p>
            <a:pPr lvl="1"/>
            <a:r>
              <a:rPr lang="fr-FR" altLang="fr-FR" sz="2000" dirty="0"/>
              <a:t>Rickettsioses</a:t>
            </a:r>
          </a:p>
          <a:p>
            <a:pPr lvl="1"/>
            <a:r>
              <a:rPr lang="fr-FR" altLang="fr-FR" sz="2000" dirty="0"/>
              <a:t>Lyme</a:t>
            </a:r>
          </a:p>
          <a:p>
            <a:pPr lvl="1"/>
            <a:r>
              <a:rPr lang="fr-FR" altLang="fr-FR" sz="2000" dirty="0" err="1"/>
              <a:t>Coxiella</a:t>
            </a:r>
            <a:r>
              <a:rPr lang="fr-FR" altLang="fr-FR" sz="2000" dirty="0"/>
              <a:t> (fièvre Q)</a:t>
            </a:r>
          </a:p>
          <a:p>
            <a:r>
              <a:rPr lang="fr-FR" altLang="fr-FR" sz="2400" dirty="0"/>
              <a:t>2</a:t>
            </a:r>
            <a:r>
              <a:rPr lang="fr-FR" altLang="fr-FR" sz="2400" baseline="30000" dirty="0"/>
              <a:t>ème</a:t>
            </a:r>
            <a:r>
              <a:rPr lang="fr-FR" altLang="fr-FR" sz="2400" dirty="0"/>
              <a:t> intention</a:t>
            </a:r>
          </a:p>
          <a:p>
            <a:pPr lvl="1"/>
            <a:r>
              <a:rPr lang="fr-FR" altLang="fr-FR" sz="2000" dirty="0"/>
              <a:t>Syphilis</a:t>
            </a:r>
          </a:p>
          <a:p>
            <a:pPr lvl="1"/>
            <a:r>
              <a:rPr lang="fr-FR" altLang="fr-FR" sz="2000" dirty="0"/>
              <a:t>Leptospirose</a:t>
            </a:r>
          </a:p>
          <a:p>
            <a:pPr lvl="1"/>
            <a:r>
              <a:rPr lang="fr-FR" altLang="fr-FR" sz="2000" dirty="0"/>
              <a:t>Lèpre (</a:t>
            </a:r>
            <a:r>
              <a:rPr lang="fr-FR" altLang="fr-FR" sz="2000" dirty="0" err="1"/>
              <a:t>minocycline</a:t>
            </a:r>
            <a:r>
              <a:rPr lang="fr-FR" altLang="fr-FR" sz="2000" dirty="0"/>
              <a:t>)</a:t>
            </a:r>
          </a:p>
          <a:p>
            <a:pPr lvl="1"/>
            <a:endParaRPr lang="fr-FR" altLang="fr-FR" sz="2000" dirty="0"/>
          </a:p>
        </p:txBody>
      </p:sp>
      <p:sp>
        <p:nvSpPr>
          <p:cNvPr id="36869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altLang="fr-FR" sz="2400" dirty="0"/>
              <a:t>Possibles</a:t>
            </a:r>
          </a:p>
          <a:p>
            <a:pPr lvl="1"/>
            <a:r>
              <a:rPr lang="fr-FR" altLang="fr-FR" sz="2000" dirty="0"/>
              <a:t>Pneumonies atypiques</a:t>
            </a:r>
          </a:p>
          <a:p>
            <a:pPr lvl="1"/>
            <a:r>
              <a:rPr lang="fr-FR" altLang="fr-FR" sz="2000" dirty="0"/>
              <a:t>Pasteurellose, tularémie</a:t>
            </a:r>
          </a:p>
          <a:p>
            <a:pPr lvl="1"/>
            <a:r>
              <a:rPr lang="fr-FR" altLang="fr-FR" sz="2000" dirty="0"/>
              <a:t>Cholera, </a:t>
            </a:r>
            <a:r>
              <a:rPr lang="fr-FR" altLang="fr-FR" sz="2000" dirty="0" err="1"/>
              <a:t>yersiniose</a:t>
            </a:r>
            <a:endParaRPr lang="fr-FR" altLang="fr-FR" sz="2000" dirty="0"/>
          </a:p>
          <a:p>
            <a:pPr lvl="1"/>
            <a:r>
              <a:rPr lang="fr-FR" sz="2000" dirty="0"/>
              <a:t>Charbon</a:t>
            </a:r>
          </a:p>
          <a:p>
            <a:pPr lvl="1"/>
            <a:r>
              <a:rPr lang="fr-FR" sz="2000" dirty="0" err="1"/>
              <a:t>Nocardiose</a:t>
            </a:r>
            <a:endParaRPr lang="fr-FR" sz="2000" dirty="0"/>
          </a:p>
          <a:p>
            <a:pPr lvl="1"/>
            <a:r>
              <a:rPr lang="fr-FR" sz="2000" dirty="0"/>
              <a:t>Acné</a:t>
            </a:r>
          </a:p>
          <a:p>
            <a:pPr lvl="1"/>
            <a:r>
              <a:rPr lang="fr-FR" sz="2000" dirty="0"/>
              <a:t>Autres sur avis spécialisé</a:t>
            </a:r>
          </a:p>
          <a:p>
            <a:pPr lvl="2"/>
            <a:r>
              <a:rPr lang="fr-FR" sz="1780" dirty="0" err="1"/>
              <a:t>Inf</a:t>
            </a:r>
            <a:r>
              <a:rPr lang="fr-FR" sz="1780" dirty="0"/>
              <a:t> ostéo articulaires</a:t>
            </a:r>
          </a:p>
          <a:p>
            <a:r>
              <a:rPr lang="fr-FR" sz="2441" dirty="0"/>
              <a:t>Prévention</a:t>
            </a:r>
          </a:p>
          <a:p>
            <a:pPr lvl="1"/>
            <a:r>
              <a:rPr lang="fr-FR" sz="2000" dirty="0"/>
              <a:t>IST (PREP)</a:t>
            </a:r>
          </a:p>
          <a:p>
            <a:pPr lvl="1"/>
            <a:r>
              <a:rPr lang="fr-FR" altLang="fr-FR" sz="2000" dirty="0"/>
              <a:t>Prophylaxie paludisme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26903078"/>
      </p:ext>
    </p:extLst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37891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AMM</a:t>
            </a:r>
          </a:p>
          <a:p>
            <a:pPr lvl="1"/>
            <a:r>
              <a:rPr lang="fr-FR" dirty="0"/>
              <a:t>Infections compliquées peau/tissus mous</a:t>
            </a:r>
          </a:p>
          <a:p>
            <a:pPr lvl="1"/>
            <a:r>
              <a:rPr lang="fr-FR" dirty="0"/>
              <a:t>Infections intra abdominales compliquées</a:t>
            </a:r>
          </a:p>
          <a:p>
            <a:pPr lvl="3"/>
            <a:r>
              <a:rPr lang="fr-FR" dirty="0"/>
              <a:t>Ne doit être utilisé que s’il n’y a pas d’alternative (sauf pied diabétique)</a:t>
            </a:r>
          </a:p>
          <a:p>
            <a:pPr lvl="4"/>
            <a:r>
              <a:rPr lang="fr-FR" dirty="0"/>
              <a:t>Surmortalité bras </a:t>
            </a:r>
            <a:r>
              <a:rPr lang="fr-FR" dirty="0" err="1"/>
              <a:t>tigé</a:t>
            </a:r>
            <a:r>
              <a:rPr lang="fr-FR" dirty="0"/>
              <a:t> dans essais cliniques</a:t>
            </a:r>
          </a:p>
          <a:p>
            <a:r>
              <a:rPr lang="fr-FR" dirty="0"/>
              <a:t>Recommandations</a:t>
            </a:r>
          </a:p>
          <a:p>
            <a:pPr lvl="1"/>
            <a:r>
              <a:rPr lang="fr-FR" dirty="0"/>
              <a:t>Infections abdominales 2014</a:t>
            </a:r>
          </a:p>
          <a:p>
            <a:pPr lvl="2"/>
            <a:r>
              <a:rPr lang="fr-FR" dirty="0"/>
              <a:t>alternative chez les patients allergiques avec une péritonite communautaire ou associée aux soins</a:t>
            </a:r>
          </a:p>
          <a:p>
            <a:pPr lvl="1"/>
            <a:r>
              <a:rPr lang="fr-FR" dirty="0"/>
              <a:t>Possible en association sur ICD compliquée, ou grave réfractaire</a:t>
            </a:r>
          </a:p>
          <a:p>
            <a:r>
              <a:rPr lang="fr-FR" dirty="0"/>
              <a:t>En pratique:</a:t>
            </a:r>
          </a:p>
          <a:p>
            <a:pPr lvl="1"/>
            <a:r>
              <a:rPr lang="fr-FR" dirty="0"/>
              <a:t>Infections à bactéries </a:t>
            </a:r>
            <a:r>
              <a:rPr lang="fr-FR" dirty="0" err="1"/>
              <a:t>multirésistantes</a:t>
            </a:r>
            <a:r>
              <a:rPr lang="fr-FR" dirty="0"/>
              <a:t> sans alternative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Indications: tigécycline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79693522"/>
      </p:ext>
    </p:extLst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Doxycycline:  200 mg/j</a:t>
            </a:r>
          </a:p>
          <a:p>
            <a:pPr lvl="1"/>
            <a:r>
              <a:rPr lang="fr-FR" dirty="0"/>
              <a:t>100 mg/j si &lt; 60 kg</a:t>
            </a:r>
          </a:p>
          <a:p>
            <a:pPr lvl="1"/>
            <a:r>
              <a:rPr lang="fr-FR" dirty="0"/>
              <a:t>100 mg/j pour prévention paludisme</a:t>
            </a:r>
          </a:p>
          <a:p>
            <a:pPr lvl="1"/>
            <a:r>
              <a:rPr lang="fr-FR" dirty="0"/>
              <a:t>400 mg/j neuro Lyme</a:t>
            </a:r>
          </a:p>
          <a:p>
            <a:r>
              <a:rPr lang="fr-FR" dirty="0" err="1"/>
              <a:t>Mynocycline</a:t>
            </a:r>
            <a:endParaRPr lang="fr-FR" dirty="0"/>
          </a:p>
          <a:p>
            <a:pPr lvl="1"/>
            <a:r>
              <a:rPr lang="fr-FR" dirty="0"/>
              <a:t>100 mg x2/j</a:t>
            </a:r>
          </a:p>
          <a:p>
            <a:r>
              <a:rPr lang="fr-FR" dirty="0" err="1"/>
              <a:t>Tigécycline</a:t>
            </a:r>
            <a:endParaRPr lang="fr-FR" dirty="0"/>
          </a:p>
          <a:p>
            <a:pPr lvl="1"/>
            <a:r>
              <a:rPr lang="fr-FR" dirty="0"/>
              <a:t>Charge de 100 mg, puis 50 mg 12 h</a:t>
            </a:r>
          </a:p>
          <a:p>
            <a:pPr lvl="1"/>
            <a:r>
              <a:rPr lang="fr-FR" dirty="0"/>
              <a:t>Infection grave: double dose</a:t>
            </a:r>
          </a:p>
          <a:p>
            <a:r>
              <a:rPr lang="fr-FR" dirty="0"/>
              <a:t>Pas d’adaptation à la fonction rénale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Posologies</a:t>
            </a:r>
          </a:p>
        </p:txBody>
      </p:sp>
    </p:spTree>
    <p:extLst>
      <p:ext uri="{BB962C8B-B14F-4D97-AF65-F5344CB8AC3E}">
        <p14:creationId xmlns:p14="http://schemas.microsoft.com/office/powerpoint/2010/main" val="15553495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Doxy</a:t>
            </a:r>
            <a:r>
              <a:rPr lang="fr-FR" dirty="0"/>
              <a:t>/</a:t>
            </a:r>
            <a:r>
              <a:rPr lang="fr-FR" dirty="0" err="1"/>
              <a:t>mino</a:t>
            </a:r>
            <a:endParaRPr lang="fr-FR" dirty="0"/>
          </a:p>
          <a:p>
            <a:pPr lvl="1"/>
            <a:r>
              <a:rPr lang="fr-FR" dirty="0"/>
              <a:t>Efflux</a:t>
            </a:r>
          </a:p>
          <a:p>
            <a:pPr lvl="1"/>
            <a:r>
              <a:rPr lang="fr-FR" dirty="0"/>
              <a:t>Modification de la </a:t>
            </a:r>
            <a:r>
              <a:rPr lang="fr-FR"/>
              <a:t>cible ribosomale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Tigé</a:t>
            </a:r>
            <a:r>
              <a:rPr lang="fr-FR" dirty="0"/>
              <a:t>/</a:t>
            </a:r>
            <a:r>
              <a:rPr lang="fr-FR" dirty="0" err="1"/>
              <a:t>érava</a:t>
            </a:r>
            <a:endParaRPr lang="fr-FR" dirty="0"/>
          </a:p>
          <a:p>
            <a:pPr lvl="1"/>
            <a:r>
              <a:rPr lang="fr-FR" dirty="0"/>
              <a:t>Autres systèmes d'efflux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Effets secondaires: résistance</a:t>
            </a:r>
          </a:p>
        </p:txBody>
      </p:sp>
    </p:spTree>
    <p:extLst>
      <p:ext uri="{BB962C8B-B14F-4D97-AF65-F5344CB8AC3E}">
        <p14:creationId xmlns:p14="http://schemas.microsoft.com/office/powerpoint/2010/main" val="37001956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dirty="0"/>
              <a:t>Digestifs: nausées/vomissements</a:t>
            </a:r>
          </a:p>
          <a:p>
            <a:pPr lvl="1"/>
            <a:r>
              <a:rPr lang="fr-FR" altLang="fr-FR" sz="2300" dirty="0"/>
              <a:t>Ulcération œsophagienne</a:t>
            </a:r>
          </a:p>
          <a:p>
            <a:r>
              <a:rPr lang="fr-FR" altLang="fr-FR" sz="2800" dirty="0" err="1"/>
              <a:t>Phototoxicité</a:t>
            </a:r>
            <a:endParaRPr lang="fr-FR" altLang="fr-FR" sz="2800" dirty="0"/>
          </a:p>
          <a:p>
            <a:r>
              <a:rPr lang="fr-FR" altLang="fr-FR" sz="2800" dirty="0"/>
              <a:t>Anomalies émail dent si &lt; 8 ans si TT prolongé</a:t>
            </a:r>
          </a:p>
          <a:p>
            <a:r>
              <a:rPr lang="fr-FR" altLang="fr-FR" sz="2300" dirty="0"/>
              <a:t>↗ </a:t>
            </a:r>
            <a:r>
              <a:rPr lang="fr-FR" altLang="fr-FR" sz="2300" dirty="0" err="1"/>
              <a:t>transa</a:t>
            </a:r>
            <a:r>
              <a:rPr lang="fr-FR" altLang="fr-FR" sz="2300" dirty="0"/>
              <a:t>, TCA, </a:t>
            </a:r>
            <a:r>
              <a:rPr lang="fr-FR" altLang="fr-FR" sz="2300" dirty="0" err="1"/>
              <a:t>bili</a:t>
            </a:r>
            <a:r>
              <a:rPr lang="fr-FR" altLang="fr-FR" sz="2300" dirty="0"/>
              <a:t>: </a:t>
            </a:r>
            <a:r>
              <a:rPr lang="fr-FR" altLang="fr-FR" sz="2300" dirty="0" err="1"/>
              <a:t>tigé</a:t>
            </a:r>
            <a:endParaRPr lang="fr-FR" altLang="fr-FR" sz="2300" dirty="0"/>
          </a:p>
          <a:p>
            <a:r>
              <a:rPr lang="fr-FR" altLang="fr-FR" sz="2800" dirty="0"/>
              <a:t>Tb vestibulaires aigus (</a:t>
            </a:r>
            <a:r>
              <a:rPr lang="fr-FR" altLang="fr-FR" sz="2800" dirty="0" err="1"/>
              <a:t>mino</a:t>
            </a:r>
            <a:r>
              <a:rPr lang="fr-FR" altLang="fr-FR" sz="2800" dirty="0"/>
              <a:t>)</a:t>
            </a:r>
          </a:p>
          <a:p>
            <a:r>
              <a:rPr lang="fr-FR" altLang="fr-FR" sz="2800" dirty="0"/>
              <a:t>Toxidermies</a:t>
            </a:r>
          </a:p>
          <a:p>
            <a:pPr lvl="1"/>
            <a:r>
              <a:rPr lang="fr-FR" altLang="fr-FR" sz="2400" dirty="0" err="1"/>
              <a:t>Minocycline</a:t>
            </a:r>
            <a:r>
              <a:rPr lang="fr-FR" altLang="fr-FR" sz="2400" dirty="0"/>
              <a:t> et phototype III et IV: risque de DRESS</a:t>
            </a:r>
            <a:endParaRPr lang="fr-FR" altLang="fr-FR" sz="2359" dirty="0"/>
          </a:p>
          <a:p>
            <a:pPr lvl="1"/>
            <a:endParaRPr lang="fr-FR" altLang="fr-FR" sz="2300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 dirty="0"/>
              <a:t>Cyclines: 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1302218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RCP</a:t>
            </a:r>
          </a:p>
          <a:p>
            <a:pPr lvl="1"/>
            <a:r>
              <a:rPr lang="fr-FR" altLang="fr-FR" dirty="0"/>
              <a:t>CI</a:t>
            </a:r>
          </a:p>
          <a:p>
            <a:pPr lvl="2"/>
            <a:r>
              <a:rPr lang="fr-FR" altLang="fr-FR" dirty="0"/>
              <a:t>Grossesse à partir T2</a:t>
            </a:r>
          </a:p>
          <a:p>
            <a:pPr lvl="2"/>
            <a:r>
              <a:rPr lang="fr-FR" altLang="fr-FR" dirty="0"/>
              <a:t>Association à rétinoïdes </a:t>
            </a:r>
          </a:p>
          <a:p>
            <a:pPr lvl="2"/>
            <a:r>
              <a:rPr lang="fr-FR" altLang="fr-FR" dirty="0"/>
              <a:t>Allergie cyclines</a:t>
            </a:r>
          </a:p>
          <a:p>
            <a:r>
              <a:rPr lang="fr-FR" altLang="fr-FR" dirty="0"/>
              <a:t>CRAT</a:t>
            </a:r>
          </a:p>
          <a:p>
            <a:pPr lvl="2"/>
            <a:r>
              <a:rPr lang="fr-FR" altLang="fr-FR" dirty="0"/>
              <a:t>Utilisation possible </a:t>
            </a:r>
            <a:r>
              <a:rPr lang="fr-FR" altLang="fr-FR" dirty="0" err="1"/>
              <a:t>doxy</a:t>
            </a:r>
            <a:r>
              <a:rPr lang="fr-FR" altLang="fr-FR" dirty="0"/>
              <a:t> si pas d’alternative et si durée courte</a:t>
            </a:r>
          </a:p>
          <a:p>
            <a:r>
              <a:rPr lang="fr-FR" altLang="fr-FR" dirty="0"/>
              <a:t>HAS </a:t>
            </a:r>
          </a:p>
          <a:p>
            <a:pPr lvl="1"/>
            <a:r>
              <a:rPr lang="fr-FR" altLang="fr-FR" dirty="0" err="1"/>
              <a:t>Recos</a:t>
            </a:r>
            <a:r>
              <a:rPr lang="fr-FR" altLang="fr-FR" dirty="0"/>
              <a:t> Lyme 2025: possible si durée max 21j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Contre indications</a:t>
            </a:r>
          </a:p>
        </p:txBody>
      </p:sp>
    </p:spTree>
    <p:extLst>
      <p:ext uri="{BB962C8B-B14F-4D97-AF65-F5344CB8AC3E}">
        <p14:creationId xmlns:p14="http://schemas.microsoft.com/office/powerpoint/2010/main" val="14824183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8" y="2348399"/>
            <a:ext cx="8568531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/>
              <a:t>Imidazolés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 err="1">
                <a:solidFill>
                  <a:srgbClr val="969696"/>
                </a:solidFill>
              </a:rPr>
              <a:t>Phénicolés</a:t>
            </a:r>
            <a:endParaRPr lang="fr-FR" sz="3300" b="0" dirty="0">
              <a:solidFill>
                <a:srgbClr val="9696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2210687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Métronidazole (</a:t>
            </a:r>
            <a:r>
              <a:rPr lang="fr-FR" altLang="fr-FR" dirty="0" err="1"/>
              <a:t>flagyl</a:t>
            </a:r>
            <a:r>
              <a:rPr lang="fr-FR" altLang="fr-FR" dirty="0"/>
              <a:t> ®)</a:t>
            </a:r>
          </a:p>
          <a:p>
            <a:r>
              <a:rPr lang="fr-FR" altLang="fr-FR" dirty="0" err="1"/>
              <a:t>Ordinazole</a:t>
            </a:r>
            <a:r>
              <a:rPr lang="fr-FR" altLang="fr-FR" dirty="0"/>
              <a:t> (</a:t>
            </a:r>
            <a:r>
              <a:rPr lang="fr-FR" altLang="fr-FR" dirty="0" err="1"/>
              <a:t>tibéral</a:t>
            </a:r>
            <a:r>
              <a:rPr lang="fr-FR" altLang="fr-FR" dirty="0"/>
              <a:t> ®)</a:t>
            </a:r>
          </a:p>
          <a:p>
            <a:r>
              <a:rPr lang="fr-FR" altLang="fr-FR" dirty="0" err="1"/>
              <a:t>Tinidazole</a:t>
            </a:r>
            <a:r>
              <a:rPr lang="fr-FR" altLang="fr-FR" dirty="0"/>
              <a:t> (</a:t>
            </a:r>
            <a:r>
              <a:rPr lang="fr-FR" altLang="fr-FR" dirty="0" err="1"/>
              <a:t>fasigyne</a:t>
            </a:r>
            <a:r>
              <a:rPr lang="fr-FR" altLang="fr-FR" dirty="0"/>
              <a:t> ®)</a:t>
            </a:r>
          </a:p>
          <a:p>
            <a:r>
              <a:rPr lang="fr-FR" altLang="fr-FR" dirty="0" err="1"/>
              <a:t>Secnidazole</a:t>
            </a:r>
            <a:r>
              <a:rPr lang="fr-FR" altLang="fr-FR" dirty="0"/>
              <a:t> (</a:t>
            </a:r>
            <a:r>
              <a:rPr lang="fr-FR" altLang="fr-FR" dirty="0" err="1"/>
              <a:t>secnol</a:t>
            </a:r>
            <a:r>
              <a:rPr lang="fr-FR" altLang="fr-FR" dirty="0"/>
              <a:t> ®)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Imidazolés</a:t>
            </a:r>
            <a:r>
              <a:rPr lang="fr-FR" dirty="0"/>
              <a:t> anti bactériens</a:t>
            </a:r>
            <a:endParaRPr lang="fr-FR" altLang="fr-FR" dirty="0"/>
          </a:p>
        </p:txBody>
      </p:sp>
      <p:sp>
        <p:nvSpPr>
          <p:cNvPr id="2" name="Rectangle 1"/>
          <p:cNvSpPr/>
          <p:nvPr/>
        </p:nvSpPr>
        <p:spPr>
          <a:xfrm>
            <a:off x="3928940" y="4811719"/>
            <a:ext cx="4127959" cy="17637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00794" tIns="50397" rIns="100794" bIns="50397">
            <a:spAutoFit/>
          </a:bodyPr>
          <a:lstStyle/>
          <a:p>
            <a:r>
              <a:rPr lang="fr-FR" altLang="fr-FR" dirty="0">
                <a:latin typeface="Calibri" pitchFamily="34" charset="0"/>
              </a:rPr>
              <a:t>Pour info: </a:t>
            </a:r>
            <a:r>
              <a:rPr lang="fr-FR" altLang="fr-FR" dirty="0" err="1">
                <a:latin typeface="Calibri" pitchFamily="34" charset="0"/>
              </a:rPr>
              <a:t>imidazolés</a:t>
            </a:r>
            <a:r>
              <a:rPr lang="fr-FR" altLang="fr-FR" dirty="0">
                <a:latin typeface="Calibri" pitchFamily="34" charset="0"/>
              </a:rPr>
              <a:t> anti parasitaires</a:t>
            </a:r>
          </a:p>
          <a:p>
            <a:pPr lvl="1"/>
            <a:r>
              <a:rPr lang="fr-FR" altLang="fr-FR" dirty="0" err="1">
                <a:latin typeface="Calibri" pitchFamily="34" charset="0"/>
              </a:rPr>
              <a:t>Albendazole</a:t>
            </a:r>
            <a:endParaRPr lang="fr-FR" altLang="fr-FR" dirty="0">
              <a:latin typeface="Calibri" pitchFamily="34" charset="0"/>
            </a:endParaRPr>
          </a:p>
          <a:p>
            <a:pPr lvl="1"/>
            <a:r>
              <a:rPr lang="fr-FR" altLang="fr-FR" dirty="0" err="1">
                <a:latin typeface="Calibri" pitchFamily="34" charset="0"/>
              </a:rPr>
              <a:t>Benznidazole</a:t>
            </a:r>
            <a:endParaRPr lang="fr-FR" altLang="fr-FR" dirty="0">
              <a:latin typeface="Calibri" pitchFamily="34" charset="0"/>
            </a:endParaRPr>
          </a:p>
          <a:p>
            <a:pPr lvl="1"/>
            <a:r>
              <a:rPr lang="fr-FR" dirty="0" err="1">
                <a:latin typeface="Calibri" pitchFamily="34" charset="0"/>
              </a:rPr>
              <a:t>Flubendazole</a:t>
            </a:r>
            <a:endParaRPr lang="fr-FR" altLang="fr-FR" dirty="0">
              <a:latin typeface="Calibri" pitchFamily="34" charset="0"/>
            </a:endParaRPr>
          </a:p>
          <a:p>
            <a:pPr lvl="1"/>
            <a:r>
              <a:rPr lang="fr-FR" dirty="0" err="1">
                <a:latin typeface="Calibri" pitchFamily="34" charset="0"/>
              </a:rPr>
              <a:t>Mebendazole</a:t>
            </a:r>
            <a:endParaRPr lang="fr-FR" dirty="0">
              <a:latin typeface="Calibri" pitchFamily="34" charset="0"/>
            </a:endParaRPr>
          </a:p>
          <a:p>
            <a:pPr lvl="1"/>
            <a:r>
              <a:rPr lang="fr-FR" dirty="0" err="1">
                <a:latin typeface="Calibri" pitchFamily="34" charset="0"/>
              </a:rPr>
              <a:t>Triclabendazole</a:t>
            </a:r>
            <a:endParaRPr lang="fr-FR" altLang="fr-F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864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Découverts en </a:t>
            </a:r>
            <a:r>
              <a:rPr lang="fr-FR" altLang="fr-FR" b="1" dirty="0">
                <a:solidFill>
                  <a:srgbClr val="FF0000"/>
                </a:solidFill>
              </a:rPr>
              <a:t>1957</a:t>
            </a:r>
            <a:r>
              <a:rPr lang="fr-FR" altLang="fr-FR" dirty="0"/>
              <a:t> (métronidazole)</a:t>
            </a:r>
          </a:p>
          <a:p>
            <a:endParaRPr lang="fr-FR" altLang="fr-FR" dirty="0"/>
          </a:p>
          <a:p>
            <a:r>
              <a:rPr lang="fr-FR" altLang="fr-FR" dirty="0"/>
              <a:t>Inhibition de la synthèse des acides nucléiques</a:t>
            </a:r>
          </a:p>
          <a:p>
            <a:endParaRPr lang="fr-FR" altLang="fr-FR" dirty="0"/>
          </a:p>
          <a:p>
            <a:r>
              <a:rPr lang="fr-FR" altLang="fr-FR" dirty="0"/>
              <a:t>Bactéricides</a:t>
            </a:r>
          </a:p>
          <a:p>
            <a:endParaRPr lang="fr-FR" altLang="fr-FR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Mécanisme d’action</a:t>
            </a:r>
          </a:p>
        </p:txBody>
      </p:sp>
    </p:spTree>
    <p:extLst>
      <p:ext uri="{BB962C8B-B14F-4D97-AF65-F5344CB8AC3E}">
        <p14:creationId xmlns:p14="http://schemas.microsoft.com/office/powerpoint/2010/main" val="14751121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504032" y="2192656"/>
            <a:ext cx="9072563" cy="4429059"/>
          </a:xfrm>
        </p:spPr>
        <p:txBody>
          <a:bodyPr/>
          <a:lstStyle/>
          <a:p>
            <a:r>
              <a:rPr lang="fr-FR" dirty="0"/>
              <a:t>Anaérobies</a:t>
            </a:r>
          </a:p>
          <a:p>
            <a:pPr lvl="1"/>
            <a:r>
              <a:rPr lang="fr-FR" i="1" dirty="0" err="1"/>
              <a:t>Bacteroides</a:t>
            </a:r>
            <a:endParaRPr lang="fr-FR" i="1" dirty="0"/>
          </a:p>
          <a:p>
            <a:pPr lvl="1"/>
            <a:r>
              <a:rPr lang="fr-FR" i="1" dirty="0" err="1"/>
              <a:t>Fusobacterium</a:t>
            </a:r>
            <a:endParaRPr lang="fr-FR" i="1" dirty="0"/>
          </a:p>
          <a:p>
            <a:pPr lvl="1"/>
            <a:r>
              <a:rPr lang="fr-FR" i="1" dirty="0" err="1"/>
              <a:t>Peptostreptococcus</a:t>
            </a:r>
            <a:r>
              <a:rPr lang="fr-FR" i="1" dirty="0"/>
              <a:t>, </a:t>
            </a:r>
            <a:r>
              <a:rPr lang="fr-FR" i="1" dirty="0" err="1"/>
              <a:t>Veilloneilla</a:t>
            </a:r>
            <a:r>
              <a:rPr lang="fr-FR" i="1" dirty="0"/>
              <a:t>, </a:t>
            </a:r>
            <a:r>
              <a:rPr lang="fr-FR" i="1" dirty="0" err="1"/>
              <a:t>Prevotella</a:t>
            </a:r>
            <a:endParaRPr lang="fr-FR" i="1" dirty="0"/>
          </a:p>
          <a:p>
            <a:pPr lvl="1"/>
            <a:r>
              <a:rPr lang="fr-FR" i="1" dirty="0"/>
              <a:t>Helicobacter</a:t>
            </a:r>
          </a:p>
          <a:p>
            <a:pPr lvl="1"/>
            <a:r>
              <a:rPr lang="fr-FR" i="1" dirty="0"/>
              <a:t>Clostridium</a:t>
            </a:r>
          </a:p>
          <a:p>
            <a:pPr lvl="1"/>
            <a:r>
              <a:rPr lang="fr-FR" dirty="0"/>
              <a:t>Inactifs sur: </a:t>
            </a:r>
            <a:r>
              <a:rPr lang="fr-FR" i="1" dirty="0"/>
              <a:t>Cutibacterium acnes </a:t>
            </a:r>
            <a:r>
              <a:rPr lang="fr-FR" dirty="0"/>
              <a:t>et </a:t>
            </a:r>
            <a:r>
              <a:rPr lang="fr-FR" i="1" dirty="0" err="1"/>
              <a:t>Actinomyces</a:t>
            </a:r>
            <a:r>
              <a:rPr lang="fr-FR" i="1" dirty="0"/>
              <a:t> </a:t>
            </a:r>
          </a:p>
          <a:p>
            <a:pPr lvl="1"/>
            <a:endParaRPr lang="fr-FR" i="1" dirty="0"/>
          </a:p>
          <a:p>
            <a:r>
              <a:rPr lang="fr-FR" dirty="0"/>
              <a:t>Protozoaires: </a:t>
            </a:r>
          </a:p>
          <a:p>
            <a:pPr lvl="1"/>
            <a:r>
              <a:rPr lang="fr-FR" dirty="0"/>
              <a:t>amibes, </a:t>
            </a:r>
            <a:r>
              <a:rPr lang="fr-FR" i="1" dirty="0"/>
              <a:t>trichomonas, giardia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Spectre anti-bactérien</a:t>
            </a:r>
          </a:p>
        </p:txBody>
      </p:sp>
    </p:spTree>
    <p:extLst>
      <p:ext uri="{BB962C8B-B14F-4D97-AF65-F5344CB8AC3E}">
        <p14:creationId xmlns:p14="http://schemas.microsoft.com/office/powerpoint/2010/main" val="358570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311723" cy="4076833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fr-FR" sz="7200" dirty="0"/>
              <a:t>Vous suspectez une pneumonie aigue communautaire à bactéries « atypiques ».</a:t>
            </a:r>
          </a:p>
          <a:p>
            <a:pPr lvl="0"/>
            <a:r>
              <a:rPr lang="fr-FR" sz="7200" dirty="0"/>
              <a:t>Le patient vous dit qu’il n’a aucune allergie</a:t>
            </a:r>
          </a:p>
          <a:p>
            <a:pPr lvl="0"/>
            <a:r>
              <a:rPr lang="fr-FR" sz="7200" dirty="0"/>
              <a:t>Parmi les traitements suivantes lequel / lesquelles est/sont recommandé(s) en première intention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Macrolide </a:t>
            </a:r>
          </a:p>
          <a:p>
            <a:pPr marL="0" lvl="0" indent="0">
              <a:buNone/>
            </a:pPr>
            <a:r>
              <a:rPr lang="fr-FR" sz="7200" dirty="0"/>
              <a:t>B/ Clindamycine </a:t>
            </a:r>
          </a:p>
          <a:p>
            <a:pPr marL="0" lvl="0" indent="0">
              <a:buNone/>
            </a:pPr>
            <a:r>
              <a:rPr lang="fr-FR" sz="7200" dirty="0"/>
              <a:t>C/ Pristinamycine</a:t>
            </a:r>
          </a:p>
          <a:p>
            <a:pPr marL="0" lvl="0" indent="0">
              <a:buNone/>
            </a:pPr>
            <a:r>
              <a:rPr lang="fr-FR" sz="7200" dirty="0"/>
              <a:t>D/ Amoxicilline</a:t>
            </a:r>
          </a:p>
          <a:p>
            <a:pPr marL="0" lvl="0" indent="0">
              <a:buNone/>
            </a:pPr>
            <a:r>
              <a:rPr lang="fr-FR" sz="7200" dirty="0"/>
              <a:t>E/ </a:t>
            </a:r>
            <a:r>
              <a:rPr lang="fr-FR" sz="7200" dirty="0" err="1"/>
              <a:t>Lévofloxacine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7163300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Métronidazole IV/PO</a:t>
            </a:r>
          </a:p>
          <a:p>
            <a:pPr lvl="1"/>
            <a:r>
              <a:rPr lang="fr-FR" altLang="fr-FR" dirty="0"/>
              <a:t>Biodisponibilité: 80-100%</a:t>
            </a:r>
          </a:p>
          <a:p>
            <a:pPr lvl="1"/>
            <a:r>
              <a:rPr lang="fr-FR" altLang="fr-FR" dirty="0"/>
              <a:t>½ vie 7h</a:t>
            </a:r>
          </a:p>
          <a:p>
            <a:pPr lvl="1"/>
            <a:r>
              <a:rPr lang="fr-FR" altLang="fr-FR" dirty="0"/>
              <a:t>Bonne diffusion tissulaire y compris dans le SNC</a:t>
            </a:r>
          </a:p>
          <a:p>
            <a:pPr lvl="1"/>
            <a:r>
              <a:rPr lang="fr-FR" altLang="fr-FR" dirty="0"/>
              <a:t>Métabolisme hépatique partiel</a:t>
            </a:r>
          </a:p>
          <a:p>
            <a:pPr lvl="1"/>
            <a:r>
              <a:rPr lang="fr-FR" altLang="fr-FR" dirty="0"/>
              <a:t>Elimination urinaire à 80% (10% fécale)</a:t>
            </a:r>
          </a:p>
          <a:p>
            <a:pPr lvl="1"/>
            <a:r>
              <a:rPr lang="fr-FR" altLang="fr-FR" dirty="0"/>
              <a:t>IV (</a:t>
            </a:r>
            <a:r>
              <a:rPr lang="fr-FR" altLang="fr-FR" dirty="0" err="1"/>
              <a:t>metronidazole</a:t>
            </a:r>
            <a:r>
              <a:rPr lang="fr-FR" altLang="fr-FR" dirty="0"/>
              <a:t>, </a:t>
            </a:r>
            <a:r>
              <a:rPr lang="fr-FR" altLang="fr-FR" dirty="0" err="1"/>
              <a:t>ornidazole</a:t>
            </a:r>
            <a:r>
              <a:rPr lang="fr-FR" altLang="fr-FR" dirty="0"/>
              <a:t>) ou PO (tous)</a:t>
            </a:r>
          </a:p>
          <a:p>
            <a:r>
              <a:rPr lang="fr-FR" altLang="fr-FR" dirty="0"/>
              <a:t>Autres</a:t>
            </a:r>
          </a:p>
          <a:p>
            <a:pPr lvl="1"/>
            <a:r>
              <a:rPr lang="fr-FR" altLang="fr-FR" dirty="0" err="1"/>
              <a:t>Ordinazole</a:t>
            </a:r>
            <a:r>
              <a:rPr lang="fr-FR" altLang="fr-FR" dirty="0"/>
              <a:t> IV/PO: ½ vie 12h</a:t>
            </a:r>
          </a:p>
          <a:p>
            <a:pPr lvl="1"/>
            <a:r>
              <a:rPr lang="fr-FR" altLang="fr-FR" dirty="0" err="1"/>
              <a:t>Tinidazole</a:t>
            </a:r>
            <a:r>
              <a:rPr lang="fr-FR" altLang="fr-FR" dirty="0"/>
              <a:t> PO: ½ vie 10h</a:t>
            </a:r>
          </a:p>
          <a:p>
            <a:pPr lvl="1"/>
            <a:r>
              <a:rPr lang="fr-FR" altLang="fr-FR" dirty="0" err="1"/>
              <a:t>Secnidazole</a:t>
            </a:r>
            <a:r>
              <a:rPr lang="fr-FR" altLang="fr-FR" dirty="0"/>
              <a:t> PO: ½ vie 20h</a:t>
            </a:r>
          </a:p>
          <a:p>
            <a:pPr lvl="1"/>
            <a:endParaRPr lang="fr-FR" altLang="fr-FR" dirty="0"/>
          </a:p>
        </p:txBody>
      </p:sp>
      <p:sp>
        <p:nvSpPr>
          <p:cNvPr id="297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21856955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107524" name="Rectangle 5"/>
          <p:cNvSpPr>
            <a:spLocks noGrp="1" noChangeArrowheads="1"/>
          </p:cNvSpPr>
          <p:nvPr>
            <p:ph idx="1"/>
          </p:nvPr>
        </p:nvSpPr>
        <p:spPr>
          <a:xfrm>
            <a:off x="504032" y="2112952"/>
            <a:ext cx="9267290" cy="4508763"/>
          </a:xfrm>
        </p:spPr>
        <p:txBody>
          <a:bodyPr>
            <a:normAutofit/>
          </a:bodyPr>
          <a:lstStyle/>
          <a:p>
            <a:r>
              <a:rPr lang="fr-FR" altLang="fr-FR" dirty="0"/>
              <a:t>Infections à anaérobies:  </a:t>
            </a:r>
          </a:p>
          <a:p>
            <a:r>
              <a:rPr lang="fr-FR" altLang="fr-FR" dirty="0"/>
              <a:t>Eradication </a:t>
            </a:r>
            <a:r>
              <a:rPr lang="fr-FR" altLang="fr-FR" i="1" dirty="0"/>
              <a:t>H. </a:t>
            </a:r>
            <a:r>
              <a:rPr lang="fr-FR" altLang="fr-FR" i="1" dirty="0" err="1"/>
              <a:t>pylori</a:t>
            </a:r>
            <a:endParaRPr lang="fr-FR" altLang="fr-FR" i="1" dirty="0"/>
          </a:p>
          <a:p>
            <a:pPr lvl="1"/>
            <a:r>
              <a:rPr lang="fr-FR" altLang="fr-FR" dirty="0"/>
              <a:t>Quadrithérapie bismuthée:  métronidazole/bismuth/cycline/IPP</a:t>
            </a:r>
          </a:p>
          <a:p>
            <a:pPr lvl="1"/>
            <a:r>
              <a:rPr lang="fr-FR" altLang="fr-FR" dirty="0"/>
              <a:t>Quadrithérapie simultanée: métronidazole/</a:t>
            </a:r>
            <a:r>
              <a:rPr lang="fr-FR" altLang="fr-FR" dirty="0" err="1"/>
              <a:t>amox</a:t>
            </a:r>
            <a:r>
              <a:rPr lang="fr-FR" altLang="fr-FR" dirty="0"/>
              <a:t>/</a:t>
            </a:r>
            <a:r>
              <a:rPr lang="fr-FR" altLang="fr-FR" dirty="0" err="1"/>
              <a:t>clarithro</a:t>
            </a:r>
            <a:r>
              <a:rPr lang="fr-FR" altLang="fr-FR" dirty="0"/>
              <a:t>/IPP</a:t>
            </a:r>
          </a:p>
          <a:p>
            <a:r>
              <a:rPr lang="fr-FR" altLang="fr-FR" dirty="0"/>
              <a:t>Vaginite bactérienne: </a:t>
            </a:r>
          </a:p>
          <a:p>
            <a:r>
              <a:rPr lang="fr-FR" altLang="fr-FR" dirty="0"/>
              <a:t>N’est plus une indication: </a:t>
            </a:r>
          </a:p>
          <a:p>
            <a:pPr lvl="1"/>
            <a:r>
              <a:rPr lang="fr-FR" altLang="fr-FR" dirty="0"/>
              <a:t>Infection non compliquées à </a:t>
            </a:r>
            <a:r>
              <a:rPr lang="fr-FR" altLang="fr-FR" i="1" dirty="0"/>
              <a:t>C. difficile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Indications antibactériennes</a:t>
            </a:r>
          </a:p>
        </p:txBody>
      </p:sp>
    </p:spTree>
    <p:extLst>
      <p:ext uri="{BB962C8B-B14F-4D97-AF65-F5344CB8AC3E}">
        <p14:creationId xmlns:p14="http://schemas.microsoft.com/office/powerpoint/2010/main" val="1746302522"/>
      </p:ext>
    </p:extLst>
  </p:cSld>
  <p:clrMapOvr>
    <a:masterClrMapping/>
  </p:clrMapOvr>
  <p:transition spd="slow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500" dirty="0"/>
              <a:t>T digestifs mineurs: nausées, goût métallique, diarrhée, glossite</a:t>
            </a:r>
          </a:p>
          <a:p>
            <a:r>
              <a:rPr lang="fr-FR" altLang="fr-FR" sz="2500" dirty="0"/>
              <a:t>Hypersensibilité </a:t>
            </a:r>
          </a:p>
          <a:p>
            <a:r>
              <a:rPr lang="fr-FR" altLang="fr-FR" sz="2500" dirty="0"/>
              <a:t>Effet </a:t>
            </a:r>
            <a:r>
              <a:rPr lang="fr-FR" altLang="fr-FR" sz="2500" dirty="0" err="1"/>
              <a:t>antabuse</a:t>
            </a:r>
            <a:r>
              <a:rPr lang="fr-FR" altLang="fr-FR" sz="2500" dirty="0"/>
              <a:t> avec alcool (25%)</a:t>
            </a:r>
          </a:p>
          <a:p>
            <a:r>
              <a:rPr lang="fr-FR" altLang="fr-FR" sz="2500" dirty="0"/>
              <a:t>Neuropathie sensitive, céphalées</a:t>
            </a:r>
          </a:p>
          <a:p>
            <a:r>
              <a:rPr lang="fr-FR" altLang="fr-FR" sz="2500" dirty="0"/>
              <a:t>Hypotension orthostatique</a:t>
            </a:r>
          </a:p>
          <a:p>
            <a:r>
              <a:rPr lang="fr-FR" altLang="fr-FR" sz="2500" dirty="0"/>
              <a:t>Leucopénie, thrombopénie (rare)</a:t>
            </a:r>
          </a:p>
          <a:p>
            <a:r>
              <a:rPr lang="fr-FR" altLang="fr-FR" sz="2600" dirty="0"/>
              <a:t>Potentialisation AVK</a:t>
            </a:r>
            <a:endParaRPr lang="fr-FR" altLang="fr-FR" sz="2500" dirty="0"/>
          </a:p>
          <a:p>
            <a:endParaRPr lang="fr-FR" altLang="fr-FR" sz="2300" dirty="0"/>
          </a:p>
          <a:p>
            <a:endParaRPr lang="fr-FR" altLang="fr-FR" sz="2300" dirty="0"/>
          </a:p>
          <a:p>
            <a:r>
              <a:rPr lang="fr-FR" altLang="fr-FR" sz="2300" dirty="0"/>
              <a:t>Demi dose si DFG &lt; 15 ml/mn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33505314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Allergie </a:t>
            </a:r>
            <a:r>
              <a:rPr lang="fr-FR" altLang="fr-FR" dirty="0" err="1"/>
              <a:t>imidazolés</a:t>
            </a:r>
            <a:endParaRPr lang="fr-FR" altLang="fr-FR" dirty="0"/>
          </a:p>
          <a:p>
            <a:endParaRPr lang="fr-FR" altLang="fr-FR" dirty="0"/>
          </a:p>
          <a:p>
            <a:r>
              <a:rPr lang="fr-FR" altLang="fr-FR" dirty="0"/>
              <a:t>Grossesse</a:t>
            </a:r>
          </a:p>
          <a:p>
            <a:pPr lvl="1"/>
            <a:r>
              <a:rPr lang="fr-FR" altLang="fr-FR" dirty="0"/>
              <a:t>Métronidazole: possible</a:t>
            </a:r>
          </a:p>
          <a:p>
            <a:pPr lvl="1"/>
            <a:r>
              <a:rPr lang="fr-FR" altLang="fr-FR" dirty="0" err="1"/>
              <a:t>Ordinazole</a:t>
            </a:r>
            <a:r>
              <a:rPr lang="fr-FR" altLang="fr-FR" dirty="0"/>
              <a:t>: à éviter</a:t>
            </a:r>
          </a:p>
          <a:p>
            <a:pPr lvl="1"/>
            <a:r>
              <a:rPr lang="fr-FR" altLang="fr-FR" dirty="0" err="1"/>
              <a:t>Tinidazole</a:t>
            </a:r>
            <a:r>
              <a:rPr lang="fr-FR" altLang="fr-FR" dirty="0"/>
              <a:t>: selon rapport bénéfice/risque</a:t>
            </a:r>
          </a:p>
          <a:p>
            <a:pPr lvl="1"/>
            <a:r>
              <a:rPr lang="fr-FR" altLang="fr-FR" dirty="0" err="1"/>
              <a:t>Secnidazole</a:t>
            </a:r>
            <a:r>
              <a:rPr lang="fr-FR" altLang="fr-FR" dirty="0"/>
              <a:t>:  à éviter au T1</a:t>
            </a:r>
          </a:p>
          <a:p>
            <a:pPr lvl="1"/>
            <a:endParaRPr lang="fr-FR" altLang="fr-FR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Contre indications</a:t>
            </a:r>
          </a:p>
        </p:txBody>
      </p:sp>
    </p:spTree>
    <p:extLst>
      <p:ext uri="{BB962C8B-B14F-4D97-AF65-F5344CB8AC3E}">
        <p14:creationId xmlns:p14="http://schemas.microsoft.com/office/powerpoint/2010/main" val="18744515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8" y="2348399"/>
            <a:ext cx="8568531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/>
              <a:t>Sulfamides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 err="1">
                <a:solidFill>
                  <a:srgbClr val="969696"/>
                </a:solidFill>
              </a:rPr>
              <a:t>Phénicolés</a:t>
            </a:r>
            <a:endParaRPr lang="fr-FR" sz="3300" b="0" dirty="0">
              <a:solidFill>
                <a:srgbClr val="96969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96453534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 err="1"/>
              <a:t>Sulfaméthoxazole+Triméthoprime</a:t>
            </a:r>
            <a:r>
              <a:rPr lang="fr-FR" altLang="fr-FR" dirty="0"/>
              <a:t> = </a:t>
            </a:r>
            <a:r>
              <a:rPr lang="fr-FR" altLang="fr-FR" dirty="0" err="1"/>
              <a:t>cotrimoxazole</a:t>
            </a:r>
            <a:r>
              <a:rPr lang="fr-FR" altLang="fr-FR" dirty="0"/>
              <a:t> </a:t>
            </a:r>
          </a:p>
          <a:p>
            <a:pPr lvl="1"/>
            <a:r>
              <a:rPr lang="fr-FR" altLang="fr-FR" dirty="0" err="1"/>
              <a:t>Bactrim</a:t>
            </a:r>
            <a:r>
              <a:rPr lang="fr-FR" altLang="fr-FR" dirty="0"/>
              <a:t>®, </a:t>
            </a:r>
            <a:r>
              <a:rPr lang="fr-FR" altLang="fr-FR" dirty="0" err="1"/>
              <a:t>Eusaprim</a:t>
            </a:r>
            <a:r>
              <a:rPr lang="fr-FR" altLang="fr-FR" dirty="0"/>
              <a:t>®</a:t>
            </a:r>
          </a:p>
          <a:p>
            <a:r>
              <a:rPr lang="fr-FR" altLang="fr-FR" dirty="0" err="1"/>
              <a:t>Sulfaméthoxazole+érythromycine</a:t>
            </a:r>
            <a:endParaRPr lang="fr-FR" altLang="fr-FR" dirty="0"/>
          </a:p>
          <a:p>
            <a:pPr lvl="1"/>
            <a:r>
              <a:rPr lang="fr-FR" altLang="fr-FR" dirty="0" err="1"/>
              <a:t>Pédiazole</a:t>
            </a:r>
            <a:r>
              <a:rPr lang="fr-FR" altLang="fr-FR" dirty="0"/>
              <a:t>®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Sulfamides en association</a:t>
            </a:r>
            <a:endParaRPr lang="fr-FR" altLang="fr-FR" dirty="0"/>
          </a:p>
        </p:txBody>
      </p:sp>
      <p:sp>
        <p:nvSpPr>
          <p:cNvPr id="2" name="Rectangle 1"/>
          <p:cNvSpPr/>
          <p:nvPr/>
        </p:nvSpPr>
        <p:spPr>
          <a:xfrm>
            <a:off x="4564010" y="5129222"/>
            <a:ext cx="5040313" cy="1486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r>
              <a:rPr lang="fr-FR" altLang="fr-FR" dirty="0">
                <a:latin typeface="Calibri" pitchFamily="34" charset="0"/>
              </a:rPr>
              <a:t>Utilisation principalement antiparasitaire</a:t>
            </a:r>
          </a:p>
          <a:p>
            <a:pPr lvl="1"/>
            <a:r>
              <a:rPr lang="fr-FR" altLang="fr-FR" dirty="0" err="1">
                <a:latin typeface="Calibri" pitchFamily="34" charset="0"/>
              </a:rPr>
              <a:t>Sulfadoxine+Pyriméthamine</a:t>
            </a:r>
            <a:endParaRPr lang="fr-FR" altLang="fr-FR" dirty="0">
              <a:latin typeface="Calibri" pitchFamily="34" charset="0"/>
            </a:endParaRPr>
          </a:p>
          <a:p>
            <a:pPr lvl="2"/>
            <a:r>
              <a:rPr lang="fr-FR" altLang="fr-FR" dirty="0" err="1">
                <a:latin typeface="Calibri" pitchFamily="34" charset="0"/>
              </a:rPr>
              <a:t>Fansidar</a:t>
            </a:r>
            <a:r>
              <a:rPr lang="fr-FR" altLang="fr-FR" dirty="0">
                <a:latin typeface="Calibri" pitchFamily="34" charset="0"/>
              </a:rPr>
              <a:t>®</a:t>
            </a:r>
          </a:p>
          <a:p>
            <a:pPr lvl="1"/>
            <a:r>
              <a:rPr lang="fr-FR" altLang="fr-FR" dirty="0" err="1">
                <a:latin typeface="Calibri" pitchFamily="34" charset="0"/>
              </a:rPr>
              <a:t>Sulfadiazine+Pyriméthamine</a:t>
            </a:r>
            <a:endParaRPr lang="fr-FR" altLang="fr-FR" dirty="0">
              <a:latin typeface="Calibri" pitchFamily="34" charset="0"/>
            </a:endParaRPr>
          </a:p>
          <a:p>
            <a:pPr lvl="2"/>
            <a:r>
              <a:rPr lang="fr-FR" altLang="fr-FR" dirty="0" err="1">
                <a:latin typeface="Calibri" pitchFamily="34" charset="0"/>
              </a:rPr>
              <a:t>Adiazine</a:t>
            </a:r>
            <a:r>
              <a:rPr lang="fr-FR" altLang="fr-FR" dirty="0">
                <a:latin typeface="Calibri" pitchFamily="34" charset="0"/>
              </a:rPr>
              <a:t>®/</a:t>
            </a:r>
            <a:r>
              <a:rPr lang="fr-FR" altLang="fr-FR" dirty="0" err="1">
                <a:latin typeface="Calibri" pitchFamily="34" charset="0"/>
              </a:rPr>
              <a:t>Malocide</a:t>
            </a:r>
            <a:r>
              <a:rPr lang="fr-FR" altLang="fr-FR" dirty="0">
                <a:latin typeface="Calibri" pitchFamily="34" charset="0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128616497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Sulfamides</a:t>
            </a:r>
          </a:p>
          <a:p>
            <a:pPr lvl="1"/>
            <a:r>
              <a:rPr lang="fr-FR" altLang="fr-FR" dirty="0"/>
              <a:t>Inhibition synthèse de l’acide folique</a:t>
            </a:r>
          </a:p>
          <a:p>
            <a:pPr lvl="1"/>
            <a:r>
              <a:rPr lang="fr-FR" altLang="fr-FR" dirty="0"/>
              <a:t>Bactériostatiques</a:t>
            </a:r>
          </a:p>
          <a:p>
            <a:pPr lvl="1"/>
            <a:r>
              <a:rPr lang="fr-FR" altLang="fr-FR" dirty="0"/>
              <a:t>Découverts en </a:t>
            </a:r>
            <a:r>
              <a:rPr lang="fr-FR" altLang="fr-FR" b="1" dirty="0">
                <a:solidFill>
                  <a:srgbClr val="FF0000"/>
                </a:solidFill>
              </a:rPr>
              <a:t>1932</a:t>
            </a:r>
            <a:r>
              <a:rPr lang="fr-FR" altLang="fr-FR" dirty="0"/>
              <a:t> !</a:t>
            </a:r>
          </a:p>
          <a:p>
            <a:r>
              <a:rPr lang="fr-FR" altLang="fr-FR" dirty="0" err="1"/>
              <a:t>Triméthoprime</a:t>
            </a:r>
            <a:endParaRPr lang="fr-FR" altLang="fr-FR" dirty="0"/>
          </a:p>
          <a:p>
            <a:pPr lvl="1"/>
            <a:r>
              <a:rPr lang="fr-FR" altLang="fr-FR" dirty="0"/>
              <a:t>Inhibiteurs de la </a:t>
            </a:r>
            <a:r>
              <a:rPr lang="fr-FR" altLang="fr-FR" dirty="0" err="1"/>
              <a:t>dihydrofolateréductase</a:t>
            </a:r>
            <a:r>
              <a:rPr lang="fr-FR" altLang="fr-FR" dirty="0"/>
              <a:t> microbienne</a:t>
            </a:r>
          </a:p>
          <a:p>
            <a:r>
              <a:rPr lang="fr-FR" altLang="fr-FR" dirty="0"/>
              <a:t>Synergie entre les 2 composants (si les 2 sont S):</a:t>
            </a:r>
          </a:p>
          <a:p>
            <a:pPr lvl="1"/>
            <a:r>
              <a:rPr lang="fr-FR" altLang="fr-FR" dirty="0"/>
              <a:t> bactéricide</a:t>
            </a:r>
          </a:p>
          <a:p>
            <a:endParaRPr lang="fr-FR" altLang="fr-FR" dirty="0"/>
          </a:p>
          <a:p>
            <a:r>
              <a:rPr lang="fr-FR" altLang="fr-FR" dirty="0"/>
              <a:t>Découverte synergie TMX/SMX: 1968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Mécanisme d’action</a:t>
            </a:r>
          </a:p>
        </p:txBody>
      </p:sp>
    </p:spTree>
    <p:extLst>
      <p:ext uri="{BB962C8B-B14F-4D97-AF65-F5344CB8AC3E}">
        <p14:creationId xmlns:p14="http://schemas.microsoft.com/office/powerpoint/2010/main" val="38410400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Gram +</a:t>
            </a:r>
          </a:p>
          <a:p>
            <a:pPr lvl="1"/>
            <a:r>
              <a:rPr lang="fr-FR" dirty="0" err="1"/>
              <a:t>Corynébactéries</a:t>
            </a:r>
            <a:r>
              <a:rPr lang="fr-FR" dirty="0"/>
              <a:t>, entérocoques, </a:t>
            </a:r>
            <a:r>
              <a:rPr lang="fr-FR" i="1" dirty="0"/>
              <a:t>Listeria</a:t>
            </a:r>
            <a:r>
              <a:rPr lang="fr-FR" dirty="0"/>
              <a:t>, </a:t>
            </a:r>
            <a:r>
              <a:rPr lang="fr-FR" i="1" dirty="0"/>
              <a:t>Staphylococcus aureus</a:t>
            </a:r>
            <a:r>
              <a:rPr lang="fr-FR" dirty="0"/>
              <a:t>, staphylocoques à </a:t>
            </a:r>
            <a:r>
              <a:rPr lang="fr-FR" dirty="0" err="1"/>
              <a:t>coagulase</a:t>
            </a:r>
            <a:r>
              <a:rPr lang="fr-FR" dirty="0"/>
              <a:t> négative (5 - 40 % R), streptocoques (5 - 20 % R), pneumocoque (10 - 50 % R), </a:t>
            </a:r>
            <a:r>
              <a:rPr lang="fr-FR" i="1" dirty="0" err="1"/>
              <a:t>Nocardia</a:t>
            </a:r>
            <a:endParaRPr lang="fr-FR" i="1" dirty="0"/>
          </a:p>
          <a:p>
            <a:r>
              <a:rPr lang="fr-FR" dirty="0"/>
              <a:t>Gram-:</a:t>
            </a:r>
          </a:p>
          <a:p>
            <a:pPr lvl="1"/>
            <a:r>
              <a:rPr lang="fr-FR" dirty="0"/>
              <a:t>Entérobactéries (10 à 40% de résistance)</a:t>
            </a:r>
          </a:p>
          <a:p>
            <a:pPr lvl="1"/>
            <a:r>
              <a:rPr lang="fr-FR" i="1" dirty="0"/>
              <a:t>Haemophilus</a:t>
            </a:r>
            <a:r>
              <a:rPr lang="fr-FR" dirty="0"/>
              <a:t> (5 - 15 % R)</a:t>
            </a:r>
          </a:p>
          <a:p>
            <a:pPr lvl="1"/>
            <a:r>
              <a:rPr lang="fr-FR" i="1" dirty="0"/>
              <a:t>Pasteurella</a:t>
            </a:r>
            <a:endParaRPr lang="fr-FR" dirty="0"/>
          </a:p>
          <a:p>
            <a:pPr lvl="1"/>
            <a:r>
              <a:rPr lang="fr-FR" i="1" dirty="0" err="1"/>
              <a:t>Stenotrophomonas</a:t>
            </a:r>
            <a:r>
              <a:rPr lang="fr-FR" i="1" dirty="0"/>
              <a:t> (forte posologie)</a:t>
            </a:r>
          </a:p>
          <a:p>
            <a:r>
              <a:rPr lang="fr-FR" dirty="0"/>
              <a:t>Autres</a:t>
            </a:r>
          </a:p>
          <a:p>
            <a:pPr lvl="1"/>
            <a:r>
              <a:rPr lang="fr-FR" i="1" dirty="0" err="1"/>
              <a:t>Borrelia</a:t>
            </a:r>
            <a:r>
              <a:rPr lang="fr-FR" dirty="0"/>
              <a:t>, Spirochètes</a:t>
            </a:r>
          </a:p>
          <a:p>
            <a:r>
              <a:rPr lang="fr-FR" dirty="0"/>
              <a:t>Parasites</a:t>
            </a:r>
          </a:p>
          <a:p>
            <a:pPr lvl="1"/>
            <a:r>
              <a:rPr lang="fr-FR" i="1" dirty="0" err="1"/>
              <a:t>Isospora</a:t>
            </a:r>
            <a:r>
              <a:rPr lang="fr-FR" i="1" dirty="0"/>
              <a:t> belli, </a:t>
            </a:r>
            <a:r>
              <a:rPr lang="fr-FR" i="1" dirty="0" err="1"/>
              <a:t>Pneumocystis</a:t>
            </a:r>
            <a:r>
              <a:rPr lang="fr-FR" i="1" dirty="0"/>
              <a:t>, </a:t>
            </a:r>
            <a:r>
              <a:rPr lang="fr-FR" i="1" dirty="0" err="1"/>
              <a:t>Toxoplasma</a:t>
            </a:r>
            <a:endParaRPr lang="fr-FR" i="1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Spectre anti-bactérien</a:t>
            </a:r>
          </a:p>
        </p:txBody>
      </p:sp>
    </p:spTree>
    <p:extLst>
      <p:ext uri="{BB962C8B-B14F-4D97-AF65-F5344CB8AC3E}">
        <p14:creationId xmlns:p14="http://schemas.microsoft.com/office/powerpoint/2010/main" val="224019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PO/IV</a:t>
            </a:r>
          </a:p>
          <a:p>
            <a:r>
              <a:rPr lang="fr-FR" altLang="fr-FR" dirty="0"/>
              <a:t>Biodisponibilité 90%</a:t>
            </a:r>
          </a:p>
          <a:p>
            <a:r>
              <a:rPr lang="fr-FR" altLang="fr-FR" dirty="0"/>
              <a:t>½ vie: 9-12h</a:t>
            </a:r>
          </a:p>
          <a:p>
            <a:r>
              <a:rPr lang="fr-FR" altLang="fr-FR" dirty="0"/>
              <a:t>Métabolisme hépatique</a:t>
            </a:r>
          </a:p>
          <a:p>
            <a:r>
              <a:rPr lang="fr-FR" altLang="fr-FR" dirty="0"/>
              <a:t>Elimination rénale</a:t>
            </a:r>
          </a:p>
          <a:p>
            <a:pPr lvl="1"/>
            <a:r>
              <a:rPr lang="fr-FR" altLang="fr-FR" dirty="0"/>
              <a:t>Adapter si DFG&lt; 30 ml/mn</a:t>
            </a:r>
          </a:p>
          <a:p>
            <a:r>
              <a:rPr lang="fr-FR" dirty="0"/>
              <a:t>Diffusion tissulaire</a:t>
            </a:r>
          </a:p>
          <a:p>
            <a:pPr lvl="1"/>
            <a:r>
              <a:rPr lang="fr-FR" altLang="fr-FR" dirty="0"/>
              <a:t>Très bonne dont LCS et prostate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Pharmacocinétique </a:t>
            </a:r>
            <a:r>
              <a:rPr lang="fr-FR" altLang="fr-FR" dirty="0" err="1"/>
              <a:t>cotrimoxazole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828109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" y="2"/>
            <a:ext cx="10080625" cy="131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148486" name="Rectangl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Sur antibiogramme montrant une sensibilité</a:t>
            </a:r>
          </a:p>
          <a:p>
            <a:pPr lvl="1"/>
            <a:r>
              <a:rPr lang="fr-FR" dirty="0"/>
              <a:t>Infection urinaire (cystites, relais des PNA et IUM)</a:t>
            </a:r>
          </a:p>
          <a:p>
            <a:pPr lvl="1"/>
            <a:r>
              <a:rPr lang="fr-FR" altLang="fr-FR" dirty="0" err="1"/>
              <a:t>Nocardiose</a:t>
            </a:r>
            <a:endParaRPr lang="fr-FR" altLang="fr-FR" dirty="0"/>
          </a:p>
          <a:p>
            <a:pPr lvl="1"/>
            <a:r>
              <a:rPr lang="fr-FR" altLang="fr-FR" dirty="0"/>
              <a:t>Infections à staphylocoque, si S</a:t>
            </a:r>
          </a:p>
          <a:p>
            <a:pPr lvl="1"/>
            <a:r>
              <a:rPr lang="fr-FR" dirty="0"/>
              <a:t>Gastroentérite à germes invasifs si S: salmonelles, </a:t>
            </a:r>
            <a:r>
              <a:rPr lang="fr-FR" dirty="0" err="1"/>
              <a:t>shigelles</a:t>
            </a:r>
            <a:endParaRPr lang="fr-FR" dirty="0"/>
          </a:p>
          <a:p>
            <a:pPr lvl="1"/>
            <a:r>
              <a:rPr lang="fr-FR" dirty="0"/>
              <a:t>Chancre mou (</a:t>
            </a:r>
            <a:r>
              <a:rPr lang="fr-FR" i="1" dirty="0"/>
              <a:t>Haemophilus </a:t>
            </a:r>
            <a:r>
              <a:rPr lang="fr-FR" i="1" dirty="0" err="1"/>
              <a:t>ducreyi</a:t>
            </a:r>
            <a:r>
              <a:rPr lang="fr-FR" dirty="0"/>
              <a:t>)</a:t>
            </a:r>
          </a:p>
          <a:p>
            <a:pPr lvl="1"/>
            <a:r>
              <a:rPr lang="fr-FR" altLang="fr-FR" i="1" dirty="0" err="1"/>
              <a:t>Stenotrophomonas</a:t>
            </a:r>
            <a:endParaRPr lang="fr-FR" i="1" dirty="0"/>
          </a:p>
          <a:p>
            <a:r>
              <a:rPr lang="fr-FR" dirty="0"/>
              <a:t>En alternative si CI bêta-lactamines</a:t>
            </a:r>
          </a:p>
          <a:p>
            <a:pPr lvl="1"/>
            <a:r>
              <a:rPr lang="fr-FR" dirty="0"/>
              <a:t>Otite MA</a:t>
            </a:r>
          </a:p>
          <a:p>
            <a:pPr lvl="1"/>
            <a:r>
              <a:rPr lang="fr-FR" dirty="0"/>
              <a:t>Sinusite de l’enfant</a:t>
            </a:r>
            <a:r>
              <a:rPr lang="fr-FR" altLang="fr-FR" dirty="0"/>
              <a:t> </a:t>
            </a:r>
          </a:p>
          <a:p>
            <a:pPr lvl="1"/>
            <a:r>
              <a:rPr lang="fr-FR" altLang="fr-FR" i="1" dirty="0"/>
              <a:t>Listeria</a:t>
            </a:r>
            <a:endParaRPr lang="fr-FR" i="1" dirty="0"/>
          </a:p>
        </p:txBody>
      </p:sp>
      <p:sp>
        <p:nvSpPr>
          <p:cNvPr id="148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fr-FR" dirty="0"/>
              <a:t>Indications antibactériennes</a:t>
            </a:r>
            <a:br>
              <a:rPr lang="fr-FR" dirty="0"/>
            </a:br>
            <a:r>
              <a:rPr lang="fr-FR" dirty="0"/>
              <a:t>	800/160mg x2 à 1600/320mg x2</a:t>
            </a:r>
          </a:p>
        </p:txBody>
      </p:sp>
    </p:spTree>
    <p:extLst>
      <p:ext uri="{BB962C8B-B14F-4D97-AF65-F5344CB8AC3E}">
        <p14:creationId xmlns:p14="http://schemas.microsoft.com/office/powerpoint/2010/main" val="399245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264831" cy="402994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fr-FR" sz="7200" dirty="0"/>
              <a:t>Vous suspectez une pneumonie aigue communautaire à bactéries « atypiques ».</a:t>
            </a:r>
          </a:p>
          <a:p>
            <a:pPr lvl="0"/>
            <a:r>
              <a:rPr lang="fr-FR" sz="7200" dirty="0"/>
              <a:t>Le patient vous dit qu’il n’a aucune allergie</a:t>
            </a:r>
          </a:p>
          <a:p>
            <a:pPr lvl="0"/>
            <a:r>
              <a:rPr lang="fr-FR" sz="7200" dirty="0"/>
              <a:t>Parmi les traitements suivantes lequel / lesquelles est/sont recommandé(s) en première intention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</a:t>
            </a:r>
            <a:r>
              <a:rPr lang="fr-FR" sz="7200" dirty="0">
                <a:solidFill>
                  <a:schemeClr val="accent2"/>
                </a:solidFill>
              </a:rPr>
              <a:t>Macrolide </a:t>
            </a:r>
          </a:p>
          <a:p>
            <a:pPr marL="0" lvl="0" indent="0">
              <a:buNone/>
            </a:pPr>
            <a:r>
              <a:rPr lang="fr-FR" sz="7200" dirty="0"/>
              <a:t>B/ Clindamycine </a:t>
            </a:r>
          </a:p>
          <a:p>
            <a:pPr marL="0" lvl="0" indent="0">
              <a:buNone/>
            </a:pPr>
            <a:r>
              <a:rPr lang="fr-FR" sz="7200" dirty="0"/>
              <a:t>C/ </a:t>
            </a:r>
            <a:r>
              <a:rPr lang="fr-FR" sz="7200" dirty="0">
                <a:solidFill>
                  <a:schemeClr val="accent2"/>
                </a:solidFill>
              </a:rPr>
              <a:t>Pristinamycine</a:t>
            </a:r>
          </a:p>
          <a:p>
            <a:pPr marL="0" lvl="0" indent="0">
              <a:buNone/>
            </a:pPr>
            <a:r>
              <a:rPr lang="fr-FR" sz="7200" dirty="0"/>
              <a:t>D/ Amoxicilline</a:t>
            </a:r>
          </a:p>
          <a:p>
            <a:pPr marL="0" lvl="0" indent="0">
              <a:buNone/>
            </a:pPr>
            <a:r>
              <a:rPr lang="fr-FR" sz="7200" dirty="0"/>
              <a:t>E/ </a:t>
            </a:r>
            <a:r>
              <a:rPr lang="fr-FR" sz="7200" dirty="0" err="1"/>
              <a:t>Lévofloxacine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35507284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dirty="0"/>
              <a:t>6-8% en général</a:t>
            </a:r>
          </a:p>
          <a:p>
            <a:pPr lvl="1"/>
            <a:r>
              <a:rPr lang="fr-FR" altLang="fr-FR" dirty="0"/>
              <a:t>25-80% chez les patients infectés par le VIH</a:t>
            </a:r>
          </a:p>
          <a:p>
            <a:r>
              <a:rPr lang="fr-FR" altLang="fr-FR" dirty="0"/>
              <a:t>Allergie (1-8%): du rash simple au syndrome de Lyell</a:t>
            </a:r>
          </a:p>
          <a:p>
            <a:r>
              <a:rPr lang="fr-FR" altLang="fr-FR" dirty="0"/>
              <a:t>Hémato: </a:t>
            </a:r>
          </a:p>
          <a:p>
            <a:pPr lvl="1"/>
            <a:r>
              <a:rPr lang="fr-FR" altLang="fr-FR" dirty="0"/>
              <a:t>neutropénie, anémie, thrombopénie ou </a:t>
            </a:r>
            <a:r>
              <a:rPr lang="fr-FR" altLang="fr-FR" dirty="0" err="1"/>
              <a:t>pancytopénie</a:t>
            </a:r>
            <a:endParaRPr lang="fr-FR" altLang="fr-FR" dirty="0"/>
          </a:p>
          <a:p>
            <a:r>
              <a:rPr lang="fr-FR" altLang="fr-FR" dirty="0"/>
              <a:t>Digestifs</a:t>
            </a:r>
          </a:p>
          <a:p>
            <a:pPr lvl="1"/>
            <a:r>
              <a:rPr lang="fr-FR" altLang="fr-FR" dirty="0"/>
              <a:t>nausées, vomissements, </a:t>
            </a:r>
          </a:p>
          <a:p>
            <a:r>
              <a:rPr lang="fr-FR" altLang="fr-FR" dirty="0"/>
              <a:t>Neurologique</a:t>
            </a:r>
          </a:p>
          <a:p>
            <a:pPr lvl="1"/>
            <a:r>
              <a:rPr lang="fr-FR" altLang="fr-FR" dirty="0"/>
              <a:t>Céphalées, vertiges, acouphènes</a:t>
            </a:r>
          </a:p>
          <a:p>
            <a:r>
              <a:rPr lang="fr-FR" altLang="fr-FR" dirty="0"/>
              <a:t>Cytolyse hépatique</a:t>
            </a:r>
          </a:p>
          <a:p>
            <a:r>
              <a:rPr lang="fr-FR" altLang="fr-FR" dirty="0" err="1"/>
              <a:t>Cristallurie</a:t>
            </a:r>
            <a:endParaRPr lang="fr-FR" altLang="fr-FR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9695270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Allergie aux sulfamides</a:t>
            </a:r>
          </a:p>
          <a:p>
            <a:r>
              <a:rPr lang="fr-FR" altLang="fr-FR" dirty="0"/>
              <a:t>Association au méthotrexate</a:t>
            </a:r>
          </a:p>
          <a:p>
            <a:r>
              <a:rPr lang="fr-FR" altLang="fr-FR" dirty="0"/>
              <a:t>Insuffisance hépatique sévère</a:t>
            </a:r>
          </a:p>
          <a:p>
            <a:r>
              <a:rPr lang="fr-FR" altLang="fr-FR" dirty="0"/>
              <a:t>Déficit en G6PD</a:t>
            </a:r>
          </a:p>
          <a:p>
            <a:r>
              <a:rPr lang="fr-FR" altLang="fr-FR" dirty="0"/>
              <a:t>Prématurés et NN &lt; 1 mois</a:t>
            </a:r>
          </a:p>
          <a:p>
            <a:r>
              <a:rPr lang="fr-FR" altLang="fr-FR" dirty="0"/>
              <a:t>Eviter au 1</a:t>
            </a:r>
            <a:r>
              <a:rPr lang="fr-FR" altLang="fr-FR" baseline="30000" dirty="0"/>
              <a:t>er</a:t>
            </a:r>
            <a:r>
              <a:rPr lang="fr-FR" altLang="fr-FR" dirty="0"/>
              <a:t> trimestre de grossesse</a:t>
            </a:r>
          </a:p>
          <a:p>
            <a:pPr marL="818954" lvl="1" indent="-314982"/>
            <a:r>
              <a:rPr lang="fr-FR" altLang="fr-FR" dirty="0"/>
              <a:t>Allaitement si déficit en G6PD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Contre - Indications</a:t>
            </a:r>
          </a:p>
        </p:txBody>
      </p:sp>
    </p:spTree>
    <p:extLst>
      <p:ext uri="{BB962C8B-B14F-4D97-AF65-F5344CB8AC3E}">
        <p14:creationId xmlns:p14="http://schemas.microsoft.com/office/powerpoint/2010/main" val="60741153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47913"/>
            <a:ext cx="7496175" cy="2543175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/>
            </a:br>
            <a:r>
              <a:rPr lang="fr-FR" sz="3300" b="0" dirty="0"/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 err="1">
                <a:solidFill>
                  <a:srgbClr val="969696"/>
                </a:solidFill>
              </a:rPr>
              <a:t>Phénicolés</a:t>
            </a:r>
            <a:endParaRPr lang="fr-FR" sz="3300" b="0" dirty="0"/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15499612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Mode d’action</a:t>
            </a:r>
          </a:p>
          <a:p>
            <a:pPr lvl="1"/>
            <a:r>
              <a:rPr lang="fr-FR" altLang="fr-FR" dirty="0"/>
              <a:t>Inhibition synthèse protéique</a:t>
            </a:r>
          </a:p>
          <a:p>
            <a:endParaRPr lang="fr-FR" altLang="fr-FR" dirty="0"/>
          </a:p>
          <a:p>
            <a:r>
              <a:rPr lang="fr-FR" altLang="fr-FR" dirty="0"/>
              <a:t>Commercialisée en </a:t>
            </a:r>
            <a:r>
              <a:rPr lang="fr-FR" altLang="fr-FR" b="1" dirty="0">
                <a:solidFill>
                  <a:srgbClr val="FF0000"/>
                </a:solidFill>
              </a:rPr>
              <a:t>1953</a:t>
            </a:r>
          </a:p>
          <a:p>
            <a:endParaRPr lang="fr-FR" altLang="fr-FR" dirty="0"/>
          </a:p>
          <a:p>
            <a:r>
              <a:rPr lang="fr-FR" altLang="fr-FR" dirty="0"/>
              <a:t>Bactéricide</a:t>
            </a:r>
            <a:endParaRPr lang="fr-FR" altLang="fr-FR" i="1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Nitrofurantoine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299290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BGN</a:t>
            </a:r>
          </a:p>
          <a:p>
            <a:pPr lvl="1"/>
            <a:r>
              <a:rPr lang="fr-FR" altLang="fr-FR" i="1" dirty="0"/>
              <a:t>E. coli</a:t>
            </a:r>
          </a:p>
          <a:p>
            <a:r>
              <a:rPr lang="fr-FR" altLang="fr-FR" i="1" dirty="0"/>
              <a:t>CG+</a:t>
            </a:r>
          </a:p>
          <a:p>
            <a:pPr lvl="1"/>
            <a:r>
              <a:rPr lang="fr-FR" altLang="fr-FR" i="1" dirty="0"/>
              <a:t>E. </a:t>
            </a:r>
            <a:r>
              <a:rPr lang="fr-FR" altLang="fr-FR" i="1" dirty="0" err="1"/>
              <a:t>faecalis</a:t>
            </a:r>
            <a:endParaRPr lang="fr-FR" altLang="fr-FR" i="1" dirty="0"/>
          </a:p>
          <a:p>
            <a:pPr lvl="1"/>
            <a:r>
              <a:rPr lang="fr-FR" altLang="fr-FR" i="1" dirty="0"/>
              <a:t>S. </a:t>
            </a:r>
            <a:r>
              <a:rPr lang="fr-FR" altLang="fr-FR" i="1" dirty="0" err="1"/>
              <a:t>saprophyticus</a:t>
            </a:r>
            <a:endParaRPr lang="fr-FR" altLang="fr-FR" i="1" dirty="0"/>
          </a:p>
          <a:p>
            <a:pPr lvl="1"/>
            <a:r>
              <a:rPr lang="fr-FR" altLang="fr-FR" i="1" dirty="0"/>
              <a:t>S. </a:t>
            </a:r>
            <a:r>
              <a:rPr lang="fr-FR" altLang="fr-FR" i="1" dirty="0" err="1"/>
              <a:t>epidermidis</a:t>
            </a:r>
            <a:endParaRPr lang="fr-FR" altLang="fr-FR" i="1" dirty="0"/>
          </a:p>
          <a:p>
            <a:pPr lvl="1"/>
            <a:endParaRPr lang="fr-FR" altLang="fr-FR" i="1" dirty="0"/>
          </a:p>
          <a:p>
            <a:r>
              <a:rPr lang="fr-FR" altLang="fr-FR" dirty="0"/>
              <a:t>Inactif sur:</a:t>
            </a:r>
          </a:p>
          <a:p>
            <a:pPr lvl="1"/>
            <a:r>
              <a:rPr lang="fr-FR" altLang="fr-FR" i="1" dirty="0"/>
              <a:t>P. </a:t>
            </a:r>
            <a:r>
              <a:rPr lang="fr-FR" altLang="fr-FR" i="1" dirty="0" err="1"/>
              <a:t>aeruginosa</a:t>
            </a:r>
            <a:endParaRPr lang="fr-FR" altLang="fr-FR" i="1" dirty="0"/>
          </a:p>
          <a:p>
            <a:pPr lvl="1"/>
            <a:r>
              <a:rPr lang="fr-FR" altLang="fr-FR" i="1" dirty="0" err="1"/>
              <a:t>Proteus</a:t>
            </a:r>
            <a:r>
              <a:rPr lang="fr-FR" altLang="fr-FR" dirty="0"/>
              <a:t>, </a:t>
            </a:r>
            <a:r>
              <a:rPr lang="fr-FR" altLang="fr-FR" i="1" dirty="0" err="1"/>
              <a:t>Providencia</a:t>
            </a:r>
            <a:r>
              <a:rPr lang="fr-FR" altLang="fr-FR" dirty="0"/>
              <a:t> et </a:t>
            </a:r>
            <a:r>
              <a:rPr lang="fr-FR" altLang="fr-FR" i="1" dirty="0" err="1"/>
              <a:t>Serratia</a:t>
            </a:r>
            <a:endParaRPr lang="fr-FR" altLang="fr-FR" i="1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Spectre d’activité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4686782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Bonne absorption PO</a:t>
            </a:r>
          </a:p>
          <a:p>
            <a:endParaRPr lang="fr-FR" dirty="0"/>
          </a:p>
          <a:p>
            <a:r>
              <a:rPr lang="fr-FR" dirty="0"/>
              <a:t>Très faibles concentration sérique</a:t>
            </a:r>
          </a:p>
          <a:p>
            <a:pPr lvl="1"/>
            <a:r>
              <a:rPr lang="fr-FR" dirty="0"/>
              <a:t>Pas de diffusion parenchymateuse</a:t>
            </a:r>
          </a:p>
          <a:p>
            <a:endParaRPr lang="fr-FR" dirty="0"/>
          </a:p>
          <a:p>
            <a:r>
              <a:rPr lang="fr-FR" dirty="0"/>
              <a:t>Elimination urinaire</a:t>
            </a:r>
          </a:p>
          <a:p>
            <a:pPr lvl="1"/>
            <a:r>
              <a:rPr lang="fr-FR" dirty="0"/>
              <a:t>40% forme active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PK/PD</a:t>
            </a:r>
          </a:p>
        </p:txBody>
      </p:sp>
    </p:spTree>
    <p:extLst>
      <p:ext uri="{BB962C8B-B14F-4D97-AF65-F5344CB8AC3E}">
        <p14:creationId xmlns:p14="http://schemas.microsoft.com/office/powerpoint/2010/main" val="287311501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7782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Cystites à risque de complication: 7j</a:t>
            </a:r>
          </a:p>
          <a:p>
            <a:pPr lvl="1"/>
            <a:r>
              <a:rPr lang="fr-FR" altLang="fr-FR" dirty="0"/>
              <a:t>En probabiliste, si l’état de la patiente nécessite d’instaurer un TT en urgence et/ou d’après ses ATCD (cystites récidivantes à BMR).</a:t>
            </a:r>
          </a:p>
          <a:p>
            <a:pPr lvl="1"/>
            <a:r>
              <a:rPr lang="fr-FR" altLang="fr-FR" dirty="0"/>
              <a:t>Avec </a:t>
            </a:r>
            <a:r>
              <a:rPr lang="fr-FR" altLang="fr-FR" dirty="0" err="1"/>
              <a:t>reévaluation</a:t>
            </a:r>
            <a:r>
              <a:rPr lang="fr-FR" altLang="fr-FR" dirty="0"/>
              <a:t> à réception de l’antibiogramme</a:t>
            </a:r>
          </a:p>
          <a:p>
            <a:pPr lvl="1"/>
            <a:r>
              <a:rPr lang="fr-FR" altLang="fr-FR" dirty="0"/>
              <a:t>100 mg x3/j</a:t>
            </a:r>
          </a:p>
          <a:p>
            <a:r>
              <a:rPr lang="fr-FR" altLang="fr-FR" dirty="0"/>
              <a:t>N’est plus autorisé (risque effets 2</a:t>
            </a:r>
            <a:r>
              <a:rPr lang="fr-FR" altLang="fr-FR" baseline="30000" dirty="0"/>
              <a:t>nd</a:t>
            </a:r>
            <a:r>
              <a:rPr lang="fr-FR" altLang="fr-FR" dirty="0"/>
              <a:t> )</a:t>
            </a:r>
          </a:p>
          <a:p>
            <a:pPr lvl="1"/>
            <a:r>
              <a:rPr lang="fr-FR" altLang="fr-FR" dirty="0"/>
              <a:t> TT prophylactique des IU récidivantes (TT continus ou intermittents)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2256291408"/>
      </p:ext>
    </p:extLst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dirty="0"/>
              <a:t>Nausées</a:t>
            </a:r>
          </a:p>
          <a:p>
            <a:r>
              <a:rPr lang="fr-FR" altLang="fr-FR" sz="2800" dirty="0"/>
              <a:t>Hémolyse si déficit G6PD</a:t>
            </a:r>
          </a:p>
          <a:p>
            <a:r>
              <a:rPr lang="fr-FR" altLang="fr-FR" sz="2800" dirty="0"/>
              <a:t>Hypersensibilité</a:t>
            </a:r>
          </a:p>
          <a:p>
            <a:pPr lvl="1"/>
            <a:r>
              <a:rPr lang="fr-FR" altLang="fr-FR" sz="2300" dirty="0"/>
              <a:t>Pulmonaires: très rares. Surtout sur TT prolongés.</a:t>
            </a:r>
          </a:p>
          <a:p>
            <a:pPr lvl="2"/>
            <a:r>
              <a:rPr lang="fr-FR" altLang="fr-FR" sz="2100" dirty="0"/>
              <a:t>pneumopathies aiguës (fièvre, frissons, toux, douleur thoracique, dyspnée, infiltration pulmonaire, épanchement pleural, éosinophilie). Fibrose. </a:t>
            </a:r>
          </a:p>
          <a:p>
            <a:pPr lvl="1"/>
            <a:r>
              <a:rPr lang="fr-FR" altLang="fr-FR" sz="2300" dirty="0"/>
              <a:t>Hépatiques: très rares. Surtout sur TT prolongés.</a:t>
            </a:r>
          </a:p>
          <a:p>
            <a:pPr lvl="1"/>
            <a:endParaRPr lang="fr-FR" altLang="fr-FR" sz="2300" dirty="0"/>
          </a:p>
          <a:p>
            <a:pPr marL="402477" lvl="1" indent="-281735">
              <a:spcBef>
                <a:spcPts val="441"/>
              </a:spcBef>
              <a:buSzPct val="68000"/>
              <a:buFont typeface="Wingdings 3" pitchFamily="18" charset="2"/>
              <a:buChar char=""/>
            </a:pPr>
            <a:r>
              <a:rPr lang="fr-FR" altLang="fr-FR" b="1" dirty="0"/>
              <a:t>Utilisable pendant la grossesse</a:t>
            </a:r>
          </a:p>
          <a:p>
            <a:endParaRPr lang="fr-FR" altLang="fr-FR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41962952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Hypersensibilité à la </a:t>
            </a:r>
            <a:r>
              <a:rPr lang="fr-FR" dirty="0" err="1"/>
              <a:t>nitrofurantoïne</a:t>
            </a:r>
            <a:endParaRPr lang="fr-FR" dirty="0"/>
          </a:p>
          <a:p>
            <a:r>
              <a:rPr lang="fr-FR" dirty="0"/>
              <a:t>Insuffisance rénale (DFG &lt; 45 ml/mn)</a:t>
            </a:r>
          </a:p>
          <a:p>
            <a:pPr lvl="1"/>
            <a:r>
              <a:rPr lang="fr-FR" dirty="0"/>
              <a:t>(noté dans l’AMM, mais très discuté dans des publications récentes)</a:t>
            </a:r>
          </a:p>
          <a:p>
            <a:pPr lvl="1"/>
            <a:r>
              <a:rPr lang="fr-FR" dirty="0"/>
              <a:t>CI pour diminution de [] urinaire, pas pour toxicité</a:t>
            </a:r>
          </a:p>
          <a:p>
            <a:r>
              <a:rPr lang="fr-FR" dirty="0"/>
              <a:t>Traitement prolongé continu ou intermittent par la </a:t>
            </a:r>
            <a:r>
              <a:rPr lang="fr-FR" dirty="0" err="1"/>
              <a:t>nitrofurantoïne</a:t>
            </a:r>
            <a:r>
              <a:rPr lang="fr-FR" dirty="0"/>
              <a:t>;</a:t>
            </a:r>
          </a:p>
          <a:p>
            <a:r>
              <a:rPr lang="fr-FR" dirty="0"/>
              <a:t>Déficit en (G6PD)</a:t>
            </a:r>
          </a:p>
          <a:p>
            <a:r>
              <a:rPr lang="fr-FR" dirty="0"/>
              <a:t>Enfant &lt; 6 ans: risque de fausse route.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 indications: </a:t>
            </a:r>
          </a:p>
        </p:txBody>
      </p:sp>
    </p:spTree>
    <p:extLst>
      <p:ext uri="{BB962C8B-B14F-4D97-AF65-F5344CB8AC3E}">
        <p14:creationId xmlns:p14="http://schemas.microsoft.com/office/powerpoint/2010/main" val="38568962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47913"/>
            <a:ext cx="7496175" cy="2543175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/>
              <a:t>Colistine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 err="1">
                <a:solidFill>
                  <a:srgbClr val="969696"/>
                </a:solidFill>
              </a:rPr>
              <a:t>Phénicolés</a:t>
            </a:r>
            <a:endParaRPr lang="fr-FR" sz="3300" b="0" dirty="0"/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38169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1AC857-DB1D-6DCF-0B94-F2085C8469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8B8AC866-15E6-1F52-FAEB-11BBE2D9886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8D7F04A-CA6A-7394-24B1-482CA2592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31" y="2112952"/>
            <a:ext cx="8182769" cy="3408617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fr-FR" sz="7200" dirty="0"/>
              <a:t>Vous débutez un traitement par Macrolide, type </a:t>
            </a:r>
            <a:r>
              <a:rPr lang="fr-FR" sz="7200" dirty="0" err="1"/>
              <a:t>Roxithromycine</a:t>
            </a:r>
            <a:r>
              <a:rPr lang="fr-FR" sz="7200" dirty="0"/>
              <a:t>. </a:t>
            </a:r>
          </a:p>
          <a:p>
            <a:pPr lvl="0"/>
            <a:r>
              <a:rPr lang="fr-FR" sz="7200" dirty="0"/>
              <a:t>Quels sont les propositions vraies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Réalisation d’un ECG pour s’assurer de l’absence de QT long</a:t>
            </a:r>
            <a:endParaRPr lang="fr-FR" sz="7200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B/ Information sur le risque de troubles digestifs</a:t>
            </a:r>
          </a:p>
          <a:p>
            <a:pPr marL="0" lvl="0" indent="0">
              <a:buNone/>
            </a:pPr>
            <a:r>
              <a:rPr lang="fr-FR" altLang="fr-FR" sz="7200" dirty="0"/>
              <a:t>C/ Information sur la nécessité de se protéger du soleil car effet photosensibilisant des macrolides</a:t>
            </a:r>
          </a:p>
          <a:p>
            <a:pPr marL="0" lvl="0" indent="0">
              <a:buNone/>
            </a:pPr>
            <a:r>
              <a:rPr lang="fr-FR" altLang="fr-FR" sz="7200" dirty="0"/>
              <a:t>D/ Antibiotique avec de fortes concentrations intra-cellulaires</a:t>
            </a:r>
          </a:p>
          <a:p>
            <a:pPr marL="0" lvl="0" indent="0">
              <a:buNone/>
            </a:pPr>
            <a:r>
              <a:rPr lang="fr-FR" altLang="fr-FR" sz="7200" dirty="0"/>
              <a:t>E/ Antibiotique bactéricide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315561074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500" dirty="0"/>
              <a:t>Découvert en </a:t>
            </a:r>
            <a:r>
              <a:rPr lang="fr-FR" sz="2500" b="1" dirty="0">
                <a:solidFill>
                  <a:srgbClr val="FF0000"/>
                </a:solidFill>
              </a:rPr>
              <a:t>1950</a:t>
            </a:r>
          </a:p>
          <a:p>
            <a:pPr>
              <a:lnSpc>
                <a:spcPct val="80000"/>
              </a:lnSpc>
            </a:pPr>
            <a:endParaRPr lang="fr-FR" sz="25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2500" dirty="0" err="1"/>
              <a:t>Colistimethate</a:t>
            </a:r>
            <a:r>
              <a:rPr lang="fr-FR" sz="2500" dirty="0"/>
              <a:t> sodique</a:t>
            </a:r>
          </a:p>
          <a:p>
            <a:pPr lvl="1">
              <a:lnSpc>
                <a:spcPct val="80000"/>
              </a:lnSpc>
            </a:pPr>
            <a:r>
              <a:rPr lang="fr-FR" sz="2100" dirty="0"/>
              <a:t>Forme utilisable par voie parentérale, et par inhalation</a:t>
            </a:r>
          </a:p>
          <a:p>
            <a:pPr lvl="1">
              <a:lnSpc>
                <a:spcPct val="80000"/>
              </a:lnSpc>
            </a:pPr>
            <a:r>
              <a:rPr lang="fr-FR" sz="2300" dirty="0"/>
              <a:t> 1 MU = 80 mg de </a:t>
            </a:r>
            <a:r>
              <a:rPr lang="fr-FR" sz="2200" dirty="0" err="1"/>
              <a:t>colistimethate</a:t>
            </a:r>
            <a:r>
              <a:rPr lang="fr-FR" sz="2200" dirty="0"/>
              <a:t> </a:t>
            </a:r>
            <a:r>
              <a:rPr lang="fr-FR" sz="2300" dirty="0"/>
              <a:t>= 33,3 mg de colistine base</a:t>
            </a:r>
          </a:p>
          <a:p>
            <a:pPr lvl="1">
              <a:lnSpc>
                <a:spcPct val="80000"/>
              </a:lnSpc>
            </a:pPr>
            <a:r>
              <a:rPr lang="fr-FR" sz="2300" dirty="0"/>
              <a:t>Métabolisé en colistine « active »</a:t>
            </a:r>
          </a:p>
          <a:p>
            <a:pPr lvl="1">
              <a:lnSpc>
                <a:spcPct val="80000"/>
              </a:lnSpc>
            </a:pPr>
            <a:endParaRPr lang="fr-FR" sz="2200" dirty="0"/>
          </a:p>
          <a:p>
            <a:pPr>
              <a:lnSpc>
                <a:spcPct val="80000"/>
              </a:lnSpc>
            </a:pPr>
            <a:r>
              <a:rPr lang="fr-FR" sz="2600" dirty="0"/>
              <a:t>Sulfate de colistine : oral, topique</a:t>
            </a:r>
          </a:p>
          <a:p>
            <a:pPr lvl="1">
              <a:lnSpc>
                <a:spcPct val="80000"/>
              </a:lnSpc>
            </a:pPr>
            <a:endParaRPr lang="fr-FR" sz="2300" dirty="0"/>
          </a:p>
          <a:p>
            <a:pPr>
              <a:lnSpc>
                <a:spcPct val="80000"/>
              </a:lnSpc>
            </a:pPr>
            <a:endParaRPr lang="fr-FR" sz="25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Colistine = </a:t>
            </a:r>
            <a:r>
              <a:rPr lang="fr-FR" dirty="0" err="1"/>
              <a:t>polymixine</a:t>
            </a:r>
            <a:r>
              <a:rPr lang="fr-FR" dirty="0"/>
              <a:t> E </a:t>
            </a:r>
          </a:p>
        </p:txBody>
      </p:sp>
    </p:spTree>
    <p:extLst>
      <p:ext uri="{BB962C8B-B14F-4D97-AF65-F5344CB8AC3E}">
        <p14:creationId xmlns:p14="http://schemas.microsoft.com/office/powerpoint/2010/main" val="825121958"/>
      </p:ext>
    </p:extLst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Cible: membrane cellulaire</a:t>
            </a:r>
          </a:p>
          <a:p>
            <a:pPr lvl="1"/>
            <a:r>
              <a:rPr lang="fr-FR" dirty="0"/>
              <a:t>Liaison au LPS</a:t>
            </a:r>
          </a:p>
          <a:p>
            <a:pPr lvl="1"/>
            <a:r>
              <a:rPr lang="fr-FR" dirty="0"/>
              <a:t>Modification perméabilité de la membrane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/>
              <a:t>Fuite du contenu intracellulaire</a:t>
            </a:r>
          </a:p>
          <a:p>
            <a:pPr lvl="1"/>
            <a:r>
              <a:rPr lang="fr-FR" dirty="0"/>
              <a:t>Mort cellulaire</a:t>
            </a:r>
          </a:p>
          <a:p>
            <a:endParaRPr lang="fr-FR" dirty="0"/>
          </a:p>
          <a:p>
            <a:r>
              <a:rPr lang="fr-FR" dirty="0"/>
              <a:t>Bactéricide</a:t>
            </a:r>
          </a:p>
          <a:p>
            <a:r>
              <a:rPr lang="fr-FR" dirty="0"/>
              <a:t>Concentration dépendant</a:t>
            </a:r>
          </a:p>
          <a:p>
            <a:pPr lvl="1"/>
            <a:endParaRPr lang="fr-FR" dirty="0"/>
          </a:p>
          <a:p>
            <a:r>
              <a:rPr lang="fr-FR" dirty="0"/>
              <a:t>Activité anti endotoxine</a:t>
            </a:r>
          </a:p>
          <a:p>
            <a:pPr lvl="1"/>
            <a:r>
              <a:rPr lang="fr-FR" dirty="0"/>
              <a:t>Liaison et neutralisation du LPS</a:t>
            </a:r>
          </a:p>
          <a:p>
            <a:pPr lvl="1"/>
            <a:r>
              <a:rPr lang="fr-FR" dirty="0"/>
              <a:t>Rôle non prouvé en clinique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Mécanisme </a:t>
            </a:r>
            <a:r>
              <a:rPr lang="fr-FR" dirty="0"/>
              <a:t>d’action</a:t>
            </a:r>
          </a:p>
        </p:txBody>
      </p:sp>
    </p:spTree>
    <p:extLst>
      <p:ext uri="{BB962C8B-B14F-4D97-AF65-F5344CB8AC3E}">
        <p14:creationId xmlns:p14="http://schemas.microsoft.com/office/powerpoint/2010/main" val="7006377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Entérobactéries (donc EPC)</a:t>
            </a:r>
          </a:p>
          <a:p>
            <a:r>
              <a:rPr lang="fr-FR" i="1" dirty="0"/>
              <a:t>P. </a:t>
            </a:r>
            <a:r>
              <a:rPr lang="fr-FR" i="1" dirty="0" err="1"/>
              <a:t>aeruginosa</a:t>
            </a:r>
            <a:endParaRPr lang="fr-FR" i="1" dirty="0"/>
          </a:p>
          <a:p>
            <a:r>
              <a:rPr lang="fr-FR" i="1" dirty="0" err="1"/>
              <a:t>Acinetobacter</a:t>
            </a:r>
            <a:endParaRPr lang="fr-FR" i="1" dirty="0"/>
          </a:p>
          <a:p>
            <a:r>
              <a:rPr lang="fr-FR" dirty="0"/>
              <a:t>Espèces naturellement coli-R </a:t>
            </a:r>
          </a:p>
          <a:p>
            <a:pPr lvl="1"/>
            <a:r>
              <a:rPr lang="fr-FR" i="1" dirty="0" err="1"/>
              <a:t>Proteus</a:t>
            </a:r>
            <a:r>
              <a:rPr lang="fr-FR" i="1" dirty="0"/>
              <a:t>, </a:t>
            </a:r>
            <a:r>
              <a:rPr lang="fr-FR" i="1" dirty="0" err="1"/>
              <a:t>Providentia</a:t>
            </a:r>
            <a:r>
              <a:rPr lang="fr-FR" i="1" dirty="0"/>
              <a:t>, </a:t>
            </a:r>
            <a:r>
              <a:rPr lang="fr-FR" i="1" dirty="0" err="1"/>
              <a:t>Serratia</a:t>
            </a:r>
            <a:endParaRPr lang="fr-FR" i="1" dirty="0"/>
          </a:p>
          <a:p>
            <a:r>
              <a:rPr lang="fr-FR" dirty="0"/>
              <a:t>Totalement inactif sur:</a:t>
            </a:r>
          </a:p>
          <a:p>
            <a:pPr lvl="1"/>
            <a:r>
              <a:rPr lang="fr-FR" dirty="0"/>
              <a:t>Gram +</a:t>
            </a:r>
          </a:p>
          <a:p>
            <a:pPr lvl="1"/>
            <a:r>
              <a:rPr lang="fr-FR" dirty="0"/>
              <a:t>Cocci Gram-</a:t>
            </a:r>
          </a:p>
          <a:p>
            <a:pPr lvl="1"/>
            <a:r>
              <a:rPr lang="fr-FR" dirty="0"/>
              <a:t>Anaérobies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Spectre</a:t>
            </a:r>
          </a:p>
        </p:txBody>
      </p:sp>
    </p:spTree>
    <p:extLst>
      <p:ext uri="{BB962C8B-B14F-4D97-AF65-F5344CB8AC3E}">
        <p14:creationId xmlns:p14="http://schemas.microsoft.com/office/powerpoint/2010/main" val="239463508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5"/>
          <p:cNvSpPr>
            <a:spLocks noGrp="1"/>
          </p:cNvSpPr>
          <p:nvPr>
            <p:ph idx="1"/>
          </p:nvPr>
        </p:nvSpPr>
        <p:spPr>
          <a:xfrm>
            <a:off x="504032" y="2112160"/>
            <a:ext cx="9072563" cy="4509556"/>
          </a:xfrm>
        </p:spPr>
        <p:txBody>
          <a:bodyPr>
            <a:normAutofit/>
          </a:bodyPr>
          <a:lstStyle/>
          <a:p>
            <a:r>
              <a:rPr lang="fr-FR" dirty="0"/>
              <a:t>Résistance acquise chromosomique</a:t>
            </a:r>
          </a:p>
          <a:p>
            <a:pPr lvl="2"/>
            <a:r>
              <a:rPr lang="fr-FR" dirty="0"/>
              <a:t>Mutation : indépendant de la présence continue de l’</a:t>
            </a:r>
            <a:r>
              <a:rPr lang="fr-FR" altLang="ja-JP" dirty="0"/>
              <a:t>antibiotique</a:t>
            </a:r>
          </a:p>
          <a:p>
            <a:pPr lvl="2"/>
            <a:r>
              <a:rPr lang="fr-FR" dirty="0"/>
              <a:t>Adaptation: dépendant de la présence de l’</a:t>
            </a:r>
            <a:r>
              <a:rPr lang="fr-FR" altLang="ja-JP" dirty="0"/>
              <a:t>antibiotique</a:t>
            </a:r>
          </a:p>
          <a:p>
            <a:pPr lvl="1"/>
            <a:r>
              <a:rPr lang="fr-FR" dirty="0"/>
              <a:t>Résistance complète croisée colistine et </a:t>
            </a:r>
            <a:r>
              <a:rPr lang="fr-FR" dirty="0" err="1"/>
              <a:t>polymyxine</a:t>
            </a:r>
            <a:r>
              <a:rPr lang="fr-FR" dirty="0"/>
              <a:t> B</a:t>
            </a:r>
          </a:p>
          <a:p>
            <a:pPr lvl="2"/>
            <a:r>
              <a:rPr lang="fr-FR" dirty="0"/>
              <a:t>Altération de la membrane externe</a:t>
            </a:r>
          </a:p>
          <a:p>
            <a:pPr lvl="2"/>
            <a:r>
              <a:rPr lang="fr-FR" dirty="0"/>
              <a:t>Efflux</a:t>
            </a:r>
          </a:p>
          <a:p>
            <a:r>
              <a:rPr lang="fr-FR" dirty="0"/>
              <a:t>Résistance acquise plasmidique</a:t>
            </a:r>
          </a:p>
          <a:p>
            <a:pPr lvl="1"/>
            <a:r>
              <a:rPr lang="fr-FR" dirty="0"/>
              <a:t>Découverte récente (2015) en Chine</a:t>
            </a:r>
          </a:p>
          <a:p>
            <a:pPr lvl="2"/>
            <a:r>
              <a:rPr lang="fr-FR" dirty="0"/>
              <a:t>Cas identifiés en France en 2016</a:t>
            </a:r>
          </a:p>
          <a:p>
            <a:endParaRPr lang="fr-FR" dirty="0"/>
          </a:p>
        </p:txBody>
      </p:sp>
      <p:sp>
        <p:nvSpPr>
          <p:cNvPr id="7475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Résistance chez les BGN</a:t>
            </a:r>
          </a:p>
        </p:txBody>
      </p:sp>
    </p:spTree>
    <p:extLst>
      <p:ext uri="{BB962C8B-B14F-4D97-AF65-F5344CB8AC3E}">
        <p14:creationId xmlns:p14="http://schemas.microsoft.com/office/powerpoint/2010/main" val="409337092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Infections sévères à BGN sensibles chez des patients pour qui les options thérapeutiques sont limitées</a:t>
            </a:r>
          </a:p>
          <a:p>
            <a:endParaRPr lang="fr-FR" dirty="0"/>
          </a:p>
          <a:p>
            <a:r>
              <a:rPr lang="fr-FR" dirty="0"/>
              <a:t>Posologies:</a:t>
            </a:r>
          </a:p>
          <a:p>
            <a:pPr lvl="1"/>
            <a:r>
              <a:rPr lang="fr-FR" dirty="0"/>
              <a:t>IV (perfusion 30-60mn):  </a:t>
            </a:r>
          </a:p>
          <a:p>
            <a:pPr lvl="2"/>
            <a:r>
              <a:rPr lang="fr-FR" dirty="0"/>
              <a:t>Dose de charge de 9 MU</a:t>
            </a:r>
          </a:p>
          <a:p>
            <a:pPr lvl="2"/>
            <a:r>
              <a:rPr lang="fr-FR" dirty="0"/>
              <a:t>Dose d’entretien de 9 MU en 2 ou 3 doses</a:t>
            </a:r>
          </a:p>
          <a:p>
            <a:pPr lvl="2"/>
            <a:endParaRPr lang="fr-FR" dirty="0"/>
          </a:p>
          <a:p>
            <a:pPr lvl="1"/>
            <a:r>
              <a:rPr lang="fr-FR" dirty="0"/>
              <a:t>Aérosols</a:t>
            </a:r>
          </a:p>
          <a:p>
            <a:pPr lvl="2"/>
            <a:r>
              <a:rPr lang="fr-FR" dirty="0"/>
              <a:t>1 à 6 MU dans 4ml en 2 aérosols</a:t>
            </a:r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193192167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Neurotoxicité</a:t>
            </a:r>
            <a:endParaRPr lang="fr-FR" dirty="0"/>
          </a:p>
          <a:p>
            <a:pPr lvl="1"/>
            <a:r>
              <a:rPr lang="fr-FR" dirty="0"/>
              <a:t>Paresthésies</a:t>
            </a:r>
          </a:p>
          <a:p>
            <a:pPr lvl="1"/>
            <a:r>
              <a:rPr lang="fr-FR" dirty="0">
                <a:sym typeface="Wingdings" pitchFamily="2" charset="2"/>
              </a:rPr>
              <a:t>Tb </a:t>
            </a:r>
            <a:r>
              <a:rPr lang="fr-FR" dirty="0"/>
              <a:t>visuels</a:t>
            </a:r>
          </a:p>
          <a:p>
            <a:pPr lvl="1"/>
            <a:r>
              <a:rPr lang="fr-FR" dirty="0"/>
              <a:t>ataxie</a:t>
            </a:r>
          </a:p>
          <a:p>
            <a:pPr lvl="1"/>
            <a:r>
              <a:rPr lang="fr-FR" dirty="0"/>
              <a:t>bloc neuro musculaire</a:t>
            </a:r>
          </a:p>
          <a:p>
            <a:r>
              <a:rPr lang="fr-FR" dirty="0" err="1"/>
              <a:t>Néphrotoxicité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Potentialisé par association autres </a:t>
            </a:r>
            <a:r>
              <a:rPr lang="fr-FR" dirty="0" err="1"/>
              <a:t>néphrotoxiques</a:t>
            </a:r>
            <a:endParaRPr lang="fr-FR" dirty="0"/>
          </a:p>
          <a:p>
            <a:pPr lvl="1"/>
            <a:r>
              <a:rPr lang="fr-FR" dirty="0"/>
              <a:t>Facteurs de risque de </a:t>
            </a:r>
            <a:r>
              <a:rPr lang="fr-FR" dirty="0" err="1"/>
              <a:t>néphrotoxicité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Posologie cumulative +++ (durée de traitement)</a:t>
            </a:r>
          </a:p>
          <a:p>
            <a:pPr lvl="2"/>
            <a:r>
              <a:rPr lang="fr-FR" dirty="0"/>
              <a:t>Diabète</a:t>
            </a:r>
          </a:p>
          <a:p>
            <a:pPr lvl="2"/>
            <a:r>
              <a:rPr lang="fr-FR" dirty="0" err="1"/>
              <a:t>Hypoalbuminémie</a:t>
            </a:r>
            <a:endParaRPr lang="fr-FR" dirty="0"/>
          </a:p>
          <a:p>
            <a:pPr lvl="1"/>
            <a:r>
              <a:rPr lang="fr-FR" dirty="0" err="1"/>
              <a:t>Ins</a:t>
            </a:r>
            <a:r>
              <a:rPr lang="fr-FR" dirty="0"/>
              <a:t> rénale réversible en 4 semaines</a:t>
            </a:r>
          </a:p>
          <a:p>
            <a:r>
              <a:rPr lang="fr-FR" dirty="0"/>
              <a:t>Dosages sériques</a:t>
            </a:r>
          </a:p>
          <a:p>
            <a:pPr lv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Toxicité</a:t>
            </a:r>
            <a:endParaRPr lang="fr-FR" dirty="0"/>
          </a:p>
        </p:txBody>
      </p:sp>
      <p:sp>
        <p:nvSpPr>
          <p:cNvPr id="80899" name="Rectangle 1"/>
          <p:cNvSpPr>
            <a:spLocks noChangeArrowheads="1"/>
          </p:cNvSpPr>
          <p:nvPr/>
        </p:nvSpPr>
        <p:spPr bwMode="auto">
          <a:xfrm>
            <a:off x="5119068" y="1954668"/>
            <a:ext cx="3969246" cy="951959"/>
          </a:xfrm>
          <a:prstGeom prst="rect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pPr algn="ctr" eaLnBrk="0" hangingPunct="0"/>
            <a:r>
              <a:rPr lang="fr-FR" sz="2600" b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Rares et réversibles à l</a:t>
            </a:r>
            <a:r>
              <a:rPr lang="fr-FR" altLang="fr-FR" sz="2600" b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fr-FR" sz="2600" b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arrêt du traitement</a:t>
            </a:r>
          </a:p>
        </p:txBody>
      </p:sp>
    </p:spTree>
    <p:extLst>
      <p:ext uri="{BB962C8B-B14F-4D97-AF65-F5344CB8AC3E}">
        <p14:creationId xmlns:p14="http://schemas.microsoft.com/office/powerpoint/2010/main" val="2145703822"/>
      </p:ext>
    </p:extLst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47913"/>
            <a:ext cx="7496175" cy="2543175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 err="1"/>
              <a:t>Phénicolés</a:t>
            </a:r>
            <a:endParaRPr lang="fr-FR" sz="3300" b="0" dirty="0"/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67862607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Isolement de </a:t>
            </a:r>
            <a:r>
              <a:rPr lang="fr-FR" i="1" dirty="0" err="1"/>
              <a:t>Streptomyces</a:t>
            </a:r>
            <a:r>
              <a:rPr lang="fr-FR" i="1" dirty="0"/>
              <a:t> </a:t>
            </a:r>
            <a:r>
              <a:rPr lang="fr-FR" i="1" dirty="0" err="1"/>
              <a:t>venezuale</a:t>
            </a:r>
            <a:r>
              <a:rPr lang="fr-FR" dirty="0"/>
              <a:t> en </a:t>
            </a:r>
            <a:r>
              <a:rPr lang="fr-FR" b="1" dirty="0">
                <a:solidFill>
                  <a:srgbClr val="FF0000"/>
                </a:solidFill>
              </a:rPr>
              <a:t>1947 </a:t>
            </a:r>
          </a:p>
          <a:p>
            <a:r>
              <a:rPr lang="fr-FR" dirty="0"/>
              <a:t>Inhibition de la synthèse protéique</a:t>
            </a:r>
          </a:p>
          <a:p>
            <a:pPr lvl="1"/>
            <a:r>
              <a:rPr lang="fr-FR" dirty="0"/>
              <a:t>Fixation sur sous unité 50S du ribosome</a:t>
            </a:r>
          </a:p>
          <a:p>
            <a:r>
              <a:rPr lang="fr-FR" dirty="0" err="1"/>
              <a:t>Bacteriostatique</a:t>
            </a:r>
            <a:endParaRPr lang="fr-FR" dirty="0"/>
          </a:p>
          <a:p>
            <a:r>
              <a:rPr lang="fr-FR" dirty="0"/>
              <a:t>Diffusion importante </a:t>
            </a:r>
          </a:p>
          <a:p>
            <a:pPr lvl="1"/>
            <a:r>
              <a:rPr lang="fr-FR" dirty="0"/>
              <a:t>En particulier cérébrale : 50% des concentrations sériques</a:t>
            </a:r>
          </a:p>
          <a:p>
            <a:pPr lvl="1"/>
            <a:r>
              <a:rPr lang="fr-FR" dirty="0"/>
              <a:t>Intracellulaire</a:t>
            </a:r>
          </a:p>
          <a:p>
            <a:pPr lvl="1"/>
            <a:r>
              <a:rPr lang="fr-FR" dirty="0"/>
              <a:t>Elimination biliaire</a:t>
            </a:r>
          </a:p>
          <a:p>
            <a:r>
              <a:rPr lang="fr-FR" dirty="0"/>
              <a:t>Spectre très large </a:t>
            </a:r>
          </a:p>
          <a:p>
            <a:pPr lvl="1"/>
            <a:r>
              <a:rPr lang="fr-FR" dirty="0"/>
              <a:t>Entérobactéries,  CG+, CG-, BG+, Anaérobies ,</a:t>
            </a:r>
          </a:p>
          <a:p>
            <a:pPr lvl="1"/>
            <a:r>
              <a:rPr lang="fr-FR" dirty="0"/>
              <a:t>Résistance naturelle : </a:t>
            </a:r>
            <a:r>
              <a:rPr lang="fr-FR" i="1" dirty="0"/>
              <a:t>P. aeruginosa,  A. </a:t>
            </a:r>
            <a:r>
              <a:rPr lang="fr-FR" i="1" dirty="0" err="1"/>
              <a:t>baummanii</a:t>
            </a:r>
            <a:r>
              <a:rPr lang="fr-FR" i="1" dirty="0"/>
              <a:t> , </a:t>
            </a:r>
            <a:r>
              <a:rPr lang="fr-FR" i="1" dirty="0" err="1"/>
              <a:t>Serratia</a:t>
            </a:r>
            <a:r>
              <a:rPr lang="fr-FR" i="1" dirty="0"/>
              <a:t> </a:t>
            </a:r>
            <a:r>
              <a:rPr lang="fr-FR" i="1" dirty="0" err="1"/>
              <a:t>marcescens</a:t>
            </a:r>
            <a:r>
              <a:rPr lang="fr-FR" i="1" dirty="0"/>
              <a:t> </a:t>
            </a:r>
          </a:p>
          <a:p>
            <a:pPr lvl="2"/>
            <a:r>
              <a:rPr lang="fr-FR" dirty="0"/>
              <a:t>Mycobactéries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Phénicolés </a:t>
            </a:r>
          </a:p>
        </p:txBody>
      </p:sp>
    </p:spTree>
    <p:extLst>
      <p:ext uri="{BB962C8B-B14F-4D97-AF65-F5344CB8AC3E}">
        <p14:creationId xmlns:p14="http://schemas.microsoft.com/office/powerpoint/2010/main" val="29374824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Chloramphénicol (plus disponible en France)</a:t>
            </a:r>
          </a:p>
          <a:p>
            <a:pPr lvl="1"/>
            <a:r>
              <a:rPr lang="fr-FR" dirty="0"/>
              <a:t>Toxicité principale : anémie aplasique irréversible (1/20000 traitement)</a:t>
            </a:r>
          </a:p>
          <a:p>
            <a:pPr lvl="1"/>
            <a:r>
              <a:rPr lang="fr-FR" dirty="0"/>
              <a:t>Largement utilisé en traitement des méningites bactériennes en </a:t>
            </a:r>
            <a:r>
              <a:rPr lang="fr-FR" dirty="0" err="1"/>
              <a:t>afrique</a:t>
            </a:r>
            <a:r>
              <a:rPr lang="fr-FR" dirty="0"/>
              <a:t> subsaharienne: Forme retard huileuse : 1 injection</a:t>
            </a:r>
          </a:p>
          <a:p>
            <a:r>
              <a:rPr lang="fr-FR" dirty="0" err="1"/>
              <a:t>Thiamphénicol</a:t>
            </a:r>
            <a:r>
              <a:rPr lang="fr-FR" dirty="0"/>
              <a:t> (bientôt plus disponible en France)</a:t>
            </a:r>
          </a:p>
          <a:p>
            <a:pPr lvl="1"/>
            <a:r>
              <a:rPr lang="fr-FR" dirty="0"/>
              <a:t>Risque d’aplasie : fréquente (30%), mais réversible</a:t>
            </a:r>
          </a:p>
          <a:p>
            <a:pPr lvl="1"/>
            <a:r>
              <a:rPr lang="fr-FR" dirty="0"/>
              <a:t>Abcès cérébraux, IUM à BLSE si S</a:t>
            </a:r>
          </a:p>
          <a:p>
            <a:r>
              <a:rPr lang="fr-FR" dirty="0"/>
              <a:t>Contre indications:</a:t>
            </a:r>
          </a:p>
          <a:p>
            <a:pPr lvl="1"/>
            <a:r>
              <a:rPr lang="fr-FR" dirty="0"/>
              <a:t>Allergie</a:t>
            </a:r>
          </a:p>
          <a:p>
            <a:pPr lvl="1"/>
            <a:r>
              <a:rPr lang="fr-FR" dirty="0"/>
              <a:t>ATCD insuffisance médullaire</a:t>
            </a:r>
          </a:p>
          <a:p>
            <a:pPr lvl="1"/>
            <a:r>
              <a:rPr lang="fr-FR" dirty="0"/>
              <a:t>IR grave</a:t>
            </a:r>
          </a:p>
          <a:p>
            <a:pPr lvl="1"/>
            <a:r>
              <a:rPr lang="fr-FR" dirty="0"/>
              <a:t>&lt; 6mois</a:t>
            </a:r>
          </a:p>
          <a:p>
            <a:pPr lvl="1"/>
            <a:r>
              <a:rPr lang="fr-FR" dirty="0"/>
              <a:t>Allaitement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Grossesse: déconseillé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Phénicolés: deux molécules</a:t>
            </a:r>
          </a:p>
        </p:txBody>
      </p:sp>
    </p:spTree>
    <p:extLst>
      <p:ext uri="{BB962C8B-B14F-4D97-AF65-F5344CB8AC3E}">
        <p14:creationId xmlns:p14="http://schemas.microsoft.com/office/powerpoint/2010/main" val="394656022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Post test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35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1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̀me1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1" id="{3516A224-F151-0643-96D5-4D421E82E227}" vid="{C0E55856-8A4A-A64D-AC2E-21B04FE97C9E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a1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hème1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1" id="{3516A224-F151-0643-96D5-4D421E82E227}" vid="{C0E55856-8A4A-A64D-AC2E-21B04FE97C9E}"/>
    </a:ext>
  </a:extLst>
</a:theme>
</file>

<file path=ppt/theme/theme6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4534</TotalTime>
  <Words>5327</Words>
  <Application>Microsoft Macintosh PowerPoint</Application>
  <PresentationFormat>Personnalisé</PresentationFormat>
  <Paragraphs>1095</Paragraphs>
  <Slides>119</Slides>
  <Notes>34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119</vt:i4>
      </vt:variant>
    </vt:vector>
  </HeadingPairs>
  <TitlesOfParts>
    <vt:vector size="136" baseType="lpstr">
      <vt:lpstr>ＭＳ Ｐゴシック</vt:lpstr>
      <vt:lpstr>Arial</vt:lpstr>
      <vt:lpstr>Calibri</vt:lpstr>
      <vt:lpstr>Calibri Light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sa1</vt:lpstr>
      <vt:lpstr>Thème1</vt:lpstr>
      <vt:lpstr>Thème Office</vt:lpstr>
      <vt:lpstr>1_sa1</vt:lpstr>
      <vt:lpstr>1_Thème1</vt:lpstr>
      <vt:lpstr>1_Thème Office</vt:lpstr>
      <vt:lpstr>Macrolides Fidaxomycine  Cyclines Imidazolés Association de Sulfamides Polypeptides Furanes Phénicolés</vt:lpstr>
      <vt:lpstr>Macrolides Fidaxomycine Cyclines Imidazolés Association de Sulfamides Polypeptides Furanes Phénicolés  </vt:lpstr>
      <vt:lpstr>Macrolides et apparentés</vt:lpstr>
      <vt:lpstr>Cas clinique 1</vt:lpstr>
      <vt:lpstr>Cas clinique 1 </vt:lpstr>
      <vt:lpstr>Cas clinique 1</vt:lpstr>
      <vt:lpstr>Cas clinique 1 </vt:lpstr>
      <vt:lpstr>Cas clinique 1</vt:lpstr>
      <vt:lpstr>Cas clinique 1</vt:lpstr>
      <vt:lpstr>Cas clinique 1</vt:lpstr>
      <vt:lpstr>Macrolides</vt:lpstr>
      <vt:lpstr>Spectre antibactérien</vt:lpstr>
      <vt:lpstr>Mécanismes de résistances</vt:lpstr>
      <vt:lpstr>Pharmacocinétique</vt:lpstr>
      <vt:lpstr>Indications</vt:lpstr>
      <vt:lpstr>Effets indésirables</vt:lpstr>
      <vt:lpstr>Lincosamines</vt:lpstr>
      <vt:lpstr>Spectre antibactérien</vt:lpstr>
      <vt:lpstr>Mécanismes de résistance</vt:lpstr>
      <vt:lpstr>Pharmacocinétique</vt:lpstr>
      <vt:lpstr>Indications: Clindamycine ++</vt:lpstr>
      <vt:lpstr>Effets indésirables et contre-indications</vt:lpstr>
      <vt:lpstr>Synergistines </vt:lpstr>
      <vt:lpstr>Spectre antibactérien</vt:lpstr>
      <vt:lpstr>Pharmacocinétique</vt:lpstr>
      <vt:lpstr>Indications: Pristinamycine</vt:lpstr>
      <vt:lpstr>Effets indésirables </vt:lpstr>
      <vt:lpstr>1. Streptocoques 2. Staphylocoques sensibles à la méticilline 3. Bacilles à Gram négatifs 4. Pseudomonas aeruginosa 5. Bactéries intracellulaires </vt:lpstr>
      <vt:lpstr>1. Streptocoques 2. Staphylocoques sensibles à la méticilline 3. Bacilles à Gram négatifs 4. Pseudomonas aeruginosa 5. Bactéries intracellulaires </vt:lpstr>
      <vt:lpstr>1. Angines aigues à streptocoques 2. Pneumonies à mycoplasme 3. Pneumonies à pneumocoque 4. Coqueluche 5. Toxoplasmose cérébrale chez le patient immunodéprimé </vt:lpstr>
      <vt:lpstr>1. Angines aigues à streptocoques 2. Pneumonies à mycoplasme 3. Pneumonies à pneumocoque 4. Coqueluche 5. Toxoplasmose cérébrale chez le patient immunodéprimé </vt:lpstr>
      <vt:lpstr>POINTS CLES </vt:lpstr>
      <vt:lpstr>Fidaxomycine Macrolides Cyclines Polypeptides Association de Sulfamides Imidazolés Furanes  </vt:lpstr>
      <vt:lpstr>Cas clinique 2 </vt:lpstr>
      <vt:lpstr>Cas clinique 2 </vt:lpstr>
      <vt:lpstr>Cas clinique 2 </vt:lpstr>
      <vt:lpstr>Cas clinique 2 </vt:lpstr>
      <vt:lpstr>Fidaxomycine</vt:lpstr>
      <vt:lpstr>Spectre antibactérien ETROIT</vt:lpstr>
      <vt:lpstr>Indications</vt:lpstr>
      <vt:lpstr>Indications: Infections à Clostridium difficile</vt:lpstr>
      <vt:lpstr>Fidaxomycine en schéma «prolongé-pulsé»</vt:lpstr>
      <vt:lpstr>Nouveau: La Fidaxomycine administrée selon un schéma »prolongé-pulsée »</vt:lpstr>
      <vt:lpstr>1. Antibiotique à spectre antimicrobien large 2. Antibiotique bactéricide sur Clostridium difficile 3. Antibiotique de la classe des glycopeptides 4. Bonne biodisponibilité 5. Nombreuses interactions médicamenteuses </vt:lpstr>
      <vt:lpstr>1. Antibiotique à spectre antimicrobien large 2. Antibiotique bactéricide sur Clostridium difficile 3. Antibiotique de la classe des glycopeptides 4. Bonne biodisponibilité 5. Nombreuses interactions médicamenteuses </vt:lpstr>
      <vt:lpstr>Menu 2ème partie</vt:lpstr>
      <vt:lpstr>Point commun de cette partie: </vt:lpstr>
      <vt:lpstr>Pré test</vt:lpstr>
      <vt:lpstr>1 Quelles molécules ont une bonne activité sur les entérobactéries ?</vt:lpstr>
      <vt:lpstr>2 Quelles molécules ont une bonne activité sur les cocci à Gram positif ?</vt:lpstr>
      <vt:lpstr>3 Quelles molécules sont autorisées sans réserve au 1er trimestre de la grossesse ?</vt:lpstr>
      <vt:lpstr>4 Quelles molécules ont aussi une activité anti parasitaire ?</vt:lpstr>
      <vt:lpstr>5 Quelles molécules ont une bonne diffusion tissulaire ?</vt:lpstr>
      <vt:lpstr>6 Quelles molécules ont une bonne diffusion urinaire?</vt:lpstr>
      <vt:lpstr>Cyclines Imidazolés Sulfamides Furanes Colistine Phénicolés </vt:lpstr>
      <vt:lpstr>Cyclines</vt:lpstr>
      <vt:lpstr>Mécanisme d’action</vt:lpstr>
      <vt:lpstr>Spectre anti-bactérien</vt:lpstr>
      <vt:lpstr>Pharmacocinétique</vt:lpstr>
      <vt:lpstr>Indications: doxy/mino</vt:lpstr>
      <vt:lpstr>Indications: tigécycline</vt:lpstr>
      <vt:lpstr>Posologies</vt:lpstr>
      <vt:lpstr>Effets secondaires: résistance</vt:lpstr>
      <vt:lpstr>Cyclines: effets indésirables</vt:lpstr>
      <vt:lpstr>Contre indications</vt:lpstr>
      <vt:lpstr>Cyclines Imidazolés Sulfamides Furanes Colistine Phénicolés</vt:lpstr>
      <vt:lpstr>Imidazolés anti bactériens</vt:lpstr>
      <vt:lpstr>Mécanisme d’action</vt:lpstr>
      <vt:lpstr>Spectre anti-bactérien</vt:lpstr>
      <vt:lpstr>Pharmacocinétique</vt:lpstr>
      <vt:lpstr>Indications antibactériennes</vt:lpstr>
      <vt:lpstr>Effets indésirables</vt:lpstr>
      <vt:lpstr>Contre indications</vt:lpstr>
      <vt:lpstr>Cyclines Imidazolés Sulfamides Furanes Colistine Phénicolés</vt:lpstr>
      <vt:lpstr>Sulfamides en association</vt:lpstr>
      <vt:lpstr>Mécanisme d’action</vt:lpstr>
      <vt:lpstr>Spectre anti-bactérien</vt:lpstr>
      <vt:lpstr>Pharmacocinétique cotrimoxazole</vt:lpstr>
      <vt:lpstr>Indications antibactériennes  800/160mg x2 à 1600/320mg x2</vt:lpstr>
      <vt:lpstr>Effets indésirables</vt:lpstr>
      <vt:lpstr>Contre - Indications</vt:lpstr>
      <vt:lpstr>Cyclines Imidazolés Sulfamides Furanes Colistine Phénicolés</vt:lpstr>
      <vt:lpstr>Nitrofurantoine</vt:lpstr>
      <vt:lpstr>Spectre d’activité</vt:lpstr>
      <vt:lpstr>PK/PD</vt:lpstr>
      <vt:lpstr>Indications</vt:lpstr>
      <vt:lpstr>Effets indésirables</vt:lpstr>
      <vt:lpstr>Contre indications: </vt:lpstr>
      <vt:lpstr>Cyclines Imidazolés Sulfamides Furanes Colistine Phénicolés</vt:lpstr>
      <vt:lpstr>Colistine = polymixine E </vt:lpstr>
      <vt:lpstr>Mécanisme d’action</vt:lpstr>
      <vt:lpstr>Spectre</vt:lpstr>
      <vt:lpstr>Résistance chez les BGN</vt:lpstr>
      <vt:lpstr>Indications</vt:lpstr>
      <vt:lpstr>Toxicité</vt:lpstr>
      <vt:lpstr>Cyclines Imidazolés Sulfamides Furanes Colistine Phénicolés</vt:lpstr>
      <vt:lpstr>Phénicolés </vt:lpstr>
      <vt:lpstr>Phénicolés: deux molécules</vt:lpstr>
      <vt:lpstr>Post test</vt:lpstr>
      <vt:lpstr>1 Quelles molécules ont une bonne activité sur les entérobactéries ?</vt:lpstr>
      <vt:lpstr>1 Quelles molécules ont une bonne activité sur les entérobactéries ?</vt:lpstr>
      <vt:lpstr>2 Quelles molécules ont une bonne activité sur les cocci à Gram positif ?</vt:lpstr>
      <vt:lpstr>2 Quelles molécules ont une bonne activité sur les cocci à Gram positif ?</vt:lpstr>
      <vt:lpstr>3 Quelles molécules sont autorisées sans réserve au 1ertrimestre de la grossesse ?</vt:lpstr>
      <vt:lpstr>3 Quelles molécules sont autorisées sans réserve au 1ertrimestre de la grossesse ?</vt:lpstr>
      <vt:lpstr>4 Quelles molécules ont aussi une activité anti parasitaire ?</vt:lpstr>
      <vt:lpstr>4 Quelles molécules ont aussi une activité anti parasitaire ?</vt:lpstr>
      <vt:lpstr>5 Quelles molécules ont une bonne diffusion tissulaire ?</vt:lpstr>
      <vt:lpstr>5 Quelles molécules ont une bonne diffusion tissulaire ?</vt:lpstr>
      <vt:lpstr>6 Quelles molécules ont une bonne diffusion urinaire?</vt:lpstr>
      <vt:lpstr>6 Quelles molécules ont une bonne diffusion urinaire?</vt:lpstr>
      <vt:lpstr>Cas clinique</vt:lpstr>
      <vt:lpstr>Mme M…, 63 ans</vt:lpstr>
      <vt:lpstr>Vous lui proposez:</vt:lpstr>
      <vt:lpstr>Elle sort avec du céfixime 200mg/12h</vt:lpstr>
      <vt:lpstr>Quelle(s) hypothèse(s) pour expliquer cette évolution ?</vt:lpstr>
      <vt:lpstr>A j3</vt:lpstr>
      <vt:lpstr>Quelle résistance est probablement présente ?</vt:lpstr>
      <vt:lpstr>Les carbapénémases: le nord bien placé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Macrolides Cyclines Polypeptides Association de Sulfamides Imidazolés Furanes Fidaxomycine</dc:title>
  <dc:creator>serge alfandari</dc:creator>
  <cp:lastModifiedBy>Anne Boucher</cp:lastModifiedBy>
  <cp:revision>145</cp:revision>
  <dcterms:created xsi:type="dcterms:W3CDTF">2017-01-27T14:40:00Z</dcterms:created>
  <dcterms:modified xsi:type="dcterms:W3CDTF">2025-02-27T11:07:42Z</dcterms:modified>
</cp:coreProperties>
</file>