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0" r:id="rId1"/>
    <p:sldMasterId id="2147483679" r:id="rId2"/>
    <p:sldMasterId id="2147483688" r:id="rId3"/>
  </p:sldMasterIdLst>
  <p:notesMasterIdLst>
    <p:notesMasterId r:id="rId41"/>
  </p:notesMasterIdLst>
  <p:sldIdLst>
    <p:sldId id="256" r:id="rId4"/>
    <p:sldId id="261" r:id="rId5"/>
    <p:sldId id="258" r:id="rId6"/>
    <p:sldId id="260" r:id="rId7"/>
    <p:sldId id="257" r:id="rId8"/>
    <p:sldId id="259" r:id="rId9"/>
    <p:sldId id="262" r:id="rId10"/>
    <p:sldId id="263" r:id="rId11"/>
    <p:sldId id="264" r:id="rId12"/>
    <p:sldId id="302" r:id="rId13"/>
    <p:sldId id="265" r:id="rId14"/>
    <p:sldId id="266" r:id="rId15"/>
    <p:sldId id="267" r:id="rId16"/>
    <p:sldId id="268" r:id="rId17"/>
    <p:sldId id="303" r:id="rId18"/>
    <p:sldId id="288" r:id="rId19"/>
    <p:sldId id="289" r:id="rId20"/>
    <p:sldId id="290" r:id="rId21"/>
    <p:sldId id="304" r:id="rId22"/>
    <p:sldId id="291" r:id="rId23"/>
    <p:sldId id="292" r:id="rId24"/>
    <p:sldId id="293" r:id="rId25"/>
    <p:sldId id="294" r:id="rId26"/>
    <p:sldId id="311" r:id="rId27"/>
    <p:sldId id="295" r:id="rId28"/>
    <p:sldId id="296" r:id="rId29"/>
    <p:sldId id="306" r:id="rId30"/>
    <p:sldId id="307" r:id="rId31"/>
    <p:sldId id="298" r:id="rId32"/>
    <p:sldId id="305" r:id="rId33"/>
    <p:sldId id="299" r:id="rId34"/>
    <p:sldId id="300" r:id="rId35"/>
    <p:sldId id="301" r:id="rId36"/>
    <p:sldId id="309" r:id="rId37"/>
    <p:sldId id="310" r:id="rId38"/>
    <p:sldId id="287" r:id="rId39"/>
    <p:sldId id="308" r:id="rId4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120" y="7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115C55-44F5-4B03-9FC2-322FF29C0825}" type="datetimeFigureOut">
              <a:rPr lang="fr-FR" smtClean="0"/>
              <a:t>25/07/2025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C397B3-DCE4-404F-956C-4390B321D0B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18076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6175" y="687388"/>
            <a:ext cx="4567238" cy="3425825"/>
          </a:xfrm>
          <a:solidFill>
            <a:srgbClr val="FFFFFF"/>
          </a:solidFill>
          <a:ln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8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lIns="90466" tIns="44439" rIns="90466" bIns="44439" numCol="1" anchor="t" anchorCtr="0" compatLnSpc="1">
            <a:prstTxWarp prst="textNoShape">
              <a:avLst/>
            </a:prstTxWarp>
          </a:bodyPr>
          <a:lstStyle/>
          <a:p>
            <a:endParaRPr lang="fr-FR" altLang="fr-FR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6175" y="687388"/>
            <a:ext cx="4567238" cy="3425825"/>
          </a:xfrm>
          <a:solidFill>
            <a:srgbClr val="FFFFFF"/>
          </a:solidFill>
          <a:ln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6738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lIns="90466" tIns="44439" rIns="90466" bIns="44439" numCol="1" anchor="t" anchorCtr="0" compatLnSpc="1">
            <a:prstTxWarp prst="textNoShape">
              <a:avLst/>
            </a:prstTxWarp>
          </a:bodyPr>
          <a:lstStyle/>
          <a:p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10015788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6175" y="687388"/>
            <a:ext cx="4567238" cy="3425825"/>
          </a:xfrm>
          <a:solidFill>
            <a:srgbClr val="FFFFFF"/>
          </a:solidFill>
          <a:ln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8786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lIns="90466" tIns="44439" rIns="90466" bIns="44439" numCol="1" anchor="t" anchorCtr="0" compatLnSpc="1">
            <a:prstTxWarp prst="textNoShape">
              <a:avLst/>
            </a:prstTxWarp>
          </a:bodyPr>
          <a:lstStyle/>
          <a:p>
            <a:endParaRPr lang="fr-FR" altLang="fr-F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54113" y="692150"/>
            <a:ext cx="4554537" cy="3416300"/>
          </a:xfrm>
          <a:solidFill>
            <a:srgbClr val="FFFFFF"/>
          </a:solidFill>
          <a:ln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6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lIns="90466" tIns="44439" rIns="90466" bIns="44439" numCol="1" anchor="t" anchorCtr="0" compatLnSpc="1">
            <a:prstTxWarp prst="textNoShape">
              <a:avLst/>
            </a:prstTxWarp>
          </a:bodyPr>
          <a:lstStyle/>
          <a:p>
            <a:endParaRPr lang="fr-FR" altLang="fr-F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52525" y="692150"/>
            <a:ext cx="4554538" cy="3416300"/>
          </a:xfrm>
          <a:noFill/>
          <a:ln cap="flat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95234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lIns="90466" tIns="44439" rIns="90466" bIns="44439" numCol="1" anchor="t" anchorCtr="0" compatLnSpc="1">
            <a:prstTxWarp prst="textNoShape">
              <a:avLst/>
            </a:prstTxWarp>
          </a:bodyPr>
          <a:lstStyle/>
          <a:p>
            <a:pPr defTabSz="762000"/>
            <a:endParaRPr lang="fr-FR" altLang="fr-F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6175" y="687388"/>
            <a:ext cx="4567238" cy="3425825"/>
          </a:xfrm>
          <a:solidFill>
            <a:srgbClr val="FFFFFF"/>
          </a:solidFill>
          <a:ln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78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lIns="90466" tIns="44439" rIns="90466" bIns="44439" numCol="1" anchor="t" anchorCtr="0" compatLnSpc="1">
            <a:prstTxWarp prst="textNoShape">
              <a:avLst/>
            </a:prstTxWarp>
          </a:bodyPr>
          <a:lstStyle/>
          <a:p>
            <a:endParaRPr lang="fr-FR" altLang="fr-F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6175" y="687388"/>
            <a:ext cx="4567238" cy="3425825"/>
          </a:xfrm>
          <a:solidFill>
            <a:srgbClr val="FFFFFF"/>
          </a:solidFill>
          <a:ln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450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lIns="90466" tIns="44439" rIns="90466" bIns="44439" numCol="1" anchor="t" anchorCtr="0" compatLnSpc="1">
            <a:prstTxWarp prst="textNoShape">
              <a:avLst/>
            </a:prstTxWarp>
          </a:bodyPr>
          <a:lstStyle/>
          <a:p>
            <a:endParaRPr lang="fr-FR" altLang="fr-F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54113" y="692150"/>
            <a:ext cx="4554537" cy="3416300"/>
          </a:xfrm>
          <a:solidFill>
            <a:srgbClr val="FFFFFF"/>
          </a:solidFill>
          <a:ln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498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lIns="90466" tIns="44439" rIns="90466" bIns="44439" numCol="1" anchor="t" anchorCtr="0" compatLnSpc="1">
            <a:prstTxWarp prst="textNoShape">
              <a:avLst/>
            </a:prstTxWarp>
          </a:bodyPr>
          <a:lstStyle/>
          <a:p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31553144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6175" y="687388"/>
            <a:ext cx="4567238" cy="34258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8546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54113" y="692150"/>
            <a:ext cx="4554537" cy="3416300"/>
          </a:xfrm>
          <a:solidFill>
            <a:srgbClr val="FFFFFF"/>
          </a:solidFill>
          <a:ln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4690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lIns="90466" tIns="44439" rIns="90466" bIns="44439" numCol="1" anchor="t" anchorCtr="0" compatLnSpc="1">
            <a:prstTxWarp prst="textNoShape">
              <a:avLst/>
            </a:prstTxWarp>
          </a:bodyPr>
          <a:lstStyle/>
          <a:p>
            <a:endParaRPr lang="fr-FR" altLang="fr-FR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6175" y="687388"/>
            <a:ext cx="4567238" cy="3425825"/>
          </a:xfrm>
          <a:solidFill>
            <a:srgbClr val="FFFFFF"/>
          </a:solidFill>
          <a:ln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6738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lIns="90466" tIns="44439" rIns="90466" bIns="44439" numCol="1" anchor="t" anchorCtr="0" compatLnSpc="1">
            <a:prstTxWarp prst="textNoShape">
              <a:avLst/>
            </a:prstTxWarp>
          </a:bodyPr>
          <a:lstStyle/>
          <a:p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10015788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09026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 sz="3800">
                <a:solidFill>
                  <a:schemeClr val="tx1"/>
                </a:solidFill>
                <a:effectLst/>
              </a:defRPr>
            </a:lvl1pPr>
            <a:extLst/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5817DE7-F8B8-4419-9799-2B4C70FCA4B9}" type="datetimeFigureOut">
              <a:rPr lang="fr-FR" smtClean="0"/>
              <a:t>25/07/2025</a:t>
            </a:fld>
            <a:endParaRPr lang="fr-FR"/>
          </a:p>
        </p:txBody>
      </p:sp>
      <p:sp>
        <p:nvSpPr>
          <p:cNvPr id="5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DA2B63-C3E8-4FE3-9584-AD8263CFF15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20385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396872A-73DC-B746-9253-44FA8386A2C5}" type="datetimeFigureOut">
              <a:rPr lang="fr-FR" smtClean="0"/>
              <a:t>25/07/2025</a:t>
            </a:fld>
            <a:endParaRPr lang="fr-FR"/>
          </a:p>
        </p:txBody>
      </p:sp>
      <p:sp>
        <p:nvSpPr>
          <p:cNvPr id="3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4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A501E1-B23C-B945-9E19-60FA58DEFB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15665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481333"/>
            <a:ext cx="8229600" cy="4386071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396872A-73DC-B746-9253-44FA8386A2C5}" type="datetimeFigureOut">
              <a:rPr lang="fr-FR" smtClean="0"/>
              <a:t>25/07/2025</a:t>
            </a:fld>
            <a:endParaRPr lang="fr-FR"/>
          </a:p>
        </p:txBody>
      </p:sp>
      <p:sp>
        <p:nvSpPr>
          <p:cNvPr id="5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A501E1-B23C-B945-9E19-60FA58DEFB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48585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844013" y="274646"/>
            <a:ext cx="1777470" cy="5592761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396872A-73DC-B746-9253-44FA8386A2C5}" type="datetimeFigureOut">
              <a:rPr lang="fr-FR" smtClean="0"/>
              <a:t>25/07/2025</a:t>
            </a:fld>
            <a:endParaRPr lang="fr-FR"/>
          </a:p>
        </p:txBody>
      </p:sp>
      <p:sp>
        <p:nvSpPr>
          <p:cNvPr id="5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A501E1-B23C-B945-9E19-60FA58DEFB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18825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31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396872A-73DC-B746-9253-44FA8386A2C5}" type="datetimeFigureOut">
              <a:rPr lang="fr-FR" smtClean="0"/>
              <a:t>25/07/2025</a:t>
            </a:fld>
            <a:endParaRPr lang="fr-FR"/>
          </a:p>
        </p:txBody>
      </p:sp>
      <p:sp>
        <p:nvSpPr>
          <p:cNvPr id="5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A501E1-B23C-B945-9E19-60FA58DEFB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38942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374" y="0"/>
            <a:ext cx="9140625" cy="11430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396872A-73DC-B746-9253-44FA8386A2C5}" type="datetimeFigureOut">
              <a:rPr lang="fr-FR" smtClean="0"/>
              <a:t>25/07/2025</a:t>
            </a:fld>
            <a:endParaRPr lang="fr-FR"/>
          </a:p>
        </p:txBody>
      </p:sp>
      <p:sp>
        <p:nvSpPr>
          <p:cNvPr id="4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A501E1-B23C-B945-9E19-60FA58DEFB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83833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457200" y="1989138"/>
            <a:ext cx="4038600" cy="4017962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89138"/>
            <a:ext cx="4038600" cy="4017962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396872A-73DC-B746-9253-44FA8386A2C5}" type="datetimeFigureOut">
              <a:rPr lang="fr-FR" smtClean="0"/>
              <a:t>25/07/2025</a:t>
            </a:fld>
            <a:endParaRPr lang="fr-FR"/>
          </a:p>
        </p:txBody>
      </p:sp>
      <p:sp>
        <p:nvSpPr>
          <p:cNvPr id="6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A501E1-B23C-B945-9E19-60FA58DEFB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99559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5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396872A-73DC-B746-9253-44FA8386A2C5}" type="datetimeFigureOut">
              <a:rPr lang="fr-FR" smtClean="0"/>
              <a:t>25/07/2025</a:t>
            </a:fld>
            <a:endParaRPr lang="fr-FR"/>
          </a:p>
        </p:txBody>
      </p:sp>
      <p:sp>
        <p:nvSpPr>
          <p:cNvPr id="6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A501E1-B23C-B945-9E19-60FA58DEFBA2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Espace réservé du contenu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9" name="Espace réservé du contenu 3"/>
          <p:cNvSpPr>
            <a:spLocks noGrp="1"/>
          </p:cNvSpPr>
          <p:nvPr>
            <p:ph sz="half" idx="2"/>
          </p:nvPr>
        </p:nvSpPr>
        <p:spPr>
          <a:xfrm>
            <a:off x="4495800" y="1600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58238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674D8A8-4E27-E6ED-C70D-01ECCD8BED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AF2C651-278D-AE91-CA54-FFE4B062E0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8514FE0-AE66-6130-8A5E-8A0DF16B19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6872A-73DC-B746-9253-44FA8386A2C5}" type="datetimeFigureOut">
              <a:rPr lang="fr-FR" smtClean="0"/>
              <a:t>25/07/2025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10F4985-02AB-B1D4-938D-5515F8A73B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B45407E-EF35-97FB-D3F6-DCE155DEE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501E1-B23C-B945-9E19-60FA58DEFB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07137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F036415-F10A-4A49-4CE8-CEDB1F6861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30BD36D-04C6-A580-2119-09045C6E7B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59A2783-4488-2D54-6A7F-9D77E7B642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6872A-73DC-B746-9253-44FA8386A2C5}" type="datetimeFigureOut">
              <a:rPr lang="fr-FR" smtClean="0"/>
              <a:t>25/07/2025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6FB73F2-E716-4C0F-C2AF-C496DD0CEE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140B80F-0466-2648-2134-9F7FEA695C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501E1-B23C-B945-9E19-60FA58DEFB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80446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ACD4969-D59D-0FDF-1AFA-FDE4D49B4B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45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E4D935D-0D40-B1BC-A9D2-37643850B2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70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0F0211F-2CB4-01E3-A5F2-F2AB3970D9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6872A-73DC-B746-9253-44FA8386A2C5}" type="datetimeFigureOut">
              <a:rPr lang="fr-FR" smtClean="0"/>
              <a:t>25/07/2025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B1C1B13-5736-482A-12F5-647A690FB3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9612A52-44ED-6459-ECBE-6397C1309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501E1-B23C-B945-9E19-60FA58DEFB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39974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5817DE7-F8B8-4419-9799-2B4C70FCA4B9}" type="datetimeFigureOut">
              <a:rPr lang="fr-FR" smtClean="0"/>
              <a:t>25/07/2025</a:t>
            </a:fld>
            <a:endParaRPr lang="fr-FR"/>
          </a:p>
        </p:txBody>
      </p:sp>
      <p:sp>
        <p:nvSpPr>
          <p:cNvPr id="3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4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DA2B63-C3E8-4FE3-9584-AD8263CFF15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45981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8D2C84A-EEF6-01E8-E9AB-75C3203B06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316F7B3-C2DE-9573-B46B-B72E555571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8E9E6D3-7E6A-6688-0A87-05F6968E18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07C122C-AA3D-07DC-5644-A0EB7EFCE4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6872A-73DC-B746-9253-44FA8386A2C5}" type="datetimeFigureOut">
              <a:rPr lang="fr-FR" smtClean="0"/>
              <a:t>25/07/2025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F1F476C-FE62-0FBE-DAC9-59F0DE2D77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F42B516-3963-C139-21F3-A3C097D47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501E1-B23C-B945-9E19-60FA58DEFB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37268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C136914-DDD9-50B5-42A5-EAF475957E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E991530-BEFE-B47A-6AB0-9836AFB33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A85814F-FECD-E689-5B6F-D3E2AB2980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F4F23DDF-811A-2365-DDF0-1CDD053C36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4399B76F-2991-1827-9416-99450DAD36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E464EEE7-DAA4-8711-D553-E17A76DE34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6872A-73DC-B746-9253-44FA8386A2C5}" type="datetimeFigureOut">
              <a:rPr lang="fr-FR" smtClean="0"/>
              <a:t>25/07/2025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76D692A2-C48C-25FA-5DDF-DE5467250C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105EDC2B-E81D-4EE4-041D-7EFA28BB3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501E1-B23C-B945-9E19-60FA58DEFB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39713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7B08FE4-DC26-20B5-655F-394D513FD5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59877D5-ED2D-034E-A02A-8853A3CB3A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6872A-73DC-B746-9253-44FA8386A2C5}" type="datetimeFigureOut">
              <a:rPr lang="fr-FR" smtClean="0"/>
              <a:t>25/07/2025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2CDCFB0-BD48-1931-5649-457F8A7A7A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8FE3D38-8424-DFCC-90F9-2FBDA1D86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501E1-B23C-B945-9E19-60FA58DEFB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62545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1F33585-8BE1-DB3B-9129-1A5F09D9DA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6872A-73DC-B746-9253-44FA8386A2C5}" type="datetimeFigureOut">
              <a:rPr lang="fr-FR" smtClean="0"/>
              <a:t>25/07/2025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2BD8ECF6-8EF1-31B7-B98D-DBDC237F84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B12AB5F-18F8-51C9-6915-D95C78F274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501E1-B23C-B945-9E19-60FA58DEFB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588831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C54437C-AB49-3D19-7DB6-169916F651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ED4512B-3B72-387D-2D7F-38A1868274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32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C72DF51-D501-E14F-88B4-30F1F1ECFC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7BA13C4-4AB9-F49C-AEDB-1DEDB7CF9A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6872A-73DC-B746-9253-44FA8386A2C5}" type="datetimeFigureOut">
              <a:rPr lang="fr-FR" smtClean="0"/>
              <a:t>25/07/2025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B2ECD52-57E5-CF2F-5392-AB3CD0B6BD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4A1A9CD-5CE1-D5DE-01EF-AB6271061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501E1-B23C-B945-9E19-60FA58DEFB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322626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62BC7C4-276F-703B-C41D-F05F8AFD93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D5DB8F0D-83B4-0235-DD87-7BD0B76305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32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22B2C42-3DE2-2FC7-B8B2-D4A058193F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7D8E1FE-BDF7-7AC5-4443-2889950BDB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6872A-73DC-B746-9253-44FA8386A2C5}" type="datetimeFigureOut">
              <a:rPr lang="fr-FR" smtClean="0"/>
              <a:t>25/07/2025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E18AD7C-3E0A-BBC8-F23A-754C414FC6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FD14277-283E-58C6-3302-C5B2943DA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501E1-B23C-B945-9E19-60FA58DEFB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53466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DF1745-2814-11B2-9953-BF9726FAEB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F3207BE8-67C9-C653-8F78-455131E849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A1CAF8E-0113-72A1-F590-93A99DF41E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6872A-73DC-B746-9253-44FA8386A2C5}" type="datetimeFigureOut">
              <a:rPr lang="fr-FR" smtClean="0"/>
              <a:t>25/07/2025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05C7856-DABC-4D64-4FBD-A96D5A667C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62F30C4-2924-9AC6-2234-5A1890E9C4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501E1-B23C-B945-9E19-60FA58DEFB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03972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D7DC3633-F5D5-8A07-ABA5-D7943DBB8B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A53BB532-D64F-84F8-FFCE-A47016CBCA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F772952-4854-4141-4352-C0F8AFE2D0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6872A-73DC-B746-9253-44FA8386A2C5}" type="datetimeFigureOut">
              <a:rPr lang="fr-FR" smtClean="0"/>
              <a:t>25/07/2025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DEFBFFC-EC3F-2AC4-7A87-52983BF13E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4C3B013-9E3D-D910-CAF5-20EBE8496B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501E1-B23C-B945-9E19-60FA58DEFB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2486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481331"/>
            <a:ext cx="8229600" cy="4386071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5817DE7-F8B8-4419-9799-2B4C70FCA4B9}" type="datetimeFigureOut">
              <a:rPr lang="fr-FR" smtClean="0"/>
              <a:t>25/07/2025</a:t>
            </a:fld>
            <a:endParaRPr lang="fr-FR"/>
          </a:p>
        </p:txBody>
      </p:sp>
      <p:sp>
        <p:nvSpPr>
          <p:cNvPr id="5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DA2B63-C3E8-4FE3-9584-AD8263CFF15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1473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844013" y="274642"/>
            <a:ext cx="1777470" cy="5592761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5817DE7-F8B8-4419-9799-2B4C70FCA4B9}" type="datetimeFigureOut">
              <a:rPr lang="fr-FR" smtClean="0"/>
              <a:t>25/07/2025</a:t>
            </a:fld>
            <a:endParaRPr lang="fr-FR"/>
          </a:p>
        </p:txBody>
      </p:sp>
      <p:sp>
        <p:nvSpPr>
          <p:cNvPr id="5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DA2B63-C3E8-4FE3-9584-AD8263CFF15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50662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5817DE7-F8B8-4419-9799-2B4C70FCA4B9}" type="datetimeFigureOut">
              <a:rPr lang="fr-FR" smtClean="0"/>
              <a:t>25/07/2025</a:t>
            </a:fld>
            <a:endParaRPr lang="fr-FR"/>
          </a:p>
        </p:txBody>
      </p:sp>
      <p:sp>
        <p:nvSpPr>
          <p:cNvPr id="5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DA2B63-C3E8-4FE3-9584-AD8263CFF15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48671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374" y="0"/>
            <a:ext cx="9140625" cy="11430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5817DE7-F8B8-4419-9799-2B4C70FCA4B9}" type="datetimeFigureOut">
              <a:rPr lang="fr-FR" smtClean="0"/>
              <a:t>25/07/2025</a:t>
            </a:fld>
            <a:endParaRPr lang="fr-FR"/>
          </a:p>
        </p:txBody>
      </p:sp>
      <p:sp>
        <p:nvSpPr>
          <p:cNvPr id="4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DA2B63-C3E8-4FE3-9584-AD8263CFF15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96040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457200" y="1989138"/>
            <a:ext cx="4038600" cy="4017962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89138"/>
            <a:ext cx="4038600" cy="4017962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5817DE7-F8B8-4419-9799-2B4C70FCA4B9}" type="datetimeFigureOut">
              <a:rPr lang="fr-FR" smtClean="0"/>
              <a:t>25/07/2025</a:t>
            </a:fld>
            <a:endParaRPr lang="fr-FR"/>
          </a:p>
        </p:txBody>
      </p:sp>
      <p:sp>
        <p:nvSpPr>
          <p:cNvPr id="6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DA2B63-C3E8-4FE3-9584-AD8263CFF15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04879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5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5817DE7-F8B8-4419-9799-2B4C70FCA4B9}" type="datetimeFigureOut">
              <a:rPr lang="fr-FR" smtClean="0"/>
              <a:t>25/07/2025</a:t>
            </a:fld>
            <a:endParaRPr lang="fr-FR"/>
          </a:p>
        </p:txBody>
      </p:sp>
      <p:sp>
        <p:nvSpPr>
          <p:cNvPr id="6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DA2B63-C3E8-4FE3-9584-AD8263CFF15A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Espace réservé du contenu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9" name="Espace réservé du contenu 3"/>
          <p:cNvSpPr>
            <a:spLocks noGrp="1"/>
          </p:cNvSpPr>
          <p:nvPr>
            <p:ph sz="half" idx="2"/>
          </p:nvPr>
        </p:nvSpPr>
        <p:spPr>
          <a:xfrm>
            <a:off x="4495800" y="1600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26186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09026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 sz="3800">
                <a:solidFill>
                  <a:schemeClr val="tx1"/>
                </a:solidFill>
                <a:effectLst/>
              </a:defRPr>
            </a:lvl1pPr>
            <a:extLst/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396872A-73DC-B746-9253-44FA8386A2C5}" type="datetimeFigureOut">
              <a:rPr lang="fr-FR" smtClean="0"/>
              <a:t>25/07/2025</a:t>
            </a:fld>
            <a:endParaRPr lang="fr-FR"/>
          </a:p>
        </p:txBody>
      </p:sp>
      <p:sp>
        <p:nvSpPr>
          <p:cNvPr id="5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A501E1-B23C-B945-9E19-60FA58DEFB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9041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0" name="Espace réservé du titre 8"/>
          <p:cNvSpPr>
            <a:spLocks noGrp="1"/>
          </p:cNvSpPr>
          <p:nvPr>
            <p:ph type="title"/>
          </p:nvPr>
        </p:nvSpPr>
        <p:spPr bwMode="auto">
          <a:xfrm>
            <a:off x="0" y="4410"/>
            <a:ext cx="9144000" cy="1143000"/>
          </a:xfrm>
          <a:prstGeom prst="rect">
            <a:avLst/>
          </a:prstGeom>
          <a:noFill/>
          <a:ln>
            <a:noFill/>
            <a:headEnd/>
            <a:tailEnd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none"/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/>
              <a:t>Cliquez pour modifier le style du titre</a:t>
            </a:r>
            <a:endParaRPr lang="en-US" dirty="0"/>
          </a:p>
        </p:txBody>
      </p:sp>
      <p:sp>
        <p:nvSpPr>
          <p:cNvPr id="1027" name="Espace réservé du texte 29"/>
          <p:cNvSpPr>
            <a:spLocks noGrp="1"/>
          </p:cNvSpPr>
          <p:nvPr>
            <p:ph type="body" idx="1"/>
          </p:nvPr>
        </p:nvSpPr>
        <p:spPr bwMode="auto">
          <a:xfrm>
            <a:off x="457200" y="1989138"/>
            <a:ext cx="8229600" cy="401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6727825" y="6408740"/>
            <a:ext cx="1919288" cy="365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000">
                <a:ln>
                  <a:noFill/>
                </a:ln>
                <a:effectLst/>
                <a:latin typeface="Calibri" pitchFamily="34" charset="0"/>
                <a:cs typeface="Arial" pitchFamily="34" charset="0"/>
              </a:defRPr>
            </a:lvl1pPr>
          </a:lstStyle>
          <a:p>
            <a:fld id="{F5817DE7-F8B8-4419-9799-2B4C70FCA4B9}" type="datetimeFigureOut">
              <a:rPr lang="fr-FR" smtClean="0"/>
              <a:t>25/07/2025</a:t>
            </a:fld>
            <a:endParaRPr lang="fr-FR"/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3"/>
          </p:nvPr>
        </p:nvSpPr>
        <p:spPr>
          <a:xfrm>
            <a:off x="4379913" y="6408740"/>
            <a:ext cx="2351087" cy="365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ln>
                  <a:noFill/>
                </a:ln>
                <a:effectLst/>
                <a:latin typeface="Calibri" pitchFamily="34" charset="0"/>
                <a:cs typeface="Arial" pitchFamily="34" charset="0"/>
              </a:defRPr>
            </a:lvl1pPr>
          </a:lstStyle>
          <a:p>
            <a:endParaRPr lang="fr-FR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4"/>
          </p:nvPr>
        </p:nvSpPr>
        <p:spPr>
          <a:xfrm>
            <a:off x="8647113" y="6408740"/>
            <a:ext cx="366712" cy="365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ln>
                  <a:noFill/>
                </a:ln>
                <a:effectLst/>
                <a:latin typeface="Calibri" pitchFamily="34" charset="0"/>
                <a:cs typeface="Arial" pitchFamily="34" charset="0"/>
              </a:defRPr>
            </a:lvl1pPr>
          </a:lstStyle>
          <a:p>
            <a:fld id="{87DA2B63-C3E8-4FE3-9584-AD8263CFF15A}" type="slidenum">
              <a:rPr lang="fr-FR" smtClean="0"/>
              <a:t>‹N°›</a:t>
            </a:fld>
            <a:endParaRPr lang="fr-FR"/>
          </a:p>
        </p:txBody>
      </p:sp>
      <p:cxnSp>
        <p:nvCxnSpPr>
          <p:cNvPr id="3" name="Connecteur droit 2"/>
          <p:cNvCxnSpPr/>
          <p:nvPr/>
        </p:nvCxnSpPr>
        <p:spPr>
          <a:xfrm>
            <a:off x="0" y="1196752"/>
            <a:ext cx="9144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9337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lang="en-US" sz="3800" b="1" kern="0" baseline="0">
          <a:ln>
            <a:noFill/>
          </a:ln>
          <a:solidFill>
            <a:schemeClr val="tx1"/>
          </a:solidFill>
          <a:effectLst/>
          <a:latin typeface="Calibri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 Unicode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 Unicode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 Unicode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 Unicode" pitchFamily="34" charset="0"/>
        </a:defRPr>
      </a:lvl9pPr>
      <a:extLst/>
    </p:titleStyle>
    <p:bodyStyle>
      <a:lvl1pPr marL="365125" indent="-255588" algn="l" rtl="0" eaLnBrk="1" fontAlgn="base" hangingPunct="1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ln>
            <a:noFill/>
          </a:ln>
          <a:solidFill>
            <a:schemeClr val="tx1"/>
          </a:solidFill>
          <a:effectLst/>
          <a:latin typeface="Calibri" pitchFamily="34" charset="0"/>
          <a:ea typeface="+mn-ea"/>
          <a:cs typeface="+mn-cs"/>
        </a:defRPr>
      </a:lvl1pPr>
      <a:lvl2pPr marL="620713" indent="-228600" algn="l" rtl="0" eaLnBrk="1" fontAlgn="base" hangingPunct="1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ln>
            <a:noFill/>
          </a:ln>
          <a:solidFill>
            <a:schemeClr val="tx1"/>
          </a:solidFill>
          <a:effectLst/>
          <a:latin typeface="Calibri" pitchFamily="34" charset="0"/>
          <a:ea typeface="+mn-ea"/>
          <a:cs typeface="+mn-cs"/>
        </a:defRPr>
      </a:lvl2pPr>
      <a:lvl3pPr marL="858838" indent="-228600" algn="l" rtl="0" eaLnBrk="1" fontAlgn="base" hangingPunct="1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ln>
            <a:noFill/>
          </a:ln>
          <a:solidFill>
            <a:schemeClr val="tx1"/>
          </a:solidFill>
          <a:effectLst/>
          <a:latin typeface="Calibri" pitchFamily="34" charset="0"/>
          <a:ea typeface="+mn-ea"/>
          <a:cs typeface="+mn-cs"/>
        </a:defRPr>
      </a:lvl3pPr>
      <a:lvl4pPr marL="1143000" indent="-228600" algn="l" rtl="0" eaLnBrk="1" fontAlgn="base" hangingPunct="1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ln>
            <a:noFill/>
          </a:ln>
          <a:solidFill>
            <a:schemeClr val="tx1"/>
          </a:solidFill>
          <a:effectLst/>
          <a:latin typeface="Calibri" pitchFamily="34" charset="0"/>
          <a:ea typeface="+mn-ea"/>
          <a:cs typeface="+mn-cs"/>
        </a:defRPr>
      </a:lvl4pPr>
      <a:lvl5pPr marL="1371600" indent="-228600" algn="l" rtl="0" eaLnBrk="1" fontAlgn="base" hangingPunct="1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 kern="1200">
          <a:ln>
            <a:noFill/>
          </a:ln>
          <a:solidFill>
            <a:schemeClr val="tx1"/>
          </a:solidFill>
          <a:effectLst/>
          <a:latin typeface="Calibri" pitchFamily="34" charset="0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0" name="Espace réservé du titre 8"/>
          <p:cNvSpPr>
            <a:spLocks noGrp="1"/>
          </p:cNvSpPr>
          <p:nvPr>
            <p:ph type="title"/>
          </p:nvPr>
        </p:nvSpPr>
        <p:spPr bwMode="auto">
          <a:xfrm>
            <a:off x="0" y="4410"/>
            <a:ext cx="9144000" cy="1143000"/>
          </a:xfrm>
          <a:prstGeom prst="rect">
            <a:avLst/>
          </a:prstGeom>
          <a:noFill/>
          <a:ln>
            <a:noFill/>
            <a:headEnd/>
            <a:tailEnd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none"/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/>
              <a:t>Cliquez pour modifier le style du titre</a:t>
            </a:r>
            <a:endParaRPr lang="en-US" dirty="0"/>
          </a:p>
        </p:txBody>
      </p:sp>
      <p:sp>
        <p:nvSpPr>
          <p:cNvPr id="1027" name="Espace réservé du texte 29"/>
          <p:cNvSpPr>
            <a:spLocks noGrp="1"/>
          </p:cNvSpPr>
          <p:nvPr>
            <p:ph type="body" idx="1"/>
          </p:nvPr>
        </p:nvSpPr>
        <p:spPr bwMode="auto">
          <a:xfrm>
            <a:off x="457200" y="1989138"/>
            <a:ext cx="8229600" cy="401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6727825" y="6408742"/>
            <a:ext cx="1919288" cy="365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000">
                <a:ln>
                  <a:noFill/>
                </a:ln>
                <a:effectLst/>
                <a:latin typeface="Calibri" pitchFamily="34" charset="0"/>
                <a:cs typeface="Arial" pitchFamily="34" charset="0"/>
              </a:defRPr>
            </a:lvl1pPr>
          </a:lstStyle>
          <a:p>
            <a:fld id="{E396872A-73DC-B746-9253-44FA8386A2C5}" type="datetimeFigureOut">
              <a:rPr lang="fr-FR" smtClean="0"/>
              <a:t>25/07/2025</a:t>
            </a:fld>
            <a:endParaRPr lang="fr-FR"/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3"/>
          </p:nvPr>
        </p:nvSpPr>
        <p:spPr>
          <a:xfrm>
            <a:off x="4379913" y="6408742"/>
            <a:ext cx="2351087" cy="365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ln>
                  <a:noFill/>
                </a:ln>
                <a:effectLst/>
                <a:latin typeface="Calibri" pitchFamily="34" charset="0"/>
                <a:cs typeface="Arial" pitchFamily="34" charset="0"/>
              </a:defRPr>
            </a:lvl1pPr>
          </a:lstStyle>
          <a:p>
            <a:endParaRPr lang="fr-FR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4"/>
          </p:nvPr>
        </p:nvSpPr>
        <p:spPr>
          <a:xfrm>
            <a:off x="8647113" y="6408742"/>
            <a:ext cx="366712" cy="365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ln>
                  <a:noFill/>
                </a:ln>
                <a:effectLst/>
                <a:latin typeface="Calibri" pitchFamily="34" charset="0"/>
                <a:cs typeface="Arial" pitchFamily="34" charset="0"/>
              </a:defRPr>
            </a:lvl1pPr>
          </a:lstStyle>
          <a:p>
            <a:fld id="{47A501E1-B23C-B945-9E19-60FA58DEFBA2}" type="slidenum">
              <a:rPr lang="fr-FR" smtClean="0"/>
              <a:t>‹N°›</a:t>
            </a:fld>
            <a:endParaRPr lang="fr-FR"/>
          </a:p>
        </p:txBody>
      </p:sp>
      <p:cxnSp>
        <p:nvCxnSpPr>
          <p:cNvPr id="3" name="Connecteur droit 2"/>
          <p:cNvCxnSpPr/>
          <p:nvPr/>
        </p:nvCxnSpPr>
        <p:spPr>
          <a:xfrm>
            <a:off x="0" y="1196752"/>
            <a:ext cx="9144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0424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lang="en-US" sz="3800" b="1" kern="0" baseline="0">
          <a:ln>
            <a:noFill/>
          </a:ln>
          <a:solidFill>
            <a:schemeClr val="tx1"/>
          </a:solidFill>
          <a:effectLst/>
          <a:latin typeface="Calibri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 Unicode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 Unicode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 Unicode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 Unicode" pitchFamily="34" charset="0"/>
        </a:defRPr>
      </a:lvl9pPr>
      <a:extLst/>
    </p:titleStyle>
    <p:bodyStyle>
      <a:lvl1pPr marL="365125" indent="-255588" algn="l" rtl="0" eaLnBrk="1" fontAlgn="base" hangingPunct="1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ln>
            <a:noFill/>
          </a:ln>
          <a:solidFill>
            <a:schemeClr val="tx1"/>
          </a:solidFill>
          <a:effectLst/>
          <a:latin typeface="Calibri" pitchFamily="34" charset="0"/>
          <a:ea typeface="+mn-ea"/>
          <a:cs typeface="+mn-cs"/>
        </a:defRPr>
      </a:lvl1pPr>
      <a:lvl2pPr marL="620713" indent="-228600" algn="l" rtl="0" eaLnBrk="1" fontAlgn="base" hangingPunct="1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ln>
            <a:noFill/>
          </a:ln>
          <a:solidFill>
            <a:schemeClr val="tx1"/>
          </a:solidFill>
          <a:effectLst/>
          <a:latin typeface="Calibri" pitchFamily="34" charset="0"/>
          <a:ea typeface="+mn-ea"/>
          <a:cs typeface="+mn-cs"/>
        </a:defRPr>
      </a:lvl2pPr>
      <a:lvl3pPr marL="858838" indent="-228600" algn="l" rtl="0" eaLnBrk="1" fontAlgn="base" hangingPunct="1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ln>
            <a:noFill/>
          </a:ln>
          <a:solidFill>
            <a:schemeClr val="tx1"/>
          </a:solidFill>
          <a:effectLst/>
          <a:latin typeface="Calibri" pitchFamily="34" charset="0"/>
          <a:ea typeface="+mn-ea"/>
          <a:cs typeface="+mn-cs"/>
        </a:defRPr>
      </a:lvl3pPr>
      <a:lvl4pPr marL="1143000" indent="-228600" algn="l" rtl="0" eaLnBrk="1" fontAlgn="base" hangingPunct="1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ln>
            <a:noFill/>
          </a:ln>
          <a:solidFill>
            <a:schemeClr val="tx1"/>
          </a:solidFill>
          <a:effectLst/>
          <a:latin typeface="Calibri" pitchFamily="34" charset="0"/>
          <a:ea typeface="+mn-ea"/>
          <a:cs typeface="+mn-cs"/>
        </a:defRPr>
      </a:lvl4pPr>
      <a:lvl5pPr marL="1371600" indent="-228600" algn="l" rtl="0" eaLnBrk="1" fontAlgn="base" hangingPunct="1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 kern="1200">
          <a:ln>
            <a:noFill/>
          </a:ln>
          <a:solidFill>
            <a:schemeClr val="tx1"/>
          </a:solidFill>
          <a:effectLst/>
          <a:latin typeface="Calibri" pitchFamily="34" charset="0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E1948A50-1D2A-0DDF-654D-FC73E99C5C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D4CDFEB-9DCE-92ED-10E1-6B947D901C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B6553DD-9B0D-2936-26D5-8516C1B4EC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96872A-73DC-B746-9253-44FA8386A2C5}" type="datetimeFigureOut">
              <a:rPr lang="fr-FR" smtClean="0"/>
              <a:t>25/07/2025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EEEADE3-D0FB-0BE3-2FA8-862ACE6A78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928B55E-C513-4461-937D-C7142D827D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A501E1-B23C-B945-9E19-60FA58DEFB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7787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w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692696"/>
            <a:ext cx="9144000" cy="1470025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fr-FR" sz="4400" dirty="0" smtClean="0"/>
              <a:t>Infections </a:t>
            </a:r>
            <a:r>
              <a:rPr lang="fr-FR" sz="4400" dirty="0"/>
              <a:t>associées aux soins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Dr Serge </a:t>
            </a:r>
            <a:r>
              <a:rPr lang="fr-FR" dirty="0" err="1" smtClean="0"/>
              <a:t>Alfandari</a:t>
            </a:r>
            <a:endParaRPr lang="fr-FR" dirty="0" smtClean="0"/>
          </a:p>
          <a:p>
            <a:r>
              <a:rPr lang="fr-FR" dirty="0" smtClean="0"/>
              <a:t>Médecin Infectiologue et Hygiéniste</a:t>
            </a:r>
          </a:p>
          <a:p>
            <a:r>
              <a:rPr lang="fr-FR" dirty="0" smtClean="0"/>
              <a:t>CH Tourcoing</a:t>
            </a:r>
          </a:p>
          <a:p>
            <a:r>
              <a:rPr lang="fr-FR" dirty="0" smtClean="0"/>
              <a:t>Juillet 2025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18195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524"/>
    </mc:Choice>
    <mc:Fallback xmlns="">
      <p:transition spd="slow" advTm="20524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Âge avancé</a:t>
            </a:r>
          </a:p>
          <a:p>
            <a:r>
              <a:rPr lang="fr-FR" dirty="0" smtClean="0"/>
              <a:t>Comorbidités </a:t>
            </a:r>
            <a:r>
              <a:rPr lang="fr-FR" dirty="0"/>
              <a:t>(diabète, </a:t>
            </a:r>
            <a:r>
              <a:rPr lang="fr-FR" dirty="0" smtClean="0"/>
              <a:t>insuffisance hépatique…)</a:t>
            </a:r>
            <a:endParaRPr lang="fr-FR" dirty="0"/>
          </a:p>
          <a:p>
            <a:r>
              <a:rPr lang="fr-FR" dirty="0" smtClean="0"/>
              <a:t>Immunodépression</a:t>
            </a:r>
            <a:endParaRPr lang="fr-FR" dirty="0"/>
          </a:p>
          <a:p>
            <a:r>
              <a:rPr lang="fr-FR" dirty="0" smtClean="0"/>
              <a:t>Portage </a:t>
            </a:r>
            <a:r>
              <a:rPr lang="fr-FR" dirty="0"/>
              <a:t>de germes </a:t>
            </a:r>
            <a:r>
              <a:rPr lang="fr-FR" dirty="0" smtClean="0"/>
              <a:t>résistants</a:t>
            </a:r>
          </a:p>
          <a:p>
            <a:r>
              <a:rPr lang="fr-FR" dirty="0" smtClean="0"/>
              <a:t>Grande densité de soins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Facteurs de risque liés au patient</a:t>
            </a:r>
          </a:p>
        </p:txBody>
      </p:sp>
    </p:spTree>
    <p:extLst>
      <p:ext uri="{BB962C8B-B14F-4D97-AF65-F5344CB8AC3E}">
        <p14:creationId xmlns:p14="http://schemas.microsoft.com/office/powerpoint/2010/main" val="4122982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121"/>
    </mc:Choice>
    <mc:Fallback xmlns="">
      <p:transition spd="slow" advTm="52121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Facteur de risque principal: sonde urinaire</a:t>
            </a:r>
          </a:p>
          <a:p>
            <a:pPr lvl="1"/>
            <a:r>
              <a:rPr lang="fr-FR" dirty="0" smtClean="0"/>
              <a:t>Acquisition</a:t>
            </a:r>
          </a:p>
          <a:p>
            <a:pPr lvl="2"/>
            <a:r>
              <a:rPr lang="fr-FR" dirty="0" smtClean="0"/>
              <a:t>Lors </a:t>
            </a:r>
            <a:r>
              <a:rPr lang="fr-FR" dirty="0"/>
              <a:t>de la mise en place de la </a:t>
            </a:r>
            <a:r>
              <a:rPr lang="fr-FR" dirty="0" smtClean="0"/>
              <a:t>sonde</a:t>
            </a:r>
          </a:p>
          <a:p>
            <a:pPr lvl="2"/>
            <a:r>
              <a:rPr lang="fr-FR" dirty="0" smtClean="0"/>
              <a:t>Des manipulations (rupture de système clos)</a:t>
            </a:r>
            <a:endParaRPr lang="fr-FR" dirty="0"/>
          </a:p>
          <a:p>
            <a:pPr marL="365125" lvl="1" indent="-255588">
              <a:spcBef>
                <a:spcPts val="400"/>
              </a:spcBef>
              <a:buSzPct val="68000"/>
              <a:buFont typeface="Wingdings 3" pitchFamily="18" charset="2"/>
              <a:buChar char=""/>
            </a:pPr>
            <a:r>
              <a:rPr lang="fr-FR" dirty="0"/>
              <a:t>Attention au </a:t>
            </a:r>
            <a:r>
              <a:rPr lang="fr-FR" dirty="0" err="1"/>
              <a:t>surdiagnostic</a:t>
            </a:r>
            <a:r>
              <a:rPr lang="fr-FR" dirty="0"/>
              <a:t>: risque mésusage antibiotiques</a:t>
            </a:r>
          </a:p>
          <a:p>
            <a:pPr lvl="1"/>
            <a:r>
              <a:rPr lang="fr-FR" dirty="0"/>
              <a:t>Aspect et odeur des urines = &gt; Pas des signes d’infection</a:t>
            </a:r>
          </a:p>
          <a:p>
            <a:pPr lvl="2"/>
            <a:r>
              <a:rPr lang="fr-FR" sz="2400" b="1" dirty="0">
                <a:solidFill>
                  <a:srgbClr val="FF0000"/>
                </a:solidFill>
              </a:rPr>
              <a:t>Pipi qui pue, pas d’ECBU</a:t>
            </a:r>
          </a:p>
          <a:p>
            <a:pPr lvl="1"/>
            <a:r>
              <a:rPr lang="fr-FR" dirty="0" smtClean="0"/>
              <a:t>On </a:t>
            </a:r>
            <a:r>
              <a:rPr lang="fr-FR" dirty="0"/>
              <a:t>ne traite que les infections, pas les </a:t>
            </a:r>
            <a:r>
              <a:rPr lang="fr-FR" dirty="0" smtClean="0"/>
              <a:t>colonisations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Infections urinaires associées aux soins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96770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4992"/>
    </mc:Choice>
    <mc:Fallback xmlns="">
      <p:transition spd="slow" advTm="154992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 smtClean="0"/>
              <a:t>Infection du poumon </a:t>
            </a:r>
            <a:r>
              <a:rPr lang="fr-FR" dirty="0"/>
              <a:t>ni </a:t>
            </a:r>
            <a:r>
              <a:rPr lang="fr-FR" dirty="0" smtClean="0"/>
              <a:t>présente, ni en incubation à l’admission (certaines infections ont des incubations de plusieurs jours)</a:t>
            </a:r>
          </a:p>
          <a:p>
            <a:r>
              <a:rPr lang="fr-FR" dirty="0" smtClean="0"/>
              <a:t>2 modes de contamination principaux</a:t>
            </a:r>
          </a:p>
          <a:p>
            <a:pPr lvl="1"/>
            <a:r>
              <a:rPr lang="fr-FR" dirty="0" smtClean="0"/>
              <a:t>Inhalation de germes de l’oropharynx (gorge)</a:t>
            </a:r>
          </a:p>
          <a:p>
            <a:pPr lvl="2"/>
            <a:r>
              <a:rPr lang="fr-FR" dirty="0"/>
              <a:t>Favorisé par sondes d’intubation, </a:t>
            </a:r>
            <a:r>
              <a:rPr lang="fr-FR" dirty="0" smtClean="0"/>
              <a:t>trachéotomie, aspirations, troubles déglutition, troubles conscience</a:t>
            </a:r>
          </a:p>
          <a:p>
            <a:pPr lvl="1"/>
            <a:r>
              <a:rPr lang="fr-FR" dirty="0" smtClean="0"/>
              <a:t>Transmission respiratoire</a:t>
            </a:r>
          </a:p>
          <a:p>
            <a:pPr lvl="2"/>
            <a:r>
              <a:rPr lang="fr-FR" dirty="0" smtClean="0"/>
              <a:t>Par l’environnement (légionellose)</a:t>
            </a:r>
          </a:p>
          <a:p>
            <a:pPr lvl="2"/>
            <a:r>
              <a:rPr lang="fr-FR" dirty="0" smtClean="0"/>
              <a:t>Par les soignants, les visiteurs ou les autres patients (grippe, </a:t>
            </a:r>
            <a:r>
              <a:rPr lang="fr-FR" dirty="0" err="1" smtClean="0"/>
              <a:t>covid</a:t>
            </a:r>
            <a:r>
              <a:rPr lang="fr-FR" dirty="0" smtClean="0"/>
              <a:t>)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Pneumonies </a:t>
            </a:r>
            <a:r>
              <a:rPr lang="fr-FR" dirty="0"/>
              <a:t>associées aux soins</a:t>
            </a:r>
          </a:p>
        </p:txBody>
      </p:sp>
    </p:spTree>
    <p:extLst>
      <p:ext uri="{BB962C8B-B14F-4D97-AF65-F5344CB8AC3E}">
        <p14:creationId xmlns:p14="http://schemas.microsoft.com/office/powerpoint/2010/main" val="1497199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4836"/>
    </mc:Choice>
    <mc:Fallback xmlns="">
      <p:transition spd="slow" advTm="134836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Cela inclus les infections:</a:t>
            </a:r>
          </a:p>
          <a:p>
            <a:pPr lvl="1"/>
            <a:r>
              <a:rPr lang="fr-FR" dirty="0" smtClean="0"/>
              <a:t>Superficielles (pus sur la cicatrice)</a:t>
            </a:r>
          </a:p>
          <a:p>
            <a:pPr lvl="1"/>
            <a:r>
              <a:rPr lang="fr-FR" dirty="0" smtClean="0"/>
              <a:t>Profondes, y compris autour de la zone opérée</a:t>
            </a:r>
          </a:p>
          <a:p>
            <a:r>
              <a:rPr lang="fr-FR" dirty="0" smtClean="0"/>
              <a:t>Délai prolongé:</a:t>
            </a:r>
          </a:p>
          <a:p>
            <a:pPr lvl="1"/>
            <a:r>
              <a:rPr lang="fr-FR" dirty="0" smtClean="0"/>
              <a:t>30j après l’intervention</a:t>
            </a:r>
          </a:p>
          <a:p>
            <a:pPr lvl="1"/>
            <a:r>
              <a:rPr lang="fr-FR" dirty="0" smtClean="0"/>
              <a:t>Jusqu’à 1 an après si pose de prothèse</a:t>
            </a:r>
          </a:p>
          <a:p>
            <a:r>
              <a:rPr lang="fr-FR" dirty="0"/>
              <a:t>Mécanisme: contamination du site opératoire en </a:t>
            </a:r>
            <a:r>
              <a:rPr lang="fr-FR" dirty="0" err="1"/>
              <a:t>per-opératoire</a:t>
            </a:r>
            <a:r>
              <a:rPr lang="fr-FR" dirty="0"/>
              <a:t> = pendant </a:t>
            </a:r>
            <a:r>
              <a:rPr lang="fr-FR" dirty="0" smtClean="0"/>
              <a:t>l’opération</a:t>
            </a:r>
          </a:p>
          <a:p>
            <a:pPr lvl="1"/>
            <a:r>
              <a:rPr lang="fr-FR" dirty="0" smtClean="0"/>
              <a:t>Parfois localisation secondaire après une bactériémie ayant une autre porte d’entrée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Infections du site opératoire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3979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5145"/>
    </mc:Choice>
    <mc:Fallback xmlns="">
      <p:transition spd="slow" advTm="105145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Bactériémie = présence de bactéries ou de levures dans le sang = hémocultures positives</a:t>
            </a:r>
          </a:p>
          <a:p>
            <a:pPr lvl="1"/>
            <a:r>
              <a:rPr lang="fr-FR" dirty="0" smtClean="0"/>
              <a:t>Bactériémies associées aux soins: souvent liées à un dispositif invasif, sonde urinaire ou cathéter vasculaire</a:t>
            </a:r>
          </a:p>
          <a:p>
            <a:r>
              <a:rPr lang="fr-FR" dirty="0" smtClean="0"/>
              <a:t>Infection liée au cathéter: par définition </a:t>
            </a:r>
            <a:r>
              <a:rPr lang="fr-FR" dirty="0"/>
              <a:t>associées aux </a:t>
            </a:r>
            <a:r>
              <a:rPr lang="fr-FR" dirty="0" smtClean="0"/>
              <a:t>soins</a:t>
            </a:r>
          </a:p>
          <a:p>
            <a:pPr lvl="1"/>
            <a:r>
              <a:rPr lang="fr-FR" dirty="0" smtClean="0"/>
              <a:t>Contamination sur asepsie/hygiène des mains insuffisante</a:t>
            </a:r>
          </a:p>
          <a:p>
            <a:pPr lvl="2"/>
            <a:r>
              <a:rPr lang="fr-FR" dirty="0" smtClean="0"/>
              <a:t>A la pose ou lors des manipulations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Bactériémies et infections sur cathéter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40853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8117"/>
    </mc:Choice>
    <mc:Fallback xmlns="">
      <p:transition spd="slow" advTm="78117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En augmentation</a:t>
            </a:r>
          </a:p>
          <a:p>
            <a:r>
              <a:rPr lang="fr-FR" dirty="0" smtClean="0"/>
              <a:t>Plus fréquentes au cours des IAS</a:t>
            </a:r>
          </a:p>
          <a:p>
            <a:r>
              <a:rPr lang="fr-FR" dirty="0" smtClean="0"/>
              <a:t>Cercle vicieux</a:t>
            </a:r>
          </a:p>
          <a:p>
            <a:pPr lvl="1"/>
            <a:r>
              <a:rPr lang="fr-FR" dirty="0" smtClean="0"/>
              <a:t>IAS =&gt; ATB =&gt; sélection de résistance =&gt; IAS à souche résistante =&gt; ATB 2</a:t>
            </a:r>
            <a:r>
              <a:rPr lang="fr-FR" baseline="30000" dirty="0" smtClean="0"/>
              <a:t>ème</a:t>
            </a:r>
            <a:r>
              <a:rPr lang="fr-FR" dirty="0" smtClean="0"/>
              <a:t> ligne </a:t>
            </a:r>
            <a:r>
              <a:rPr lang="fr-FR" dirty="0"/>
              <a:t>=&gt; sélection de résistance </a:t>
            </a:r>
            <a:r>
              <a:rPr lang="fr-FR" dirty="0" smtClean="0"/>
              <a:t>…..</a:t>
            </a:r>
          </a:p>
          <a:p>
            <a:r>
              <a:rPr lang="fr-FR" dirty="0" smtClean="0"/>
              <a:t>Risque d’avoir des infections résistantes à TOUS les ATB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Bactéries </a:t>
            </a:r>
            <a:r>
              <a:rPr lang="fr-FR" dirty="0" err="1" smtClean="0"/>
              <a:t>multirésistantes</a:t>
            </a:r>
            <a:endParaRPr lang="fr-FR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30832" y="5441449"/>
            <a:ext cx="1532856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914400">
              <a:lnSpc>
                <a:spcPct val="75000"/>
              </a:lnSpc>
            </a:pPr>
            <a:r>
              <a:rPr lang="en-US" altLang="fr-FR" dirty="0" err="1">
                <a:latin typeface="Calibri" pitchFamily="34" charset="0"/>
              </a:rPr>
              <a:t>Souche</a:t>
            </a:r>
            <a:endParaRPr lang="en-US" altLang="fr-FR" dirty="0">
              <a:latin typeface="Calibri" pitchFamily="34" charset="0"/>
            </a:endParaRPr>
          </a:p>
          <a:p>
            <a:pPr defTabSz="914400">
              <a:lnSpc>
                <a:spcPct val="75000"/>
              </a:lnSpc>
            </a:pPr>
            <a:r>
              <a:rPr lang="en-US" altLang="fr-FR" dirty="0" err="1">
                <a:latin typeface="Calibri" pitchFamily="34" charset="0"/>
              </a:rPr>
              <a:t>résistante</a:t>
            </a:r>
            <a:r>
              <a:rPr lang="en-US" altLang="fr-FR" dirty="0">
                <a:latin typeface="Calibri" pitchFamily="34" charset="0"/>
              </a:rPr>
              <a:t> rare</a:t>
            </a:r>
          </a:p>
        </p:txBody>
      </p:sp>
      <p:grpSp>
        <p:nvGrpSpPr>
          <p:cNvPr id="5" name="Groupe 4"/>
          <p:cNvGrpSpPr/>
          <p:nvPr/>
        </p:nvGrpSpPr>
        <p:grpSpPr>
          <a:xfrm>
            <a:off x="1806334" y="5034516"/>
            <a:ext cx="1621593" cy="1634843"/>
            <a:chOff x="177801" y="3903353"/>
            <a:chExt cx="2892764" cy="2611747"/>
          </a:xfrm>
        </p:grpSpPr>
        <p:sp>
          <p:nvSpPr>
            <p:cNvPr id="6" name="Oval 3"/>
            <p:cNvSpPr>
              <a:spLocks noChangeArrowheads="1"/>
            </p:cNvSpPr>
            <p:nvPr/>
          </p:nvSpPr>
          <p:spPr bwMode="auto">
            <a:xfrm>
              <a:off x="177801" y="3903353"/>
              <a:ext cx="2892764" cy="2611747"/>
            </a:xfrm>
            <a:prstGeom prst="ellipse">
              <a:avLst/>
            </a:prstGeom>
            <a:gradFill rotWithShape="0">
              <a:gsLst>
                <a:gs pos="0">
                  <a:srgbClr val="FF7C80"/>
                </a:gs>
                <a:gs pos="100000">
                  <a:srgbClr val="76393B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l" eaLnBrk="1" hangingPunct="1"/>
              <a:endParaRPr lang="en-US" altLang="fr-FR">
                <a:latin typeface="Calibri" pitchFamily="34" charset="0"/>
              </a:endParaRPr>
            </a:p>
          </p:txBody>
        </p:sp>
        <p:grpSp>
          <p:nvGrpSpPr>
            <p:cNvPr id="7" name="Group 5"/>
            <p:cNvGrpSpPr>
              <a:grpSpLocks noChangeAspect="1"/>
            </p:cNvGrpSpPr>
            <p:nvPr/>
          </p:nvGrpSpPr>
          <p:grpSpPr bwMode="auto">
            <a:xfrm rot="1032233">
              <a:off x="553595" y="4605889"/>
              <a:ext cx="702756" cy="353664"/>
              <a:chOff x="4323" y="1392"/>
              <a:chExt cx="864" cy="480"/>
            </a:xfrm>
          </p:grpSpPr>
          <p:sp>
            <p:nvSpPr>
              <p:cNvPr id="30" name="Oval 6"/>
              <p:cNvSpPr>
                <a:spLocks noChangeAspect="1" noChangeArrowheads="1"/>
              </p:cNvSpPr>
              <p:nvPr/>
            </p:nvSpPr>
            <p:spPr bwMode="auto">
              <a:xfrm>
                <a:off x="4323" y="1392"/>
                <a:ext cx="864" cy="480"/>
              </a:xfrm>
              <a:prstGeom prst="ellipse">
                <a:avLst/>
              </a:prstGeom>
              <a:solidFill>
                <a:srgbClr val="6666FF"/>
              </a:solidFill>
              <a:ln w="12700">
                <a:solidFill>
                  <a:srgbClr val="3399FF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algn="l" eaLnBrk="1" hangingPunct="1"/>
                <a:endParaRPr lang="en-US" altLang="fr-FR">
                  <a:latin typeface="Calibri" pitchFamily="34" charset="0"/>
                </a:endParaRPr>
              </a:p>
            </p:txBody>
          </p:sp>
          <p:sp>
            <p:nvSpPr>
              <p:cNvPr id="31" name="Oval 7"/>
              <p:cNvSpPr>
                <a:spLocks noChangeAspect="1" noChangeArrowheads="1"/>
              </p:cNvSpPr>
              <p:nvPr/>
            </p:nvSpPr>
            <p:spPr bwMode="auto">
              <a:xfrm rot="1282237">
                <a:off x="4608" y="1536"/>
                <a:ext cx="441" cy="202"/>
              </a:xfrm>
              <a:prstGeom prst="ellipse">
                <a:avLst/>
              </a:prstGeom>
              <a:noFill/>
              <a:ln w="38100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algn="l" eaLnBrk="1" hangingPunct="1"/>
                <a:endParaRPr lang="en-US" altLang="fr-FR">
                  <a:latin typeface="Calibri" pitchFamily="34" charset="0"/>
                </a:endParaRPr>
              </a:p>
            </p:txBody>
          </p:sp>
        </p:grpSp>
        <p:grpSp>
          <p:nvGrpSpPr>
            <p:cNvPr id="8" name="Group 8"/>
            <p:cNvGrpSpPr>
              <a:grpSpLocks noChangeAspect="1"/>
            </p:cNvGrpSpPr>
            <p:nvPr/>
          </p:nvGrpSpPr>
          <p:grpSpPr bwMode="auto">
            <a:xfrm rot="20837485">
              <a:off x="2203267" y="5195329"/>
              <a:ext cx="702756" cy="353664"/>
              <a:chOff x="4323" y="1392"/>
              <a:chExt cx="864" cy="480"/>
            </a:xfrm>
          </p:grpSpPr>
          <p:sp>
            <p:nvSpPr>
              <p:cNvPr id="28" name="Oval 9"/>
              <p:cNvSpPr>
                <a:spLocks noChangeAspect="1" noChangeArrowheads="1"/>
              </p:cNvSpPr>
              <p:nvPr/>
            </p:nvSpPr>
            <p:spPr bwMode="auto">
              <a:xfrm>
                <a:off x="4323" y="1392"/>
                <a:ext cx="864" cy="480"/>
              </a:xfrm>
              <a:prstGeom prst="ellipse">
                <a:avLst/>
              </a:prstGeom>
              <a:solidFill>
                <a:srgbClr val="6666FF"/>
              </a:solidFill>
              <a:ln w="12700">
                <a:solidFill>
                  <a:srgbClr val="3399FF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algn="l" eaLnBrk="1" hangingPunct="1"/>
                <a:endParaRPr lang="en-US" altLang="fr-FR">
                  <a:latin typeface="Calibri" pitchFamily="34" charset="0"/>
                </a:endParaRPr>
              </a:p>
            </p:txBody>
          </p:sp>
          <p:sp>
            <p:nvSpPr>
              <p:cNvPr id="29" name="Oval 10"/>
              <p:cNvSpPr>
                <a:spLocks noChangeAspect="1" noChangeArrowheads="1"/>
              </p:cNvSpPr>
              <p:nvPr/>
            </p:nvSpPr>
            <p:spPr bwMode="auto">
              <a:xfrm rot="1282237">
                <a:off x="4608" y="1536"/>
                <a:ext cx="441" cy="202"/>
              </a:xfrm>
              <a:prstGeom prst="ellipse">
                <a:avLst/>
              </a:prstGeom>
              <a:noFill/>
              <a:ln w="38100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algn="l" eaLnBrk="1" hangingPunct="1"/>
                <a:endParaRPr lang="en-US" altLang="fr-FR">
                  <a:latin typeface="Calibri" pitchFamily="34" charset="0"/>
                </a:endParaRPr>
              </a:p>
            </p:txBody>
          </p:sp>
        </p:grpSp>
        <p:grpSp>
          <p:nvGrpSpPr>
            <p:cNvPr id="9" name="Group 11"/>
            <p:cNvGrpSpPr>
              <a:grpSpLocks noChangeAspect="1"/>
            </p:cNvGrpSpPr>
            <p:nvPr/>
          </p:nvGrpSpPr>
          <p:grpSpPr bwMode="auto">
            <a:xfrm rot="861489">
              <a:off x="859326" y="5756016"/>
              <a:ext cx="702756" cy="353664"/>
              <a:chOff x="4323" y="1392"/>
              <a:chExt cx="864" cy="480"/>
            </a:xfrm>
          </p:grpSpPr>
          <p:sp>
            <p:nvSpPr>
              <p:cNvPr id="26" name="Oval 12"/>
              <p:cNvSpPr>
                <a:spLocks noChangeAspect="1" noChangeArrowheads="1"/>
              </p:cNvSpPr>
              <p:nvPr/>
            </p:nvSpPr>
            <p:spPr bwMode="auto">
              <a:xfrm>
                <a:off x="4323" y="1392"/>
                <a:ext cx="864" cy="480"/>
              </a:xfrm>
              <a:prstGeom prst="ellipse">
                <a:avLst/>
              </a:prstGeom>
              <a:solidFill>
                <a:srgbClr val="6666FF"/>
              </a:solidFill>
              <a:ln w="12700">
                <a:solidFill>
                  <a:srgbClr val="3399FF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algn="l" eaLnBrk="1" hangingPunct="1"/>
                <a:endParaRPr lang="en-US" altLang="fr-FR">
                  <a:latin typeface="Calibri" pitchFamily="34" charset="0"/>
                </a:endParaRPr>
              </a:p>
            </p:txBody>
          </p:sp>
          <p:sp>
            <p:nvSpPr>
              <p:cNvPr id="27" name="Oval 13"/>
              <p:cNvSpPr>
                <a:spLocks noChangeAspect="1" noChangeArrowheads="1"/>
              </p:cNvSpPr>
              <p:nvPr/>
            </p:nvSpPr>
            <p:spPr bwMode="auto">
              <a:xfrm rot="1282237">
                <a:off x="4608" y="1536"/>
                <a:ext cx="441" cy="202"/>
              </a:xfrm>
              <a:prstGeom prst="ellipse">
                <a:avLst/>
              </a:prstGeom>
              <a:noFill/>
              <a:ln w="38100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algn="l" eaLnBrk="1" hangingPunct="1"/>
                <a:endParaRPr lang="en-US" altLang="fr-FR">
                  <a:latin typeface="Calibri" pitchFamily="34" charset="0"/>
                </a:endParaRPr>
              </a:p>
            </p:txBody>
          </p:sp>
        </p:grpSp>
        <p:grpSp>
          <p:nvGrpSpPr>
            <p:cNvPr id="10" name="Group 14"/>
            <p:cNvGrpSpPr>
              <a:grpSpLocks noChangeAspect="1"/>
            </p:cNvGrpSpPr>
            <p:nvPr/>
          </p:nvGrpSpPr>
          <p:grpSpPr bwMode="auto">
            <a:xfrm rot="19921575">
              <a:off x="502640" y="5203955"/>
              <a:ext cx="702756" cy="353664"/>
              <a:chOff x="4323" y="1392"/>
              <a:chExt cx="864" cy="480"/>
            </a:xfrm>
          </p:grpSpPr>
          <p:sp>
            <p:nvSpPr>
              <p:cNvPr id="24" name="Oval 15"/>
              <p:cNvSpPr>
                <a:spLocks noChangeAspect="1" noChangeArrowheads="1"/>
              </p:cNvSpPr>
              <p:nvPr/>
            </p:nvSpPr>
            <p:spPr bwMode="auto">
              <a:xfrm>
                <a:off x="4323" y="1392"/>
                <a:ext cx="864" cy="480"/>
              </a:xfrm>
              <a:prstGeom prst="ellipse">
                <a:avLst/>
              </a:prstGeom>
              <a:solidFill>
                <a:srgbClr val="6666FF"/>
              </a:solidFill>
              <a:ln w="12700">
                <a:solidFill>
                  <a:srgbClr val="3399FF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algn="l" eaLnBrk="1" hangingPunct="1"/>
                <a:endParaRPr lang="en-US" altLang="fr-FR">
                  <a:latin typeface="Calibri" pitchFamily="34" charset="0"/>
                </a:endParaRPr>
              </a:p>
            </p:txBody>
          </p:sp>
          <p:sp>
            <p:nvSpPr>
              <p:cNvPr id="25" name="Oval 16"/>
              <p:cNvSpPr>
                <a:spLocks noChangeAspect="1" noChangeArrowheads="1"/>
              </p:cNvSpPr>
              <p:nvPr/>
            </p:nvSpPr>
            <p:spPr bwMode="auto">
              <a:xfrm rot="1282237">
                <a:off x="4608" y="1536"/>
                <a:ext cx="441" cy="202"/>
              </a:xfrm>
              <a:prstGeom prst="ellipse">
                <a:avLst/>
              </a:prstGeom>
              <a:noFill/>
              <a:ln w="38100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algn="l" eaLnBrk="1" hangingPunct="1"/>
                <a:endParaRPr lang="en-US" altLang="fr-FR">
                  <a:latin typeface="Calibri" pitchFamily="34" charset="0"/>
                </a:endParaRPr>
              </a:p>
            </p:txBody>
          </p:sp>
        </p:grpSp>
        <p:grpSp>
          <p:nvGrpSpPr>
            <p:cNvPr id="11" name="Group 17"/>
            <p:cNvGrpSpPr>
              <a:grpSpLocks noChangeAspect="1"/>
            </p:cNvGrpSpPr>
            <p:nvPr/>
          </p:nvGrpSpPr>
          <p:grpSpPr bwMode="auto">
            <a:xfrm rot="20837485">
              <a:off x="1470787" y="5433981"/>
              <a:ext cx="702756" cy="353664"/>
              <a:chOff x="4323" y="1392"/>
              <a:chExt cx="864" cy="480"/>
            </a:xfrm>
          </p:grpSpPr>
          <p:sp>
            <p:nvSpPr>
              <p:cNvPr id="22" name="Oval 18"/>
              <p:cNvSpPr>
                <a:spLocks noChangeAspect="1" noChangeArrowheads="1"/>
              </p:cNvSpPr>
              <p:nvPr/>
            </p:nvSpPr>
            <p:spPr bwMode="auto">
              <a:xfrm>
                <a:off x="4323" y="1392"/>
                <a:ext cx="864" cy="480"/>
              </a:xfrm>
              <a:prstGeom prst="ellipse">
                <a:avLst/>
              </a:prstGeom>
              <a:solidFill>
                <a:srgbClr val="6666FF"/>
              </a:solidFill>
              <a:ln w="12700">
                <a:solidFill>
                  <a:srgbClr val="3399FF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algn="l" eaLnBrk="1" hangingPunct="1"/>
                <a:endParaRPr lang="en-US" altLang="fr-FR">
                  <a:latin typeface="Calibri" pitchFamily="34" charset="0"/>
                </a:endParaRPr>
              </a:p>
            </p:txBody>
          </p:sp>
          <p:sp>
            <p:nvSpPr>
              <p:cNvPr id="23" name="Oval 19"/>
              <p:cNvSpPr>
                <a:spLocks noChangeAspect="1" noChangeArrowheads="1"/>
              </p:cNvSpPr>
              <p:nvPr/>
            </p:nvSpPr>
            <p:spPr bwMode="auto">
              <a:xfrm rot="1282237">
                <a:off x="4608" y="1536"/>
                <a:ext cx="441" cy="202"/>
              </a:xfrm>
              <a:prstGeom prst="ellipse">
                <a:avLst/>
              </a:prstGeom>
              <a:noFill/>
              <a:ln w="38100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algn="l" eaLnBrk="1" hangingPunct="1"/>
                <a:endParaRPr lang="en-US" altLang="fr-FR">
                  <a:latin typeface="Calibri" pitchFamily="34" charset="0"/>
                </a:endParaRPr>
              </a:p>
            </p:txBody>
          </p:sp>
        </p:grpSp>
        <p:grpSp>
          <p:nvGrpSpPr>
            <p:cNvPr id="12" name="Group 20"/>
            <p:cNvGrpSpPr>
              <a:grpSpLocks/>
            </p:cNvGrpSpPr>
            <p:nvPr/>
          </p:nvGrpSpPr>
          <p:grpSpPr bwMode="auto">
            <a:xfrm rot="1654600">
              <a:off x="1273336" y="4760198"/>
              <a:ext cx="917192" cy="461009"/>
              <a:chOff x="4608" y="2927"/>
              <a:chExt cx="864" cy="481"/>
            </a:xfrm>
          </p:grpSpPr>
          <p:sp>
            <p:nvSpPr>
              <p:cNvPr id="16" name="Oval 21"/>
              <p:cNvSpPr>
                <a:spLocks noChangeArrowheads="1"/>
              </p:cNvSpPr>
              <p:nvPr/>
            </p:nvSpPr>
            <p:spPr bwMode="auto">
              <a:xfrm>
                <a:off x="4608" y="2928"/>
                <a:ext cx="864" cy="480"/>
              </a:xfrm>
              <a:prstGeom prst="ellipse">
                <a:avLst/>
              </a:prstGeom>
              <a:solidFill>
                <a:srgbClr val="6666FF"/>
              </a:solidFill>
              <a:ln w="12700">
                <a:solidFill>
                  <a:srgbClr val="3399FF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algn="l" eaLnBrk="1" hangingPunct="1"/>
                <a:endParaRPr lang="en-US" altLang="fr-FR">
                  <a:latin typeface="Calibri" pitchFamily="34" charset="0"/>
                </a:endParaRPr>
              </a:p>
            </p:txBody>
          </p:sp>
          <p:sp>
            <p:nvSpPr>
              <p:cNvPr id="17" name="Oval 22"/>
              <p:cNvSpPr>
                <a:spLocks noChangeArrowheads="1"/>
              </p:cNvSpPr>
              <p:nvPr/>
            </p:nvSpPr>
            <p:spPr bwMode="auto">
              <a:xfrm rot="1282237">
                <a:off x="4889" y="3058"/>
                <a:ext cx="441" cy="202"/>
              </a:xfrm>
              <a:prstGeom prst="ellipse">
                <a:avLst/>
              </a:prstGeom>
              <a:noFill/>
              <a:ln w="38100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algn="l" eaLnBrk="1" hangingPunct="1"/>
                <a:endParaRPr lang="en-US" altLang="fr-FR">
                  <a:latin typeface="Calibri" pitchFamily="34" charset="0"/>
                </a:endParaRPr>
              </a:p>
            </p:txBody>
          </p:sp>
          <p:sp>
            <p:nvSpPr>
              <p:cNvPr id="18" name="Oval 23"/>
              <p:cNvSpPr>
                <a:spLocks noChangeArrowheads="1"/>
              </p:cNvSpPr>
              <p:nvPr/>
            </p:nvSpPr>
            <p:spPr bwMode="auto">
              <a:xfrm rot="1282237">
                <a:off x="4771" y="3185"/>
                <a:ext cx="176" cy="121"/>
              </a:xfrm>
              <a:prstGeom prst="ellipse">
                <a:avLst/>
              </a:prstGeom>
              <a:noFill/>
              <a:ln w="38100">
                <a:solidFill>
                  <a:srgbClr val="00FF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algn="l" eaLnBrk="1" hangingPunct="1"/>
                <a:endParaRPr lang="en-US" altLang="fr-FR">
                  <a:latin typeface="Calibri" pitchFamily="34" charset="0"/>
                </a:endParaRPr>
              </a:p>
            </p:txBody>
          </p:sp>
          <p:sp>
            <p:nvSpPr>
              <p:cNvPr id="19" name="Text Box 24"/>
              <p:cNvSpPr txBox="1">
                <a:spLocks noChangeArrowheads="1"/>
              </p:cNvSpPr>
              <p:nvPr/>
            </p:nvSpPr>
            <p:spPr bwMode="auto">
              <a:xfrm>
                <a:off x="4992" y="2927"/>
                <a:ext cx="223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algn="l" defTabSz="914400">
                  <a:lnSpc>
                    <a:spcPct val="75000"/>
                  </a:lnSpc>
                </a:pPr>
                <a:r>
                  <a:rPr lang="en-US" altLang="fr-FR" sz="2400" b="1">
                    <a:latin typeface="Calibri" pitchFamily="34" charset="0"/>
                  </a:rPr>
                  <a:t>x</a:t>
                </a:r>
              </a:p>
            </p:txBody>
          </p:sp>
          <p:sp>
            <p:nvSpPr>
              <p:cNvPr id="20" name="Text Box 25"/>
              <p:cNvSpPr txBox="1">
                <a:spLocks noChangeArrowheads="1"/>
              </p:cNvSpPr>
              <p:nvPr/>
            </p:nvSpPr>
            <p:spPr bwMode="auto">
              <a:xfrm>
                <a:off x="5088" y="2975"/>
                <a:ext cx="223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algn="l" defTabSz="914400">
                  <a:lnSpc>
                    <a:spcPct val="75000"/>
                  </a:lnSpc>
                </a:pPr>
                <a:r>
                  <a:rPr lang="en-US" altLang="fr-FR" sz="2400" b="1">
                    <a:latin typeface="Calibri" pitchFamily="34" charset="0"/>
                  </a:rPr>
                  <a:t>x</a:t>
                </a:r>
              </a:p>
            </p:txBody>
          </p:sp>
          <p:sp>
            <p:nvSpPr>
              <p:cNvPr id="21" name="Rectangle 26"/>
              <p:cNvSpPr>
                <a:spLocks noChangeArrowheads="1"/>
              </p:cNvSpPr>
              <p:nvPr/>
            </p:nvSpPr>
            <p:spPr bwMode="auto">
              <a:xfrm rot="1033650">
                <a:off x="4992" y="3216"/>
                <a:ext cx="192" cy="48"/>
              </a:xfrm>
              <a:prstGeom prst="rect">
                <a:avLst/>
              </a:prstGeom>
              <a:solidFill>
                <a:srgbClr val="FF00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algn="l" eaLnBrk="1" hangingPunct="1"/>
                <a:endParaRPr lang="en-US" altLang="fr-FR">
                  <a:latin typeface="Calibri" pitchFamily="34" charset="0"/>
                </a:endParaRPr>
              </a:p>
            </p:txBody>
          </p:sp>
        </p:grpSp>
        <p:grpSp>
          <p:nvGrpSpPr>
            <p:cNvPr id="13" name="Group 27"/>
            <p:cNvGrpSpPr>
              <a:grpSpLocks noChangeAspect="1"/>
            </p:cNvGrpSpPr>
            <p:nvPr/>
          </p:nvGrpSpPr>
          <p:grpSpPr bwMode="auto">
            <a:xfrm rot="20837485">
              <a:off x="1929383" y="5756016"/>
              <a:ext cx="702756" cy="353664"/>
              <a:chOff x="4323" y="1392"/>
              <a:chExt cx="864" cy="480"/>
            </a:xfrm>
          </p:grpSpPr>
          <p:sp>
            <p:nvSpPr>
              <p:cNvPr id="14" name="Oval 28"/>
              <p:cNvSpPr>
                <a:spLocks noChangeAspect="1" noChangeArrowheads="1"/>
              </p:cNvSpPr>
              <p:nvPr/>
            </p:nvSpPr>
            <p:spPr bwMode="auto">
              <a:xfrm>
                <a:off x="4323" y="1392"/>
                <a:ext cx="864" cy="480"/>
              </a:xfrm>
              <a:prstGeom prst="ellipse">
                <a:avLst/>
              </a:prstGeom>
              <a:solidFill>
                <a:srgbClr val="6666FF"/>
              </a:solidFill>
              <a:ln w="12700">
                <a:solidFill>
                  <a:srgbClr val="3399FF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algn="l" eaLnBrk="1" hangingPunct="1"/>
                <a:endParaRPr lang="en-US" altLang="fr-FR">
                  <a:latin typeface="Calibri" pitchFamily="34" charset="0"/>
                </a:endParaRPr>
              </a:p>
            </p:txBody>
          </p:sp>
          <p:sp>
            <p:nvSpPr>
              <p:cNvPr id="15" name="Oval 29"/>
              <p:cNvSpPr>
                <a:spLocks noChangeAspect="1" noChangeArrowheads="1"/>
              </p:cNvSpPr>
              <p:nvPr/>
            </p:nvSpPr>
            <p:spPr bwMode="auto">
              <a:xfrm rot="1282237">
                <a:off x="4608" y="1536"/>
                <a:ext cx="441" cy="202"/>
              </a:xfrm>
              <a:prstGeom prst="ellipse">
                <a:avLst/>
              </a:prstGeom>
              <a:noFill/>
              <a:ln w="38100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algn="l" eaLnBrk="1" hangingPunct="1"/>
                <a:endParaRPr lang="en-US" altLang="fr-FR">
                  <a:latin typeface="Calibri" pitchFamily="34" charset="0"/>
                </a:endParaRPr>
              </a:p>
            </p:txBody>
          </p:sp>
        </p:grpSp>
      </p:grpSp>
      <p:sp>
        <p:nvSpPr>
          <p:cNvPr id="32" name="Text Box 32"/>
          <p:cNvSpPr txBox="1">
            <a:spLocks noChangeArrowheads="1"/>
          </p:cNvSpPr>
          <p:nvPr/>
        </p:nvSpPr>
        <p:spPr bwMode="auto">
          <a:xfrm>
            <a:off x="7092280" y="5302044"/>
            <a:ext cx="1838773" cy="516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914400">
              <a:lnSpc>
                <a:spcPct val="75000"/>
              </a:lnSpc>
            </a:pPr>
            <a:r>
              <a:rPr lang="en-US" altLang="fr-FR" dirty="0" err="1">
                <a:latin typeface="Calibri" pitchFamily="34" charset="0"/>
              </a:rPr>
              <a:t>Souche</a:t>
            </a:r>
            <a:r>
              <a:rPr lang="en-US" altLang="fr-FR" dirty="0">
                <a:latin typeface="Calibri" pitchFamily="34" charset="0"/>
              </a:rPr>
              <a:t> </a:t>
            </a:r>
            <a:r>
              <a:rPr lang="en-US" altLang="fr-FR" dirty="0" err="1">
                <a:latin typeface="Calibri" pitchFamily="34" charset="0"/>
              </a:rPr>
              <a:t>résistante</a:t>
            </a:r>
            <a:endParaRPr lang="en-US" altLang="fr-FR" dirty="0">
              <a:latin typeface="Calibri" pitchFamily="34" charset="0"/>
            </a:endParaRPr>
          </a:p>
          <a:p>
            <a:pPr defTabSz="914400">
              <a:lnSpc>
                <a:spcPct val="75000"/>
              </a:lnSpc>
            </a:pPr>
            <a:r>
              <a:rPr lang="en-US" altLang="fr-FR" dirty="0" err="1">
                <a:latin typeface="Calibri" pitchFamily="34" charset="0"/>
              </a:rPr>
              <a:t>dominante</a:t>
            </a:r>
            <a:endParaRPr lang="en-US" altLang="fr-FR" dirty="0">
              <a:latin typeface="Calibri" pitchFamily="34" charset="0"/>
            </a:endParaRPr>
          </a:p>
        </p:txBody>
      </p:sp>
      <p:grpSp>
        <p:nvGrpSpPr>
          <p:cNvPr id="33" name="Group 33"/>
          <p:cNvGrpSpPr>
            <a:grpSpLocks/>
          </p:cNvGrpSpPr>
          <p:nvPr/>
        </p:nvGrpSpPr>
        <p:grpSpPr bwMode="auto">
          <a:xfrm>
            <a:off x="3563888" y="5333689"/>
            <a:ext cx="1789112" cy="691994"/>
            <a:chOff x="2210" y="1836"/>
            <a:chExt cx="1685" cy="722"/>
          </a:xfrm>
        </p:grpSpPr>
        <p:sp>
          <p:nvSpPr>
            <p:cNvPr id="34" name="Text Box 34"/>
            <p:cNvSpPr txBox="1">
              <a:spLocks noChangeArrowheads="1"/>
            </p:cNvSpPr>
            <p:nvPr/>
          </p:nvSpPr>
          <p:spPr bwMode="auto">
            <a:xfrm>
              <a:off x="2210" y="2160"/>
              <a:ext cx="1685" cy="39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defTabSz="914400">
                <a:lnSpc>
                  <a:spcPct val="75000"/>
                </a:lnSpc>
              </a:pPr>
              <a:r>
                <a:rPr lang="en-US" altLang="fr-FR" sz="2400" b="1" dirty="0" err="1" smtClean="0">
                  <a:solidFill>
                    <a:schemeClr val="accent2"/>
                  </a:solidFill>
                  <a:latin typeface="Calibri" pitchFamily="34" charset="0"/>
                </a:rPr>
                <a:t>Antibiotique</a:t>
              </a:r>
              <a:endParaRPr lang="en-US" altLang="fr-FR" sz="2400" b="1" dirty="0">
                <a:solidFill>
                  <a:schemeClr val="accent2"/>
                </a:solidFill>
                <a:latin typeface="Calibri" pitchFamily="34" charset="0"/>
              </a:endParaRPr>
            </a:p>
          </p:txBody>
        </p:sp>
        <p:sp>
          <p:nvSpPr>
            <p:cNvPr id="35" name="AutoShape 35"/>
            <p:cNvSpPr>
              <a:spLocks noChangeArrowheads="1"/>
            </p:cNvSpPr>
            <p:nvPr/>
          </p:nvSpPr>
          <p:spPr bwMode="auto">
            <a:xfrm>
              <a:off x="2268" y="1836"/>
              <a:ext cx="1396" cy="33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3373 w 21600"/>
                <a:gd name="T13" fmla="*/ 5416 h 21600"/>
                <a:gd name="T14" fmla="*/ 18908 w 21600"/>
                <a:gd name="T15" fmla="*/ 16184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lnTo>
                    <a:pt x="16200" y="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lnTo>
                    <a:pt x="135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endParaRPr lang="fr-FR"/>
            </a:p>
          </p:txBody>
        </p:sp>
      </p:grpSp>
      <p:grpSp>
        <p:nvGrpSpPr>
          <p:cNvPr id="36" name="Groupe 35"/>
          <p:cNvGrpSpPr/>
          <p:nvPr/>
        </p:nvGrpSpPr>
        <p:grpSpPr>
          <a:xfrm>
            <a:off x="5436096" y="4918409"/>
            <a:ext cx="1581247" cy="1666982"/>
            <a:chOff x="5022664" y="3970772"/>
            <a:chExt cx="2893371" cy="2611747"/>
          </a:xfrm>
        </p:grpSpPr>
        <p:sp>
          <p:nvSpPr>
            <p:cNvPr id="37" name="Oval 31"/>
            <p:cNvSpPr>
              <a:spLocks noChangeArrowheads="1"/>
            </p:cNvSpPr>
            <p:nvPr/>
          </p:nvSpPr>
          <p:spPr bwMode="auto">
            <a:xfrm>
              <a:off x="5022664" y="3970772"/>
              <a:ext cx="2893371" cy="2611747"/>
            </a:xfrm>
            <a:prstGeom prst="ellipse">
              <a:avLst/>
            </a:prstGeom>
            <a:gradFill rotWithShape="0">
              <a:gsLst>
                <a:gs pos="0">
                  <a:srgbClr val="FF7C80"/>
                </a:gs>
                <a:gs pos="100000">
                  <a:srgbClr val="76393B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l" eaLnBrk="1" hangingPunct="1"/>
              <a:endParaRPr lang="en-US" altLang="fr-FR">
                <a:latin typeface="Calibri" pitchFamily="34" charset="0"/>
              </a:endParaRPr>
            </a:p>
          </p:txBody>
        </p:sp>
        <p:grpSp>
          <p:nvGrpSpPr>
            <p:cNvPr id="38" name="Group 36"/>
            <p:cNvGrpSpPr>
              <a:grpSpLocks/>
            </p:cNvGrpSpPr>
            <p:nvPr/>
          </p:nvGrpSpPr>
          <p:grpSpPr bwMode="auto">
            <a:xfrm rot="2429523">
              <a:off x="6761872" y="4525708"/>
              <a:ext cx="917385" cy="467718"/>
              <a:chOff x="4611" y="2921"/>
              <a:chExt cx="864" cy="488"/>
            </a:xfrm>
          </p:grpSpPr>
          <p:sp>
            <p:nvSpPr>
              <p:cNvPr id="70" name="Oval 37"/>
              <p:cNvSpPr>
                <a:spLocks noChangeArrowheads="1"/>
              </p:cNvSpPr>
              <p:nvPr/>
            </p:nvSpPr>
            <p:spPr bwMode="auto">
              <a:xfrm>
                <a:off x="4611" y="2929"/>
                <a:ext cx="864" cy="480"/>
              </a:xfrm>
              <a:prstGeom prst="ellipse">
                <a:avLst/>
              </a:prstGeom>
              <a:solidFill>
                <a:srgbClr val="6666FF"/>
              </a:solidFill>
              <a:ln w="12700">
                <a:solidFill>
                  <a:srgbClr val="3399FF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algn="l" eaLnBrk="1" hangingPunct="1"/>
                <a:endParaRPr lang="en-US" altLang="fr-FR">
                  <a:latin typeface="Calibri" pitchFamily="34" charset="0"/>
                </a:endParaRPr>
              </a:p>
            </p:txBody>
          </p:sp>
          <p:sp>
            <p:nvSpPr>
              <p:cNvPr id="71" name="Oval 38"/>
              <p:cNvSpPr>
                <a:spLocks noChangeArrowheads="1"/>
              </p:cNvSpPr>
              <p:nvPr/>
            </p:nvSpPr>
            <p:spPr bwMode="auto">
              <a:xfrm rot="1282237">
                <a:off x="4892" y="3059"/>
                <a:ext cx="441" cy="202"/>
              </a:xfrm>
              <a:prstGeom prst="ellipse">
                <a:avLst/>
              </a:prstGeom>
              <a:noFill/>
              <a:ln w="38100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algn="l" eaLnBrk="1" hangingPunct="1"/>
                <a:endParaRPr lang="en-US" altLang="fr-FR">
                  <a:latin typeface="Calibri" pitchFamily="34" charset="0"/>
                </a:endParaRPr>
              </a:p>
            </p:txBody>
          </p:sp>
          <p:sp>
            <p:nvSpPr>
              <p:cNvPr id="72" name="Oval 39"/>
              <p:cNvSpPr>
                <a:spLocks noChangeArrowheads="1"/>
              </p:cNvSpPr>
              <p:nvPr/>
            </p:nvSpPr>
            <p:spPr bwMode="auto">
              <a:xfrm rot="1282237">
                <a:off x="4774" y="3186"/>
                <a:ext cx="176" cy="121"/>
              </a:xfrm>
              <a:prstGeom prst="ellipse">
                <a:avLst/>
              </a:prstGeom>
              <a:noFill/>
              <a:ln w="38100">
                <a:solidFill>
                  <a:srgbClr val="00FF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algn="l" eaLnBrk="1" hangingPunct="1"/>
                <a:endParaRPr lang="en-US" altLang="fr-FR">
                  <a:latin typeface="Calibri" pitchFamily="34" charset="0"/>
                </a:endParaRPr>
              </a:p>
            </p:txBody>
          </p:sp>
          <p:sp>
            <p:nvSpPr>
              <p:cNvPr id="73" name="Text Box 40"/>
              <p:cNvSpPr txBox="1">
                <a:spLocks noChangeArrowheads="1"/>
              </p:cNvSpPr>
              <p:nvPr/>
            </p:nvSpPr>
            <p:spPr bwMode="auto">
              <a:xfrm>
                <a:off x="5004" y="2921"/>
                <a:ext cx="223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algn="l" defTabSz="914400">
                  <a:lnSpc>
                    <a:spcPct val="75000"/>
                  </a:lnSpc>
                </a:pPr>
                <a:r>
                  <a:rPr lang="en-US" altLang="fr-FR" sz="2400" b="1">
                    <a:latin typeface="Calibri" pitchFamily="34" charset="0"/>
                  </a:rPr>
                  <a:t>x</a:t>
                </a:r>
              </a:p>
            </p:txBody>
          </p:sp>
          <p:sp>
            <p:nvSpPr>
              <p:cNvPr id="74" name="Text Box 41"/>
              <p:cNvSpPr txBox="1">
                <a:spLocks noChangeArrowheads="1"/>
              </p:cNvSpPr>
              <p:nvPr/>
            </p:nvSpPr>
            <p:spPr bwMode="auto">
              <a:xfrm>
                <a:off x="5095" y="2964"/>
                <a:ext cx="223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algn="l" defTabSz="914400">
                  <a:lnSpc>
                    <a:spcPct val="75000"/>
                  </a:lnSpc>
                </a:pPr>
                <a:r>
                  <a:rPr lang="en-US" altLang="fr-FR" sz="2400" b="1">
                    <a:latin typeface="Calibri" pitchFamily="34" charset="0"/>
                  </a:rPr>
                  <a:t>x</a:t>
                </a:r>
              </a:p>
            </p:txBody>
          </p:sp>
          <p:sp>
            <p:nvSpPr>
              <p:cNvPr id="75" name="Rectangle 42"/>
              <p:cNvSpPr>
                <a:spLocks noChangeArrowheads="1"/>
              </p:cNvSpPr>
              <p:nvPr/>
            </p:nvSpPr>
            <p:spPr bwMode="auto">
              <a:xfrm rot="1033650">
                <a:off x="4995" y="3217"/>
                <a:ext cx="192" cy="48"/>
              </a:xfrm>
              <a:prstGeom prst="rect">
                <a:avLst/>
              </a:prstGeom>
              <a:solidFill>
                <a:srgbClr val="FF00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algn="l" eaLnBrk="1" hangingPunct="1"/>
                <a:endParaRPr lang="en-US" altLang="fr-FR">
                  <a:latin typeface="Calibri" pitchFamily="34" charset="0"/>
                </a:endParaRPr>
              </a:p>
            </p:txBody>
          </p:sp>
        </p:grpSp>
        <p:grpSp>
          <p:nvGrpSpPr>
            <p:cNvPr id="39" name="Group 43"/>
            <p:cNvGrpSpPr>
              <a:grpSpLocks/>
            </p:cNvGrpSpPr>
            <p:nvPr/>
          </p:nvGrpSpPr>
          <p:grpSpPr bwMode="auto">
            <a:xfrm rot="6781580">
              <a:off x="5317892" y="4435421"/>
              <a:ext cx="828092" cy="516029"/>
              <a:chOff x="4610" y="2923"/>
              <a:chExt cx="864" cy="486"/>
            </a:xfrm>
          </p:grpSpPr>
          <p:sp>
            <p:nvSpPr>
              <p:cNvPr id="64" name="Oval 44"/>
              <p:cNvSpPr>
                <a:spLocks noChangeArrowheads="1"/>
              </p:cNvSpPr>
              <p:nvPr/>
            </p:nvSpPr>
            <p:spPr bwMode="auto">
              <a:xfrm>
                <a:off x="4610" y="2929"/>
                <a:ext cx="864" cy="480"/>
              </a:xfrm>
              <a:prstGeom prst="ellipse">
                <a:avLst/>
              </a:prstGeom>
              <a:solidFill>
                <a:srgbClr val="6666FF"/>
              </a:solidFill>
              <a:ln w="12700">
                <a:solidFill>
                  <a:srgbClr val="3399FF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algn="l" eaLnBrk="1" hangingPunct="1"/>
                <a:endParaRPr lang="en-US" altLang="fr-FR">
                  <a:latin typeface="Calibri" pitchFamily="34" charset="0"/>
                </a:endParaRPr>
              </a:p>
            </p:txBody>
          </p:sp>
          <p:sp>
            <p:nvSpPr>
              <p:cNvPr id="65" name="Oval 45"/>
              <p:cNvSpPr>
                <a:spLocks noChangeArrowheads="1"/>
              </p:cNvSpPr>
              <p:nvPr/>
            </p:nvSpPr>
            <p:spPr bwMode="auto">
              <a:xfrm rot="1282237">
                <a:off x="4891" y="3059"/>
                <a:ext cx="441" cy="202"/>
              </a:xfrm>
              <a:prstGeom prst="ellipse">
                <a:avLst/>
              </a:prstGeom>
              <a:noFill/>
              <a:ln w="38100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algn="l" eaLnBrk="1" hangingPunct="1"/>
                <a:endParaRPr lang="en-US" altLang="fr-FR">
                  <a:latin typeface="Calibri" pitchFamily="34" charset="0"/>
                </a:endParaRPr>
              </a:p>
            </p:txBody>
          </p:sp>
          <p:sp>
            <p:nvSpPr>
              <p:cNvPr id="66" name="Oval 46"/>
              <p:cNvSpPr>
                <a:spLocks noChangeArrowheads="1"/>
              </p:cNvSpPr>
              <p:nvPr/>
            </p:nvSpPr>
            <p:spPr bwMode="auto">
              <a:xfrm rot="1282237">
                <a:off x="4773" y="3186"/>
                <a:ext cx="176" cy="121"/>
              </a:xfrm>
              <a:prstGeom prst="ellipse">
                <a:avLst/>
              </a:prstGeom>
              <a:noFill/>
              <a:ln w="38100">
                <a:solidFill>
                  <a:srgbClr val="00FF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algn="l" eaLnBrk="1" hangingPunct="1"/>
                <a:endParaRPr lang="en-US" altLang="fr-FR">
                  <a:latin typeface="Calibri" pitchFamily="34" charset="0"/>
                </a:endParaRPr>
              </a:p>
            </p:txBody>
          </p:sp>
          <p:sp>
            <p:nvSpPr>
              <p:cNvPr id="67" name="Text Box 47"/>
              <p:cNvSpPr txBox="1">
                <a:spLocks noChangeArrowheads="1"/>
              </p:cNvSpPr>
              <p:nvPr/>
            </p:nvSpPr>
            <p:spPr bwMode="auto">
              <a:xfrm>
                <a:off x="5000" y="2923"/>
                <a:ext cx="223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algn="l" defTabSz="914400">
                  <a:lnSpc>
                    <a:spcPct val="75000"/>
                  </a:lnSpc>
                </a:pPr>
                <a:r>
                  <a:rPr lang="en-US" altLang="fr-FR" sz="2400" b="1">
                    <a:latin typeface="Calibri" pitchFamily="34" charset="0"/>
                  </a:rPr>
                  <a:t>x</a:t>
                </a:r>
              </a:p>
            </p:txBody>
          </p:sp>
          <p:sp>
            <p:nvSpPr>
              <p:cNvPr id="68" name="Text Box 48"/>
              <p:cNvSpPr txBox="1">
                <a:spLocks noChangeArrowheads="1"/>
              </p:cNvSpPr>
              <p:nvPr/>
            </p:nvSpPr>
            <p:spPr bwMode="auto">
              <a:xfrm>
                <a:off x="5095" y="2967"/>
                <a:ext cx="223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algn="l" defTabSz="914400">
                  <a:lnSpc>
                    <a:spcPct val="75000"/>
                  </a:lnSpc>
                </a:pPr>
                <a:r>
                  <a:rPr lang="en-US" altLang="fr-FR" sz="2400" b="1">
                    <a:latin typeface="Calibri" pitchFamily="34" charset="0"/>
                  </a:rPr>
                  <a:t>x</a:t>
                </a:r>
              </a:p>
            </p:txBody>
          </p:sp>
          <p:sp>
            <p:nvSpPr>
              <p:cNvPr id="69" name="Rectangle 49"/>
              <p:cNvSpPr>
                <a:spLocks noChangeArrowheads="1"/>
              </p:cNvSpPr>
              <p:nvPr/>
            </p:nvSpPr>
            <p:spPr bwMode="auto">
              <a:xfrm rot="1033650">
                <a:off x="4994" y="3217"/>
                <a:ext cx="192" cy="48"/>
              </a:xfrm>
              <a:prstGeom prst="rect">
                <a:avLst/>
              </a:prstGeom>
              <a:solidFill>
                <a:srgbClr val="FF00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algn="l" eaLnBrk="1" hangingPunct="1"/>
                <a:endParaRPr lang="en-US" altLang="fr-FR">
                  <a:latin typeface="Calibri" pitchFamily="34" charset="0"/>
                </a:endParaRPr>
              </a:p>
            </p:txBody>
          </p:sp>
        </p:grpSp>
        <p:grpSp>
          <p:nvGrpSpPr>
            <p:cNvPr id="40" name="Group 50"/>
            <p:cNvGrpSpPr>
              <a:grpSpLocks/>
            </p:cNvGrpSpPr>
            <p:nvPr/>
          </p:nvGrpSpPr>
          <p:grpSpPr bwMode="auto">
            <a:xfrm rot="75190">
              <a:off x="6654631" y="5434309"/>
              <a:ext cx="917385" cy="461009"/>
              <a:chOff x="4608" y="2927"/>
              <a:chExt cx="864" cy="481"/>
            </a:xfrm>
          </p:grpSpPr>
          <p:sp>
            <p:nvSpPr>
              <p:cNvPr id="58" name="Oval 51"/>
              <p:cNvSpPr>
                <a:spLocks noChangeArrowheads="1"/>
              </p:cNvSpPr>
              <p:nvPr/>
            </p:nvSpPr>
            <p:spPr bwMode="auto">
              <a:xfrm>
                <a:off x="4608" y="2928"/>
                <a:ext cx="864" cy="480"/>
              </a:xfrm>
              <a:prstGeom prst="ellipse">
                <a:avLst/>
              </a:prstGeom>
              <a:solidFill>
                <a:srgbClr val="6666FF"/>
              </a:solidFill>
              <a:ln w="12700">
                <a:solidFill>
                  <a:srgbClr val="3399FF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algn="l" eaLnBrk="1" hangingPunct="1"/>
                <a:endParaRPr lang="en-US" altLang="fr-FR">
                  <a:latin typeface="Calibri" pitchFamily="34" charset="0"/>
                </a:endParaRPr>
              </a:p>
            </p:txBody>
          </p:sp>
          <p:sp>
            <p:nvSpPr>
              <p:cNvPr id="59" name="Oval 52"/>
              <p:cNvSpPr>
                <a:spLocks noChangeArrowheads="1"/>
              </p:cNvSpPr>
              <p:nvPr/>
            </p:nvSpPr>
            <p:spPr bwMode="auto">
              <a:xfrm rot="1282237">
                <a:off x="4889" y="3058"/>
                <a:ext cx="441" cy="202"/>
              </a:xfrm>
              <a:prstGeom prst="ellipse">
                <a:avLst/>
              </a:prstGeom>
              <a:noFill/>
              <a:ln w="38100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algn="l" eaLnBrk="1" hangingPunct="1"/>
                <a:endParaRPr lang="en-US" altLang="fr-FR">
                  <a:latin typeface="Calibri" pitchFamily="34" charset="0"/>
                </a:endParaRPr>
              </a:p>
            </p:txBody>
          </p:sp>
          <p:sp>
            <p:nvSpPr>
              <p:cNvPr id="60" name="Oval 53"/>
              <p:cNvSpPr>
                <a:spLocks noChangeArrowheads="1"/>
              </p:cNvSpPr>
              <p:nvPr/>
            </p:nvSpPr>
            <p:spPr bwMode="auto">
              <a:xfrm rot="1282237">
                <a:off x="4771" y="3185"/>
                <a:ext cx="176" cy="121"/>
              </a:xfrm>
              <a:prstGeom prst="ellipse">
                <a:avLst/>
              </a:prstGeom>
              <a:noFill/>
              <a:ln w="38100">
                <a:solidFill>
                  <a:srgbClr val="00FF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algn="l" eaLnBrk="1" hangingPunct="1"/>
                <a:endParaRPr lang="en-US" altLang="fr-FR">
                  <a:latin typeface="Calibri" pitchFamily="34" charset="0"/>
                </a:endParaRPr>
              </a:p>
            </p:txBody>
          </p:sp>
          <p:sp>
            <p:nvSpPr>
              <p:cNvPr id="61" name="Text Box 54"/>
              <p:cNvSpPr txBox="1">
                <a:spLocks noChangeArrowheads="1"/>
              </p:cNvSpPr>
              <p:nvPr/>
            </p:nvSpPr>
            <p:spPr bwMode="auto">
              <a:xfrm>
                <a:off x="4990" y="2927"/>
                <a:ext cx="223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algn="l" defTabSz="914400">
                  <a:lnSpc>
                    <a:spcPct val="75000"/>
                  </a:lnSpc>
                </a:pPr>
                <a:r>
                  <a:rPr lang="en-US" altLang="fr-FR" sz="2400" b="1">
                    <a:latin typeface="Calibri" pitchFamily="34" charset="0"/>
                  </a:rPr>
                  <a:t>x</a:t>
                </a:r>
              </a:p>
            </p:txBody>
          </p:sp>
          <p:sp>
            <p:nvSpPr>
              <p:cNvPr id="62" name="Text Box 55"/>
              <p:cNvSpPr txBox="1">
                <a:spLocks noChangeArrowheads="1"/>
              </p:cNvSpPr>
              <p:nvPr/>
            </p:nvSpPr>
            <p:spPr bwMode="auto">
              <a:xfrm>
                <a:off x="5087" y="2974"/>
                <a:ext cx="223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algn="l" defTabSz="914400">
                  <a:lnSpc>
                    <a:spcPct val="75000"/>
                  </a:lnSpc>
                </a:pPr>
                <a:r>
                  <a:rPr lang="en-US" altLang="fr-FR" sz="2400" b="1">
                    <a:latin typeface="Calibri" pitchFamily="34" charset="0"/>
                  </a:rPr>
                  <a:t>x</a:t>
                </a:r>
              </a:p>
            </p:txBody>
          </p:sp>
          <p:sp>
            <p:nvSpPr>
              <p:cNvPr id="63" name="Rectangle 56"/>
              <p:cNvSpPr>
                <a:spLocks noChangeArrowheads="1"/>
              </p:cNvSpPr>
              <p:nvPr/>
            </p:nvSpPr>
            <p:spPr bwMode="auto">
              <a:xfrm rot="1033650">
                <a:off x="4992" y="3216"/>
                <a:ext cx="192" cy="48"/>
              </a:xfrm>
              <a:prstGeom prst="rect">
                <a:avLst/>
              </a:prstGeom>
              <a:solidFill>
                <a:srgbClr val="FF00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algn="l" eaLnBrk="1" hangingPunct="1"/>
                <a:endParaRPr lang="en-US" altLang="fr-FR">
                  <a:latin typeface="Calibri" pitchFamily="34" charset="0"/>
                </a:endParaRPr>
              </a:p>
            </p:txBody>
          </p:sp>
        </p:grpSp>
        <p:grpSp>
          <p:nvGrpSpPr>
            <p:cNvPr id="41" name="Group 57"/>
            <p:cNvGrpSpPr>
              <a:grpSpLocks/>
            </p:cNvGrpSpPr>
            <p:nvPr/>
          </p:nvGrpSpPr>
          <p:grpSpPr bwMode="auto">
            <a:xfrm rot="14632174">
              <a:off x="5993189" y="4263212"/>
              <a:ext cx="828092" cy="509658"/>
              <a:chOff x="4608" y="2928"/>
              <a:chExt cx="864" cy="480"/>
            </a:xfrm>
          </p:grpSpPr>
          <p:sp>
            <p:nvSpPr>
              <p:cNvPr id="52" name="Oval 58"/>
              <p:cNvSpPr>
                <a:spLocks noChangeArrowheads="1"/>
              </p:cNvSpPr>
              <p:nvPr/>
            </p:nvSpPr>
            <p:spPr bwMode="auto">
              <a:xfrm>
                <a:off x="4608" y="2928"/>
                <a:ext cx="864" cy="480"/>
              </a:xfrm>
              <a:prstGeom prst="ellipse">
                <a:avLst/>
              </a:prstGeom>
              <a:solidFill>
                <a:srgbClr val="6666FF"/>
              </a:solidFill>
              <a:ln w="12700">
                <a:solidFill>
                  <a:srgbClr val="3399FF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algn="l" eaLnBrk="1" hangingPunct="1"/>
                <a:endParaRPr lang="en-US" altLang="fr-FR">
                  <a:latin typeface="Calibri" pitchFamily="34" charset="0"/>
                </a:endParaRPr>
              </a:p>
            </p:txBody>
          </p:sp>
          <p:sp>
            <p:nvSpPr>
              <p:cNvPr id="53" name="Oval 59"/>
              <p:cNvSpPr>
                <a:spLocks noChangeArrowheads="1"/>
              </p:cNvSpPr>
              <p:nvPr/>
            </p:nvSpPr>
            <p:spPr bwMode="auto">
              <a:xfrm rot="1282237">
                <a:off x="4889" y="3058"/>
                <a:ext cx="441" cy="202"/>
              </a:xfrm>
              <a:prstGeom prst="ellipse">
                <a:avLst/>
              </a:prstGeom>
              <a:noFill/>
              <a:ln w="38100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algn="l" eaLnBrk="1" hangingPunct="1"/>
                <a:endParaRPr lang="en-US" altLang="fr-FR">
                  <a:latin typeface="Calibri" pitchFamily="34" charset="0"/>
                </a:endParaRPr>
              </a:p>
            </p:txBody>
          </p:sp>
          <p:sp>
            <p:nvSpPr>
              <p:cNvPr id="54" name="Oval 60"/>
              <p:cNvSpPr>
                <a:spLocks noChangeArrowheads="1"/>
              </p:cNvSpPr>
              <p:nvPr/>
            </p:nvSpPr>
            <p:spPr bwMode="auto">
              <a:xfrm rot="1282237">
                <a:off x="4771" y="3185"/>
                <a:ext cx="176" cy="121"/>
              </a:xfrm>
              <a:prstGeom prst="ellipse">
                <a:avLst/>
              </a:prstGeom>
              <a:noFill/>
              <a:ln w="38100">
                <a:solidFill>
                  <a:srgbClr val="00FF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algn="l" eaLnBrk="1" hangingPunct="1"/>
                <a:endParaRPr lang="en-US" altLang="fr-FR">
                  <a:latin typeface="Calibri" pitchFamily="34" charset="0"/>
                </a:endParaRPr>
              </a:p>
            </p:txBody>
          </p:sp>
          <p:sp>
            <p:nvSpPr>
              <p:cNvPr id="55" name="Text Box 61"/>
              <p:cNvSpPr txBox="1">
                <a:spLocks noChangeArrowheads="1"/>
              </p:cNvSpPr>
              <p:nvPr/>
            </p:nvSpPr>
            <p:spPr bwMode="auto">
              <a:xfrm>
                <a:off x="4980" y="2933"/>
                <a:ext cx="223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algn="l" defTabSz="914400">
                  <a:lnSpc>
                    <a:spcPct val="75000"/>
                  </a:lnSpc>
                </a:pPr>
                <a:r>
                  <a:rPr lang="en-US" altLang="fr-FR" sz="2400" b="1">
                    <a:latin typeface="Calibri" pitchFamily="34" charset="0"/>
                  </a:rPr>
                  <a:t>x</a:t>
                </a:r>
              </a:p>
            </p:txBody>
          </p:sp>
          <p:sp>
            <p:nvSpPr>
              <p:cNvPr id="56" name="Text Box 62"/>
              <p:cNvSpPr txBox="1">
                <a:spLocks noChangeArrowheads="1"/>
              </p:cNvSpPr>
              <p:nvPr/>
            </p:nvSpPr>
            <p:spPr bwMode="auto">
              <a:xfrm>
                <a:off x="5081" y="2989"/>
                <a:ext cx="223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algn="l" defTabSz="914400">
                  <a:lnSpc>
                    <a:spcPct val="75000"/>
                  </a:lnSpc>
                </a:pPr>
                <a:r>
                  <a:rPr lang="en-US" altLang="fr-FR" sz="2400" b="1">
                    <a:latin typeface="Calibri" pitchFamily="34" charset="0"/>
                  </a:rPr>
                  <a:t>x</a:t>
                </a:r>
              </a:p>
            </p:txBody>
          </p:sp>
          <p:sp>
            <p:nvSpPr>
              <p:cNvPr id="57" name="Rectangle 63"/>
              <p:cNvSpPr>
                <a:spLocks noChangeArrowheads="1"/>
              </p:cNvSpPr>
              <p:nvPr/>
            </p:nvSpPr>
            <p:spPr bwMode="auto">
              <a:xfrm rot="1033650">
                <a:off x="4992" y="3216"/>
                <a:ext cx="192" cy="48"/>
              </a:xfrm>
              <a:prstGeom prst="rect">
                <a:avLst/>
              </a:prstGeom>
              <a:solidFill>
                <a:srgbClr val="FF00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algn="l" eaLnBrk="1" hangingPunct="1"/>
                <a:endParaRPr lang="en-US" altLang="fr-FR">
                  <a:latin typeface="Calibri" pitchFamily="34" charset="0"/>
                </a:endParaRPr>
              </a:p>
            </p:txBody>
          </p:sp>
        </p:grpSp>
        <p:grpSp>
          <p:nvGrpSpPr>
            <p:cNvPr id="42" name="Group 64"/>
            <p:cNvGrpSpPr>
              <a:grpSpLocks/>
            </p:cNvGrpSpPr>
            <p:nvPr/>
          </p:nvGrpSpPr>
          <p:grpSpPr bwMode="auto">
            <a:xfrm rot="21092162">
              <a:off x="5366683" y="5284792"/>
              <a:ext cx="917385" cy="460051"/>
              <a:chOff x="4608" y="2928"/>
              <a:chExt cx="864" cy="480"/>
            </a:xfrm>
          </p:grpSpPr>
          <p:sp>
            <p:nvSpPr>
              <p:cNvPr id="46" name="Oval 65"/>
              <p:cNvSpPr>
                <a:spLocks noChangeArrowheads="1"/>
              </p:cNvSpPr>
              <p:nvPr/>
            </p:nvSpPr>
            <p:spPr bwMode="auto">
              <a:xfrm>
                <a:off x="4608" y="2928"/>
                <a:ext cx="864" cy="480"/>
              </a:xfrm>
              <a:prstGeom prst="ellipse">
                <a:avLst/>
              </a:prstGeom>
              <a:solidFill>
                <a:srgbClr val="6666FF"/>
              </a:solidFill>
              <a:ln w="12700">
                <a:solidFill>
                  <a:srgbClr val="3399FF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algn="l" eaLnBrk="1" hangingPunct="1"/>
                <a:endParaRPr lang="en-US" altLang="fr-FR">
                  <a:latin typeface="Calibri" pitchFamily="34" charset="0"/>
                </a:endParaRPr>
              </a:p>
            </p:txBody>
          </p:sp>
          <p:sp>
            <p:nvSpPr>
              <p:cNvPr id="47" name="Oval 66"/>
              <p:cNvSpPr>
                <a:spLocks noChangeArrowheads="1"/>
              </p:cNvSpPr>
              <p:nvPr/>
            </p:nvSpPr>
            <p:spPr bwMode="auto">
              <a:xfrm rot="1282237">
                <a:off x="4889" y="3058"/>
                <a:ext cx="441" cy="202"/>
              </a:xfrm>
              <a:prstGeom prst="ellipse">
                <a:avLst/>
              </a:prstGeom>
              <a:noFill/>
              <a:ln w="38100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algn="l" eaLnBrk="1" hangingPunct="1"/>
                <a:endParaRPr lang="en-US" altLang="fr-FR">
                  <a:latin typeface="Calibri" pitchFamily="34" charset="0"/>
                </a:endParaRPr>
              </a:p>
            </p:txBody>
          </p:sp>
          <p:sp>
            <p:nvSpPr>
              <p:cNvPr id="48" name="Oval 67"/>
              <p:cNvSpPr>
                <a:spLocks noChangeArrowheads="1"/>
              </p:cNvSpPr>
              <p:nvPr/>
            </p:nvSpPr>
            <p:spPr bwMode="auto">
              <a:xfrm rot="1282237">
                <a:off x="4771" y="3185"/>
                <a:ext cx="176" cy="121"/>
              </a:xfrm>
              <a:prstGeom prst="ellipse">
                <a:avLst/>
              </a:prstGeom>
              <a:noFill/>
              <a:ln w="38100">
                <a:solidFill>
                  <a:srgbClr val="00FF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algn="l" eaLnBrk="1" hangingPunct="1"/>
                <a:endParaRPr lang="en-US" altLang="fr-FR">
                  <a:latin typeface="Calibri" pitchFamily="34" charset="0"/>
                </a:endParaRPr>
              </a:p>
            </p:txBody>
          </p:sp>
          <p:sp>
            <p:nvSpPr>
              <p:cNvPr id="49" name="Text Box 68"/>
              <p:cNvSpPr txBox="1">
                <a:spLocks noChangeArrowheads="1"/>
              </p:cNvSpPr>
              <p:nvPr/>
            </p:nvSpPr>
            <p:spPr bwMode="auto">
              <a:xfrm>
                <a:off x="4989" y="2929"/>
                <a:ext cx="223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algn="l" defTabSz="914400">
                  <a:lnSpc>
                    <a:spcPct val="75000"/>
                  </a:lnSpc>
                </a:pPr>
                <a:r>
                  <a:rPr lang="en-US" altLang="fr-FR" sz="2400" b="1">
                    <a:latin typeface="Calibri" pitchFamily="34" charset="0"/>
                  </a:rPr>
                  <a:t>x</a:t>
                </a:r>
              </a:p>
            </p:txBody>
          </p:sp>
          <p:sp>
            <p:nvSpPr>
              <p:cNvPr id="50" name="Text Box 69"/>
              <p:cNvSpPr txBox="1">
                <a:spLocks noChangeArrowheads="1"/>
              </p:cNvSpPr>
              <p:nvPr/>
            </p:nvSpPr>
            <p:spPr bwMode="auto">
              <a:xfrm>
                <a:off x="5087" y="2977"/>
                <a:ext cx="223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algn="l" defTabSz="914400">
                  <a:lnSpc>
                    <a:spcPct val="75000"/>
                  </a:lnSpc>
                </a:pPr>
                <a:r>
                  <a:rPr lang="en-US" altLang="fr-FR" sz="2400" b="1">
                    <a:latin typeface="Calibri" pitchFamily="34" charset="0"/>
                  </a:rPr>
                  <a:t>x</a:t>
                </a:r>
              </a:p>
            </p:txBody>
          </p:sp>
          <p:sp>
            <p:nvSpPr>
              <p:cNvPr id="51" name="Rectangle 70"/>
              <p:cNvSpPr>
                <a:spLocks noChangeArrowheads="1"/>
              </p:cNvSpPr>
              <p:nvPr/>
            </p:nvSpPr>
            <p:spPr bwMode="auto">
              <a:xfrm rot="1033650">
                <a:off x="4992" y="3216"/>
                <a:ext cx="192" cy="48"/>
              </a:xfrm>
              <a:prstGeom prst="rect">
                <a:avLst/>
              </a:prstGeom>
              <a:solidFill>
                <a:srgbClr val="FF00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algn="l" eaLnBrk="1" hangingPunct="1"/>
                <a:endParaRPr lang="en-US" altLang="fr-FR">
                  <a:latin typeface="Calibri" pitchFamily="34" charset="0"/>
                </a:endParaRPr>
              </a:p>
            </p:txBody>
          </p:sp>
        </p:grpSp>
        <p:grpSp>
          <p:nvGrpSpPr>
            <p:cNvPr id="43" name="Group 71"/>
            <p:cNvGrpSpPr>
              <a:grpSpLocks noChangeAspect="1"/>
            </p:cNvGrpSpPr>
            <p:nvPr/>
          </p:nvGrpSpPr>
          <p:grpSpPr bwMode="auto">
            <a:xfrm rot="20837485">
              <a:off x="6250090" y="5001094"/>
              <a:ext cx="702903" cy="353664"/>
              <a:chOff x="4323" y="1392"/>
              <a:chExt cx="864" cy="480"/>
            </a:xfrm>
          </p:grpSpPr>
          <p:sp>
            <p:nvSpPr>
              <p:cNvPr id="44" name="Oval 72"/>
              <p:cNvSpPr>
                <a:spLocks noChangeAspect="1" noChangeArrowheads="1"/>
              </p:cNvSpPr>
              <p:nvPr/>
            </p:nvSpPr>
            <p:spPr bwMode="auto">
              <a:xfrm>
                <a:off x="4323" y="1392"/>
                <a:ext cx="864" cy="480"/>
              </a:xfrm>
              <a:prstGeom prst="ellipse">
                <a:avLst/>
              </a:prstGeom>
              <a:solidFill>
                <a:srgbClr val="6666FF"/>
              </a:solidFill>
              <a:ln w="12700">
                <a:solidFill>
                  <a:srgbClr val="3399FF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algn="l" eaLnBrk="1" hangingPunct="1"/>
                <a:endParaRPr lang="en-US" altLang="fr-FR">
                  <a:latin typeface="Calibri" pitchFamily="34" charset="0"/>
                </a:endParaRPr>
              </a:p>
            </p:txBody>
          </p:sp>
          <p:sp>
            <p:nvSpPr>
              <p:cNvPr id="45" name="Oval 73"/>
              <p:cNvSpPr>
                <a:spLocks noChangeAspect="1" noChangeArrowheads="1"/>
              </p:cNvSpPr>
              <p:nvPr/>
            </p:nvSpPr>
            <p:spPr bwMode="auto">
              <a:xfrm rot="1282237">
                <a:off x="4608" y="1536"/>
                <a:ext cx="441" cy="202"/>
              </a:xfrm>
              <a:prstGeom prst="ellipse">
                <a:avLst/>
              </a:prstGeom>
              <a:noFill/>
              <a:ln w="38100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algn="l" eaLnBrk="1" hangingPunct="1"/>
                <a:endParaRPr lang="en-US" altLang="fr-FR">
                  <a:latin typeface="Calibri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47175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7380"/>
    </mc:Choice>
    <mc:Fallback xmlns="">
      <p:transition spd="slow" advTm="9738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3"/>
          <p:cNvSpPr>
            <a:spLocks noGrp="1"/>
          </p:cNvSpPr>
          <p:nvPr>
            <p:ph type="subTitle" idx="4294967295"/>
          </p:nvPr>
        </p:nvSpPr>
        <p:spPr>
          <a:xfrm>
            <a:off x="1371600" y="3971925"/>
            <a:ext cx="6400800" cy="1752600"/>
          </a:xfrm>
        </p:spPr>
        <p:txBody>
          <a:bodyPr lIns="92075" tIns="46038" rIns="92075" bIns="46038"/>
          <a:lstStyle/>
          <a:p>
            <a:pPr marL="109538" indent="0" algn="ctr">
              <a:buFont typeface="Wingdings 3" pitchFamily="18" charset="2"/>
              <a:buNone/>
            </a:pPr>
            <a:endParaRPr lang="fr-FR" altLang="fr-FR" smtClean="0"/>
          </a:p>
        </p:txBody>
      </p:sp>
      <p:sp>
        <p:nvSpPr>
          <p:cNvPr id="4" name="ZoneTexte 3"/>
          <p:cNvSpPr txBox="1"/>
          <p:nvPr/>
        </p:nvSpPr>
        <p:spPr>
          <a:xfrm>
            <a:off x="0" y="908720"/>
            <a:ext cx="9155500" cy="1754326"/>
          </a:xfrm>
          <a:prstGeom prst="rect">
            <a:avLst/>
          </a:prstGeom>
          <a:solidFill>
            <a:srgbClr val="FFC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endParaRPr lang="fr-FR" sz="2000" dirty="0" smtClean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algn="ctr">
              <a:defRPr/>
            </a:pPr>
            <a:r>
              <a:rPr lang="fr-FR" sz="4400" dirty="0">
                <a:solidFill>
                  <a:schemeClr val="tx1"/>
                </a:solidFill>
                <a:latin typeface="Arial Black" panose="020B0A04020102020204" pitchFamily="34" charset="0"/>
              </a:rPr>
              <a:t>Prévention des infections associées aux soins</a:t>
            </a:r>
            <a:endParaRPr lang="fr-FR" sz="1400" dirty="0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1722102"/>
      </p:ext>
    </p:extLst>
  </p:cSld>
  <p:clrMapOvr>
    <a:masterClrMapping/>
  </p:clrMapOvr>
  <p:transition spd="slow" advTm="9483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3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450308"/>
          </a:xfrm>
        </p:spPr>
        <p:txBody>
          <a:bodyPr>
            <a:normAutofit fontScale="92500" lnSpcReduction="20000"/>
          </a:bodyPr>
          <a:lstStyle/>
          <a:p>
            <a:r>
              <a:rPr lang="fr-FR" altLang="fr-FR" dirty="0" smtClean="0"/>
              <a:t>Elles visent à:</a:t>
            </a:r>
          </a:p>
          <a:p>
            <a:pPr lvl="1"/>
            <a:r>
              <a:rPr lang="fr-FR" altLang="fr-FR" dirty="0" smtClean="0"/>
              <a:t>Maîtriser la diffusion des souches </a:t>
            </a:r>
            <a:r>
              <a:rPr lang="fr-FR" altLang="fr-FR" dirty="0" err="1" smtClean="0"/>
              <a:t>multirésistantes</a:t>
            </a:r>
            <a:endParaRPr lang="fr-FR" altLang="fr-FR" dirty="0" smtClean="0"/>
          </a:p>
          <a:p>
            <a:pPr lvl="1"/>
            <a:r>
              <a:rPr lang="fr-FR" altLang="fr-FR" dirty="0" smtClean="0"/>
              <a:t>Limiter le risque de transmission </a:t>
            </a:r>
          </a:p>
          <a:p>
            <a:pPr lvl="2"/>
            <a:r>
              <a:rPr lang="fr-FR" altLang="fr-FR" dirty="0" err="1" smtClean="0"/>
              <a:t>Manuportée</a:t>
            </a:r>
            <a:r>
              <a:rPr lang="fr-FR" altLang="fr-FR" dirty="0" smtClean="0"/>
              <a:t> (principal mode de transmission des IN)</a:t>
            </a:r>
          </a:p>
          <a:p>
            <a:pPr lvl="2"/>
            <a:r>
              <a:rPr lang="fr-FR" altLang="fr-FR" dirty="0" smtClean="0"/>
              <a:t>Liée à l'environnement (eau, air…)</a:t>
            </a:r>
          </a:p>
          <a:p>
            <a:pPr lvl="1"/>
            <a:r>
              <a:rPr lang="fr-FR" altLang="fr-FR" dirty="0" smtClean="0"/>
              <a:t>Protéger le personnel soignant</a:t>
            </a:r>
          </a:p>
          <a:p>
            <a:r>
              <a:rPr lang="fr-FR" altLang="fr-FR" dirty="0" smtClean="0"/>
              <a:t>Mesures principales</a:t>
            </a:r>
          </a:p>
          <a:p>
            <a:pPr lvl="1"/>
            <a:r>
              <a:rPr lang="fr-FR" altLang="fr-FR" dirty="0" smtClean="0"/>
              <a:t>Hygiène des mains</a:t>
            </a:r>
          </a:p>
          <a:p>
            <a:pPr lvl="1"/>
            <a:r>
              <a:rPr lang="fr-FR" altLang="fr-FR" dirty="0"/>
              <a:t>Précautions standard et particulières</a:t>
            </a:r>
          </a:p>
          <a:p>
            <a:pPr lvl="1"/>
            <a:r>
              <a:rPr lang="fr-FR" altLang="fr-FR" dirty="0"/>
              <a:t>Protocoles de </a:t>
            </a:r>
            <a:r>
              <a:rPr lang="fr-FR" altLang="fr-FR" dirty="0" smtClean="0"/>
              <a:t>soins et antisepsie</a:t>
            </a:r>
            <a:endParaRPr lang="fr-FR" altLang="fr-FR" dirty="0"/>
          </a:p>
          <a:p>
            <a:pPr lvl="1"/>
            <a:r>
              <a:rPr lang="fr-FR" altLang="fr-FR" dirty="0" smtClean="0"/>
              <a:t>Port de gants</a:t>
            </a:r>
          </a:p>
          <a:p>
            <a:pPr lvl="1"/>
            <a:r>
              <a:rPr lang="fr-FR" altLang="fr-FR" dirty="0" smtClean="0"/>
              <a:t>Stérilisation/usage unique</a:t>
            </a:r>
          </a:p>
          <a:p>
            <a:pPr lvl="1"/>
            <a:r>
              <a:rPr lang="fr-FR" altLang="fr-FR" dirty="0" smtClean="0"/>
              <a:t>Surveillance et bionettoyage environnement</a:t>
            </a:r>
          </a:p>
          <a:p>
            <a:pPr lvl="1"/>
            <a:r>
              <a:rPr lang="fr-FR" altLang="fr-FR" dirty="0" smtClean="0"/>
              <a:t>Vaccination</a:t>
            </a:r>
          </a:p>
        </p:txBody>
      </p:sp>
      <p:sp>
        <p:nvSpPr>
          <p:cNvPr id="32256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smtClean="0"/>
              <a:t>Mesures de prévention</a:t>
            </a:r>
          </a:p>
        </p:txBody>
      </p:sp>
    </p:spTree>
    <p:extLst>
      <p:ext uri="{BB962C8B-B14F-4D97-AF65-F5344CB8AC3E}">
        <p14:creationId xmlns:p14="http://schemas.microsoft.com/office/powerpoint/2010/main" val="2160643685"/>
      </p:ext>
    </p:extLst>
  </p:cSld>
  <p:clrMapOvr>
    <a:masterClrMapping/>
  </p:clrMapOvr>
  <p:transition spd="slow" advTm="110906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3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109537" indent="0" algn="ctr">
              <a:buNone/>
            </a:pPr>
            <a:r>
              <a:rPr lang="fr-FR" altLang="fr-FR" b="1" dirty="0" smtClean="0">
                <a:solidFill>
                  <a:srgbClr val="FF0000"/>
                </a:solidFill>
              </a:rPr>
              <a:t>Socle de protection minimale qui doit être systématique</a:t>
            </a:r>
          </a:p>
          <a:p>
            <a:r>
              <a:rPr lang="fr-FR" altLang="fr-FR" dirty="0" smtClean="0"/>
              <a:t>Hygiène des mains</a:t>
            </a:r>
          </a:p>
          <a:p>
            <a:r>
              <a:rPr lang="fr-FR" altLang="fr-FR" dirty="0"/>
              <a:t>Hygiène </a:t>
            </a:r>
            <a:r>
              <a:rPr lang="fr-FR" altLang="fr-FR" dirty="0" smtClean="0"/>
              <a:t>respiratoire:</a:t>
            </a:r>
          </a:p>
          <a:p>
            <a:pPr lvl="1"/>
            <a:r>
              <a:rPr lang="fr-FR" altLang="fr-FR" dirty="0"/>
              <a:t>Masque si signes respiratoires patient OU soignant ou risque projection/aérosolisation liquide </a:t>
            </a:r>
            <a:r>
              <a:rPr lang="fr-FR" altLang="fr-FR" dirty="0" smtClean="0"/>
              <a:t>biologique</a:t>
            </a:r>
            <a:endParaRPr lang="fr-FR" altLang="fr-FR" dirty="0"/>
          </a:p>
          <a:p>
            <a:r>
              <a:rPr lang="fr-FR" altLang="fr-FR" dirty="0" smtClean="0"/>
              <a:t>EPI selon situation</a:t>
            </a:r>
          </a:p>
          <a:p>
            <a:pPr lvl="1"/>
            <a:r>
              <a:rPr lang="fr-FR" altLang="fr-FR" dirty="0" smtClean="0"/>
              <a:t>Masque si risque projection/aérosolisation liquide biologique</a:t>
            </a:r>
          </a:p>
          <a:p>
            <a:pPr lvl="1"/>
            <a:r>
              <a:rPr lang="fr-FR" altLang="fr-FR" dirty="0" smtClean="0"/>
              <a:t>Gants </a:t>
            </a:r>
            <a:r>
              <a:rPr lang="fr-FR" altLang="fr-FR" dirty="0"/>
              <a:t>si contacts avec sang, liquides biologiques ou matériel souillé ou </a:t>
            </a:r>
            <a:r>
              <a:rPr lang="fr-FR" altLang="fr-FR" dirty="0" smtClean="0"/>
              <a:t>si lésions cutanées du soignant</a:t>
            </a:r>
            <a:endParaRPr lang="fr-FR" altLang="fr-FR" dirty="0"/>
          </a:p>
          <a:p>
            <a:pPr lvl="1"/>
            <a:r>
              <a:rPr lang="fr-FR" altLang="fr-FR" dirty="0" err="1" smtClean="0"/>
              <a:t>Surblouse</a:t>
            </a:r>
            <a:r>
              <a:rPr lang="fr-FR" altLang="fr-FR" dirty="0" smtClean="0"/>
              <a:t>/tablier si risque exposition </a:t>
            </a:r>
            <a:r>
              <a:rPr lang="fr-FR" altLang="fr-FR" dirty="0"/>
              <a:t>liquide </a:t>
            </a:r>
            <a:r>
              <a:rPr lang="fr-FR" altLang="fr-FR" dirty="0" smtClean="0"/>
              <a:t>biologique</a:t>
            </a:r>
          </a:p>
          <a:p>
            <a:pPr lvl="1"/>
            <a:r>
              <a:rPr lang="fr-FR" altLang="fr-FR" dirty="0" smtClean="0"/>
              <a:t>Lunettes </a:t>
            </a:r>
            <a:r>
              <a:rPr lang="fr-FR" altLang="fr-FR" dirty="0"/>
              <a:t>si risque de projection de sang ou de liquide biologique</a:t>
            </a:r>
          </a:p>
          <a:p>
            <a:r>
              <a:rPr lang="fr-FR" altLang="fr-FR" dirty="0" smtClean="0"/>
              <a:t>Prévention AES</a:t>
            </a:r>
          </a:p>
          <a:p>
            <a:pPr lvl="1"/>
            <a:r>
              <a:rPr lang="fr-FR" altLang="fr-FR" dirty="0" smtClean="0"/>
              <a:t>Déposer les objets piquants ou tranchants dans des containers adéquats</a:t>
            </a:r>
          </a:p>
          <a:p>
            <a:pPr lvl="1"/>
            <a:r>
              <a:rPr lang="fr-FR" altLang="fr-FR" dirty="0" smtClean="0"/>
              <a:t>Ne pas </a:t>
            </a:r>
            <a:r>
              <a:rPr lang="fr-FR" altLang="fr-FR" dirty="0" err="1" smtClean="0"/>
              <a:t>recapuchonner</a:t>
            </a:r>
            <a:r>
              <a:rPr lang="fr-FR" altLang="fr-FR" dirty="0" smtClean="0"/>
              <a:t> les aiguilles et ne pas désadapter les aiguilles à la main</a:t>
            </a:r>
          </a:p>
          <a:p>
            <a:r>
              <a:rPr lang="fr-FR" altLang="fr-FR" dirty="0" smtClean="0"/>
              <a:t>Gestion environnement</a:t>
            </a:r>
          </a:p>
          <a:p>
            <a:pPr lvl="1"/>
            <a:r>
              <a:rPr lang="fr-FR" altLang="fr-FR" dirty="0" smtClean="0"/>
              <a:t>Transporter les prélèvements biologiques dans des sacs à usage unique ou des récipients </a:t>
            </a:r>
            <a:r>
              <a:rPr lang="fr-FR" altLang="fr-FR" dirty="0" err="1" smtClean="0"/>
              <a:t>désinfectables</a:t>
            </a:r>
            <a:r>
              <a:rPr lang="fr-FR" altLang="fr-FR" dirty="0" smtClean="0"/>
              <a:t> hermétiques</a:t>
            </a:r>
          </a:p>
          <a:p>
            <a:pPr lvl="1"/>
            <a:r>
              <a:rPr lang="fr-FR" altLang="fr-FR" dirty="0" smtClean="0"/>
              <a:t>Décontaminer les surfaces et objet souillés</a:t>
            </a:r>
          </a:p>
        </p:txBody>
      </p:sp>
      <p:sp>
        <p:nvSpPr>
          <p:cNvPr id="32461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smtClean="0"/>
              <a:t>Précautions standard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-13522"/>
            <a:ext cx="3586981" cy="1156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6014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5281"/>
    </mc:Choice>
    <mc:Fallback xmlns="">
      <p:transition spd="slow" advTm="145281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Pré requis:</a:t>
            </a:r>
          </a:p>
          <a:p>
            <a:pPr lvl="1"/>
            <a:r>
              <a:rPr lang="fr-FR" dirty="0"/>
              <a:t>Avant-bras dégagés </a:t>
            </a:r>
            <a:endParaRPr lang="fr-FR" dirty="0" smtClean="0"/>
          </a:p>
          <a:p>
            <a:pPr lvl="1"/>
            <a:r>
              <a:rPr lang="fr-FR" dirty="0" smtClean="0"/>
              <a:t>Ongles </a:t>
            </a:r>
            <a:r>
              <a:rPr lang="fr-FR" dirty="0"/>
              <a:t>courts sans vernis </a:t>
            </a:r>
            <a:endParaRPr lang="fr-FR" dirty="0" smtClean="0"/>
          </a:p>
          <a:p>
            <a:pPr lvl="1"/>
            <a:r>
              <a:rPr lang="fr-FR" dirty="0" smtClean="0"/>
              <a:t>Pas </a:t>
            </a:r>
            <a:r>
              <a:rPr lang="fr-FR" dirty="0"/>
              <a:t>de bijou</a:t>
            </a:r>
          </a:p>
          <a:p>
            <a:r>
              <a:rPr lang="fr-FR" dirty="0"/>
              <a:t>5 indications de l'hygiène des </a:t>
            </a:r>
            <a:r>
              <a:rPr lang="fr-FR" dirty="0" smtClean="0"/>
              <a:t>mains</a:t>
            </a:r>
          </a:p>
          <a:p>
            <a:pPr lvl="1"/>
            <a:r>
              <a:rPr lang="fr-FR" dirty="0" smtClean="0"/>
              <a:t>Avant </a:t>
            </a:r>
            <a:r>
              <a:rPr lang="fr-FR" dirty="0"/>
              <a:t>de toucher un </a:t>
            </a:r>
            <a:r>
              <a:rPr lang="fr-FR" dirty="0" smtClean="0"/>
              <a:t>patient</a:t>
            </a:r>
          </a:p>
          <a:p>
            <a:pPr lvl="1"/>
            <a:r>
              <a:rPr lang="fr-FR" dirty="0" smtClean="0"/>
              <a:t>Avant </a:t>
            </a:r>
            <a:r>
              <a:rPr lang="fr-FR" dirty="0"/>
              <a:t>un geste </a:t>
            </a:r>
            <a:r>
              <a:rPr lang="fr-FR" dirty="0" smtClean="0"/>
              <a:t>aseptique</a:t>
            </a:r>
          </a:p>
          <a:p>
            <a:pPr lvl="1"/>
            <a:r>
              <a:rPr lang="fr-FR" dirty="0" smtClean="0"/>
              <a:t>Après </a:t>
            </a:r>
            <a:r>
              <a:rPr lang="fr-FR" dirty="0"/>
              <a:t>un risque d'exposition à un liquide </a:t>
            </a:r>
            <a:r>
              <a:rPr lang="fr-FR" dirty="0" smtClean="0"/>
              <a:t>biologique</a:t>
            </a:r>
          </a:p>
          <a:p>
            <a:pPr lvl="1"/>
            <a:r>
              <a:rPr lang="fr-FR" dirty="0" smtClean="0"/>
              <a:t>Après </a:t>
            </a:r>
            <a:r>
              <a:rPr lang="fr-FR" dirty="0"/>
              <a:t>avoir touché un patient </a:t>
            </a:r>
            <a:endParaRPr lang="fr-FR" dirty="0" smtClean="0"/>
          </a:p>
          <a:p>
            <a:pPr lvl="1"/>
            <a:r>
              <a:rPr lang="fr-FR" dirty="0" smtClean="0"/>
              <a:t>Après </a:t>
            </a:r>
            <a:r>
              <a:rPr lang="fr-FR" dirty="0"/>
              <a:t>avoir touché l'environnement d'un patient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Hygiène des mains= mesure </a:t>
            </a:r>
            <a:r>
              <a:rPr lang="fr-FR" dirty="0"/>
              <a:t>la plus efficace pour réduire les </a:t>
            </a:r>
            <a:r>
              <a:rPr lang="fr-FR" dirty="0" smtClean="0"/>
              <a:t>IAS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93724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6153"/>
    </mc:Choice>
    <mc:Fallback xmlns="">
      <p:transition spd="slow" advTm="86153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1 </a:t>
            </a:r>
            <a:r>
              <a:rPr lang="fr-FR" dirty="0"/>
              <a:t>patient hospitalisé sur 20 développe une IAS</a:t>
            </a:r>
          </a:p>
          <a:p>
            <a:r>
              <a:rPr lang="fr-FR" dirty="0" smtClean="0"/>
              <a:t>~ </a:t>
            </a:r>
            <a:r>
              <a:rPr lang="fr-FR" dirty="0"/>
              <a:t>4 000 décès par an en France</a:t>
            </a:r>
          </a:p>
          <a:p>
            <a:r>
              <a:rPr lang="fr-FR" dirty="0" smtClean="0"/>
              <a:t>~ 20 à 30 </a:t>
            </a:r>
            <a:r>
              <a:rPr lang="fr-FR" dirty="0"/>
              <a:t>% des IAS sont </a:t>
            </a:r>
            <a:r>
              <a:rPr lang="fr-FR" dirty="0" smtClean="0"/>
              <a:t>évitables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Pourquoi s’y intéresser ?</a:t>
            </a:r>
          </a:p>
        </p:txBody>
      </p:sp>
    </p:spTree>
    <p:extLst>
      <p:ext uri="{BB962C8B-B14F-4D97-AF65-F5344CB8AC3E}">
        <p14:creationId xmlns:p14="http://schemas.microsoft.com/office/powerpoint/2010/main" val="3552854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468"/>
    </mc:Choice>
    <mc:Fallback xmlns="">
      <p:transition spd="slow" advTm="25468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60" name="Text Box 5"/>
          <p:cNvSpPr txBox="1">
            <a:spLocks noChangeArrowheads="1"/>
          </p:cNvSpPr>
          <p:nvPr/>
        </p:nvSpPr>
        <p:spPr bwMode="auto">
          <a:xfrm>
            <a:off x="107504" y="188640"/>
            <a:ext cx="3095625" cy="493981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fr-FR" sz="1800" dirty="0"/>
              <a:t>Lavage au savon simple</a:t>
            </a:r>
          </a:p>
          <a:p>
            <a:pPr>
              <a:spcBef>
                <a:spcPct val="50000"/>
              </a:spcBef>
            </a:pPr>
            <a:endParaRPr lang="fr-FR" altLang="fr-FR" sz="1800" dirty="0"/>
          </a:p>
          <a:p>
            <a:pPr>
              <a:spcBef>
                <a:spcPct val="50000"/>
              </a:spcBef>
            </a:pPr>
            <a:endParaRPr lang="fr-FR" altLang="fr-FR" sz="1800" dirty="0"/>
          </a:p>
          <a:p>
            <a:pPr>
              <a:spcBef>
                <a:spcPct val="50000"/>
              </a:spcBef>
            </a:pPr>
            <a:endParaRPr lang="fr-FR" altLang="fr-FR" sz="1800" dirty="0" smtClean="0"/>
          </a:p>
          <a:p>
            <a:pPr>
              <a:spcBef>
                <a:spcPct val="50000"/>
              </a:spcBef>
            </a:pPr>
            <a:endParaRPr lang="fr-FR" altLang="fr-FR" sz="1800" dirty="0"/>
          </a:p>
          <a:p>
            <a:pPr>
              <a:spcBef>
                <a:spcPct val="50000"/>
              </a:spcBef>
            </a:pPr>
            <a:r>
              <a:rPr lang="fr-FR" altLang="fr-FR" sz="1800" dirty="0"/>
              <a:t>Lavage antiseptique</a:t>
            </a:r>
          </a:p>
          <a:p>
            <a:pPr>
              <a:spcBef>
                <a:spcPct val="50000"/>
              </a:spcBef>
            </a:pPr>
            <a:endParaRPr lang="fr-FR" altLang="fr-FR" sz="1800" dirty="0"/>
          </a:p>
          <a:p>
            <a:pPr>
              <a:spcBef>
                <a:spcPct val="50000"/>
              </a:spcBef>
            </a:pPr>
            <a:endParaRPr lang="fr-FR" altLang="fr-FR" sz="1800" dirty="0"/>
          </a:p>
          <a:p>
            <a:pPr>
              <a:spcBef>
                <a:spcPct val="50000"/>
              </a:spcBef>
            </a:pPr>
            <a:endParaRPr lang="fr-FR" altLang="fr-FR" sz="1800" dirty="0"/>
          </a:p>
          <a:p>
            <a:pPr>
              <a:spcBef>
                <a:spcPct val="50000"/>
              </a:spcBef>
            </a:pPr>
            <a:endParaRPr lang="fr-FR" altLang="fr-FR" sz="1800" dirty="0"/>
          </a:p>
          <a:p>
            <a:pPr>
              <a:spcBef>
                <a:spcPct val="50000"/>
              </a:spcBef>
            </a:pPr>
            <a:r>
              <a:rPr lang="fr-FR" altLang="fr-FR" sz="1800" dirty="0"/>
              <a:t>Solution </a:t>
            </a:r>
            <a:r>
              <a:rPr lang="fr-FR" altLang="fr-FR" sz="1800" dirty="0" smtClean="0"/>
              <a:t>hydro-alcoolique</a:t>
            </a:r>
          </a:p>
          <a:p>
            <a:pPr>
              <a:spcBef>
                <a:spcPct val="50000"/>
              </a:spcBef>
            </a:pPr>
            <a:endParaRPr lang="fr-FR" altLang="fr-FR" sz="1800" dirty="0"/>
          </a:p>
        </p:txBody>
      </p:sp>
      <p:pic>
        <p:nvPicPr>
          <p:cNvPr id="96257" name="Picture 2" descr="LAVAGE SIMPL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365" y="548680"/>
            <a:ext cx="3240484" cy="1652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258" name="Picture 3" descr="LAVAGE HYGIÈNIQU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365" y="2613022"/>
            <a:ext cx="3276867" cy="1712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259" name="Picture 4" descr="LAVAGE PAR FRICTION"/>
          <p:cNvPicPr preferRelativeResize="0">
            <a:picLocks noChangeArrowheads="1"/>
          </p:cNvPicPr>
          <p:nvPr/>
        </p:nvPicPr>
        <p:blipFill>
          <a:blip r:embed="rId4"/>
          <a:srcRect l="-1286"/>
          <a:stretch>
            <a:fillRect/>
          </a:stretch>
        </p:blipFill>
        <p:spPr bwMode="auto">
          <a:xfrm>
            <a:off x="42646" y="4737081"/>
            <a:ext cx="3311922" cy="1892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95936" y="538098"/>
            <a:ext cx="4697412" cy="249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10849" y="3874211"/>
            <a:ext cx="4657087" cy="2678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6156176" y="171385"/>
            <a:ext cx="18970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fr-FR" sz="1800" dirty="0"/>
              <a:t>Bijoux</a:t>
            </a: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6256529" y="3271367"/>
            <a:ext cx="1123784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fr-FR" sz="1800" dirty="0"/>
              <a:t>Mains</a:t>
            </a:r>
          </a:p>
        </p:txBody>
      </p:sp>
    </p:spTree>
    <p:extLst>
      <p:ext uri="{BB962C8B-B14F-4D97-AF65-F5344CB8AC3E}">
        <p14:creationId xmlns:p14="http://schemas.microsoft.com/office/powerpoint/2010/main" val="3180300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4627"/>
    </mc:Choice>
    <mc:Fallback xmlns="">
      <p:transition spd="slow" advTm="104627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826" name="Rectang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altLang="fr-FR" sz="2800" dirty="0" smtClean="0"/>
              <a:t>Impact de l’augmentation de la compliance à l’hygiène des mains sur les infections nosocomiales et les BMR</a:t>
            </a:r>
          </a:p>
        </p:txBody>
      </p:sp>
      <p:sp>
        <p:nvSpPr>
          <p:cNvPr id="100354" name="Rectangle 3"/>
          <p:cNvSpPr>
            <a:spLocks noChangeArrowheads="1"/>
          </p:cNvSpPr>
          <p:nvPr/>
        </p:nvSpPr>
        <p:spPr bwMode="auto">
          <a:xfrm>
            <a:off x="5867400" y="6461125"/>
            <a:ext cx="27416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fr-FR" altLang="fr-FR" b="1" dirty="0" err="1">
                <a:latin typeface="Times New Roman" pitchFamily="18" charset="0"/>
              </a:rPr>
              <a:t>Pittet</a:t>
            </a:r>
            <a:r>
              <a:rPr lang="fr-FR" altLang="fr-FR" b="1" dirty="0">
                <a:latin typeface="Times New Roman" pitchFamily="18" charset="0"/>
              </a:rPr>
              <a:t> et al. Lancet 2000</a:t>
            </a:r>
          </a:p>
        </p:txBody>
      </p:sp>
      <p:pic>
        <p:nvPicPr>
          <p:cNvPr id="13" name="Picture 7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86000" y="1969117"/>
            <a:ext cx="3670300" cy="367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4088795" y="5781913"/>
            <a:ext cx="604333" cy="277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fr-FR" altLang="fr-FR" sz="1200" b="1" dirty="0" smtClean="0">
                <a:latin typeface="Times New Roman" pitchFamily="18" charset="0"/>
              </a:rPr>
              <a:t>Année</a:t>
            </a:r>
            <a:endParaRPr lang="fr-FR" altLang="fr-FR" sz="1200" b="1" dirty="0">
              <a:latin typeface="Times New Roman" pitchFamily="18" charset="0"/>
            </a:endParaRPr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 rot="-5400000">
            <a:off x="810497" y="4207448"/>
            <a:ext cx="1923155" cy="308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fr-FR" altLang="fr-FR" sz="1400" b="1" dirty="0" smtClean="0">
                <a:latin typeface="Times New Roman" pitchFamily="18" charset="0"/>
              </a:rPr>
              <a:t>Taux d’attaque SARM</a:t>
            </a:r>
            <a:endParaRPr lang="fr-FR" altLang="fr-FR" sz="1400" b="1" dirty="0">
              <a:latin typeface="Times New Roman" pitchFamily="18" charset="0"/>
            </a:endParaRPr>
          </a:p>
        </p:txBody>
      </p:sp>
      <p:sp>
        <p:nvSpPr>
          <p:cNvPr id="16" name="Rectangle 10"/>
          <p:cNvSpPr>
            <a:spLocks noChangeArrowheads="1"/>
          </p:cNvSpPr>
          <p:nvPr/>
        </p:nvSpPr>
        <p:spPr bwMode="auto">
          <a:xfrm>
            <a:off x="1714923" y="3124200"/>
            <a:ext cx="152400" cy="152400"/>
          </a:xfrm>
          <a:prstGeom prst="rect">
            <a:avLst/>
          </a:prstGeom>
          <a:solidFill>
            <a:srgbClr val="96969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 altLang="fr-FR" sz="1800"/>
          </a:p>
        </p:txBody>
      </p:sp>
      <p:sp>
        <p:nvSpPr>
          <p:cNvPr id="17" name="Rectangle 11"/>
          <p:cNvSpPr>
            <a:spLocks noChangeArrowheads="1"/>
          </p:cNvSpPr>
          <p:nvPr/>
        </p:nvSpPr>
        <p:spPr bwMode="auto">
          <a:xfrm rot="5340000">
            <a:off x="5466777" y="3821923"/>
            <a:ext cx="2333972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fr-FR" altLang="fr-FR" sz="1600" b="1" dirty="0">
                <a:latin typeface="Times New Roman" pitchFamily="18" charset="0"/>
              </a:rPr>
              <a:t>% </a:t>
            </a:r>
            <a:r>
              <a:rPr lang="fr-FR" altLang="fr-FR" sz="1600" b="1" dirty="0">
                <a:latin typeface="Times New Roman" pitchFamily="18" charset="0"/>
              </a:rPr>
              <a:t>infection </a:t>
            </a:r>
            <a:r>
              <a:rPr lang="fr-FR" altLang="fr-FR" sz="1600" b="1" dirty="0" smtClean="0">
                <a:latin typeface="Times New Roman" pitchFamily="18" charset="0"/>
              </a:rPr>
              <a:t>nosocomiale</a:t>
            </a:r>
            <a:endParaRPr lang="fr-FR" altLang="fr-FR" sz="1600" b="1" dirty="0">
              <a:latin typeface="Times New Roman" pitchFamily="18" charset="0"/>
            </a:endParaRPr>
          </a:p>
        </p:txBody>
      </p:sp>
      <p:sp>
        <p:nvSpPr>
          <p:cNvPr id="18" name="Rectangle 12"/>
          <p:cNvSpPr>
            <a:spLocks noChangeArrowheads="1"/>
          </p:cNvSpPr>
          <p:nvPr/>
        </p:nvSpPr>
        <p:spPr bwMode="auto">
          <a:xfrm>
            <a:off x="6555976" y="5148808"/>
            <a:ext cx="152400" cy="152400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 altLang="fr-FR" sz="1800"/>
          </a:p>
        </p:txBody>
      </p:sp>
      <p:pic>
        <p:nvPicPr>
          <p:cNvPr id="19" name="Picture 4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9594" y="1270891"/>
            <a:ext cx="1862126" cy="2005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65192502"/>
      </p:ext>
    </p:extLst>
  </p:cSld>
  <p:clrMapOvr>
    <a:masterClrMapping/>
  </p:clrMapOvr>
  <p:transition spd="slow" advTm="69938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Text Box 2"/>
          <p:cNvSpPr txBox="1">
            <a:spLocks noChangeArrowheads="1"/>
          </p:cNvSpPr>
          <p:nvPr/>
        </p:nvSpPr>
        <p:spPr bwMode="auto">
          <a:xfrm>
            <a:off x="304800" y="3559175"/>
            <a:ext cx="3200400" cy="2994025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buClr>
                <a:schemeClr val="tx1"/>
              </a:buClr>
              <a:buFontTx/>
              <a:buChar char="•"/>
              <a:defRPr/>
            </a:pPr>
            <a:r>
              <a:rPr lang="fr-FR" sz="140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224 sessions pour un total de 38 heures d’observation </a:t>
            </a:r>
          </a:p>
          <a:p>
            <a:pPr>
              <a:lnSpc>
                <a:spcPct val="90000"/>
              </a:lnSpc>
              <a:spcBef>
                <a:spcPct val="50000"/>
              </a:spcBef>
              <a:buClr>
                <a:schemeClr val="tx1"/>
              </a:buClr>
              <a:buFontTx/>
              <a:buChar char="•"/>
              <a:defRPr/>
            </a:pPr>
            <a:r>
              <a:rPr lang="fr-FR" sz="140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952 opportunités d’hygiène des mains</a:t>
            </a:r>
          </a:p>
          <a:p>
            <a:pPr>
              <a:lnSpc>
                <a:spcPct val="90000"/>
              </a:lnSpc>
              <a:spcBef>
                <a:spcPct val="50000"/>
              </a:spcBef>
              <a:buClr>
                <a:schemeClr val="tx1"/>
              </a:buClr>
              <a:buFontTx/>
              <a:buChar char="•"/>
              <a:defRPr/>
            </a:pPr>
            <a:r>
              <a:rPr lang="fr-FR" sz="140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25 opportunités par heure par unité de soins</a:t>
            </a:r>
          </a:p>
          <a:p>
            <a:pPr>
              <a:lnSpc>
                <a:spcPct val="90000"/>
              </a:lnSpc>
              <a:spcBef>
                <a:spcPct val="50000"/>
              </a:spcBef>
              <a:buClr>
                <a:schemeClr val="tx1"/>
              </a:buClr>
              <a:buFontTx/>
              <a:buChar char="•"/>
              <a:defRPr/>
            </a:pPr>
            <a:r>
              <a:rPr lang="fr-FR" sz="140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Observance totale dans 5 unités 60,8% (85% SHA)</a:t>
            </a:r>
          </a:p>
          <a:p>
            <a:pPr>
              <a:lnSpc>
                <a:spcPct val="90000"/>
              </a:lnSpc>
              <a:spcBef>
                <a:spcPct val="50000"/>
              </a:spcBef>
              <a:buClr>
                <a:schemeClr val="tx1"/>
              </a:buClr>
              <a:buFontTx/>
              <a:buChar char="•"/>
              <a:defRPr/>
            </a:pPr>
            <a:r>
              <a:rPr lang="fr-FR" sz="140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Dépistage SARM de 280 patients en 2004 et 2005</a:t>
            </a:r>
          </a:p>
          <a:p>
            <a:pPr>
              <a:lnSpc>
                <a:spcPct val="90000"/>
              </a:lnSpc>
              <a:spcBef>
                <a:spcPct val="50000"/>
              </a:spcBef>
              <a:buClr>
                <a:schemeClr val="tx1"/>
              </a:buClr>
              <a:buFont typeface="Wingdings" pitchFamily="2" charset="2"/>
              <a:buNone/>
              <a:defRPr/>
            </a:pPr>
            <a:endParaRPr lang="fr-FR" sz="140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spcBef>
                <a:spcPct val="50000"/>
              </a:spcBef>
              <a:buClr>
                <a:schemeClr val="tx1"/>
              </a:buClr>
              <a:buFont typeface="Wingdings" pitchFamily="2" charset="2"/>
              <a:buNone/>
              <a:defRPr/>
            </a:pPr>
            <a:endParaRPr lang="fr-FR" sz="120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2402" name="Rectangle 3"/>
          <p:cNvSpPr>
            <a:spLocks noChangeArrowheads="1"/>
          </p:cNvSpPr>
          <p:nvPr/>
        </p:nvSpPr>
        <p:spPr bwMode="auto">
          <a:xfrm>
            <a:off x="550863" y="381000"/>
            <a:ext cx="805973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ctr" eaLnBrk="0" hangingPunct="0"/>
            <a:endParaRPr lang="fr-FR" altLang="fr-FR" sz="1900" b="1">
              <a:latin typeface="Lucida Sans Unicode" pitchFamily="34" charset="0"/>
            </a:endParaRPr>
          </a:p>
        </p:txBody>
      </p:sp>
      <p:pic>
        <p:nvPicPr>
          <p:cNvPr id="10240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566863"/>
            <a:ext cx="2543175" cy="148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04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3" y="3165475"/>
            <a:ext cx="2452687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05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35375" y="1700213"/>
            <a:ext cx="4914900" cy="370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5879" name="Rectang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smtClean="0"/>
              <a:t>Relation hygiène des mains transmission croisée</a:t>
            </a:r>
          </a:p>
        </p:txBody>
      </p:sp>
    </p:spTree>
    <p:extLst>
      <p:ext uri="{BB962C8B-B14F-4D97-AF65-F5344CB8AC3E}">
        <p14:creationId xmlns:p14="http://schemas.microsoft.com/office/powerpoint/2010/main" val="3244378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170"/>
    </mc:Choice>
    <mc:Fallback xmlns="">
      <p:transition spd="slow" advTm="4217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Rectangle 2"/>
          <p:cNvSpPr>
            <a:spLocks noChangeArrowheads="1"/>
          </p:cNvSpPr>
          <p:nvPr/>
        </p:nvSpPr>
        <p:spPr bwMode="auto">
          <a:xfrm>
            <a:off x="0" y="39036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 altLang="fr-FR" sz="1800"/>
          </a:p>
        </p:txBody>
      </p:sp>
      <p:pic>
        <p:nvPicPr>
          <p:cNvPr id="103426" name="Picture 3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677988"/>
            <a:ext cx="6996113" cy="267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27" name="Rectangle 4"/>
          <p:cNvSpPr>
            <a:spLocks noChangeArrowheads="1"/>
          </p:cNvSpPr>
          <p:nvPr/>
        </p:nvSpPr>
        <p:spPr bwMode="auto">
          <a:xfrm>
            <a:off x="1214438" y="374650"/>
            <a:ext cx="6638925" cy="647700"/>
          </a:xfrm>
          <a:prstGeom prst="rect">
            <a:avLst/>
          </a:prstGeom>
          <a:noFill/>
          <a:ln w="47625" cmpd="thickThin">
            <a:solidFill>
              <a:schemeClr val="tx1"/>
            </a:solidFill>
            <a:miter lim="800000"/>
            <a:headEnd/>
            <a:tailEnd/>
          </a:ln>
        </p:spPr>
        <p:txBody>
          <a:bodyPr lIns="98425" tIns="49213" rIns="98425" bIns="49213">
            <a:spAutoFit/>
          </a:bodyPr>
          <a:lstStyle/>
          <a:p>
            <a:pPr algn="ctr" defTabSz="979488">
              <a:spcBef>
                <a:spcPct val="50000"/>
              </a:spcBef>
            </a:pPr>
            <a:r>
              <a:rPr lang="fr-FR" altLang="fr-FR" sz="3400" b="1">
                <a:latin typeface="Tahoma" pitchFamily="34" charset="0"/>
              </a:rPr>
              <a:t>TECHNIQUE</a:t>
            </a:r>
          </a:p>
        </p:txBody>
      </p:sp>
      <p:pic>
        <p:nvPicPr>
          <p:cNvPr id="103428" name="Picture 2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206875"/>
            <a:ext cx="7485063" cy="265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45574243"/>
      </p:ext>
    </p:extLst>
  </p:cSld>
  <p:clrMapOvr>
    <a:masterClrMapping/>
  </p:clrMapOvr>
  <p:transition spd="slow" advTm="60862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Boite à coucou</a:t>
            </a:r>
            <a:endParaRPr lang="fr-FR" dirty="0"/>
          </a:p>
        </p:txBody>
      </p:sp>
      <p:sp>
        <p:nvSpPr>
          <p:cNvPr id="4" name="AutoShape 2" descr="https://encrypted-tbn2.gstatic.com/shopping?q=tbn:ANd9GcTtXEexDeEAX66lcD_tqsWGxxa173gTR9CeSWu7exnmXDRrniZ56bUmdsiDIj_CHozy4uj4MYOJpxp4Z6OX-I2Z1xZGhtcuDqH1G8ycKsBq7R6C9hBWm2o_n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700808"/>
            <a:ext cx="3943350" cy="428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8855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180"/>
    </mc:Choice>
    <mc:Fallback xmlns="">
      <p:transition spd="slow" advTm="48180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3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r-FR" altLang="fr-FR" dirty="0" smtClean="0"/>
              <a:t>Objectif: protection individuelle du soignant</a:t>
            </a:r>
          </a:p>
          <a:p>
            <a:r>
              <a:rPr lang="fr-FR" altLang="fr-FR" dirty="0" smtClean="0"/>
              <a:t>Indication:</a:t>
            </a:r>
          </a:p>
          <a:p>
            <a:pPr lvl="1"/>
            <a:r>
              <a:rPr lang="fr-FR" altLang="fr-FR" dirty="0" smtClean="0"/>
              <a:t>Manœuvres invasives significatives et contact sang ou liquides biologiques</a:t>
            </a:r>
          </a:p>
          <a:p>
            <a:pPr lvl="2"/>
            <a:r>
              <a:rPr lang="fr-FR" altLang="fr-FR" dirty="0" smtClean="0"/>
              <a:t>Le port de gant n’est plus recommandé en IM, SC ou ID (SF2H/</a:t>
            </a:r>
            <a:r>
              <a:rPr lang="fr-FR" altLang="fr-FR" dirty="0" err="1" smtClean="0"/>
              <a:t>Geres</a:t>
            </a:r>
            <a:r>
              <a:rPr lang="fr-FR" altLang="fr-FR" dirty="0" smtClean="0"/>
              <a:t>  2024)</a:t>
            </a:r>
          </a:p>
          <a:p>
            <a:pPr lvl="2"/>
            <a:r>
              <a:rPr lang="fr-FR" altLang="fr-FR" dirty="0" smtClean="0"/>
              <a:t>Pas recommandé non plus pour isolement BMR</a:t>
            </a:r>
          </a:p>
          <a:p>
            <a:pPr lvl="1"/>
            <a:r>
              <a:rPr lang="fr-FR" altLang="fr-FR" dirty="0" smtClean="0"/>
              <a:t>Si risque projection sang ou liquides biologiques sur plaie non couverte</a:t>
            </a:r>
          </a:p>
          <a:p>
            <a:pPr lvl="1"/>
            <a:r>
              <a:rPr lang="fr-FR" altLang="fr-FR" dirty="0" smtClean="0"/>
              <a:t>Manipulation déchets souillés, changes, produits agressifs  etc…</a:t>
            </a:r>
          </a:p>
          <a:p>
            <a:r>
              <a:rPr lang="fr-FR" dirty="0" smtClean="0"/>
              <a:t>Les gants sont changés </a:t>
            </a:r>
          </a:p>
          <a:p>
            <a:pPr lvl="2"/>
            <a:r>
              <a:rPr lang="fr-FR" dirty="0" smtClean="0"/>
              <a:t>Entre deux patients</a:t>
            </a:r>
          </a:p>
          <a:p>
            <a:pPr lvl="2"/>
            <a:r>
              <a:rPr lang="fr-FR" dirty="0" smtClean="0"/>
              <a:t>Entre deux activités, y compris chez un même patient.</a:t>
            </a:r>
          </a:p>
          <a:p>
            <a:pPr lvl="1"/>
            <a:r>
              <a:rPr lang="fr-FR" dirty="0" smtClean="0"/>
              <a:t>Mis juste avant le contact, le soin ou le traitement.</a:t>
            </a:r>
          </a:p>
          <a:p>
            <a:pPr lvl="1"/>
            <a:r>
              <a:rPr lang="fr-FR" dirty="0" smtClean="0"/>
              <a:t>Retirés dés la fin du soin pour être jetés avant de toucher l’environnement.</a:t>
            </a:r>
          </a:p>
          <a:p>
            <a:r>
              <a:rPr lang="fr-FR" dirty="0" smtClean="0"/>
              <a:t>Le port de gants est un frein à la désinfection des mains</a:t>
            </a:r>
          </a:p>
        </p:txBody>
      </p:sp>
      <p:sp>
        <p:nvSpPr>
          <p:cNvPr id="338948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smtClean="0"/>
              <a:t>Port de gants</a:t>
            </a:r>
          </a:p>
        </p:txBody>
      </p:sp>
    </p:spTree>
    <p:extLst>
      <p:ext uri="{BB962C8B-B14F-4D97-AF65-F5344CB8AC3E}">
        <p14:creationId xmlns:p14="http://schemas.microsoft.com/office/powerpoint/2010/main" val="2086486366"/>
      </p:ext>
    </p:extLst>
  </p:cSld>
  <p:clrMapOvr>
    <a:masterClrMapping/>
  </p:clrMapOvr>
  <p:transition spd="slow" advTm="217087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Rectangle 2"/>
          <p:cNvSpPr>
            <a:spLocks noChangeArrowheads="1"/>
          </p:cNvSpPr>
          <p:nvPr/>
        </p:nvSpPr>
        <p:spPr bwMode="auto">
          <a:xfrm>
            <a:off x="1143000" y="457200"/>
            <a:ext cx="7848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fr-FR" altLang="fr-FR" sz="5400">
              <a:latin typeface="Times New Roman" pitchFamily="18" charset="0"/>
            </a:endParaRPr>
          </a:p>
        </p:txBody>
      </p:sp>
      <p:sp>
        <p:nvSpPr>
          <p:cNvPr id="342027" name="Rectang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Gestion des </a:t>
            </a:r>
            <a:r>
              <a:rPr lang="fr-FR" dirty="0" err="1"/>
              <a:t>excreta</a:t>
            </a:r>
            <a:r>
              <a:rPr lang="fr-FR" dirty="0"/>
              <a:t> </a:t>
            </a:r>
            <a:endParaRPr lang="fr-FR" altLang="fr-FR" dirty="0" smtClean="0"/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 smtClean="0"/>
              <a:t>Source </a:t>
            </a:r>
            <a:r>
              <a:rPr lang="fr-FR" dirty="0"/>
              <a:t>majeure de diffusion de bactéries, notamment de bactéries résistantes aux </a:t>
            </a:r>
            <a:r>
              <a:rPr lang="fr-FR" dirty="0" smtClean="0"/>
              <a:t>antibiotiques</a:t>
            </a:r>
          </a:p>
          <a:p>
            <a:pPr lvl="1"/>
            <a:r>
              <a:rPr lang="fr-FR" dirty="0" smtClean="0"/>
              <a:t>Gants </a:t>
            </a:r>
            <a:r>
              <a:rPr lang="fr-FR" dirty="0"/>
              <a:t>et </a:t>
            </a:r>
            <a:r>
              <a:rPr lang="fr-FR" dirty="0" smtClean="0"/>
              <a:t>protection </a:t>
            </a:r>
            <a:r>
              <a:rPr lang="fr-FR" dirty="0"/>
              <a:t>de la </a:t>
            </a:r>
            <a:r>
              <a:rPr lang="fr-FR" dirty="0" smtClean="0"/>
              <a:t>tenue</a:t>
            </a:r>
          </a:p>
          <a:p>
            <a:pPr lvl="1"/>
            <a:r>
              <a:rPr lang="fr-FR" dirty="0"/>
              <a:t>H</a:t>
            </a:r>
            <a:r>
              <a:rPr lang="fr-FR" dirty="0" smtClean="0"/>
              <a:t>ygiène </a:t>
            </a:r>
            <a:r>
              <a:rPr lang="fr-FR" dirty="0"/>
              <a:t>des mains au retrait des </a:t>
            </a:r>
            <a:r>
              <a:rPr lang="fr-FR" dirty="0" smtClean="0"/>
              <a:t>gants</a:t>
            </a:r>
          </a:p>
          <a:p>
            <a:r>
              <a:rPr lang="fr-FR" dirty="0" smtClean="0"/>
              <a:t>Sac </a:t>
            </a:r>
            <a:r>
              <a:rPr lang="fr-FR" dirty="0"/>
              <a:t>de recueil à usage </a:t>
            </a:r>
            <a:r>
              <a:rPr lang="fr-FR" dirty="0" smtClean="0"/>
              <a:t>unique</a:t>
            </a:r>
          </a:p>
          <a:p>
            <a:r>
              <a:rPr lang="fr-FR" dirty="0" smtClean="0"/>
              <a:t>Ou transport du bassin avec </a:t>
            </a:r>
            <a:r>
              <a:rPr lang="fr-FR" dirty="0"/>
              <a:t>un couvercle et </a:t>
            </a:r>
            <a:r>
              <a:rPr lang="fr-FR" dirty="0" smtClean="0"/>
              <a:t>dépose </a:t>
            </a:r>
            <a:r>
              <a:rPr lang="fr-FR" dirty="0"/>
              <a:t>dans le lave-bassin, sans manipulation ni </a:t>
            </a:r>
            <a:r>
              <a:rPr lang="fr-FR" dirty="0" smtClean="0"/>
              <a:t>rinçage (risque d’aérosolisation).</a:t>
            </a:r>
          </a:p>
          <a:p>
            <a:r>
              <a:rPr lang="fr-FR" dirty="0" smtClean="0"/>
              <a:t>Si le patient utilise le WC de la chambre: baisser le couvercle avant de tirer la chasse d’eau (</a:t>
            </a:r>
            <a:r>
              <a:rPr lang="fr-FR" dirty="0"/>
              <a:t>risque d’aérosolisation)</a:t>
            </a:r>
          </a:p>
        </p:txBody>
      </p:sp>
    </p:spTree>
    <p:extLst>
      <p:ext uri="{BB962C8B-B14F-4D97-AF65-F5344CB8AC3E}">
        <p14:creationId xmlns:p14="http://schemas.microsoft.com/office/powerpoint/2010/main" val="531371913"/>
      </p:ext>
    </p:extLst>
  </p:cSld>
  <p:clrMapOvr>
    <a:masterClrMapping/>
  </p:clrMapOvr>
  <p:transition advTm="131036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err="1" smtClean="0"/>
              <a:t>Gestes</a:t>
            </a:r>
            <a:r>
              <a:rPr dirty="0" smtClean="0"/>
              <a:t> </a:t>
            </a:r>
            <a:r>
              <a:rPr dirty="0" err="1" smtClean="0"/>
              <a:t>invasifs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Asepsie lors </a:t>
            </a:r>
            <a:r>
              <a:rPr lang="fr-FR" dirty="0" smtClean="0"/>
              <a:t>de la pose</a:t>
            </a:r>
          </a:p>
          <a:p>
            <a:pPr lvl="1"/>
            <a:r>
              <a:rPr dirty="0" err="1" smtClean="0"/>
              <a:t>Désinfection</a:t>
            </a:r>
            <a:r>
              <a:rPr dirty="0" smtClean="0"/>
              <a:t> </a:t>
            </a:r>
            <a:r>
              <a:rPr dirty="0" err="1"/>
              <a:t>cutanée</a:t>
            </a:r>
            <a:r>
              <a:rPr dirty="0"/>
              <a:t> </a:t>
            </a:r>
            <a:r>
              <a:rPr dirty="0" err="1"/>
              <a:t>rigoureuse</a:t>
            </a:r>
            <a:endParaRPr dirty="0"/>
          </a:p>
          <a:p>
            <a:pPr lvl="1"/>
            <a:r>
              <a:rPr dirty="0" err="1" smtClean="0"/>
              <a:t>Matériel</a:t>
            </a:r>
            <a:r>
              <a:rPr dirty="0" smtClean="0"/>
              <a:t> </a:t>
            </a:r>
            <a:r>
              <a:rPr dirty="0" err="1"/>
              <a:t>stérile</a:t>
            </a:r>
            <a:r>
              <a:rPr dirty="0"/>
              <a:t> à usage unique</a:t>
            </a:r>
          </a:p>
          <a:p>
            <a:pPr lvl="1"/>
            <a:r>
              <a:rPr dirty="0" smtClean="0"/>
              <a:t>Respect </a:t>
            </a:r>
            <a:r>
              <a:rPr dirty="0"/>
              <a:t>des </a:t>
            </a:r>
            <a:r>
              <a:rPr dirty="0" err="1" smtClean="0"/>
              <a:t>protocoles</a:t>
            </a:r>
            <a:endParaRPr lang="fr-FR" dirty="0" smtClean="0"/>
          </a:p>
          <a:p>
            <a:r>
              <a:rPr lang="fr-FR" dirty="0" smtClean="0"/>
              <a:t>Evaluer tous les jours l’indication du maintien</a:t>
            </a:r>
          </a:p>
          <a:p>
            <a:pPr lvl="1"/>
            <a:r>
              <a:rPr lang="fr-FR" dirty="0" smtClean="0"/>
              <a:t>Ablation sonde U si posée pour incontinence</a:t>
            </a:r>
          </a:p>
          <a:p>
            <a:pPr lvl="1"/>
            <a:r>
              <a:rPr lang="fr-FR" dirty="0" smtClean="0"/>
              <a:t>Ablation </a:t>
            </a:r>
            <a:r>
              <a:rPr lang="fr-FR" dirty="0" smtClean="0"/>
              <a:t>cathéter vasculaire </a:t>
            </a:r>
            <a:r>
              <a:rPr lang="fr-FR" dirty="0" smtClean="0"/>
              <a:t>si hémodynamique stable et relais PO possible</a:t>
            </a:r>
          </a:p>
          <a:p>
            <a:pPr lvl="1"/>
            <a:r>
              <a:rPr lang="fr-FR" dirty="0" smtClean="0"/>
              <a:t>Extubation si possible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0407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3110"/>
    </mc:Choice>
    <mc:Fallback xmlns="">
      <p:transition spd="slow" advTm="143110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Entretien de l’environnement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 err="1" smtClean="0"/>
              <a:t>Nettoyage</a:t>
            </a:r>
            <a:r>
              <a:rPr dirty="0" smtClean="0"/>
              <a:t> </a:t>
            </a:r>
            <a:r>
              <a:rPr dirty="0" err="1"/>
              <a:t>régulier</a:t>
            </a:r>
            <a:r>
              <a:rPr dirty="0"/>
              <a:t> des </a:t>
            </a:r>
            <a:r>
              <a:rPr dirty="0" smtClean="0"/>
              <a:t>surfaces</a:t>
            </a:r>
            <a:endParaRPr lang="fr-FR" dirty="0" smtClean="0"/>
          </a:p>
          <a:p>
            <a:pPr lvl="1"/>
            <a:r>
              <a:rPr lang="fr-FR" dirty="0" smtClean="0"/>
              <a:t>En particulier avant les soins</a:t>
            </a:r>
          </a:p>
          <a:p>
            <a:pPr lvl="1"/>
            <a:r>
              <a:rPr lang="fr-FR" dirty="0" smtClean="0"/>
              <a:t>Plan de travail</a:t>
            </a:r>
          </a:p>
          <a:p>
            <a:pPr lvl="1"/>
            <a:r>
              <a:rPr lang="fr-FR" dirty="0" smtClean="0"/>
              <a:t>Paillasse</a:t>
            </a:r>
          </a:p>
          <a:p>
            <a:pPr marL="630238" lvl="2" indent="0">
              <a:buNone/>
            </a:pPr>
            <a:r>
              <a:rPr lang="fr-FR" dirty="0" smtClean="0"/>
              <a:t>Adaptable</a:t>
            </a:r>
            <a:endParaRPr dirty="0"/>
          </a:p>
          <a:p>
            <a:r>
              <a:rPr dirty="0" err="1" smtClean="0"/>
              <a:t>Linge</a:t>
            </a:r>
            <a:r>
              <a:rPr dirty="0"/>
              <a:t>, </a:t>
            </a:r>
            <a:r>
              <a:rPr dirty="0" err="1"/>
              <a:t>matériel</a:t>
            </a:r>
            <a:r>
              <a:rPr dirty="0"/>
              <a:t>, </a:t>
            </a:r>
            <a:r>
              <a:rPr dirty="0" err="1"/>
              <a:t>déchets</a:t>
            </a:r>
            <a:r>
              <a:rPr dirty="0"/>
              <a:t> : circuits </a:t>
            </a:r>
            <a:r>
              <a:rPr dirty="0" err="1"/>
              <a:t>dédiés</a:t>
            </a:r>
            <a:endParaRPr dirty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72913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004"/>
    </mc:Choice>
    <mc:Fallback xmlns="">
      <p:transition spd="slow" advTm="61004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altLang="fr-FR" dirty="0" smtClean="0"/>
              <a:t>Séparation du malade des autres malades</a:t>
            </a:r>
          </a:p>
          <a:p>
            <a:pPr lvl="1"/>
            <a:r>
              <a:rPr lang="fr-FR" altLang="fr-FR" dirty="0" smtClean="0"/>
              <a:t>Chambre seule ou regroupement lors d’épidémies.</a:t>
            </a:r>
          </a:p>
          <a:p>
            <a:pPr lvl="1"/>
            <a:endParaRPr lang="fr-FR" altLang="fr-FR" dirty="0" smtClean="0"/>
          </a:p>
          <a:p>
            <a:r>
              <a:rPr lang="fr-FR" altLang="fr-FR" dirty="0" smtClean="0"/>
              <a:t>Selon mode de transmission</a:t>
            </a:r>
          </a:p>
          <a:p>
            <a:pPr lvl="1"/>
            <a:r>
              <a:rPr lang="fr-FR" altLang="fr-FR" dirty="0" smtClean="0"/>
              <a:t>Patient porteur de microorganismes particuliers</a:t>
            </a:r>
          </a:p>
          <a:p>
            <a:pPr lvl="2"/>
            <a:r>
              <a:rPr lang="fr-FR" altLang="fr-FR" dirty="0" smtClean="0"/>
              <a:t>Précautions standard: pour tous les patients</a:t>
            </a:r>
          </a:p>
          <a:p>
            <a:pPr lvl="2"/>
            <a:r>
              <a:rPr lang="fr-FR" altLang="fr-FR" dirty="0" smtClean="0"/>
              <a:t>Si infection aéroportée: précautions respiratoires</a:t>
            </a:r>
          </a:p>
          <a:p>
            <a:pPr lvl="2"/>
            <a:r>
              <a:rPr lang="fr-FR" altLang="fr-FR" dirty="0" smtClean="0"/>
              <a:t>Si transmission </a:t>
            </a:r>
            <a:r>
              <a:rPr lang="fr-FR" altLang="fr-FR" dirty="0" err="1" smtClean="0"/>
              <a:t>manuportée</a:t>
            </a:r>
            <a:r>
              <a:rPr lang="fr-FR" altLang="fr-FR" dirty="0" smtClean="0"/>
              <a:t>: précautions contact</a:t>
            </a:r>
          </a:p>
          <a:p>
            <a:pPr lvl="2"/>
            <a:endParaRPr lang="fr-FR" altLang="fr-FR" dirty="0" smtClean="0"/>
          </a:p>
          <a:p>
            <a:pPr lvl="1"/>
            <a:r>
              <a:rPr lang="fr-FR" altLang="fr-FR" dirty="0" smtClean="0"/>
              <a:t>Patient à risque d’acquisition (neutropénie profonde): </a:t>
            </a:r>
          </a:p>
          <a:p>
            <a:pPr lvl="2"/>
            <a:r>
              <a:rPr lang="fr-FR" altLang="fr-FR" dirty="0" smtClean="0"/>
              <a:t>Isolement protecteur</a:t>
            </a:r>
          </a:p>
        </p:txBody>
      </p:sp>
      <p:sp>
        <p:nvSpPr>
          <p:cNvPr id="34816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smtClean="0"/>
              <a:t>Précautions particulières « isolement »</a:t>
            </a:r>
          </a:p>
        </p:txBody>
      </p:sp>
    </p:spTree>
    <p:extLst>
      <p:ext uri="{BB962C8B-B14F-4D97-AF65-F5344CB8AC3E}">
        <p14:creationId xmlns:p14="http://schemas.microsoft.com/office/powerpoint/2010/main" val="2084242070"/>
      </p:ext>
    </p:extLst>
  </p:cSld>
  <p:clrMapOvr>
    <a:masterClrMapping/>
  </p:clrMapOvr>
  <p:transition spd="slow" advTm="5305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Plan du cours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Définitions</a:t>
            </a:r>
          </a:p>
          <a:p>
            <a:r>
              <a:rPr lang="fr-FR" dirty="0" smtClean="0"/>
              <a:t>Fréquence</a:t>
            </a:r>
          </a:p>
          <a:p>
            <a:r>
              <a:rPr lang="fr-FR" dirty="0"/>
              <a:t>Modes de transmission</a:t>
            </a:r>
          </a:p>
          <a:p>
            <a:r>
              <a:rPr lang="fr-FR" dirty="0" smtClean="0"/>
              <a:t>Principales IAS</a:t>
            </a:r>
            <a:endParaRPr lang="fr-FR" dirty="0"/>
          </a:p>
          <a:p>
            <a:r>
              <a:rPr lang="fr-FR" dirty="0" smtClean="0"/>
              <a:t>Prévention</a:t>
            </a:r>
          </a:p>
          <a:p>
            <a:pPr lvl="1"/>
            <a:r>
              <a:rPr lang="fr-FR" dirty="0" smtClean="0"/>
              <a:t>Surveillance</a:t>
            </a:r>
          </a:p>
          <a:p>
            <a:pPr lvl="1"/>
            <a:r>
              <a:rPr lang="fr-FR" dirty="0"/>
              <a:t>Signalement</a:t>
            </a:r>
          </a:p>
          <a:p>
            <a:pPr lvl="1"/>
            <a:r>
              <a:rPr lang="fr-FR" dirty="0" smtClean="0"/>
              <a:t>Organisation des établissements</a:t>
            </a:r>
          </a:p>
        </p:txBody>
      </p:sp>
    </p:spTree>
    <p:extLst>
      <p:ext uri="{BB962C8B-B14F-4D97-AF65-F5344CB8AC3E}">
        <p14:creationId xmlns:p14="http://schemas.microsoft.com/office/powerpoint/2010/main" val="2523109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618"/>
    </mc:Choice>
    <mc:Fallback xmlns="">
      <p:transition spd="slow" advTm="27618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altLang="fr-FR" smtClean="0"/>
              <a:t>Précautions CONTACT "C"</a:t>
            </a:r>
          </a:p>
          <a:p>
            <a:pPr lvl="1"/>
            <a:r>
              <a:rPr lang="fr-FR" altLang="fr-FR" smtClean="0"/>
              <a:t>Contact direct avec le patient </a:t>
            </a:r>
          </a:p>
          <a:p>
            <a:pPr lvl="1"/>
            <a:r>
              <a:rPr lang="fr-FR" altLang="fr-FR" smtClean="0"/>
              <a:t>    ou son environnement.</a:t>
            </a:r>
          </a:p>
          <a:p>
            <a:pPr lvl="1"/>
            <a:r>
              <a:rPr lang="fr-FR" altLang="fr-FR" smtClean="0"/>
              <a:t>Tablier plastique</a:t>
            </a:r>
          </a:p>
          <a:p>
            <a:pPr lvl="1"/>
            <a:r>
              <a:rPr lang="fr-FR" altLang="fr-FR" smtClean="0"/>
              <a:t>Hygiène des mains après le soin : SHA</a:t>
            </a:r>
          </a:p>
          <a:p>
            <a:pPr lvl="1"/>
            <a:r>
              <a:rPr lang="fr-FR" altLang="fr-FR" smtClean="0"/>
              <a:t>Contact « renforcées » pour EPC</a:t>
            </a:r>
          </a:p>
          <a:p>
            <a:endParaRPr lang="fr-FR" altLang="fr-FR" dirty="0" smtClean="0"/>
          </a:p>
        </p:txBody>
      </p:sp>
      <p:sp>
        <p:nvSpPr>
          <p:cNvPr id="35021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smtClean="0"/>
              <a:t>Précautions particulières contact</a:t>
            </a:r>
            <a:endParaRPr lang="fr-FR" altLang="fr-FR" dirty="0" smtClean="0"/>
          </a:p>
        </p:txBody>
      </p:sp>
    </p:spTree>
    <p:extLst>
      <p:ext uri="{BB962C8B-B14F-4D97-AF65-F5344CB8AC3E}">
        <p14:creationId xmlns:p14="http://schemas.microsoft.com/office/powerpoint/2010/main" val="3391240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543"/>
    </mc:Choice>
    <mc:Fallback xmlns="">
      <p:transition spd="slow" advTm="42543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3"/>
          <p:cNvSpPr>
            <a:spLocks noGrp="1"/>
          </p:cNvSpPr>
          <p:nvPr>
            <p:ph idx="1"/>
          </p:nvPr>
        </p:nvSpPr>
        <p:spPr>
          <a:xfrm>
            <a:off x="323528" y="1484784"/>
            <a:ext cx="8363272" cy="5184576"/>
          </a:xfrm>
        </p:spPr>
        <p:txBody>
          <a:bodyPr>
            <a:normAutofit/>
          </a:bodyPr>
          <a:lstStyle/>
          <a:p>
            <a:r>
              <a:rPr lang="fr-FR" altLang="fr-FR" dirty="0" smtClean="0"/>
              <a:t>Précautions </a:t>
            </a:r>
            <a:r>
              <a:rPr lang="fr-FR" altLang="fr-FR" dirty="0"/>
              <a:t>respiratoires: </a:t>
            </a:r>
            <a:r>
              <a:rPr lang="fr-FR" altLang="fr-FR" b="1" dirty="0">
                <a:solidFill>
                  <a:srgbClr val="FF0000"/>
                </a:solidFill>
              </a:rPr>
              <a:t>Continuum gouttelettes/air </a:t>
            </a:r>
          </a:p>
          <a:p>
            <a:pPr lvl="1"/>
            <a:r>
              <a:rPr lang="fr-FR" altLang="fr-FR" dirty="0" err="1"/>
              <a:t>Reco</a:t>
            </a:r>
            <a:r>
              <a:rPr lang="fr-FR" altLang="fr-FR" dirty="0"/>
              <a:t> de renouvellement d’air &gt; 6vol/h</a:t>
            </a:r>
          </a:p>
          <a:p>
            <a:pPr lvl="1"/>
            <a:r>
              <a:rPr lang="fr-FR" altLang="fr-FR" dirty="0"/>
              <a:t>Transmission liée à proximité/durée du contact /dose infectante</a:t>
            </a:r>
          </a:p>
          <a:p>
            <a:pPr lvl="1"/>
            <a:r>
              <a:rPr lang="fr-FR" altLang="fr-FR" dirty="0"/>
              <a:t>Choix entre masque </a:t>
            </a:r>
            <a:r>
              <a:rPr lang="fr-FR" altLang="fr-FR" dirty="0" err="1"/>
              <a:t>chir</a:t>
            </a:r>
            <a:r>
              <a:rPr lang="fr-FR" altLang="fr-FR" dirty="0"/>
              <a:t> ou FFP2 selon</a:t>
            </a:r>
          </a:p>
          <a:p>
            <a:pPr lvl="2"/>
            <a:r>
              <a:rPr lang="fr-FR" altLang="fr-FR" dirty="0"/>
              <a:t>Gravité de la pathologie</a:t>
            </a:r>
          </a:p>
          <a:p>
            <a:pPr lvl="2"/>
            <a:r>
              <a:rPr lang="fr-FR" altLang="fr-FR" dirty="0"/>
              <a:t>Dose infectante</a:t>
            </a:r>
          </a:p>
          <a:p>
            <a:pPr lvl="2"/>
            <a:r>
              <a:rPr lang="fr-FR" altLang="fr-FR" dirty="0"/>
              <a:t>Durée contact</a:t>
            </a:r>
          </a:p>
          <a:p>
            <a:pPr lvl="2"/>
            <a:r>
              <a:rPr lang="fr-FR" altLang="fr-FR" dirty="0"/>
              <a:t>Proximité contact</a:t>
            </a:r>
          </a:p>
          <a:p>
            <a:pPr lvl="2"/>
            <a:r>
              <a:rPr lang="fr-FR" altLang="fr-FR" dirty="0"/>
              <a:t>Ventilation pièce</a:t>
            </a:r>
          </a:p>
          <a:p>
            <a:pPr lvl="1"/>
            <a:r>
              <a:rPr lang="fr-FR" altLang="fr-FR" dirty="0"/>
              <a:t>Si risque très élevé</a:t>
            </a:r>
          </a:p>
          <a:p>
            <a:pPr lvl="2"/>
            <a:r>
              <a:rPr lang="fr-FR" altLang="fr-FR" dirty="0"/>
              <a:t>Chambre à pression négative</a:t>
            </a:r>
          </a:p>
          <a:p>
            <a:endParaRPr lang="fr-FR" altLang="fr-FR" dirty="0" smtClean="0"/>
          </a:p>
        </p:txBody>
      </p:sp>
      <p:sp>
        <p:nvSpPr>
          <p:cNvPr id="35021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dirty="0" smtClean="0"/>
              <a:t>Précautions particulières respiratoires</a:t>
            </a:r>
          </a:p>
        </p:txBody>
      </p:sp>
      <p:pic>
        <p:nvPicPr>
          <p:cNvPr id="115715" name="Picture 5" descr="Goutellet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11352" y="2780928"/>
            <a:ext cx="2160240" cy="153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7" y="4602272"/>
            <a:ext cx="3593711" cy="2076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8273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3986"/>
    </mc:Choice>
    <mc:Fallback xmlns="">
      <p:transition spd="slow" advTm="203986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Rectangle 3"/>
          <p:cNvSpPr>
            <a:spLocks noGrp="1"/>
          </p:cNvSpPr>
          <p:nvPr>
            <p:ph idx="1"/>
          </p:nvPr>
        </p:nvSpPr>
        <p:spPr>
          <a:xfrm>
            <a:off x="457200" y="1916113"/>
            <a:ext cx="8229600" cy="4090987"/>
          </a:xfrm>
        </p:spPr>
        <p:txBody>
          <a:bodyPr/>
          <a:lstStyle/>
          <a:p>
            <a:r>
              <a:rPr lang="fr-FR" altLang="fr-FR" dirty="0" err="1" smtClean="0">
                <a:solidFill>
                  <a:srgbClr val="0000FF"/>
                </a:solidFill>
              </a:rPr>
              <a:t>Neutropénique</a:t>
            </a:r>
            <a:endParaRPr lang="fr-FR" altLang="fr-FR" dirty="0" smtClean="0">
              <a:solidFill>
                <a:srgbClr val="0000FF"/>
              </a:solidFill>
            </a:endParaRPr>
          </a:p>
          <a:p>
            <a:pPr lvl="1"/>
            <a:r>
              <a:rPr lang="fr-FR" altLang="fr-FR" dirty="0" smtClean="0"/>
              <a:t>Hygiène des mains avant d’entrer</a:t>
            </a:r>
          </a:p>
          <a:p>
            <a:pPr lvl="2"/>
            <a:r>
              <a:rPr lang="fr-FR" altLang="fr-FR" dirty="0" smtClean="0"/>
              <a:t>SHA</a:t>
            </a:r>
          </a:p>
          <a:p>
            <a:pPr lvl="1"/>
            <a:r>
              <a:rPr lang="fr-FR" altLang="fr-FR" dirty="0" smtClean="0"/>
              <a:t>Masque/gants/</a:t>
            </a:r>
            <a:r>
              <a:rPr lang="fr-FR" altLang="fr-FR" dirty="0" err="1" smtClean="0"/>
              <a:t>surblouse</a:t>
            </a:r>
            <a:r>
              <a:rPr lang="fr-FR" altLang="fr-FR" dirty="0" smtClean="0"/>
              <a:t>/charlotte</a:t>
            </a:r>
          </a:p>
          <a:p>
            <a:pPr lvl="2"/>
            <a:r>
              <a:rPr lang="fr-FR" altLang="fr-FR" dirty="0" smtClean="0"/>
              <a:t>Mettre avant d’entrer et retirer hors de la chambre</a:t>
            </a:r>
          </a:p>
          <a:p>
            <a:pPr lvl="1"/>
            <a:r>
              <a:rPr lang="fr-FR" altLang="fr-FR" dirty="0" smtClean="0"/>
              <a:t>+/- chambre à pression positive</a:t>
            </a:r>
          </a:p>
          <a:p>
            <a:endParaRPr lang="fr-FR" altLang="fr-FR" dirty="0" smtClean="0">
              <a:solidFill>
                <a:srgbClr val="0000FF"/>
              </a:solidFill>
            </a:endParaRPr>
          </a:p>
        </p:txBody>
      </p:sp>
      <p:sp>
        <p:nvSpPr>
          <p:cNvPr id="35225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altLang="fr-FR" smtClean="0"/>
              <a:t>Isolement protecteur</a:t>
            </a:r>
            <a:endParaRPr lang="fr-FR" altLang="fr-FR" dirty="0" smtClean="0"/>
          </a:p>
        </p:txBody>
      </p:sp>
    </p:spTree>
    <p:extLst>
      <p:ext uri="{BB962C8B-B14F-4D97-AF65-F5344CB8AC3E}">
        <p14:creationId xmlns:p14="http://schemas.microsoft.com/office/powerpoint/2010/main" val="129312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536"/>
    </mc:Choice>
    <mc:Fallback xmlns="">
      <p:transition spd="slow" advTm="49536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mtClean="0"/>
              <a:t>Précautions contact </a:t>
            </a:r>
          </a:p>
          <a:p>
            <a:pPr lvl="1"/>
            <a:r>
              <a:rPr lang="fr-FR" smtClean="0"/>
              <a:t>Uniquement SHA</a:t>
            </a:r>
          </a:p>
          <a:p>
            <a:r>
              <a:rPr lang="fr-FR" smtClean="0"/>
              <a:t>Précautions air ou isolement protecteur</a:t>
            </a:r>
          </a:p>
          <a:p>
            <a:pPr lvl="1"/>
            <a:r>
              <a:rPr lang="fr-FR" smtClean="0"/>
              <a:t>Idem soignants</a:t>
            </a:r>
          </a:p>
          <a:p>
            <a:endParaRPr lang="fr-FR" smtClean="0"/>
          </a:p>
        </p:txBody>
      </p:sp>
      <p:sp>
        <p:nvSpPr>
          <p:cNvPr id="35430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Pour les familles et visites</a:t>
            </a:r>
          </a:p>
        </p:txBody>
      </p:sp>
    </p:spTree>
    <p:extLst>
      <p:ext uri="{BB962C8B-B14F-4D97-AF65-F5344CB8AC3E}">
        <p14:creationId xmlns:p14="http://schemas.microsoft.com/office/powerpoint/2010/main" val="408574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391"/>
    </mc:Choice>
    <mc:Fallback xmlns="">
      <p:transition spd="slow" advTm="69391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Espace réservé du contenu 2"/>
          <p:cNvSpPr>
            <a:spLocks noGrp="1"/>
          </p:cNvSpPr>
          <p:nvPr>
            <p:ph idx="1"/>
          </p:nvPr>
        </p:nvSpPr>
        <p:spPr>
          <a:xfrm>
            <a:off x="323528" y="1912422"/>
            <a:ext cx="8229600" cy="4090268"/>
          </a:xfrm>
        </p:spPr>
        <p:txBody>
          <a:bodyPr>
            <a:normAutofit fontScale="85000" lnSpcReduction="20000"/>
          </a:bodyPr>
          <a:lstStyle/>
          <a:p>
            <a:r>
              <a:rPr lang="fr-FR" altLang="fr-FR" dirty="0"/>
              <a:t>Objectif: diminuer le risque de transmission aux patients/résidents</a:t>
            </a:r>
          </a:p>
          <a:p>
            <a:r>
              <a:rPr lang="fr-FR" altLang="fr-FR" dirty="0" smtClean="0"/>
              <a:t>Vaccins obligatoires: </a:t>
            </a:r>
          </a:p>
          <a:p>
            <a:pPr lvl="1"/>
            <a:r>
              <a:rPr lang="fr-FR" altLang="fr-FR" dirty="0" smtClean="0"/>
              <a:t>DTP, tuberculose, hépatite B</a:t>
            </a:r>
          </a:p>
          <a:p>
            <a:r>
              <a:rPr lang="fr-FR" altLang="fr-FR" dirty="0"/>
              <a:t>Vaccins </a:t>
            </a:r>
            <a:r>
              <a:rPr lang="fr-FR" altLang="fr-FR" dirty="0" smtClean="0"/>
              <a:t>recommandés</a:t>
            </a:r>
            <a:endParaRPr lang="fr-FR" altLang="fr-FR" dirty="0"/>
          </a:p>
          <a:p>
            <a:pPr lvl="1"/>
            <a:r>
              <a:rPr lang="fr-FR" altLang="fr-FR" dirty="0" smtClean="0"/>
              <a:t>Rougeole (ROR): </a:t>
            </a:r>
          </a:p>
          <a:p>
            <a:pPr lvl="2"/>
            <a:r>
              <a:rPr lang="fr-FR" altLang="fr-FR" dirty="0" smtClean="0"/>
              <a:t>Nécessaire avoir eu 2 doses vaccin (ou une rougeole…)</a:t>
            </a:r>
          </a:p>
          <a:p>
            <a:pPr lvl="1"/>
            <a:r>
              <a:rPr lang="fr-FR" altLang="fr-FR" dirty="0" smtClean="0"/>
              <a:t>Coqueluche</a:t>
            </a:r>
            <a:endParaRPr lang="fr-FR" altLang="fr-FR" dirty="0"/>
          </a:p>
          <a:p>
            <a:pPr lvl="2"/>
            <a:r>
              <a:rPr lang="fr-FR" altLang="fr-FR" dirty="0"/>
              <a:t>1 rappel nécessaire après 20 ans</a:t>
            </a:r>
          </a:p>
          <a:p>
            <a:pPr lvl="2"/>
            <a:r>
              <a:rPr lang="fr-FR" altLang="fr-FR" dirty="0"/>
              <a:t>Couplé au DTP de 25 ans</a:t>
            </a:r>
          </a:p>
          <a:p>
            <a:pPr lvl="1"/>
            <a:r>
              <a:rPr lang="fr-FR" altLang="fr-FR" dirty="0" smtClean="0"/>
              <a:t>COVID rappel à partir de 6 mois si ID grave</a:t>
            </a:r>
          </a:p>
          <a:p>
            <a:pPr lvl="2"/>
            <a:r>
              <a:rPr lang="fr-FR" altLang="fr-FR" dirty="0" smtClean="0"/>
              <a:t>1/an / soignants</a:t>
            </a:r>
          </a:p>
          <a:p>
            <a:pPr lvl="1"/>
            <a:r>
              <a:rPr lang="fr-FR" altLang="fr-FR" dirty="0" smtClean="0"/>
              <a:t>Grippe</a:t>
            </a:r>
          </a:p>
          <a:p>
            <a:pPr lvl="1"/>
            <a:r>
              <a:rPr lang="fr-FR" altLang="fr-FR" dirty="0" smtClean="0"/>
              <a:t>Varicelle (si pas d’ATCD / sérologie négative)</a:t>
            </a:r>
          </a:p>
        </p:txBody>
      </p:sp>
      <p:sp>
        <p:nvSpPr>
          <p:cNvPr id="319490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fr-FR" altLang="fr-FR" dirty="0"/>
              <a:t>Vaccination </a:t>
            </a:r>
            <a:r>
              <a:rPr lang="fr-FR" altLang="fr-FR" dirty="0" smtClean="0"/>
              <a:t>soignants</a:t>
            </a:r>
          </a:p>
        </p:txBody>
      </p:sp>
    </p:spTree>
    <p:extLst>
      <p:ext uri="{BB962C8B-B14F-4D97-AF65-F5344CB8AC3E}">
        <p14:creationId xmlns:p14="http://schemas.microsoft.com/office/powerpoint/2010/main" val="1132135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2157"/>
    </mc:Choice>
    <mc:Fallback xmlns="">
      <p:transition spd="slow" advTm="162157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1 portail pour établissement de santé</a:t>
            </a:r>
          </a:p>
          <a:p>
            <a:pPr lvl="1"/>
            <a:r>
              <a:rPr lang="fr-FR" dirty="0"/>
              <a:t>https://esin.santepubliquefrance.fr/: </a:t>
            </a:r>
            <a:r>
              <a:rPr lang="fr-FR" dirty="0" smtClean="0"/>
              <a:t>géré par l’EOH</a:t>
            </a:r>
            <a:endParaRPr lang="fr-FR" dirty="0"/>
          </a:p>
          <a:p>
            <a:r>
              <a:rPr lang="fr-FR" dirty="0" smtClean="0"/>
              <a:t>1 portail ville/EHPAD/médico social</a:t>
            </a:r>
          </a:p>
          <a:p>
            <a:pPr lvl="1"/>
            <a:r>
              <a:rPr lang="fr-FR" dirty="0"/>
              <a:t>https://signalement.social-sante.gouv.fr</a:t>
            </a:r>
            <a:r>
              <a:rPr lang="fr-FR" dirty="0" smtClean="0"/>
              <a:t>/</a:t>
            </a:r>
            <a:r>
              <a:rPr lang="fr-FR" dirty="0"/>
              <a:t>: </a:t>
            </a:r>
            <a:r>
              <a:rPr lang="fr-FR" dirty="0" smtClean="0"/>
              <a:t>ouvert à tous</a:t>
            </a:r>
            <a:endParaRPr lang="fr-FR" dirty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endParaRPr lang="fr-FR" dirty="0" smtClean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fr-FR" dirty="0"/>
              <a:t>Signalement des </a:t>
            </a:r>
            <a:r>
              <a:rPr lang="fr-FR" dirty="0" smtClean="0"/>
              <a:t>IAS</a:t>
            </a:r>
            <a:endParaRPr lang="fr-FR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861048"/>
            <a:ext cx="6491375" cy="2741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3438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9379"/>
    </mc:Choice>
    <mc:Fallback xmlns="">
      <p:transition spd="slow" advTm="139379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 smtClean="0"/>
              <a:t>Etablissement de santé: Équipe </a:t>
            </a:r>
            <a:r>
              <a:rPr lang="fr-FR" dirty="0"/>
              <a:t>opérationnelle d’hygiène (EOH</a:t>
            </a:r>
            <a:r>
              <a:rPr lang="fr-FR" dirty="0" smtClean="0"/>
              <a:t>)</a:t>
            </a:r>
          </a:p>
          <a:p>
            <a:pPr lvl="1"/>
            <a:r>
              <a:rPr lang="fr-FR" dirty="0"/>
              <a:t>Formation des professionnels</a:t>
            </a:r>
          </a:p>
          <a:p>
            <a:pPr lvl="1"/>
            <a:r>
              <a:rPr lang="fr-FR" dirty="0"/>
              <a:t>Surveillance des IAS</a:t>
            </a:r>
          </a:p>
          <a:p>
            <a:pPr lvl="2"/>
            <a:r>
              <a:rPr lang="fr-FR" dirty="0"/>
              <a:t>Réseaux nationaux</a:t>
            </a:r>
          </a:p>
          <a:p>
            <a:pPr lvl="2"/>
            <a:r>
              <a:rPr lang="fr-FR" dirty="0"/>
              <a:t>Détection/gestion épidémies</a:t>
            </a:r>
          </a:p>
          <a:p>
            <a:pPr lvl="1"/>
            <a:r>
              <a:rPr lang="fr-FR" dirty="0"/>
              <a:t>Protocoles</a:t>
            </a:r>
          </a:p>
          <a:p>
            <a:pPr lvl="1"/>
            <a:r>
              <a:rPr lang="fr-FR" dirty="0" smtClean="0"/>
              <a:t>Audits</a:t>
            </a:r>
          </a:p>
          <a:p>
            <a:pPr lvl="1"/>
            <a:r>
              <a:rPr lang="fr-FR" dirty="0" smtClean="0"/>
              <a:t>Signalement des IAS</a:t>
            </a:r>
          </a:p>
          <a:p>
            <a:r>
              <a:rPr lang="fr-FR" dirty="0" smtClean="0"/>
              <a:t>EMS (certains)</a:t>
            </a:r>
          </a:p>
          <a:p>
            <a:pPr lvl="1"/>
            <a:r>
              <a:rPr lang="fr-FR" dirty="0" smtClean="0"/>
              <a:t>Equipe mobile en hygiène</a:t>
            </a:r>
          </a:p>
          <a:p>
            <a:r>
              <a:rPr lang="fr-FR" dirty="0" smtClean="0"/>
              <a:t>Ville, EMS, hôpital</a:t>
            </a:r>
          </a:p>
          <a:p>
            <a:pPr lvl="1"/>
            <a:r>
              <a:rPr lang="fr-FR" dirty="0" err="1" smtClean="0"/>
              <a:t>Cpias</a:t>
            </a:r>
            <a:r>
              <a:rPr lang="fr-FR" dirty="0" smtClean="0"/>
              <a:t> Hauts </a:t>
            </a:r>
            <a:r>
              <a:rPr lang="fr-FR" dirty="0"/>
              <a:t>de France https://</a:t>
            </a:r>
            <a:r>
              <a:rPr lang="fr-FR" dirty="0" smtClean="0"/>
              <a:t>www.cpias.chu-lille.fr</a:t>
            </a:r>
          </a:p>
          <a:p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Organisation de la prévention</a:t>
            </a:r>
          </a:p>
        </p:txBody>
      </p:sp>
    </p:spTree>
    <p:extLst>
      <p:ext uri="{BB962C8B-B14F-4D97-AF65-F5344CB8AC3E}">
        <p14:creationId xmlns:p14="http://schemas.microsoft.com/office/powerpoint/2010/main" val="2797296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5643"/>
    </mc:Choice>
    <mc:Fallback xmlns="">
      <p:transition spd="slow" advTm="95643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Les </a:t>
            </a:r>
            <a:r>
              <a:rPr lang="fr-FR" dirty="0"/>
              <a:t>IAS sont fréquentes et graves</a:t>
            </a:r>
          </a:p>
          <a:p>
            <a:r>
              <a:rPr lang="fr-FR" dirty="0" smtClean="0"/>
              <a:t>Elles </a:t>
            </a:r>
            <a:r>
              <a:rPr lang="fr-FR" dirty="0"/>
              <a:t>sont souvent évitables</a:t>
            </a:r>
          </a:p>
          <a:p>
            <a:r>
              <a:rPr lang="fr-FR" dirty="0" smtClean="0"/>
              <a:t>L’hygiène </a:t>
            </a:r>
            <a:r>
              <a:rPr lang="fr-FR" dirty="0"/>
              <a:t>des mains est essentielle</a:t>
            </a:r>
          </a:p>
          <a:p>
            <a:r>
              <a:rPr lang="fr-FR" dirty="0" smtClean="0"/>
              <a:t>Chaque </a:t>
            </a:r>
            <a:r>
              <a:rPr lang="fr-FR" dirty="0"/>
              <a:t>geste compte</a:t>
            </a:r>
          </a:p>
          <a:p>
            <a:r>
              <a:rPr lang="fr-FR" dirty="0" smtClean="0"/>
              <a:t>Les IDE ont </a:t>
            </a:r>
            <a:r>
              <a:rPr lang="fr-FR" smtClean="0"/>
              <a:t>un rôle majeur sur </a:t>
            </a:r>
            <a:r>
              <a:rPr lang="fr-FR" dirty="0"/>
              <a:t>la prévention</a:t>
            </a:r>
          </a:p>
          <a:p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Conclusion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17177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983"/>
    </mc:Choice>
    <mc:Fallback xmlns="">
      <p:transition spd="slow" advTm="44983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Infection</a:t>
            </a:r>
            <a:endParaRPr lang="fr-FR" dirty="0"/>
          </a:p>
          <a:p>
            <a:pPr lvl="1"/>
            <a:r>
              <a:rPr lang="fr-FR" dirty="0"/>
              <a:t>Résultat de l'agression d'un organisme vivant par un micro-organisme vivant</a:t>
            </a:r>
          </a:p>
          <a:p>
            <a:pPr lvl="2"/>
            <a:r>
              <a:rPr lang="fr-FR" dirty="0"/>
              <a:t>Bactérie</a:t>
            </a:r>
          </a:p>
          <a:p>
            <a:pPr lvl="2"/>
            <a:r>
              <a:rPr lang="fr-FR" dirty="0"/>
              <a:t>Parasite</a:t>
            </a:r>
          </a:p>
          <a:p>
            <a:pPr lvl="2"/>
            <a:r>
              <a:rPr lang="fr-FR" dirty="0"/>
              <a:t>Champignon</a:t>
            </a:r>
          </a:p>
          <a:p>
            <a:pPr lvl="2"/>
            <a:r>
              <a:rPr lang="fr-FR" dirty="0"/>
              <a:t>Virus</a:t>
            </a:r>
          </a:p>
          <a:p>
            <a:r>
              <a:rPr lang="fr-FR" dirty="0" smtClean="0"/>
              <a:t>Colonisation</a:t>
            </a:r>
          </a:p>
          <a:p>
            <a:pPr lvl="1"/>
            <a:r>
              <a:rPr lang="fr-FR" dirty="0" smtClean="0"/>
              <a:t>Présence de microorganismes sans signe d’infection</a:t>
            </a:r>
          </a:p>
          <a:p>
            <a:pPr lvl="1"/>
            <a:r>
              <a:rPr lang="fr-FR" dirty="0" smtClean="0"/>
              <a:t>(exemple: bactéries dans les urines)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Définitions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99927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923"/>
    </mc:Choice>
    <mc:Fallback xmlns="">
      <p:transition spd="slow" advTm="61923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Infections </a:t>
            </a:r>
            <a:r>
              <a:rPr lang="fr-FR" dirty="0" smtClean="0"/>
              <a:t>associées aux soins(IAS)</a:t>
            </a:r>
            <a:endParaRPr lang="fr-FR" dirty="0"/>
          </a:p>
          <a:p>
            <a:pPr lvl="1"/>
            <a:r>
              <a:rPr lang="fr-FR" dirty="0" smtClean="0"/>
              <a:t>Infection </a:t>
            </a:r>
            <a:r>
              <a:rPr lang="fr-FR" dirty="0"/>
              <a:t>survenant au cours ou à la suite d’une prise en charge (diagnostique ou thérapeutique ou préventive) d’un patient qui n’était </a:t>
            </a:r>
            <a:r>
              <a:rPr lang="fr-FR" b="1" dirty="0"/>
              <a:t>ni présente, ni en incubation au début de la prise en </a:t>
            </a:r>
            <a:r>
              <a:rPr lang="fr-FR" b="1" dirty="0" smtClean="0"/>
              <a:t>charge</a:t>
            </a:r>
          </a:p>
          <a:p>
            <a:r>
              <a:rPr lang="fr-FR" dirty="0" smtClean="0"/>
              <a:t>Englobe</a:t>
            </a:r>
          </a:p>
          <a:p>
            <a:pPr lvl="1"/>
            <a:r>
              <a:rPr lang="fr-FR" dirty="0" smtClean="0"/>
              <a:t>Infections nosocomiales: </a:t>
            </a:r>
          </a:p>
          <a:p>
            <a:pPr lvl="2"/>
            <a:r>
              <a:rPr lang="fr-FR" dirty="0" smtClean="0"/>
              <a:t>Lors </a:t>
            </a:r>
            <a:r>
              <a:rPr lang="fr-FR" dirty="0"/>
              <a:t>d’un séjour en établissement de </a:t>
            </a:r>
            <a:r>
              <a:rPr lang="fr-FR" dirty="0" smtClean="0"/>
              <a:t>santé</a:t>
            </a:r>
          </a:p>
          <a:p>
            <a:pPr lvl="1"/>
            <a:r>
              <a:rPr lang="fr-FR" dirty="0" smtClean="0"/>
              <a:t>Infections acquises au cours d’autres soins</a:t>
            </a:r>
          </a:p>
          <a:p>
            <a:pPr lvl="2"/>
            <a:r>
              <a:rPr lang="fr-FR" dirty="0"/>
              <a:t>IDE à </a:t>
            </a:r>
            <a:r>
              <a:rPr lang="fr-FR" dirty="0" smtClean="0"/>
              <a:t>domicile</a:t>
            </a:r>
            <a:r>
              <a:rPr lang="fr-FR" dirty="0"/>
              <a:t>, cabinet libéral</a:t>
            </a:r>
            <a:r>
              <a:rPr lang="fr-FR" dirty="0" smtClean="0"/>
              <a:t>, hospitalisation </a:t>
            </a:r>
            <a:r>
              <a:rPr lang="fr-FR" dirty="0"/>
              <a:t>à domicile, </a:t>
            </a:r>
            <a:r>
              <a:rPr lang="fr-FR" dirty="0" smtClean="0"/>
              <a:t>EHPAD…</a:t>
            </a:r>
            <a:endParaRPr lang="fr-FR" dirty="0"/>
          </a:p>
          <a:p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Définitions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96114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6879"/>
    </mc:Choice>
    <mc:Fallback xmlns="">
      <p:transition spd="slow" advTm="86879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2 types de suivi</a:t>
            </a:r>
          </a:p>
          <a:p>
            <a:pPr lvl="1"/>
            <a:r>
              <a:rPr lang="fr-FR" dirty="0"/>
              <a:t>Prévalence: </a:t>
            </a:r>
          </a:p>
          <a:p>
            <a:pPr lvl="2"/>
            <a:r>
              <a:rPr lang="fr-FR" dirty="0"/>
              <a:t>On regarde toutes les IAS uniquement un jour donné</a:t>
            </a:r>
          </a:p>
          <a:p>
            <a:pPr lvl="3"/>
            <a:r>
              <a:rPr lang="fr-FR" dirty="0"/>
              <a:t>Ex: enquête nationale de prévalence 2022: 5,7% d’infectés</a:t>
            </a:r>
          </a:p>
          <a:p>
            <a:pPr lvl="3"/>
            <a:r>
              <a:rPr lang="fr-FR" dirty="0"/>
              <a:t>Ex: enquête nationale de prévalence 2024 en EHPAD: 2,35%</a:t>
            </a:r>
          </a:p>
          <a:p>
            <a:pPr lvl="1"/>
            <a:r>
              <a:rPr lang="fr-FR" dirty="0" smtClean="0"/>
              <a:t>Incidence:</a:t>
            </a:r>
          </a:p>
          <a:p>
            <a:pPr lvl="2"/>
            <a:r>
              <a:rPr lang="fr-FR" dirty="0" smtClean="0"/>
              <a:t>On compte un type d’infection sur une durée donnée</a:t>
            </a:r>
          </a:p>
          <a:p>
            <a:pPr lvl="3"/>
            <a:r>
              <a:rPr lang="fr-FR" dirty="0" smtClean="0"/>
              <a:t>Ex: surveillance nationale janvier à mars :</a:t>
            </a:r>
          </a:p>
          <a:p>
            <a:pPr lvl="4"/>
            <a:r>
              <a:rPr lang="fr-FR" dirty="0" smtClean="0"/>
              <a:t>33 bactériémies associées aux soins sur 9264 admissions (0,4%)</a:t>
            </a:r>
          </a:p>
          <a:p>
            <a:pPr lvl="2"/>
            <a:r>
              <a:rPr lang="fr-FR" dirty="0" smtClean="0"/>
              <a:t>C’est précis mais ca prends du temps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Fréquence des IAS: ~5% des hospitalisés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50839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7899"/>
    </mc:Choice>
    <mc:Fallback xmlns="">
      <p:transition spd="slow" advTm="167899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Principales </a:t>
            </a:r>
            <a:r>
              <a:rPr lang="fr-FR" dirty="0" smtClean="0"/>
              <a:t>IAS: </a:t>
            </a:r>
            <a:br>
              <a:rPr lang="fr-FR" dirty="0" smtClean="0"/>
            </a:br>
            <a:r>
              <a:rPr lang="fr-FR" sz="3200" dirty="0" smtClean="0"/>
              <a:t>beaucoup sont liées à un dispositif invasif</a:t>
            </a:r>
            <a:endParaRPr lang="fr-FR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855" y="1602971"/>
            <a:ext cx="7816684" cy="469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899592" y="6424181"/>
            <a:ext cx="49685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Source: Santé Publique France 2023, Résultats de l’ENP 2022</a:t>
            </a:r>
            <a:endParaRPr lang="fr-FR" sz="1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7005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876"/>
    </mc:Choice>
    <mc:Fallback xmlns="">
      <p:transition spd="slow" advTm="52876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5 bactéries = 54% des cas</a:t>
            </a:r>
          </a:p>
          <a:p>
            <a:pPr lvl="1"/>
            <a:r>
              <a:rPr lang="fr-FR" dirty="0" smtClean="0"/>
              <a:t>Bactérie </a:t>
            </a:r>
            <a:r>
              <a:rPr lang="fr-FR" dirty="0" smtClean="0">
                <a:latin typeface="Calibri"/>
                <a:ea typeface="Calibri"/>
                <a:cs typeface="Calibri"/>
              </a:rPr>
              <a:t>≠ infection</a:t>
            </a:r>
            <a:endParaRPr lang="fr-FR" dirty="0" smtClean="0"/>
          </a:p>
          <a:p>
            <a:r>
              <a:rPr lang="fr-FR" dirty="0" smtClean="0"/>
              <a:t>Mais aussi:</a:t>
            </a:r>
          </a:p>
          <a:p>
            <a:pPr lvl="1"/>
            <a:r>
              <a:rPr lang="fr-FR" dirty="0" smtClean="0"/>
              <a:t>Champignons (levures,…)</a:t>
            </a:r>
          </a:p>
          <a:p>
            <a:pPr lvl="1"/>
            <a:r>
              <a:rPr lang="fr-FR" dirty="0" smtClean="0"/>
              <a:t>Virus (grippe, </a:t>
            </a:r>
            <a:r>
              <a:rPr lang="fr-FR" dirty="0" err="1" smtClean="0"/>
              <a:t>covid</a:t>
            </a:r>
            <a:r>
              <a:rPr lang="fr-FR" dirty="0" smtClean="0"/>
              <a:t>,…)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Quels pathogènes ? </a:t>
            </a:r>
            <a:endParaRPr lang="fr-F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780928"/>
            <a:ext cx="4345117" cy="2611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0837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693"/>
    </mc:Choice>
    <mc:Fallback xmlns="">
      <p:transition spd="slow" advTm="50693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Plusieurs facteurs peuvent intervenir</a:t>
            </a:r>
          </a:p>
          <a:p>
            <a:pPr lvl="1"/>
            <a:r>
              <a:rPr lang="fr-FR" dirty="0"/>
              <a:t>Vulnérabilité du patient</a:t>
            </a:r>
          </a:p>
          <a:p>
            <a:pPr lvl="1"/>
            <a:r>
              <a:rPr lang="fr-FR" dirty="0" smtClean="0"/>
              <a:t>Geste </a:t>
            </a:r>
            <a:r>
              <a:rPr lang="fr-FR" dirty="0"/>
              <a:t>invasif</a:t>
            </a:r>
          </a:p>
          <a:p>
            <a:pPr lvl="1"/>
            <a:r>
              <a:rPr lang="fr-FR" dirty="0" smtClean="0"/>
              <a:t>Contamination </a:t>
            </a:r>
            <a:r>
              <a:rPr lang="fr-FR" dirty="0"/>
              <a:t>de </a:t>
            </a:r>
            <a:r>
              <a:rPr lang="fr-FR" dirty="0" smtClean="0"/>
              <a:t>l’environnement</a:t>
            </a:r>
          </a:p>
          <a:p>
            <a:pPr lvl="1"/>
            <a:r>
              <a:rPr lang="fr-FR" dirty="0" smtClean="0"/>
              <a:t>Défaut d’hygiène d’un soignant</a:t>
            </a:r>
          </a:p>
          <a:p>
            <a:pPr marL="392113" lvl="1" indent="0">
              <a:buNone/>
            </a:pPr>
            <a:endParaRPr lang="fr-FR" dirty="0"/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Comment arrive une IAS ?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69892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340"/>
    </mc:Choice>
    <mc:Fallback xmlns="">
      <p:transition spd="slow" advTm="41340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1">
  <a:themeElements>
    <a:clrScheme name="Rotond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Rotond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Rotond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ème1">
  <a:themeElements>
    <a:clrScheme name="Rotond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Rotond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Rotond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̀me1" id="{3516A224-F151-0643-96D5-4D421E82E227}" vid="{C0E55856-8A4A-A64D-AC2E-21B04FE97C9E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sa1</Template>
  <TotalTime>553</TotalTime>
  <Words>1630</Words>
  <Application>Microsoft Office PowerPoint</Application>
  <PresentationFormat>Affichage à l'écran (4:3)</PresentationFormat>
  <Paragraphs>312</Paragraphs>
  <Slides>37</Slides>
  <Notes>11</Notes>
  <HiddenSlides>0</HiddenSlides>
  <MMClips>0</MMClips>
  <ScaleCrop>false</ScaleCrop>
  <HeadingPairs>
    <vt:vector size="6" baseType="variant">
      <vt:variant>
        <vt:lpstr>Polices utilisées</vt:lpstr>
      </vt:variant>
      <vt:variant>
        <vt:i4>13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37</vt:i4>
      </vt:variant>
    </vt:vector>
  </HeadingPairs>
  <TitlesOfParts>
    <vt:vector size="53" baseType="lpstr">
      <vt:lpstr>ＭＳ Ｐゴシック</vt:lpstr>
      <vt:lpstr>Arial</vt:lpstr>
      <vt:lpstr>Arial Black</vt:lpstr>
      <vt:lpstr>Berlin Sans FB Demi</vt:lpstr>
      <vt:lpstr>Calibri</vt:lpstr>
      <vt:lpstr>Calibri Light</vt:lpstr>
      <vt:lpstr>Lucida Sans Unicode</vt:lpstr>
      <vt:lpstr>Tahoma</vt:lpstr>
      <vt:lpstr>Times New Roman</vt:lpstr>
      <vt:lpstr>Verdana</vt:lpstr>
      <vt:lpstr>Wingdings</vt:lpstr>
      <vt:lpstr>Wingdings 2</vt:lpstr>
      <vt:lpstr>Wingdings 3</vt:lpstr>
      <vt:lpstr>sa1</vt:lpstr>
      <vt:lpstr>Thème1</vt:lpstr>
      <vt:lpstr>Thème Office</vt:lpstr>
      <vt:lpstr>Infections associées aux soins</vt:lpstr>
      <vt:lpstr>Pourquoi s’y intéresser ?</vt:lpstr>
      <vt:lpstr>Plan du cours</vt:lpstr>
      <vt:lpstr>Définitions</vt:lpstr>
      <vt:lpstr>Définitions</vt:lpstr>
      <vt:lpstr>Fréquence des IAS: ~5% des hospitalisés</vt:lpstr>
      <vt:lpstr>Principales IAS:  beaucoup sont liées à un dispositif invasif</vt:lpstr>
      <vt:lpstr>Quels pathogènes ? </vt:lpstr>
      <vt:lpstr>Comment arrive une IAS ?</vt:lpstr>
      <vt:lpstr>Facteurs de risque liés au patient</vt:lpstr>
      <vt:lpstr>Infections urinaires associées aux soins</vt:lpstr>
      <vt:lpstr>Pneumonies associées aux soins</vt:lpstr>
      <vt:lpstr>Infections du site opératoire</vt:lpstr>
      <vt:lpstr>Bactériémies et infections sur cathéter</vt:lpstr>
      <vt:lpstr>Bactéries multirésistantes</vt:lpstr>
      <vt:lpstr>Présentation PowerPoint</vt:lpstr>
      <vt:lpstr>Mesures de prévention</vt:lpstr>
      <vt:lpstr>Précautions standard</vt:lpstr>
      <vt:lpstr>Hygiène des mains= mesure la plus efficace pour réduire les IAS</vt:lpstr>
      <vt:lpstr>Présentation PowerPoint</vt:lpstr>
      <vt:lpstr>Impact de l’augmentation de la compliance à l’hygiène des mains sur les infections nosocomiales et les BMR</vt:lpstr>
      <vt:lpstr>Relation hygiène des mains transmission croisée</vt:lpstr>
      <vt:lpstr>Présentation PowerPoint</vt:lpstr>
      <vt:lpstr>Boite à coucou</vt:lpstr>
      <vt:lpstr>Port de gants</vt:lpstr>
      <vt:lpstr>Gestion des excreta </vt:lpstr>
      <vt:lpstr>Gestes invasifs</vt:lpstr>
      <vt:lpstr>Entretien de l’environnement</vt:lpstr>
      <vt:lpstr>Précautions particulières « isolement »</vt:lpstr>
      <vt:lpstr>Précautions particulières contact</vt:lpstr>
      <vt:lpstr>Précautions particulières respiratoires</vt:lpstr>
      <vt:lpstr>Isolement protecteur</vt:lpstr>
      <vt:lpstr>Pour les familles et visites</vt:lpstr>
      <vt:lpstr>Vaccination soignants</vt:lpstr>
      <vt:lpstr>Signalement des IAS</vt:lpstr>
      <vt:lpstr>Organisation de la prévention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Infections associées aux soins</dc:title>
  <dc:creator>serge alfandari</dc:creator>
  <cp:lastModifiedBy>salfandari</cp:lastModifiedBy>
  <cp:revision>27</cp:revision>
  <dcterms:created xsi:type="dcterms:W3CDTF">2025-07-14T08:55:42Z</dcterms:created>
  <dcterms:modified xsi:type="dcterms:W3CDTF">2025-07-25T09:26:31Z</dcterms:modified>
</cp:coreProperties>
</file>