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577" r:id="rId2"/>
    <p:sldId id="607" r:id="rId3"/>
    <p:sldId id="635" r:id="rId4"/>
    <p:sldId id="600" r:id="rId5"/>
    <p:sldId id="614" r:id="rId6"/>
    <p:sldId id="636" r:id="rId7"/>
    <p:sldId id="633" r:id="rId8"/>
    <p:sldId id="578" r:id="rId9"/>
    <p:sldId id="608" r:id="rId10"/>
    <p:sldId id="579" r:id="rId11"/>
    <p:sldId id="609" r:id="rId12"/>
    <p:sldId id="610" r:id="rId13"/>
    <p:sldId id="611" r:id="rId14"/>
    <p:sldId id="612" r:id="rId15"/>
    <p:sldId id="613" r:id="rId16"/>
    <p:sldId id="615" r:id="rId17"/>
    <p:sldId id="616" r:id="rId18"/>
    <p:sldId id="591" r:id="rId19"/>
    <p:sldId id="592" r:id="rId20"/>
    <p:sldId id="623" r:id="rId21"/>
    <p:sldId id="624" r:id="rId22"/>
    <p:sldId id="625" r:id="rId23"/>
    <p:sldId id="626" r:id="rId24"/>
    <p:sldId id="634" r:id="rId25"/>
    <p:sldId id="637" r:id="rId26"/>
    <p:sldId id="638" r:id="rId27"/>
    <p:sldId id="640" r:id="rId28"/>
    <p:sldId id="627" r:id="rId29"/>
    <p:sldId id="594" r:id="rId30"/>
    <p:sldId id="628" r:id="rId31"/>
    <p:sldId id="595" r:id="rId32"/>
    <p:sldId id="629" r:id="rId33"/>
    <p:sldId id="601" r:id="rId34"/>
    <p:sldId id="602" r:id="rId35"/>
    <p:sldId id="630" r:id="rId36"/>
    <p:sldId id="606" r:id="rId37"/>
    <p:sldId id="639" r:id="rId38"/>
    <p:sldId id="631" r:id="rId39"/>
    <p:sldId id="642" r:id="rId40"/>
    <p:sldId id="632" r:id="rId41"/>
    <p:sldId id="643" r:id="rId42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75" autoAdjust="0"/>
    <p:restoredTop sz="96173" autoAdjust="0"/>
  </p:normalViewPr>
  <p:slideViewPr>
    <p:cSldViewPr>
      <p:cViewPr varScale="1">
        <p:scale>
          <a:sx n="85" d="100"/>
          <a:sy n="85" d="100"/>
        </p:scale>
        <p:origin x="-84" y="-7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38561161-8905-48E7-997D-0C242C65739C}" type="datetimeFigureOut">
              <a:rPr lang="fr-FR"/>
              <a:pPr>
                <a:defRPr/>
              </a:pPr>
              <a:t>21/01/2025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84A58A15-A574-40CC-93A1-E0F1AF6400B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078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D22127EC-B5A4-4A89-9EB4-FEAACDFF3423}" type="datetimeFigureOut">
              <a:rPr lang="fr-FR"/>
              <a:pPr>
                <a:defRPr/>
              </a:pPr>
              <a:t>21/01/2025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17260904-CE45-41AA-B0AB-8111C2245D3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784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503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rtlCol="0"/>
          <a:lstStyle>
            <a:lvl1pPr>
              <a:defRPr lang="en-US" sz="3600" b="1" kern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C55B2-1C4A-4EDB-BE31-1DBB40D9E8BF}" type="datetimeFigureOut">
              <a:rPr lang="en-US"/>
              <a:pPr>
                <a:defRPr/>
              </a:pPr>
              <a:t>1/21/2025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BC455-ED69-4B13-98B8-43E95CDF08D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4068B-E6D6-44A8-877E-0E0FBFCD0473}" type="datetimeFigureOut">
              <a:rPr lang="en-US"/>
              <a:pPr>
                <a:defRPr/>
              </a:pPr>
              <a:t>1/21/2025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EA435-2798-4F78-A081-B5D1881C4B2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2DD65-20DC-408C-8E9B-E8B7990C8043}" type="datetimeFigureOut">
              <a:rPr lang="en-US"/>
              <a:pPr>
                <a:defRPr/>
              </a:pPr>
              <a:t>1/21/2025</a:t>
            </a:fld>
            <a:endParaRPr lang="en-US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90BDA-0B0B-4669-B0BC-58A0F6B946A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C41E1-39F8-41CA-8D07-63EF1631F6E7}" type="datetimeFigureOut">
              <a:rPr lang="en-US"/>
              <a:pPr>
                <a:defRPr/>
              </a:pPr>
              <a:t>1/21/2025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7FB1C-59A8-4E57-9813-FD71456DEEF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DB724-EA38-4587-BBCB-D1A30E860C74}" type="datetimeFigureOut">
              <a:rPr lang="en-US"/>
              <a:pPr>
                <a:defRPr/>
              </a:pPr>
              <a:t>1/21/2025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C4339-BD9A-497C-B799-6DBA879D390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DA28E-71FC-461E-88D7-A46FCE2E2B15}" type="datetimeFigureOut">
              <a:rPr lang="en-US"/>
              <a:pPr>
                <a:defRPr/>
              </a:pPr>
              <a:t>1/21/2025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C6716-7180-4A4B-A5E5-3473C69471E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 rtlCol="0"/>
          <a:lstStyle>
            <a:lvl1pPr>
              <a:defRPr sz="360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9FFA7-D19B-43B9-9589-77AF739AAEB9}" type="datetimeFigureOut">
              <a:rPr lang="en-US"/>
              <a:pPr>
                <a:defRPr/>
              </a:pPr>
              <a:t>1/21/2025</a:t>
            </a:fld>
            <a:endParaRPr lang="en-US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C34BE-729E-45AF-A73D-1056EB2A44F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556792"/>
            <a:ext cx="4038600" cy="445030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556792"/>
            <a:ext cx="4038600" cy="445030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Titr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 rtlCol="0"/>
          <a:lstStyle>
            <a:lvl1pPr>
              <a:defRPr sz="360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CA5FB-CDD5-4E48-B21F-BD7E600B91CB}" type="datetimeFigureOut">
              <a:rPr lang="en-US"/>
              <a:pPr>
                <a:defRPr/>
              </a:pPr>
              <a:t>1/21/2025</a:t>
            </a:fld>
            <a:endParaRPr lang="en-US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D41EC-19DA-4334-B34B-90C92A02889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4038600" cy="44503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556792"/>
            <a:ext cx="4038600" cy="44503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8" name="Titr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 rtlCol="0"/>
          <a:lstStyle>
            <a:lvl1pPr>
              <a:defRPr sz="360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F54F9-BDD2-468B-B413-443EFAD39686}" type="datetimeFigureOut">
              <a:rPr lang="en-US"/>
              <a:pPr>
                <a:defRPr/>
              </a:pPr>
              <a:t>1/21/2025</a:t>
            </a:fld>
            <a:endParaRPr lang="en-US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9154D-A382-48EA-8E00-6D647A1B9AC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. 2 contenus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Titr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 rtlCol="0"/>
          <a:lstStyle>
            <a:lvl1pPr>
              <a:defRPr sz="360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49687-8B32-4D90-9D18-40B444698C2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24744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1027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556792"/>
            <a:ext cx="8229600" cy="445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677198C-AE1D-4477-ACC2-374D71658338}" type="datetimeFigureOut">
              <a:rPr lang="en-US"/>
              <a:pPr>
                <a:defRPr/>
              </a:pPr>
              <a:t>1/21/2025</a:t>
            </a:fld>
            <a:endParaRPr lang="en-US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EBD288-D2C0-454D-BC12-697FAFDEF50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0" y="1124744"/>
            <a:ext cx="91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68" r:id="rId3"/>
    <p:sldLayoutId id="2147483667" r:id="rId4"/>
    <p:sldLayoutId id="2147483666" r:id="rId5"/>
    <p:sldLayoutId id="2147483665" r:id="rId6"/>
    <p:sldLayoutId id="2147483664" r:id="rId7"/>
    <p:sldLayoutId id="2147483663" r:id="rId8"/>
    <p:sldLayoutId id="2147483672" r:id="rId9"/>
    <p:sldLayoutId id="2147483671" r:id="rId1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600" b="1" kern="0" baseline="0" dirty="0">
          <a:ln>
            <a:noFill/>
          </a:ln>
          <a:solidFill>
            <a:schemeClr val="tx1"/>
          </a:solidFill>
          <a:effectLst/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antibioresistance.fr/ressources/prevention_IAS/Checklist_IRA_GEA_V13.docx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antibioresistance.fr/prevention_resistanc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antibioresistance.fr/ressources/Surveillance_RATB/HDF/RAPPORT-PRIMO-Hauts-de-France-ANNEE-2021.pdf" TargetMode="External"/><Relationship Id="rId3" Type="http://schemas.openxmlformats.org/officeDocument/2006/relationships/hyperlink" Target="https://antibioresistance.fr/surveillance_resistance" TargetMode="External"/><Relationship Id="rId7" Type="http://schemas.openxmlformats.org/officeDocument/2006/relationships/hyperlink" Target="https://antibioresistance.fr/ressources/prevention_RATB/RAPPORTS/RAPPORT-PRIMO-HautsdeFrance-ANNEE-2022.pdf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ntibioresistance.fr/ressources/Surveillance_RATB/HDF/PRIMO-RAPPORT-REGIONAL-HautsdeFrance-ANNEE-2023.pdf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4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ntibioresistance.fr/ressources/prevention_IAS/Courbe_Epidemique_ESMS_V2024_2.xlsx" TargetMode="Externa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extranet.chu-bordeaux.fr/prog/defindex.php?idCor=Cor_c19177a9a65761075282103d9bd77156&amp;plein_ecran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preventioninfection.fr/le-forum-repias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hyperlink" Target="https://cpias-grand-est.fr/spares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png"/><Relationship Id="rId4" Type="http://schemas.openxmlformats.org/officeDocument/2006/relationships/hyperlink" Target="https://cpias-grand-est.fr/wp-content/files/2024/11/Infographie_2023_FRANCE.pdf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pias-ile-de-france.fr/spicmi/surveillance/tdb-surveillance-2023-nov2024.pdf" TargetMode="External"/><Relationship Id="rId5" Type="http://schemas.openxmlformats.org/officeDocument/2006/relationships/image" Target="../media/image70.png"/><Relationship Id="rId4" Type="http://schemas.openxmlformats.org/officeDocument/2006/relationships/hyperlink" Target="https://www.cpias-ile-de-france.fr/spicmi/surveillance/infographie-surveillance-ssra-2024.pdf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3.png"/><Relationship Id="rId7" Type="http://schemas.openxmlformats.org/officeDocument/2006/relationships/image" Target="../media/image7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jpeg"/><Relationship Id="rId4" Type="http://schemas.openxmlformats.org/officeDocument/2006/relationships/hyperlink" Target="https://www.gilar.org/antibiogilar.html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4.png"/><Relationship Id="rId3" Type="http://schemas.openxmlformats.org/officeDocument/2006/relationships/hyperlink" Target="http://www.gilar.org/" TargetMode="External"/><Relationship Id="rId7" Type="http://schemas.openxmlformats.org/officeDocument/2006/relationships/hyperlink" Target="https://www.antibioest.org/" TargetMode="External"/><Relationship Id="rId12" Type="http://schemas.openxmlformats.org/officeDocument/2006/relationships/hyperlink" Target="https://www.antibiotiques-bretagne.fr/cratb/" TargetMode="External"/><Relationship Id="rId17" Type="http://schemas.openxmlformats.org/officeDocument/2006/relationships/image" Target="../media/image86.png"/><Relationship Id="rId2" Type="http://schemas.openxmlformats.org/officeDocument/2006/relationships/image" Target="../media/image78.png"/><Relationship Id="rId16" Type="http://schemas.openxmlformats.org/officeDocument/2006/relationships/hyperlink" Target="https://medqual.fr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11" Type="http://schemas.openxmlformats.org/officeDocument/2006/relationships/image" Target="../media/image83.png"/><Relationship Id="rId5" Type="http://schemas.openxmlformats.org/officeDocument/2006/relationships/hyperlink" Target="https://cratb-paca.fr/" TargetMode="External"/><Relationship Id="rId15" Type="http://schemas.openxmlformats.org/officeDocument/2006/relationships/image" Target="../media/image85.png"/><Relationship Id="rId10" Type="http://schemas.openxmlformats.org/officeDocument/2006/relationships/image" Target="../media/image82.png"/><Relationship Id="rId4" Type="http://schemas.openxmlformats.org/officeDocument/2006/relationships/image" Target="../media/image79.png"/><Relationship Id="rId9" Type="http://schemas.openxmlformats.org/officeDocument/2006/relationships/hyperlink" Target="https://cratb-ile-de-france.fr/" TargetMode="External"/><Relationship Id="rId14" Type="http://schemas.openxmlformats.org/officeDocument/2006/relationships/hyperlink" Target="https://www.cratb-aura.fr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pias.chu-lille.fr/" TargetMode="External"/><Relationship Id="rId13" Type="http://schemas.openxmlformats.org/officeDocument/2006/relationships/hyperlink" Target="https://esin.santepubliquefrance.fr/" TargetMode="External"/><Relationship Id="rId3" Type="http://schemas.openxmlformats.org/officeDocument/2006/relationships/hyperlink" Target="https://antibioresistance.fr/" TargetMode="External"/><Relationship Id="rId7" Type="http://schemas.openxmlformats.org/officeDocument/2006/relationships/hyperlink" Target="https://www.cpias-ile-de-france.fr/spicmi/objectifs.php" TargetMode="External"/><Relationship Id="rId12" Type="http://schemas.openxmlformats.org/officeDocument/2006/relationships/hyperlink" Target="https://www.has-sante.fr/" TargetMode="External"/><Relationship Id="rId2" Type="http://schemas.openxmlformats.org/officeDocument/2006/relationships/hyperlink" Target="https://www.preventioninfection.fr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piadi.fr/home" TargetMode="External"/><Relationship Id="rId11" Type="http://schemas.openxmlformats.org/officeDocument/2006/relationships/hyperlink" Target="https://www.santepubliquefrance.fr/" TargetMode="External"/><Relationship Id="rId5" Type="http://schemas.openxmlformats.org/officeDocument/2006/relationships/hyperlink" Target="https://cpias-grand-est.fr/spares/" TargetMode="External"/><Relationship Id="rId15" Type="http://schemas.openxmlformats.org/officeDocument/2006/relationships/hyperlink" Target="https://signalement.social-sante.gouv.fr/psig_ihm_utilisateurs/index.html#/choixSignalementPS" TargetMode="External"/><Relationship Id="rId10" Type="http://schemas.openxmlformats.org/officeDocument/2006/relationships/hyperlink" Target="https://www.hcsp.fr/" TargetMode="External"/><Relationship Id="rId4" Type="http://schemas.openxmlformats.org/officeDocument/2006/relationships/hyperlink" Target="https://www.preventioninfection.fr/boites-a-outils/" TargetMode="External"/><Relationship Id="rId9" Type="http://schemas.openxmlformats.org/officeDocument/2006/relationships/hyperlink" Target="https://www.sf2h.net/" TargetMode="External"/><Relationship Id="rId14" Type="http://schemas.openxmlformats.org/officeDocument/2006/relationships/hyperlink" Target="https://connect-pasrel.atih.sante.fr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preventioninfection.fr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ventioninfection.fr/base-documentaire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preventioninfection.fr/module-de-recherche-des-outils-du-repias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antibioresistance.fr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antibioresistance.fr/member/recueil/2024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475656" y="2060848"/>
            <a:ext cx="7488832" cy="1470025"/>
          </a:xfrm>
        </p:spPr>
        <p:txBody>
          <a:bodyPr/>
          <a:lstStyle/>
          <a:p>
            <a:r>
              <a:rPr lang="fr-FR" dirty="0" smtClean="0"/>
              <a:t>Outils en ligne (avec liens cliquables)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	- Informations </a:t>
            </a:r>
            <a:br>
              <a:rPr lang="fr-FR" sz="2000" dirty="0" smtClean="0"/>
            </a:br>
            <a:r>
              <a:rPr lang="fr-FR" sz="2000" dirty="0" smtClean="0"/>
              <a:t>	- Formation</a:t>
            </a:r>
            <a:br>
              <a:rPr lang="fr-FR" sz="2000" dirty="0" smtClean="0"/>
            </a:br>
            <a:r>
              <a:rPr lang="fr-FR" sz="2000" dirty="0" smtClean="0"/>
              <a:t>	- Evaluation</a:t>
            </a:r>
            <a:br>
              <a:rPr lang="fr-FR" sz="2000" dirty="0" smtClean="0"/>
            </a:br>
            <a:r>
              <a:rPr lang="fr-FR" sz="2000" dirty="0" smtClean="0"/>
              <a:t>	- Surveillance</a:t>
            </a:r>
            <a:br>
              <a:rPr lang="fr-FR" sz="2000" dirty="0" smtClean="0"/>
            </a:br>
            <a:r>
              <a:rPr lang="fr-FR" sz="2000" dirty="0" smtClean="0"/>
              <a:t>	- Signalement</a:t>
            </a:r>
            <a:endParaRPr lang="fr-FR" sz="2000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smtClean="0"/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37073"/>
            <a:ext cx="9144000" cy="101566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 defTabSz="135056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35056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 Hygiène Hospitalière </a:t>
            </a: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et Prévention des Infections Associées aux Soins </a:t>
            </a:r>
          </a:p>
          <a:p>
            <a:pPr algn="ctr" defTabSz="135056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Lille Janvier 2025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620555" y="508904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Dr S </a:t>
            </a:r>
            <a:r>
              <a:rPr lang="fr-FR" dirty="0" err="1" smtClean="0"/>
              <a:t>Alfandari</a:t>
            </a:r>
            <a:endParaRPr lang="fr-FR" dirty="0" smtClean="0"/>
          </a:p>
          <a:p>
            <a:r>
              <a:rPr lang="fr-FR" dirty="0" smtClean="0"/>
              <a:t>CH Tourcoing</a:t>
            </a:r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899592" y="5733256"/>
            <a:ext cx="2441103" cy="566738"/>
            <a:chOff x="114673" y="6291262"/>
            <a:chExt cx="2441103" cy="566738"/>
          </a:xfrm>
        </p:grpSpPr>
        <p:pic>
          <p:nvPicPr>
            <p:cNvPr id="9" name="Picture 2" descr="GILAR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73" y="6291262"/>
              <a:ext cx="1490662" cy="566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ZoneTexte 9"/>
            <p:cNvSpPr txBox="1"/>
            <p:nvPr/>
          </p:nvSpPr>
          <p:spPr>
            <a:xfrm>
              <a:off x="755576" y="6389965"/>
              <a:ext cx="1800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002060"/>
                  </a:solidFill>
                </a:rPr>
                <a:t>www.gilar.org  </a:t>
              </a:r>
              <a:endParaRPr lang="fr-FR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762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4099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-1"/>
            <a:ext cx="7560840" cy="687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91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227" y="1484784"/>
            <a:ext cx="807720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109" y="67962"/>
            <a:ext cx="41338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0"/>
            <a:ext cx="21907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90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539" y="1"/>
            <a:ext cx="7753870" cy="670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09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200025"/>
            <a:ext cx="859155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0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138" y="914400"/>
            <a:ext cx="84677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3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408712" cy="651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05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0"/>
            <a:ext cx="22669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55530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501008"/>
            <a:ext cx="3919254" cy="28885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14790" y="2852936"/>
            <a:ext cx="4572000" cy="172797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sz="3600" dirty="0"/>
          </a:p>
          <a:p>
            <a:pPr marL="742950" lvl="1" indent="-285750">
              <a:lnSpc>
                <a:spcPts val="15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dirty="0">
                <a:solidFill>
                  <a:srgbClr val="003A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Hauts de France</a:t>
            </a:r>
            <a:endParaRPr lang="fr-FR" sz="2000" dirty="0">
              <a:solidFill>
                <a:srgbClr val="003A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ts val="15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fr-FR" dirty="0">
                <a:solidFill>
                  <a:srgbClr val="4183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Rapport PRIMO année 2023</a:t>
            </a:r>
            <a:endParaRPr lang="fr-FR" sz="2000" dirty="0">
              <a:solidFill>
                <a:srgbClr val="003A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ts val="15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fr-FR" dirty="0">
                <a:solidFill>
                  <a:srgbClr val="4183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Rapport PRIMO année 2022</a:t>
            </a:r>
            <a:endParaRPr lang="fr-FR" sz="2000" dirty="0">
              <a:solidFill>
                <a:srgbClr val="003A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ts val="15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fr-FR" dirty="0">
                <a:solidFill>
                  <a:srgbClr val="4183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Rapport PRIMO année 2021</a:t>
            </a:r>
            <a:endParaRPr lang="fr-FR" sz="2000" dirty="0">
              <a:solidFill>
                <a:srgbClr val="003A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846" y="4569500"/>
            <a:ext cx="3825230" cy="214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7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88640"/>
            <a:ext cx="24669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520065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65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Réseaux - missions nationales: Primo</a:t>
            </a:r>
            <a:br>
              <a:rPr lang="fr-FR" dirty="0"/>
            </a:br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768687"/>
            <a:ext cx="6995120" cy="585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53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34" y="188640"/>
            <a:ext cx="85820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064090"/>
            <a:ext cx="5688632" cy="580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31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090268"/>
          </a:xfrm>
        </p:spPr>
        <p:txBody>
          <a:bodyPr/>
          <a:lstStyle/>
          <a:p>
            <a:r>
              <a:rPr lang="fr-FR" sz="1800" dirty="0" smtClean="0"/>
              <a:t>Utilisez des mots de passes différents pour chaque site</a:t>
            </a:r>
          </a:p>
          <a:p>
            <a:r>
              <a:rPr lang="fr-FR" sz="1800" dirty="0" smtClean="0"/>
              <a:t>Ne les choisissez pas trop simples</a:t>
            </a:r>
          </a:p>
          <a:p>
            <a:r>
              <a:rPr lang="fr-FR" sz="1800" dirty="0" smtClean="0"/>
              <a:t>Si vous n’avez pas de mémoire, ou que ca vous saoule de taper un long </a:t>
            </a:r>
            <a:r>
              <a:rPr lang="fr-FR" sz="1800" dirty="0" err="1" smtClean="0"/>
              <a:t>mdp</a:t>
            </a:r>
            <a:endParaRPr lang="fr-FR" sz="1800" dirty="0" smtClean="0"/>
          </a:p>
          <a:p>
            <a:pPr lvl="1"/>
            <a:r>
              <a:rPr lang="fr-FR" sz="1600" dirty="0" smtClean="0"/>
              <a:t>Utilisez un gestionnaire de mots de passe</a:t>
            </a:r>
          </a:p>
          <a:p>
            <a:pPr lvl="2"/>
            <a:r>
              <a:rPr lang="fr-FR" sz="1400" dirty="0" smtClean="0"/>
              <a:t>1 seule base de données de tous vos </a:t>
            </a:r>
            <a:r>
              <a:rPr lang="fr-FR" sz="1400" dirty="0" err="1" smtClean="0"/>
              <a:t>mdp</a:t>
            </a:r>
            <a:r>
              <a:rPr lang="fr-FR" sz="1400" dirty="0" smtClean="0"/>
              <a:t> avec une seule clé (mais complexe) à saisir</a:t>
            </a:r>
          </a:p>
          <a:p>
            <a:pPr lvl="2"/>
            <a:r>
              <a:rPr lang="fr-FR" sz="1400" dirty="0" smtClean="0"/>
              <a:t>Ensuite faites un copier/coller de vos </a:t>
            </a:r>
            <a:r>
              <a:rPr lang="fr-FR" sz="1400" dirty="0" err="1" smtClean="0"/>
              <a:t>mdp</a:t>
            </a:r>
            <a:endParaRPr lang="fr-FR" sz="1400" dirty="0" smtClean="0"/>
          </a:p>
          <a:p>
            <a:pPr lvl="1"/>
            <a:r>
              <a:rPr lang="fr-FR" sz="1600" dirty="0"/>
              <a:t>P</a:t>
            </a:r>
            <a:r>
              <a:rPr lang="fr-FR" sz="1600" dirty="0" smtClean="0"/>
              <a:t>ar ex: </a:t>
            </a:r>
            <a:r>
              <a:rPr lang="fr-FR" sz="1600" b="1" dirty="0" err="1" smtClean="0"/>
              <a:t>Keepass</a:t>
            </a:r>
            <a:r>
              <a:rPr lang="fr-FR" sz="1600" b="1" dirty="0" smtClean="0"/>
              <a:t>: logiciel et appli gratuits sur PC/mac/</a:t>
            </a:r>
            <a:r>
              <a:rPr lang="fr-FR" sz="1600" b="1" dirty="0" err="1" smtClean="0"/>
              <a:t>ios</a:t>
            </a:r>
            <a:r>
              <a:rPr lang="fr-FR" sz="1600" b="1" dirty="0" smtClean="0"/>
              <a:t> et </a:t>
            </a:r>
            <a:r>
              <a:rPr lang="fr-FR" sz="1600" b="1" dirty="0" err="1" smtClean="0"/>
              <a:t>android</a:t>
            </a:r>
            <a:endParaRPr lang="fr-FR" sz="1600" b="1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Attention aux mots de passe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789040"/>
            <a:ext cx="1500795" cy="2781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792 500+ Panneau Danger Photos, taleaux et images libre d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563" y="144580"/>
            <a:ext cx="826418" cy="82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3918499"/>
            <a:ext cx="391477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2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4475" y="890588"/>
            <a:ext cx="611505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5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340768"/>
            <a:ext cx="8970442" cy="442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11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7938" y="571500"/>
            <a:ext cx="40481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70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1100" y="1090613"/>
            <a:ext cx="678180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41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ctr"/>
            <a:r>
              <a:rPr lang="fr-FR" dirty="0" smtClean="0"/>
              <a:t>Portail </a:t>
            </a:r>
            <a:r>
              <a:rPr lang="fr-FR" dirty="0"/>
              <a:t>de signalement des événements sanitaires </a:t>
            </a:r>
            <a:r>
              <a:rPr lang="fr-FR" dirty="0" smtClean="0"/>
              <a:t>indésirables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775" y="1412776"/>
            <a:ext cx="86788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200" y="2050951"/>
            <a:ext cx="7974013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89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88640"/>
            <a:ext cx="24669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520065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-24224"/>
            <a:ext cx="4436914" cy="250363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3429000"/>
            <a:ext cx="5391150" cy="3295650"/>
          </a:xfrm>
          <a:prstGeom prst="rect">
            <a:avLst/>
          </a:prstGeom>
        </p:spPr>
      </p:pic>
      <p:pic>
        <p:nvPicPr>
          <p:cNvPr id="4" name="Image 3">
            <a:hlinkClick r:id="rId6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4417" y="2708920"/>
            <a:ext cx="4364356" cy="353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0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88640"/>
            <a:ext cx="24669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520065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597" y="44624"/>
            <a:ext cx="4896544" cy="360857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782319"/>
            <a:ext cx="5897284" cy="95093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4730" y="2146092"/>
            <a:ext cx="4205062" cy="452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230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4473664"/>
            <a:ext cx="4451731" cy="2348880"/>
          </a:xfrm>
          <a:prstGeom prst="rect">
            <a:avLst/>
          </a:prstGeom>
        </p:spPr>
      </p:pic>
      <p:pic>
        <p:nvPicPr>
          <p:cNvPr id="5" name="Image 4">
            <a:hlinkClick r:id="rId2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281" y="274340"/>
            <a:ext cx="3075719" cy="3600400"/>
          </a:xfrm>
          <a:prstGeom prst="rect">
            <a:avLst/>
          </a:prstGeom>
        </p:spPr>
      </p:pic>
      <p:pic>
        <p:nvPicPr>
          <p:cNvPr id="6" name="Image 5">
            <a:hlinkClick r:id="rId2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3296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51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MATIS</a:t>
            </a:r>
            <a:endParaRPr lang="fr-F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950" y="2009775"/>
            <a:ext cx="84201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18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Quick audit</a:t>
            </a:r>
          </a:p>
          <a:p>
            <a:pPr lvl="1"/>
            <a:r>
              <a:rPr lang="fr-FR" dirty="0" smtClean="0"/>
              <a:t>Saisie en ligne</a:t>
            </a:r>
          </a:p>
          <a:p>
            <a:pPr lvl="1"/>
            <a:r>
              <a:rPr lang="fr-FR" dirty="0" smtClean="0"/>
              <a:t>5-10mn/ personne</a:t>
            </a:r>
          </a:p>
          <a:p>
            <a:r>
              <a:rPr lang="fr-FR" dirty="0" smtClean="0"/>
              <a:t>Personnels</a:t>
            </a:r>
          </a:p>
          <a:p>
            <a:pPr lvl="1"/>
            <a:r>
              <a:rPr lang="fr-FR" dirty="0" smtClean="0"/>
              <a:t>9 questions à grader de 1 à 10</a:t>
            </a:r>
          </a:p>
          <a:p>
            <a:pPr lvl="1"/>
            <a:r>
              <a:rPr lang="fr-FR" dirty="0" smtClean="0"/>
              <a:t>1 questions sur les blocages: 3 cases à cocher</a:t>
            </a:r>
          </a:p>
          <a:p>
            <a:r>
              <a:rPr lang="fr-FR" dirty="0" smtClean="0"/>
              <a:t>Patients/résidents</a:t>
            </a:r>
          </a:p>
          <a:p>
            <a:pPr lvl="1"/>
            <a:r>
              <a:rPr lang="fr-FR" dirty="0" smtClean="0"/>
              <a:t>6 questions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Outil </a:t>
            </a:r>
            <a:r>
              <a:rPr lang="fr-FR" dirty="0" err="1" smtClean="0"/>
              <a:t>pulpe’friction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620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450308"/>
          </a:xfrm>
        </p:spPr>
        <p:txBody>
          <a:bodyPr/>
          <a:lstStyle/>
          <a:p>
            <a:r>
              <a:rPr lang="fr-FR" dirty="0"/>
              <a:t>Réseaux </a:t>
            </a:r>
            <a:r>
              <a:rPr lang="fr-FR" dirty="0" smtClean="0"/>
              <a:t>sociaux: puissants vecteurs d’information</a:t>
            </a:r>
          </a:p>
          <a:p>
            <a:pPr lvl="1"/>
            <a:r>
              <a:rPr lang="fr-FR" dirty="0" smtClean="0"/>
              <a:t>Sélection de comptes pertinents</a:t>
            </a:r>
          </a:p>
          <a:p>
            <a:pPr lvl="2"/>
            <a:r>
              <a:rPr lang="fr-FR" dirty="0" smtClean="0"/>
              <a:t>JEPPRI  X: @</a:t>
            </a:r>
            <a:r>
              <a:rPr lang="fr-FR" dirty="0" err="1" smtClean="0"/>
              <a:t>je_ppri</a:t>
            </a:r>
            <a:r>
              <a:rPr lang="fr-FR" dirty="0" smtClean="0"/>
              <a:t>        </a:t>
            </a:r>
            <a:r>
              <a:rPr lang="fr-FR" dirty="0" err="1" smtClean="0"/>
              <a:t>linkedin</a:t>
            </a:r>
            <a:endParaRPr lang="fr-FR" dirty="0" smtClean="0"/>
          </a:p>
          <a:p>
            <a:pPr lvl="2"/>
            <a:r>
              <a:rPr lang="fr-FR" dirty="0" smtClean="0"/>
              <a:t>SF2H: X: @lasf2h        </a:t>
            </a:r>
            <a:r>
              <a:rPr lang="fr-FR" dirty="0" err="1" smtClean="0"/>
              <a:t>linkedin</a:t>
            </a:r>
            <a:endParaRPr lang="fr-FR" dirty="0" smtClean="0"/>
          </a:p>
          <a:p>
            <a:pPr lvl="2"/>
            <a:r>
              <a:rPr lang="fr-FR" dirty="0" smtClean="0"/>
              <a:t>SPILF: 	     </a:t>
            </a:r>
            <a:r>
              <a:rPr lang="fr-FR" dirty="0" err="1" smtClean="0"/>
              <a:t>spilf.bsky.social</a:t>
            </a:r>
            <a:r>
              <a:rPr lang="fr-FR" dirty="0" smtClean="0"/>
              <a:t> </a:t>
            </a:r>
          </a:p>
          <a:p>
            <a:pPr lvl="2"/>
            <a:endParaRPr lang="fr-FR" dirty="0" smtClean="0"/>
          </a:p>
          <a:p>
            <a:r>
              <a:rPr lang="fr-FR" dirty="0" smtClean="0"/>
              <a:t>Forum « </a:t>
            </a:r>
            <a:r>
              <a:rPr lang="fr-FR" dirty="0" smtClean="0">
                <a:hlinkClick r:id="rId2"/>
              </a:rPr>
              <a:t>REPIA</a:t>
            </a:r>
            <a:r>
              <a:rPr lang="fr-FR" dirty="0" smtClean="0"/>
              <a:t> »</a:t>
            </a:r>
          </a:p>
          <a:p>
            <a:pPr lvl="1"/>
            <a:endParaRPr lang="fr-FR" dirty="0"/>
          </a:p>
          <a:p>
            <a:r>
              <a:rPr lang="fr-FR" dirty="0" smtClean="0"/>
              <a:t>Boucles </a:t>
            </a:r>
            <a:r>
              <a:rPr lang="fr-FR" dirty="0" err="1" smtClean="0"/>
              <a:t>whatsapp</a:t>
            </a:r>
            <a:r>
              <a:rPr lang="fr-FR" dirty="0" smtClean="0"/>
              <a:t> ou autre </a:t>
            </a:r>
          </a:p>
          <a:p>
            <a:pPr lvl="1"/>
            <a:r>
              <a:rPr lang="fr-FR" dirty="0" smtClean="0"/>
              <a:t>Entre collègue d’un même secteur/GHT</a:t>
            </a:r>
          </a:p>
          <a:p>
            <a:pPr lvl="1"/>
            <a:endParaRPr lang="fr-FR" dirty="0"/>
          </a:p>
          <a:p>
            <a:r>
              <a:rPr lang="fr-FR" dirty="0" smtClean="0"/>
              <a:t>Ce qui manque: Une liste de discussion 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Communiquer </a:t>
            </a:r>
            <a:endParaRPr lang="fr-FR" dirty="0"/>
          </a:p>
        </p:txBody>
      </p:sp>
      <p:pic>
        <p:nvPicPr>
          <p:cNvPr id="4" name="Picture 6" descr="Bluesky Social — Wikipédi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1538" y="2996952"/>
            <a:ext cx="314238" cy="27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2629669"/>
            <a:ext cx="3429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2269629"/>
            <a:ext cx="3429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57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Jeu sur précautions standard</a:t>
            </a:r>
            <a:br>
              <a:rPr lang="fr-FR" dirty="0" smtClean="0"/>
            </a:br>
            <a:r>
              <a:rPr lang="fr-FR" b="0" dirty="0"/>
              <a:t>240 situations cliniques </a:t>
            </a:r>
            <a:r>
              <a:rPr lang="fr-FR" b="0" dirty="0" err="1" smtClean="0"/>
              <a:t>ludo</a:t>
            </a:r>
            <a:r>
              <a:rPr lang="fr-FR" b="0" dirty="0" smtClean="0"/>
              <a:t>-pédagogiques</a:t>
            </a:r>
            <a:endParaRPr lang="fr-F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673" y="1556792"/>
            <a:ext cx="290512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1628800"/>
            <a:ext cx="49339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2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En ligne ou avec téléchargement</a:t>
            </a:r>
          </a:p>
          <a:p>
            <a:r>
              <a:rPr lang="fr-FR" sz="1800" dirty="0" smtClean="0"/>
              <a:t>Dans </a:t>
            </a:r>
            <a:r>
              <a:rPr lang="fr-FR" sz="1800" dirty="0"/>
              <a:t>le domaine de la santé, certaines précautions sont universelles, ce sont les « précautions standard » qui évitent la transmission des agents infectieux lors des soins. Saurez-vous parfaitement les contrôler pour devenir maître dans la prévention des infections associées aux soins ?</a:t>
            </a:r>
            <a:br>
              <a:rPr lang="fr-FR" sz="1800" dirty="0"/>
            </a:br>
            <a:r>
              <a:rPr lang="fr-FR" sz="1800" dirty="0"/>
              <a:t>A vous de jouer !!!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Jeu sérieux </a:t>
            </a:r>
            <a:r>
              <a:rPr lang="fr-FR" dirty="0" err="1" smtClean="0"/>
              <a:t>I.control</a:t>
            </a:r>
            <a:endParaRPr lang="fr-F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50" y="3645024"/>
            <a:ext cx="5544616" cy="310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29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Matis: outils de communication</a:t>
            </a:r>
            <a:endParaRPr lang="fr-FR" dirty="0"/>
          </a:p>
        </p:txBody>
      </p:sp>
      <p:pic>
        <p:nvPicPr>
          <p:cNvPr id="15362" name="Picture 2" descr="https://www.preventioninfection.fr/wp-content/uploads/2019/05/affiche-collective-211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54" y="1485900"/>
            <a:ext cx="20097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177680"/>
            <a:ext cx="4660379" cy="321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18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https://eformation.preventioninfection.fr/</a:t>
            </a:r>
          </a:p>
        </p:txBody>
      </p:sp>
      <p:sp>
        <p:nvSpPr>
          <p:cNvPr id="8" name="Espace réservé du contenu 4"/>
          <p:cNvSpPr txBox="1">
            <a:spLocks/>
          </p:cNvSpPr>
          <p:nvPr/>
        </p:nvSpPr>
        <p:spPr bwMode="auto">
          <a:xfrm>
            <a:off x="609600" y="2069232"/>
            <a:ext cx="8229600" cy="409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r>
              <a:rPr lang="fr-FR" sz="2000" b="1" dirty="0" smtClean="0"/>
              <a:t>Pour valider une section, il faut :</a:t>
            </a:r>
            <a:endParaRPr lang="fr-FR" sz="2000" dirty="0" smtClean="0"/>
          </a:p>
          <a:p>
            <a:pPr lvl="1"/>
            <a:r>
              <a:rPr lang="fr-FR" sz="1800" dirty="0" smtClean="0"/>
              <a:t>lire le support de cours (Diaporama),</a:t>
            </a:r>
          </a:p>
          <a:p>
            <a:pPr lvl="1"/>
            <a:r>
              <a:rPr lang="fr-FR" sz="1800" dirty="0" smtClean="0"/>
              <a:t>visionner la vidéo,</a:t>
            </a:r>
          </a:p>
          <a:p>
            <a:pPr lvl="1"/>
            <a:r>
              <a:rPr lang="fr-FR" sz="1800" dirty="0" smtClean="0"/>
              <a:t>réussir le quizz sans trop d'erreur.</a:t>
            </a:r>
          </a:p>
          <a:p>
            <a:pPr lvl="1"/>
            <a:r>
              <a:rPr lang="fr-FR" sz="1800" dirty="0" smtClean="0"/>
              <a:t>La réussite de cette section permets d'accéder à la section suivante</a:t>
            </a:r>
          </a:p>
          <a:p>
            <a:endParaRPr lang="fr-FR" sz="2400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" y="1484784"/>
            <a:ext cx="458727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0" y="1844824"/>
            <a:ext cx="34099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03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95536" y="2276872"/>
            <a:ext cx="6624736" cy="3730228"/>
          </a:xfrm>
        </p:spPr>
        <p:txBody>
          <a:bodyPr/>
          <a:lstStyle/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/>
          </a:p>
          <a:p>
            <a:r>
              <a:rPr lang="fr-FR" sz="1800" b="1" dirty="0" smtClean="0"/>
              <a:t>Pour </a:t>
            </a:r>
            <a:r>
              <a:rPr lang="fr-FR" sz="1800" b="1" dirty="0"/>
              <a:t>valider </a:t>
            </a:r>
            <a:r>
              <a:rPr lang="fr-FR" sz="1800" b="1" dirty="0" smtClean="0"/>
              <a:t>une section</a:t>
            </a:r>
            <a:r>
              <a:rPr lang="fr-FR" sz="1800" b="1" dirty="0"/>
              <a:t>, il faut </a:t>
            </a:r>
            <a:r>
              <a:rPr lang="fr-FR" sz="1800" b="1" dirty="0" smtClean="0"/>
              <a:t>:</a:t>
            </a:r>
            <a:endParaRPr lang="fr-FR" sz="1800" dirty="0"/>
          </a:p>
          <a:p>
            <a:pPr lvl="1"/>
            <a:r>
              <a:rPr lang="fr-FR" sz="1600" dirty="0" smtClean="0"/>
              <a:t>lire </a:t>
            </a:r>
            <a:r>
              <a:rPr lang="fr-FR" sz="1600" dirty="0"/>
              <a:t>le support de cours (Diaporama),</a:t>
            </a:r>
          </a:p>
          <a:p>
            <a:pPr lvl="1"/>
            <a:r>
              <a:rPr lang="fr-FR" sz="1600" dirty="0"/>
              <a:t>visionner la vidéo,</a:t>
            </a:r>
          </a:p>
          <a:p>
            <a:pPr lvl="1"/>
            <a:r>
              <a:rPr lang="fr-FR" sz="1600" dirty="0"/>
              <a:t>réussir le quizz sans trop d'erreur.</a:t>
            </a:r>
          </a:p>
          <a:p>
            <a:pPr lvl="1"/>
            <a:r>
              <a:rPr lang="fr-FR" sz="1600" dirty="0" smtClean="0"/>
              <a:t>La </a:t>
            </a:r>
            <a:r>
              <a:rPr lang="fr-FR" sz="1600" dirty="0"/>
              <a:t>réussite de cette section </a:t>
            </a:r>
            <a:r>
              <a:rPr lang="fr-FR" sz="1600" dirty="0" smtClean="0"/>
              <a:t>permets </a:t>
            </a:r>
            <a:r>
              <a:rPr lang="fr-FR" sz="1600" dirty="0"/>
              <a:t>d'accéder à la section suivante</a:t>
            </a:r>
          </a:p>
          <a:p>
            <a:endParaRPr lang="fr-FR" sz="2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https://eformation.preventioninfection.fr/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550545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4509120"/>
            <a:ext cx="426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5684772"/>
            <a:ext cx="87915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3264" y="2635673"/>
            <a:ext cx="3700736" cy="143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40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Outils </a:t>
            </a:r>
            <a:r>
              <a:rPr lang="fr-FR" dirty="0"/>
              <a:t>d’évaluation des pratiques de la transmission croisée des BMR et </a:t>
            </a:r>
            <a:r>
              <a:rPr lang="fr-FR" dirty="0" err="1" smtClean="0"/>
              <a:t>BHRe</a:t>
            </a:r>
            <a:endParaRPr lang="fr-FR" dirty="0" smtClean="0"/>
          </a:p>
          <a:p>
            <a:r>
              <a:rPr lang="fr-FR" dirty="0" smtClean="0"/>
              <a:t>Surveillance en </a:t>
            </a:r>
            <a:r>
              <a:rPr lang="fr-FR" dirty="0"/>
              <a:t>reconstruction</a:t>
            </a:r>
          </a:p>
          <a:p>
            <a:pPr lvl="1"/>
            <a:r>
              <a:rPr lang="fr-FR" dirty="0" smtClean="0"/>
              <a:t>consommation </a:t>
            </a:r>
            <a:r>
              <a:rPr lang="fr-FR" dirty="0"/>
              <a:t>des antibiotiques </a:t>
            </a:r>
          </a:p>
          <a:p>
            <a:pPr lvl="1"/>
            <a:r>
              <a:rPr lang="fr-FR" dirty="0"/>
              <a:t>résistances </a:t>
            </a:r>
            <a:r>
              <a:rPr lang="fr-FR" dirty="0" smtClean="0"/>
              <a:t>bactériennes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SPARES</a:t>
            </a:r>
            <a:endParaRPr lang="fr-FR" dirty="0"/>
          </a:p>
        </p:txBody>
      </p:sp>
      <p:pic>
        <p:nvPicPr>
          <p:cNvPr id="4" name="Image 3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062884"/>
            <a:ext cx="4708360" cy="2376264"/>
          </a:xfrm>
          <a:prstGeom prst="rect">
            <a:avLst/>
          </a:prstGeom>
        </p:spPr>
      </p:pic>
      <p:pic>
        <p:nvPicPr>
          <p:cNvPr id="5" name="Image 4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2060848"/>
            <a:ext cx="3312368" cy="466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4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SPIADI</a:t>
            </a:r>
            <a:endParaRPr lang="fr-FR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260648"/>
            <a:ext cx="49434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99879"/>
            <a:ext cx="9144000" cy="250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717032"/>
            <a:ext cx="4764091" cy="292027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8258" y="2310548"/>
            <a:ext cx="4018238" cy="432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6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872466" y="3912344"/>
            <a:ext cx="2814333" cy="2094755"/>
          </a:xfrm>
        </p:spPr>
        <p:txBody>
          <a:bodyPr/>
          <a:lstStyle/>
          <a:p>
            <a:r>
              <a:rPr lang="fr-FR" sz="1800" dirty="0" smtClean="0"/>
              <a:t>Résultats peu crédibles</a:t>
            </a:r>
          </a:p>
          <a:p>
            <a:r>
              <a:rPr lang="fr-FR" sz="2000" dirty="0" err="1" smtClean="0"/>
              <a:t>Chir</a:t>
            </a:r>
            <a:r>
              <a:rPr lang="fr-FR" sz="2000" dirty="0" smtClean="0"/>
              <a:t> colorectale</a:t>
            </a:r>
          </a:p>
          <a:p>
            <a:pPr lvl="1"/>
            <a:r>
              <a:rPr lang="fr-FR" sz="1600" dirty="0" err="1" smtClean="0"/>
              <a:t>Spicmi</a:t>
            </a:r>
            <a:r>
              <a:rPr lang="fr-FR" sz="1600" dirty="0" smtClean="0"/>
              <a:t>: 3,1%</a:t>
            </a:r>
          </a:p>
          <a:p>
            <a:pPr lvl="1"/>
            <a:r>
              <a:rPr lang="fr-FR" sz="1600" dirty="0" smtClean="0"/>
              <a:t>Littérature: 15-20%</a:t>
            </a:r>
          </a:p>
          <a:p>
            <a:pPr lvl="1"/>
            <a:endParaRPr lang="fr-FR" sz="16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SPICMI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24512"/>
            <a:ext cx="3168352" cy="94936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88" y="944034"/>
            <a:ext cx="4114800" cy="2429792"/>
          </a:xfrm>
          <a:prstGeom prst="rect">
            <a:avLst/>
          </a:prstGeom>
        </p:spPr>
      </p:pic>
      <p:pic>
        <p:nvPicPr>
          <p:cNvPr id="7" name="Image 6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4219" y="143471"/>
            <a:ext cx="2901314" cy="3625403"/>
          </a:xfrm>
          <a:prstGeom prst="rect">
            <a:avLst/>
          </a:prstGeom>
        </p:spPr>
      </p:pic>
      <p:pic>
        <p:nvPicPr>
          <p:cNvPr id="8" name="Image 7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92" y="2161346"/>
            <a:ext cx="5819775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149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sources sur le BUA</a:t>
            </a:r>
            <a:endParaRPr lang="fr-FR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0377" y="1213191"/>
            <a:ext cx="5195888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1924" y="4112828"/>
            <a:ext cx="244792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>
            <a:hlinkClick r:id="rId4"/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005064"/>
            <a:ext cx="2016223" cy="2780928"/>
          </a:xfrm>
          <a:prstGeom prst="rect">
            <a:avLst/>
          </a:prstGeom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8518" y="620688"/>
            <a:ext cx="29622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7" y="908504"/>
            <a:ext cx="3720486" cy="30737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3" y="5085184"/>
            <a:ext cx="3803559" cy="163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15 CRATB</a:t>
            </a:r>
          </a:p>
          <a:p>
            <a:r>
              <a:rPr lang="fr-FR" dirty="0" smtClean="0"/>
              <a:t>8 avec un site propre</a:t>
            </a:r>
          </a:p>
          <a:p>
            <a:pPr lvl="1"/>
            <a:r>
              <a:rPr lang="fr-FR" dirty="0" smtClean="0"/>
              <a:t>Animation de réseaux</a:t>
            </a:r>
          </a:p>
          <a:p>
            <a:pPr lvl="1"/>
            <a:r>
              <a:rPr lang="fr-FR" dirty="0" smtClean="0"/>
              <a:t>Production de documents</a:t>
            </a:r>
          </a:p>
          <a:p>
            <a:pPr lvl="1"/>
            <a:r>
              <a:rPr lang="fr-FR" smtClean="0"/>
              <a:t>Webinaires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Sites internet: les CRATB</a:t>
            </a:r>
            <a:endParaRPr lang="fr-FR" dirty="0"/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xmlns="" id="{934B2CF8-25D3-8052-C67A-9D8A1AA14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1575" y="1963266"/>
            <a:ext cx="2339212" cy="279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entre Régional en Antibiothérapie (CRATB) des Hauts de France">
            <a:hlinkClick r:id="rId3"/>
            <a:extLst>
              <a:ext uri="{FF2B5EF4-FFF2-40B4-BE49-F238E27FC236}">
                <a16:creationId xmlns:a16="http://schemas.microsoft.com/office/drawing/2014/main" xmlns="" id="{35653D93-B4F3-2190-C056-910D47EFE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2033" y="1484784"/>
            <a:ext cx="1905000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hlinkClick r:id="rId5"/>
            <a:extLst>
              <a:ext uri="{FF2B5EF4-FFF2-40B4-BE49-F238E27FC236}">
                <a16:creationId xmlns:a16="http://schemas.microsoft.com/office/drawing/2014/main" xmlns="" id="{0CA581D5-A877-8D7C-BC17-CA88C3515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702" y="5137043"/>
            <a:ext cx="1736576" cy="115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>
            <a:hlinkClick r:id="rId7"/>
            <a:extLst>
              <a:ext uri="{FF2B5EF4-FFF2-40B4-BE49-F238E27FC236}">
                <a16:creationId xmlns:a16="http://schemas.microsoft.com/office/drawing/2014/main" xmlns="" id="{7E85C26B-9CA3-EF2A-627B-E0176F7C9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3381" y="3661879"/>
            <a:ext cx="187642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>
            <a:hlinkClick r:id="rId9"/>
            <a:extLst>
              <a:ext uri="{FF2B5EF4-FFF2-40B4-BE49-F238E27FC236}">
                <a16:creationId xmlns:a16="http://schemas.microsoft.com/office/drawing/2014/main" xmlns="" id="{2C81488C-A355-902C-C079-E444BE617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0916" y="5076118"/>
            <a:ext cx="14573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xmlns="" id="{193A1462-A471-52F0-12B0-0C357B349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9806" y="5142793"/>
            <a:ext cx="15240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>
            <a:hlinkClick r:id="rId12"/>
            <a:extLst>
              <a:ext uri="{FF2B5EF4-FFF2-40B4-BE49-F238E27FC236}">
                <a16:creationId xmlns:a16="http://schemas.microsoft.com/office/drawing/2014/main" xmlns="" id="{70EFAA1B-47B9-A9BA-964B-AD120565F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0301" y="5318607"/>
            <a:ext cx="2309812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>
            <a:hlinkClick r:id="rId14"/>
            <a:extLst>
              <a:ext uri="{FF2B5EF4-FFF2-40B4-BE49-F238E27FC236}">
                <a16:creationId xmlns:a16="http://schemas.microsoft.com/office/drawing/2014/main" xmlns="" id="{9B607887-7301-B80F-FEF0-0EC968F15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1111" y="6156025"/>
            <a:ext cx="18573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hlinkClick r:id="rId16"/>
            <a:extLst>
              <a:ext uri="{FF2B5EF4-FFF2-40B4-BE49-F238E27FC236}">
                <a16:creationId xmlns:a16="http://schemas.microsoft.com/office/drawing/2014/main" xmlns="" id="{42D77332-ED2F-8898-8FFB-713C23CB1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092079"/>
            <a:ext cx="2716472" cy="6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9657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>
                <a:hlinkClick r:id="rId2"/>
              </a:rPr>
              <a:t>REPIA</a:t>
            </a:r>
            <a:endParaRPr lang="fr-FR" dirty="0" smtClean="0">
              <a:hlinkClick r:id="rId3"/>
            </a:endParaRPr>
          </a:p>
          <a:p>
            <a:pPr lvl="1"/>
            <a:r>
              <a:rPr lang="fr-FR" dirty="0" smtClean="0">
                <a:hlinkClick r:id="rId3"/>
              </a:rPr>
              <a:t>Primo</a:t>
            </a:r>
            <a:r>
              <a:rPr lang="fr-FR" dirty="0"/>
              <a:t>~ ville et EMS</a:t>
            </a:r>
          </a:p>
          <a:p>
            <a:pPr lvl="2"/>
            <a:r>
              <a:rPr lang="fr-FR" dirty="0"/>
              <a:t>Outils pour EMS</a:t>
            </a:r>
          </a:p>
          <a:p>
            <a:pPr lvl="2"/>
            <a:r>
              <a:rPr lang="fr-FR" dirty="0"/>
              <a:t>Boite à outils tous établissements</a:t>
            </a:r>
          </a:p>
          <a:p>
            <a:pPr lvl="1"/>
            <a:r>
              <a:rPr lang="fr-FR" dirty="0">
                <a:hlinkClick r:id="rId4"/>
              </a:rPr>
              <a:t>MATIS</a:t>
            </a:r>
            <a:r>
              <a:rPr lang="fr-FR" dirty="0"/>
              <a:t>: </a:t>
            </a:r>
            <a:endParaRPr lang="fr-FR" dirty="0" smtClean="0"/>
          </a:p>
          <a:p>
            <a:pPr lvl="2"/>
            <a:r>
              <a:rPr lang="fr-FR" dirty="0" smtClean="0"/>
              <a:t>outils</a:t>
            </a:r>
            <a:r>
              <a:rPr lang="fr-FR" dirty="0"/>
              <a:t>, affiches, jeux, e-learning</a:t>
            </a:r>
          </a:p>
          <a:p>
            <a:pPr lvl="2"/>
            <a:r>
              <a:rPr lang="fr-FR" dirty="0" err="1"/>
              <a:t>Inf</a:t>
            </a:r>
            <a:r>
              <a:rPr lang="fr-FR" dirty="0"/>
              <a:t> respiratoires, </a:t>
            </a:r>
            <a:r>
              <a:rPr lang="fr-FR" dirty="0" err="1"/>
              <a:t>HdM</a:t>
            </a:r>
            <a:r>
              <a:rPr lang="fr-FR" dirty="0"/>
              <a:t>, péril fécal</a:t>
            </a:r>
          </a:p>
          <a:p>
            <a:pPr lvl="1"/>
            <a:r>
              <a:rPr lang="fr-FR" dirty="0">
                <a:hlinkClick r:id="rId5"/>
              </a:rPr>
              <a:t>SPARES</a:t>
            </a:r>
            <a:endParaRPr lang="fr-FR" dirty="0"/>
          </a:p>
          <a:p>
            <a:pPr lvl="1"/>
            <a:r>
              <a:rPr lang="fr-FR" dirty="0">
                <a:hlinkClick r:id="rId6"/>
              </a:rPr>
              <a:t>SPIADI</a:t>
            </a:r>
            <a:endParaRPr lang="fr-FR" dirty="0"/>
          </a:p>
          <a:p>
            <a:pPr lvl="1"/>
            <a:r>
              <a:rPr lang="fr-FR" dirty="0">
                <a:hlinkClick r:id="rId7"/>
              </a:rPr>
              <a:t>SPICMI</a:t>
            </a:r>
            <a:endParaRPr lang="fr-FR" dirty="0"/>
          </a:p>
          <a:p>
            <a:r>
              <a:rPr lang="fr-FR" dirty="0"/>
              <a:t>Les sites des CPIAS</a:t>
            </a:r>
          </a:p>
          <a:p>
            <a:pPr lvl="1"/>
            <a:r>
              <a:rPr lang="fr-FR" dirty="0">
                <a:hlinkClick r:id="rId8"/>
              </a:rPr>
              <a:t>HdF</a:t>
            </a:r>
            <a:endParaRPr lang="fr-FR" dirty="0"/>
          </a:p>
          <a:p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>
                <a:hlinkClick r:id="rId9"/>
              </a:rPr>
              <a:t>SF2H</a:t>
            </a:r>
            <a:endParaRPr lang="fr-FR" dirty="0" smtClean="0"/>
          </a:p>
          <a:p>
            <a:r>
              <a:rPr lang="fr-FR" dirty="0" smtClean="0"/>
              <a:t>Les sites institutionnels</a:t>
            </a:r>
          </a:p>
          <a:p>
            <a:pPr lvl="1"/>
            <a:r>
              <a:rPr lang="fr-FR" dirty="0" smtClean="0">
                <a:hlinkClick r:id="rId10"/>
              </a:rPr>
              <a:t>HCSP</a:t>
            </a:r>
            <a:endParaRPr lang="fr-FR" dirty="0" smtClean="0"/>
          </a:p>
          <a:p>
            <a:pPr lvl="1"/>
            <a:r>
              <a:rPr lang="fr-FR" dirty="0" smtClean="0">
                <a:hlinkClick r:id="rId11"/>
              </a:rPr>
              <a:t>SPF</a:t>
            </a:r>
            <a:endParaRPr lang="fr-FR" dirty="0" smtClean="0"/>
          </a:p>
          <a:p>
            <a:pPr lvl="1"/>
            <a:r>
              <a:rPr lang="fr-FR" dirty="0" smtClean="0">
                <a:hlinkClick r:id="rId12"/>
              </a:rPr>
              <a:t>HAS</a:t>
            </a:r>
            <a:endParaRPr lang="fr-FR" dirty="0" smtClean="0"/>
          </a:p>
          <a:p>
            <a:r>
              <a:rPr lang="fr-FR" dirty="0" smtClean="0"/>
              <a:t>Les sites réglementaires</a:t>
            </a:r>
          </a:p>
          <a:p>
            <a:pPr lvl="1"/>
            <a:r>
              <a:rPr lang="fr-FR" dirty="0" smtClean="0">
                <a:hlinkClick r:id="rId13"/>
              </a:rPr>
              <a:t>E-sin</a:t>
            </a:r>
            <a:endParaRPr lang="fr-FR" dirty="0" smtClean="0"/>
          </a:p>
          <a:p>
            <a:pPr lvl="1"/>
            <a:r>
              <a:rPr lang="fr-FR" dirty="0" smtClean="0">
                <a:hlinkClick r:id="rId14"/>
              </a:rPr>
              <a:t>Qualhas</a:t>
            </a:r>
            <a:endParaRPr lang="fr-FR" dirty="0" smtClean="0"/>
          </a:p>
          <a:p>
            <a:pPr lvl="1"/>
            <a:r>
              <a:rPr lang="fr-FR" u="sng" dirty="0" smtClean="0">
                <a:hlinkClick r:id="rId15"/>
              </a:rPr>
              <a:t>Portail </a:t>
            </a:r>
            <a:r>
              <a:rPr lang="fr-FR" u="sng" dirty="0">
                <a:hlinkClick r:id="rId15"/>
              </a:rPr>
              <a:t>de signalement des événements sanitaires indésirables du </a:t>
            </a:r>
            <a:r>
              <a:rPr lang="fr-FR" u="sng" dirty="0" err="1" smtClean="0">
                <a:hlinkClick r:id="rId15"/>
              </a:rPr>
              <a:t>MinSan</a:t>
            </a:r>
            <a:r>
              <a:rPr lang="fr-FR" u="sng" dirty="0" smtClean="0">
                <a:hlinkClick r:id="rId15"/>
              </a:rPr>
              <a:t> </a:t>
            </a:r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sites utiles en PCI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899592" y="6093296"/>
            <a:ext cx="3473381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www.preventioninfection.fr</a:t>
            </a:r>
            <a:endParaRPr lang="fr-FR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71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4090268"/>
          </a:xfrm>
        </p:spPr>
        <p:txBody>
          <a:bodyPr/>
          <a:lstStyle/>
          <a:p>
            <a:r>
              <a:rPr lang="fr-FR" sz="2400" dirty="0" smtClean="0"/>
              <a:t>Outils gratuit</a:t>
            </a:r>
          </a:p>
          <a:p>
            <a:r>
              <a:rPr lang="fr-FR" sz="2400" dirty="0" smtClean="0"/>
              <a:t>QCM en ligne, accessible par QR code ou lien</a:t>
            </a:r>
          </a:p>
          <a:p>
            <a:endParaRPr lang="fr-FR" sz="2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Construire vos outils, ex Qruiz.net</a:t>
            </a:r>
            <a:endParaRPr lang="fr-FR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57" y="3225296"/>
            <a:ext cx="3407515" cy="243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6494" y="3225295"/>
            <a:ext cx="3068491" cy="243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2850" y="2607543"/>
            <a:ext cx="2241150" cy="425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66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63,937,189 illustrations de Conclusion | Deposit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5400600" cy="392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028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29448"/>
            <a:ext cx="7578784" cy="665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2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4947251" cy="2691383"/>
          </a:xfrm>
          <a:prstGeom prst="rect">
            <a:avLst/>
          </a:prstGeom>
        </p:spPr>
      </p:pic>
      <p:pic>
        <p:nvPicPr>
          <p:cNvPr id="5" name="Image 4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8029" y="620688"/>
            <a:ext cx="6292548" cy="620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44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National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109537" indent="0">
              <a:buNone/>
            </a:pP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Régional</a:t>
            </a:r>
          </a:p>
          <a:p>
            <a:pPr lvl="1"/>
            <a:r>
              <a:rPr lang="fr-FR" dirty="0" smtClean="0"/>
              <a:t>Alias</a:t>
            </a:r>
          </a:p>
          <a:p>
            <a:pPr lvl="1"/>
            <a:r>
              <a:rPr lang="fr-FR" dirty="0" smtClean="0"/>
              <a:t>Réseau PH en cours de constitution via le </a:t>
            </a:r>
            <a:r>
              <a:rPr lang="fr-FR" dirty="0" err="1" smtClean="0"/>
              <a:t>cpias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Adapter vos recherches à vos besoins</a:t>
            </a:r>
            <a:endParaRPr lang="fr-FR" dirty="0"/>
          </a:p>
        </p:txBody>
      </p:sp>
      <p:pic>
        <p:nvPicPr>
          <p:cNvPr id="2" name="Imag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64704"/>
            <a:ext cx="3762375" cy="8572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805099"/>
            <a:ext cx="3136504" cy="173746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302" y="2048863"/>
            <a:ext cx="3894637" cy="3004939"/>
          </a:xfrm>
          <a:prstGeom prst="rect">
            <a:avLst/>
          </a:prstGeom>
        </p:spPr>
      </p:pic>
      <p:sp>
        <p:nvSpPr>
          <p:cNvPr id="7" name="Flèche droite 6"/>
          <p:cNvSpPr/>
          <p:nvPr/>
        </p:nvSpPr>
        <p:spPr>
          <a:xfrm>
            <a:off x="3707904" y="1268760"/>
            <a:ext cx="864096" cy="720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 rot="9624693" flipV="1">
            <a:off x="3864062" y="1999199"/>
            <a:ext cx="862639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7962" y="2615109"/>
            <a:ext cx="5637832" cy="1796801"/>
          </a:xfrm>
          <a:prstGeom prst="rect">
            <a:avLst/>
          </a:prstGeom>
        </p:spPr>
      </p:pic>
      <p:sp>
        <p:nvSpPr>
          <p:cNvPr id="12" name="Flèche droite 11"/>
          <p:cNvSpPr/>
          <p:nvPr/>
        </p:nvSpPr>
        <p:spPr>
          <a:xfrm rot="19261855">
            <a:off x="4112128" y="4642445"/>
            <a:ext cx="864096" cy="720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171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Réseaux - missions nationales: Primo</a:t>
            </a:r>
            <a:br>
              <a:rPr lang="fr-FR" dirty="0"/>
            </a:br>
            <a:endParaRPr lang="fr-FR" dirty="0"/>
          </a:p>
        </p:txBody>
      </p:sp>
      <p:pic>
        <p:nvPicPr>
          <p:cNvPr id="2" name="Image 1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521493"/>
            <a:ext cx="6154836" cy="632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843" y="1628800"/>
            <a:ext cx="855345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350"/>
          </a:xfrm>
        </p:spPr>
        <p:txBody>
          <a:bodyPr/>
          <a:lstStyle/>
          <a:p>
            <a:pPr algn="r"/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58975"/>
            <a:ext cx="7128792" cy="88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55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20011</TotalTime>
  <Words>509</Words>
  <Application>Microsoft Office PowerPoint</Application>
  <PresentationFormat>Affichage à l'écran (4:3)</PresentationFormat>
  <Paragraphs>130</Paragraphs>
  <Slides>41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2" baseType="lpstr">
      <vt:lpstr>Concourse</vt:lpstr>
      <vt:lpstr>Outils en ligne (avec liens cliquables)  - Informations   - Formation  - Evaluation  - Surveillance  - Signalement</vt:lpstr>
      <vt:lpstr>Attention aux mots de passe</vt:lpstr>
      <vt:lpstr>Communiquer </vt:lpstr>
      <vt:lpstr>Quelques sites utiles en PCI</vt:lpstr>
      <vt:lpstr>Présentation PowerPoint</vt:lpstr>
      <vt:lpstr>Présentation PowerPoint</vt:lpstr>
      <vt:lpstr>Adapter vos recherches à vos besoins</vt:lpstr>
      <vt:lpstr>Réseaux - missions nationales: Primo </vt:lpstr>
      <vt:lpstr>Présentation PowerPoint</vt:lpstr>
      <vt:lpstr>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Réseaux - missions nationales: Primo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Portail de signalement des événements sanitaires indésirables</vt:lpstr>
      <vt:lpstr>Présentation PowerPoint</vt:lpstr>
      <vt:lpstr>Présentation PowerPoint</vt:lpstr>
      <vt:lpstr>Présentation PowerPoint</vt:lpstr>
      <vt:lpstr>MATIS</vt:lpstr>
      <vt:lpstr>Outil pulpe’friction</vt:lpstr>
      <vt:lpstr>Jeu sur précautions standard 240 situations cliniques ludo-pédagogiques</vt:lpstr>
      <vt:lpstr>Jeu sérieux I.control</vt:lpstr>
      <vt:lpstr>Matis: outils de communication</vt:lpstr>
      <vt:lpstr>https://eformation.preventioninfection.fr/</vt:lpstr>
      <vt:lpstr>https://eformation.preventioninfection.fr/</vt:lpstr>
      <vt:lpstr>SPARES</vt:lpstr>
      <vt:lpstr>SPIADI</vt:lpstr>
      <vt:lpstr>SPICMI</vt:lpstr>
      <vt:lpstr>Des sources sur le BUA</vt:lpstr>
      <vt:lpstr>Sites internet: les CRATB</vt:lpstr>
      <vt:lpstr>Construire vos outils, ex Qruiz.net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serge alfandari</dc:creator>
  <cp:lastModifiedBy>serge alfandari</cp:lastModifiedBy>
  <cp:revision>382</cp:revision>
  <dcterms:modified xsi:type="dcterms:W3CDTF">2025-01-20T23:20:19Z</dcterms:modified>
</cp:coreProperties>
</file>