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37"/>
  </p:notesMasterIdLst>
  <p:handoutMasterIdLst>
    <p:handoutMasterId r:id="rId38"/>
  </p:handoutMasterIdLst>
  <p:sldIdLst>
    <p:sldId id="256" r:id="rId2"/>
    <p:sldId id="707" r:id="rId3"/>
    <p:sldId id="586" r:id="rId4"/>
    <p:sldId id="587" r:id="rId5"/>
    <p:sldId id="623" r:id="rId6"/>
    <p:sldId id="709" r:id="rId7"/>
    <p:sldId id="604" r:id="rId8"/>
    <p:sldId id="711" r:id="rId9"/>
    <p:sldId id="682" r:id="rId10"/>
    <p:sldId id="603" r:id="rId11"/>
    <p:sldId id="597" r:id="rId12"/>
    <p:sldId id="678" r:id="rId13"/>
    <p:sldId id="676" r:id="rId14"/>
    <p:sldId id="677" r:id="rId15"/>
    <p:sldId id="683" r:id="rId16"/>
    <p:sldId id="705" r:id="rId17"/>
    <p:sldId id="613" r:id="rId18"/>
    <p:sldId id="704" r:id="rId19"/>
    <p:sldId id="687" r:id="rId20"/>
    <p:sldId id="605" r:id="rId21"/>
    <p:sldId id="606" r:id="rId22"/>
    <p:sldId id="695" r:id="rId23"/>
    <p:sldId id="654" r:id="rId24"/>
    <p:sldId id="662" r:id="rId25"/>
    <p:sldId id="686" r:id="rId26"/>
    <p:sldId id="699" r:id="rId27"/>
    <p:sldId id="664" r:id="rId28"/>
    <p:sldId id="665" r:id="rId29"/>
    <p:sldId id="624" r:id="rId30"/>
    <p:sldId id="666" r:id="rId31"/>
    <p:sldId id="708" r:id="rId32"/>
    <p:sldId id="668" r:id="rId33"/>
    <p:sldId id="669" r:id="rId34"/>
    <p:sldId id="656" r:id="rId35"/>
    <p:sldId id="590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696"/>
    <a:srgbClr val="FF66FF"/>
    <a:srgbClr val="FF00FF"/>
    <a:srgbClr val="FF0000"/>
    <a:srgbClr val="0033CC"/>
    <a:srgbClr val="66FF33"/>
    <a:srgbClr val="99FFCC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60" autoAdjust="0"/>
    <p:restoredTop sz="95652" autoAdjust="0"/>
  </p:normalViewPr>
  <p:slideViewPr>
    <p:cSldViewPr>
      <p:cViewPr varScale="1">
        <p:scale>
          <a:sx n="114" d="100"/>
          <a:sy n="114" d="100"/>
        </p:scale>
        <p:origin x="-70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2196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AB30DC7-49C6-4668-AC80-72BF3124AADF}" type="datetimeFigureOut">
              <a:rPr lang="fr-FR"/>
              <a:pPr>
                <a:defRPr/>
              </a:pPr>
              <a:t>02/03/2025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57AC9DD-7E0E-4FFA-8150-F1D0C26FE1E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56719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B7AACE6-7C3D-46E9-8CB0-AE2FD637E75B}" type="datetimeFigureOut">
              <a:rPr lang="fr-FR"/>
              <a:pPr>
                <a:defRPr/>
              </a:pPr>
              <a:t>02/03/2025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dirty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8A901B9-9366-4E8D-9639-7B9935AD4E3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28517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32F3F44-427A-435D-84EF-0D3D616D9A15}" type="slidenum">
              <a:rPr lang="fr-FR" smtClean="0">
                <a:latin typeface="Arial" pitchFamily="34" charset="0"/>
              </a:rPr>
              <a:pPr>
                <a:defRPr/>
              </a:pPr>
              <a:t>3</a:t>
            </a:fld>
            <a:endParaRPr lang="fr-FR" smtClean="0">
              <a:latin typeface="Arial" pitchFamily="34" charset="0"/>
            </a:endParaRPr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19188" y="676275"/>
            <a:ext cx="4618037" cy="3463925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9163" y="4359275"/>
            <a:ext cx="5018087" cy="4114800"/>
          </a:xfrm>
          <a:noFill/>
        </p:spPr>
        <p:txBody>
          <a:bodyPr wrap="square" lIns="93702" tIns="46851" rIns="93702" bIns="46851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DD8D78-953F-412D-A122-9956E93A632A}" type="slidenum">
              <a:rPr lang="fr-FR" smtClean="0">
                <a:latin typeface="Arial" pitchFamily="34" charset="0"/>
              </a:rPr>
              <a:pPr>
                <a:defRPr/>
              </a:pPr>
              <a:t>4</a:t>
            </a:fld>
            <a:endParaRPr lang="fr-FR" smtClean="0">
              <a:latin typeface="Arial" pitchFamily="34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19188" y="676275"/>
            <a:ext cx="4618037" cy="3463925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9163" y="4359275"/>
            <a:ext cx="5018087" cy="4114800"/>
          </a:xfrm>
          <a:noFill/>
        </p:spPr>
        <p:txBody>
          <a:bodyPr wrap="square" lIns="93702" tIns="46851" rIns="93702" bIns="46851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8548642-4F07-489C-B3E4-07B3A213BD5E}" type="slidenum">
              <a:rPr lang="fr-FR"/>
              <a:pPr>
                <a:defRPr/>
              </a:pPr>
              <a:t>7</a:t>
            </a:fld>
            <a:endParaRPr lang="fr-FR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93738"/>
            <a:ext cx="4549775" cy="3411537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7613" cy="4113213"/>
          </a:xfrm>
          <a:noFill/>
        </p:spPr>
        <p:txBody>
          <a:bodyPr wrap="square" lIns="87291" tIns="42853" rIns="87291" bIns="42853" numCol="1" anchor="t" anchorCtr="0" compatLnSpc="1">
            <a:prstTxWarp prst="textNoShape">
              <a:avLst/>
            </a:prstTxWarp>
          </a:bodyPr>
          <a:lstStyle/>
          <a:p>
            <a:pPr defTabSz="720725"/>
            <a:endParaRPr lang="fr-FR" alt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1400175" y="914400"/>
            <a:ext cx="4056063" cy="31353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fr-FR"/>
          </a:p>
        </p:txBody>
      </p:sp>
      <p:sp>
        <p:nvSpPr>
          <p:cNvPr id="25603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46163" y="4352925"/>
            <a:ext cx="4770437" cy="3478213"/>
          </a:xfrm>
          <a:noFill/>
        </p:spPr>
        <p:txBody>
          <a:bodyPr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76200" indent="-76200" eaLnBrk="1">
              <a:lnSpc>
                <a:spcPct val="93000"/>
              </a:lnSpc>
              <a:spcBef>
                <a:spcPct val="0"/>
              </a:spcBef>
              <a:buSzPct val="45000"/>
              <a:tabLst>
                <a:tab pos="649288" algn="l"/>
                <a:tab pos="1298575" algn="l"/>
                <a:tab pos="1947863" algn="l"/>
                <a:tab pos="2597150" algn="l"/>
                <a:tab pos="3248025" algn="l"/>
                <a:tab pos="3897313" algn="l"/>
                <a:tab pos="4546600" algn="l"/>
              </a:tabLst>
            </a:pPr>
            <a:r>
              <a:rPr lang="en-GB" altLang="fr-FR" smtClean="0">
                <a:latin typeface="Arial" charset="0"/>
                <a:ea typeface="msgothic"/>
                <a:cs typeface="msgothic"/>
              </a:rPr>
              <a:t>Timing of Clostridium difficile infection (CDI) by transplant type. Among autologous hematopoietic stem cell transplant (HSCT) recipients with CDI (n = 30), the median time to infection was 6.5 days compared with a median time to infection of 33 days among allogeneic HSCT recipients (n = 62). The inset demonstrates the timing of infection among allogeneic HSCT recipients. An additional 5 patients who received allogeneic transplants had disease after day 180 (not shown).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9026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sz="380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fr-FR" dirty="0" smtClean="0"/>
              <a:t>Cliquez pour modifier le style du titre</a:t>
            </a:r>
            <a:endParaRPr lang="en-US" dirty="0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615ED-E68F-43E2-94C1-90C03A862251}" type="datetimeFigureOut">
              <a:rPr lang="en-US"/>
              <a:pPr>
                <a:defRPr/>
              </a:pPr>
              <a:t>3/2/2025</a:t>
            </a:fld>
            <a:endParaRPr lang="en-US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919BE-2317-4CAB-B98B-89A3968990F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038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89138"/>
            <a:ext cx="4038600" cy="4017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9138"/>
            <a:ext cx="4038600" cy="4017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9D785-275F-4698-A570-41AE4081551C}" type="datetimeFigureOut">
              <a:rPr lang="en-US"/>
              <a:pPr>
                <a:defRPr/>
              </a:pPr>
              <a:t>3/2/2025</a:t>
            </a:fld>
            <a:endParaRPr lang="en-US" dirty="0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7C625-5C62-4358-95EA-E54089D09E45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26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3CC67-5F4A-474E-8DB1-75AB072C4A31}" type="datetimeFigureOut">
              <a:rPr lang="en-US"/>
              <a:pPr>
                <a:defRPr/>
              </a:pPr>
              <a:t>3/2/2025</a:t>
            </a:fld>
            <a:endParaRPr lang="en-US"/>
          </a:p>
        </p:txBody>
      </p:sp>
      <p:sp>
        <p:nvSpPr>
          <p:cNvPr id="3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D29FA-4DD1-4C61-96C9-0553C33251A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598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A1487-F28D-427C-A6B9-785267EF9C8F}" type="datetimeFigureOut">
              <a:rPr lang="en-US"/>
              <a:pPr>
                <a:defRPr/>
              </a:pPr>
              <a:t>3/2/2025</a:t>
            </a:fld>
            <a:endParaRPr lang="en-US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5E177-28FE-4138-8075-C5EBE6B6B30C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473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3A681-C69B-495D-9C2B-FA08220CC417}" type="datetimeFigureOut">
              <a:rPr lang="en-US"/>
              <a:pPr>
                <a:defRPr/>
              </a:pPr>
              <a:t>3/2/2025</a:t>
            </a:fld>
            <a:endParaRPr lang="en-US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A5C2A-F231-4110-89F0-3AE245B675C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066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8F74D-704F-4636-B3F3-6968ABCD2BA9}" type="datetimeFigureOut">
              <a:rPr lang="en-US"/>
              <a:pPr>
                <a:defRPr/>
              </a:pPr>
              <a:t>3/2/2025</a:t>
            </a:fld>
            <a:endParaRPr lang="en-US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3B304-35EA-42BB-97B4-D111BA12BA7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8671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74" y="0"/>
            <a:ext cx="9140625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B250F-9BEF-4D1E-B3CD-84DE53700ADE}" type="datetimeFigureOut">
              <a:rPr lang="en-US"/>
              <a:pPr>
                <a:defRPr/>
              </a:pPr>
              <a:t>3/2/2025</a:t>
            </a:fld>
            <a:endParaRPr lang="en-US"/>
          </a:p>
        </p:txBody>
      </p:sp>
      <p:sp>
        <p:nvSpPr>
          <p:cNvPr id="4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FDD64-8BD3-400F-9C5F-3DC09169F90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6040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989138"/>
            <a:ext cx="4038600" cy="4017962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9138"/>
            <a:ext cx="4038600" cy="4017962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59D83-0229-463F-9F87-2C9B5705772B}" type="datetimeFigureOut">
              <a:rPr lang="en-US"/>
              <a:pPr>
                <a:defRPr/>
              </a:pPr>
              <a:t>3/2/2025</a:t>
            </a:fld>
            <a:endParaRPr lang="en-US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B278B-47F1-46CE-8D8B-2E1E91182D3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487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A9A0D-D676-45D0-A6B7-B2C2318D5211}" type="datetimeFigureOut">
              <a:rPr lang="en-US"/>
              <a:pPr>
                <a:defRPr/>
              </a:pPr>
              <a:t>3/2/2025</a:t>
            </a:fld>
            <a:endParaRPr lang="en-US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B8E82-D545-4CA5-8077-A9392B8DAEA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8" name="Espace réservé du contenu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9" name="Espace réservé du contenu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618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1_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989138"/>
            <a:ext cx="4038600" cy="4017962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9138"/>
            <a:ext cx="4038600" cy="4017962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34504-5804-4A7A-8917-59733179E6D6}" type="datetimeFigureOut">
              <a:rPr lang="en-US"/>
              <a:pPr>
                <a:defRPr/>
              </a:pPr>
              <a:t>3/2/2025</a:t>
            </a:fld>
            <a:endParaRPr lang="en-US" dirty="0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E186F-12AC-416A-9557-929EF1C36D5D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118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0" name="Espace réservé du titre 8"/>
          <p:cNvSpPr>
            <a:spLocks noGrp="1"/>
          </p:cNvSpPr>
          <p:nvPr>
            <p:ph type="title"/>
          </p:nvPr>
        </p:nvSpPr>
        <p:spPr bwMode="auto">
          <a:xfrm>
            <a:off x="0" y="4410"/>
            <a:ext cx="9144000" cy="1143000"/>
          </a:xfrm>
          <a:prstGeom prst="rect">
            <a:avLst/>
          </a:prstGeom>
          <a:noFill/>
          <a:ln>
            <a:noFill/>
            <a:headEnd/>
            <a:tailEnd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none"/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 style du titre</a:t>
            </a:r>
            <a:endParaRPr lang="en-US" dirty="0" smtClean="0"/>
          </a:p>
        </p:txBody>
      </p:sp>
      <p:sp>
        <p:nvSpPr>
          <p:cNvPr id="1027" name="Espace réservé du texte 29"/>
          <p:cNvSpPr>
            <a:spLocks noGrp="1"/>
          </p:cNvSpPr>
          <p:nvPr>
            <p:ph type="body" idx="1"/>
          </p:nvPr>
        </p:nvSpPr>
        <p:spPr bwMode="auto">
          <a:xfrm>
            <a:off x="457200" y="1989138"/>
            <a:ext cx="8229600" cy="401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 smtClean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ln>
                  <a:noFill/>
                </a:ln>
                <a:effectLst/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08A37B9-BC58-446D-B36C-A5148D525B1D}" type="datetimeFigureOut">
              <a:rPr lang="en-US" smtClean="0"/>
              <a:pPr>
                <a:defRPr/>
              </a:pPr>
              <a:t>3/2/2025</a:t>
            </a:fld>
            <a:endParaRPr lang="en-US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n>
                  <a:noFill/>
                </a:ln>
                <a:effectLst/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n>
                  <a:noFill/>
                </a:ln>
                <a:effectLst/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BD38B0D-010E-4743-9BBF-A5D8026FA354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  <p:cxnSp>
        <p:nvCxnSpPr>
          <p:cNvPr id="3" name="Connecteur droit 2"/>
          <p:cNvCxnSpPr/>
          <p:nvPr userDrawn="1"/>
        </p:nvCxnSpPr>
        <p:spPr>
          <a:xfrm>
            <a:off x="0" y="1196752"/>
            <a:ext cx="9144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9337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3800" b="1" kern="0" baseline="0">
          <a:ln>
            <a:noFill/>
          </a:ln>
          <a:solidFill>
            <a:schemeClr val="tx1"/>
          </a:solidFill>
          <a:effectLst/>
          <a:latin typeface="Calibri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ln>
            <a:noFill/>
          </a:ln>
          <a:solidFill>
            <a:schemeClr val="tx1"/>
          </a:solidFill>
          <a:effectLst/>
          <a:latin typeface="Calibri" pitchFamily="34" charset="0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ln>
            <a:noFill/>
          </a:ln>
          <a:solidFill>
            <a:schemeClr val="tx1"/>
          </a:solidFill>
          <a:effectLst/>
          <a:latin typeface="Calibri" pitchFamily="34" charset="0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ln>
            <a:noFill/>
          </a:ln>
          <a:solidFill>
            <a:schemeClr val="tx1"/>
          </a:solidFill>
          <a:effectLst/>
          <a:latin typeface="Calibri" pitchFamily="34" charset="0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ln>
            <a:noFill/>
          </a:ln>
          <a:solidFill>
            <a:schemeClr val="tx1"/>
          </a:solidFill>
          <a:effectLst/>
          <a:latin typeface="Calibri" pitchFamily="34" charset="0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ln>
            <a:noFill/>
          </a:ln>
          <a:solidFill>
            <a:schemeClr val="tx1"/>
          </a:solidFill>
          <a:effectLst/>
          <a:latin typeface="Calibri" pitchFamily="34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"/>
          <p:cNvSpPr>
            <a:spLocks noGrp="1"/>
          </p:cNvSpPr>
          <p:nvPr>
            <p:ph type="ctrTitle"/>
          </p:nvPr>
        </p:nvSpPr>
        <p:spPr>
          <a:xfrm>
            <a:off x="250825" y="1125538"/>
            <a:ext cx="8893175" cy="2549525"/>
          </a:xfrm>
        </p:spPr>
        <p:txBody>
          <a:bodyPr/>
          <a:lstStyle/>
          <a:p>
            <a:r>
              <a:rPr lang="fr-FR" dirty="0" smtClean="0"/>
              <a:t>Complications infectieuses de </a:t>
            </a:r>
            <a:r>
              <a:rPr lang="fr-FR" dirty="0"/>
              <a:t>la période aiguë </a:t>
            </a:r>
            <a:r>
              <a:rPr lang="fr-FR" dirty="0" smtClean="0"/>
              <a:t>post-greffe (</a:t>
            </a:r>
            <a:r>
              <a:rPr lang="fr-FR" sz="3600" dirty="0"/>
              <a:t>bactériennes</a:t>
            </a:r>
            <a:r>
              <a:rPr lang="fr-FR" dirty="0"/>
              <a:t>, </a:t>
            </a:r>
            <a:r>
              <a:rPr lang="fr-FR" sz="3200" dirty="0" smtClean="0"/>
              <a:t>fongiques</a:t>
            </a:r>
            <a:r>
              <a:rPr lang="fr-FR" sz="2400" dirty="0"/>
              <a:t>, virales </a:t>
            </a:r>
            <a:r>
              <a:rPr lang="fr-FR" sz="2000" dirty="0"/>
              <a:t>et parasitaires</a:t>
            </a:r>
            <a:r>
              <a:rPr lang="fr-FR" dirty="0" smtClean="0"/>
              <a:t>)</a:t>
            </a:r>
          </a:p>
        </p:txBody>
      </p:sp>
      <p:sp>
        <p:nvSpPr>
          <p:cNvPr id="7" name="Rectangle 6"/>
          <p:cNvSpPr/>
          <p:nvPr/>
        </p:nvSpPr>
        <p:spPr>
          <a:xfrm>
            <a:off x="251520" y="3789040"/>
            <a:ext cx="3456384" cy="830997"/>
          </a:xfrm>
          <a:prstGeom prst="rect">
            <a:avLst/>
          </a:prstGeom>
          <a:solidFill>
            <a:schemeClr val="bg2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fr-FR" sz="1600" b="1" dirty="0" smtClean="0">
                <a:solidFill>
                  <a:schemeClr val="tx1"/>
                </a:solidFill>
                <a:latin typeface="Calibri" pitchFamily="34" charset="0"/>
              </a:rPr>
              <a:t>Dr </a:t>
            </a:r>
            <a:r>
              <a:rPr lang="fr-FR" sz="1600" b="1" dirty="0">
                <a:solidFill>
                  <a:schemeClr val="tx1"/>
                </a:solidFill>
                <a:latin typeface="Calibri" pitchFamily="34" charset="0"/>
              </a:rPr>
              <a:t>S. Alfandari</a:t>
            </a:r>
          </a:p>
          <a:p>
            <a:pPr marL="109538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109538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  <a:tab pos="9093200" algn="l"/>
              </a:tabLst>
              <a:defRPr/>
            </a:pPr>
            <a:r>
              <a:rPr lang="fr-FR" sz="1600" dirty="0">
                <a:solidFill>
                  <a:schemeClr val="tx1"/>
                </a:solidFill>
                <a:latin typeface="Calibri" pitchFamily="34" charset="0"/>
              </a:rPr>
              <a:t>Infectiologue, CH </a:t>
            </a:r>
            <a:r>
              <a:rPr lang="fr-FR" sz="1600" dirty="0" smtClean="0">
                <a:solidFill>
                  <a:schemeClr val="tx1"/>
                </a:solidFill>
                <a:latin typeface="Calibri" pitchFamily="34" charset="0"/>
              </a:rPr>
              <a:t>Tourcoing/CHU Lille</a:t>
            </a:r>
          </a:p>
          <a:p>
            <a:pPr marL="109538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109538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  <a:tab pos="9093200" algn="l"/>
              </a:tabLst>
              <a:defRPr/>
            </a:pPr>
            <a:r>
              <a:rPr lang="fr-FR" sz="1600" dirty="0" smtClean="0">
                <a:solidFill>
                  <a:schemeClr val="tx1"/>
                </a:solidFill>
                <a:latin typeface="Calibri" pitchFamily="34" charset="0"/>
              </a:rPr>
              <a:t>salfandari@ch-tourcoing.fr</a:t>
            </a:r>
            <a:endParaRPr lang="fr-FR" sz="1600" dirty="0">
              <a:solidFill>
                <a:schemeClr val="tx1"/>
              </a:solidFill>
              <a:latin typeface="Calibri" pitchFamily="34" charset="0"/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6034844" y="4959478"/>
            <a:ext cx="2441103" cy="566738"/>
            <a:chOff x="114673" y="6291262"/>
            <a:chExt cx="2441103" cy="566738"/>
          </a:xfrm>
        </p:grpSpPr>
        <p:pic>
          <p:nvPicPr>
            <p:cNvPr id="8" name="Picture 2" descr="GILA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673" y="6291262"/>
              <a:ext cx="1490662" cy="5667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ZoneTexte 8"/>
            <p:cNvSpPr txBox="1"/>
            <p:nvPr/>
          </p:nvSpPr>
          <p:spPr>
            <a:xfrm>
              <a:off x="755576" y="6389965"/>
              <a:ext cx="180020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solidFill>
                    <a:srgbClr val="002060"/>
                  </a:solidFill>
                </a:rPr>
                <a:t>www.gilar.org  </a:t>
              </a:r>
              <a:endParaRPr lang="fr-FR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10" name="ZoneTexte 9"/>
          <p:cNvSpPr txBox="1"/>
          <p:nvPr/>
        </p:nvSpPr>
        <p:spPr>
          <a:xfrm>
            <a:off x="0" y="417438"/>
            <a:ext cx="9144000" cy="92333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DIU Allogreffe de cellules souches hématopoïétiques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11 Mars 2025</a:t>
            </a:r>
            <a:endParaRPr lang="fr-FR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0825" y="5301208"/>
            <a:ext cx="4753223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fr-FR" sz="1600" b="1" dirty="0" smtClean="0">
                <a:solidFill>
                  <a:schemeClr val="tx1"/>
                </a:solidFill>
                <a:latin typeface="Calibri" pitchFamily="34" charset="0"/>
              </a:rPr>
              <a:t>A suivre en parallèle de la partie du </a:t>
            </a:r>
            <a:r>
              <a:rPr lang="fr-FR" sz="1600" b="1" dirty="0">
                <a:solidFill>
                  <a:schemeClr val="tx1"/>
                </a:solidFill>
                <a:latin typeface="Calibri" pitchFamily="34" charset="0"/>
              </a:rPr>
              <a:t>Dr </a:t>
            </a:r>
            <a:r>
              <a:rPr lang="fr-FR" sz="1600" b="1" dirty="0" smtClean="0">
                <a:solidFill>
                  <a:schemeClr val="tx1"/>
                </a:solidFill>
                <a:latin typeface="Calibri" pitchFamily="34" charset="0"/>
              </a:rPr>
              <a:t>F. </a:t>
            </a:r>
            <a:r>
              <a:rPr lang="fr-FR" sz="1600" b="1" dirty="0" err="1" smtClean="0">
                <a:solidFill>
                  <a:schemeClr val="tx1"/>
                </a:solidFill>
                <a:latin typeface="Calibri" pitchFamily="34" charset="0"/>
              </a:rPr>
              <a:t>Wallyn</a:t>
            </a:r>
            <a:endParaRPr lang="fr-FR" sz="1600" b="1" dirty="0">
              <a:solidFill>
                <a:schemeClr val="tx1"/>
              </a:solidFill>
              <a:latin typeface="Calibri" pitchFamily="34" charset="0"/>
            </a:endParaRPr>
          </a:p>
          <a:p>
            <a:pPr marL="109538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109538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  <a:tab pos="9093200" algn="l"/>
              </a:tabLst>
              <a:defRPr/>
            </a:pPr>
            <a:r>
              <a:rPr lang="fr-FR" sz="1600" dirty="0" smtClean="0">
                <a:solidFill>
                  <a:schemeClr val="tx1"/>
                </a:solidFill>
                <a:latin typeface="Calibri" pitchFamily="34" charset="0"/>
              </a:rPr>
              <a:t>Pneumologue</a:t>
            </a:r>
            <a:r>
              <a:rPr lang="fr-FR" sz="1600" dirty="0">
                <a:solidFill>
                  <a:schemeClr val="tx1"/>
                </a:solidFill>
                <a:latin typeface="Calibri" pitchFamily="34" charset="0"/>
              </a:rPr>
              <a:t>, </a:t>
            </a:r>
            <a:r>
              <a:rPr lang="fr-FR" sz="1600" dirty="0" smtClean="0">
                <a:solidFill>
                  <a:schemeClr val="tx1"/>
                </a:solidFill>
                <a:latin typeface="Calibri" pitchFamily="34" charset="0"/>
              </a:rPr>
              <a:t>CHU Lille</a:t>
            </a:r>
            <a:endParaRPr lang="fr-FR" sz="160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advTm="35317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Espace réservé du contenu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090268"/>
          </a:xfrm>
        </p:spPr>
        <p:txBody>
          <a:bodyPr/>
          <a:lstStyle/>
          <a:p>
            <a:r>
              <a:rPr lang="fr-FR" dirty="0"/>
              <a:t>Bactériémies </a:t>
            </a:r>
            <a:r>
              <a:rPr lang="fr-FR" dirty="0" smtClean="0"/>
              <a:t>en allogreffe « secteur protégé » et </a:t>
            </a:r>
            <a:r>
              <a:rPr lang="fr-FR" dirty="0"/>
              <a:t>BMR:</a:t>
            </a:r>
            <a:endParaRPr lang="fr-FR" dirty="0" smtClean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Importance </a:t>
            </a:r>
            <a:r>
              <a:rPr lang="fr-FR" dirty="0" smtClean="0"/>
              <a:t>du suivi de </a:t>
            </a:r>
            <a:r>
              <a:rPr lang="fr-FR" dirty="0"/>
              <a:t>données </a:t>
            </a:r>
            <a:r>
              <a:rPr lang="fr-FR" dirty="0" smtClean="0"/>
              <a:t>locales</a:t>
            </a:r>
          </a:p>
        </p:txBody>
      </p:sp>
      <p:graphicFrame>
        <p:nvGraphicFramePr>
          <p:cNvPr id="23638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231422"/>
              </p:ext>
            </p:extLst>
          </p:nvPr>
        </p:nvGraphicFramePr>
        <p:xfrm>
          <a:off x="3563888" y="1916832"/>
          <a:ext cx="5264785" cy="4602480"/>
        </p:xfrm>
        <a:graphic>
          <a:graphicData uri="http://schemas.openxmlformats.org/drawingml/2006/table">
            <a:tbl>
              <a:tblPr bandRow="1"/>
              <a:tblGrid>
                <a:gridCol w="230425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4893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1159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CHU Lille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BLSE/SARM/PARC/EPC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Ensemble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hémato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Greffe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aigüe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0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2024:  n BMR/HC+ (%)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pas finalisé mais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en baisse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0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2023:  n BMR/HC+ (%)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29/228 (13%)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12/31 (39%)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0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2022:  n BMR/HC+ (%)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10/240 (4%)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5/24 (21%)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20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2021:  n BMR/HC+ (%)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22/246 (9%)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4/17 (23%)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20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2020:  n BMR/HC+ (%)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18/208 (9%)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7/26 (27%)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20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2019:  n BMR/HC+ (%)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11/184 (6%)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2/15 (13%)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0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2018:  n BMR/HC+ (%)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20/196 (10%)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4/16 (25%)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0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2017:  n BMR/HC+ (%)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15/266 (6%)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1/18 (6%)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0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2016: n BMR/HC+ (%)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 / 232 (8%)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4/24 (17%)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20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2015: n BMR/HC+ (%)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29 / 212 (14%)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2/38 (5%)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0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2014: n BMR/HC+  (%)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26 / 277 (9%)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7/ 57(12%)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20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2013: n BMR/HC+  (%)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17/233 (7%)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3/38 (8%)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0" name="Text Box 8"/>
          <p:cNvSpPr txBox="1">
            <a:spLocks noChangeArrowheads="1"/>
          </p:cNvSpPr>
          <p:nvPr/>
        </p:nvSpPr>
        <p:spPr bwMode="auto">
          <a:xfrm>
            <a:off x="179512" y="5344368"/>
            <a:ext cx="3091904" cy="307777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dirty="0"/>
              <a:t>Données M </a:t>
            </a:r>
            <a:r>
              <a:rPr lang="fr-FR" dirty="0" err="1"/>
              <a:t>Titecat</a:t>
            </a:r>
            <a:r>
              <a:rPr lang="fr-FR" dirty="0"/>
              <a:t>, Bactériologie, Lille</a:t>
            </a:r>
            <a:endParaRPr lang="en-US" dirty="0"/>
          </a:p>
        </p:txBody>
      </p:sp>
      <p:graphicFrame>
        <p:nvGraphicFramePr>
          <p:cNvPr id="23637" name="Group 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222447"/>
              </p:ext>
            </p:extLst>
          </p:nvPr>
        </p:nvGraphicFramePr>
        <p:xfrm>
          <a:off x="179388" y="2048973"/>
          <a:ext cx="3170823" cy="2689991"/>
        </p:xfrm>
        <a:graphic>
          <a:graphicData uri="http://schemas.openxmlformats.org/drawingml/2006/table">
            <a:tbl>
              <a:tblPr/>
              <a:tblGrid>
                <a:gridCol w="239839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13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3111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2023 n = 30</a:t>
                      </a: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Nb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%</a:t>
                      </a:r>
                      <a:endParaRPr kumimoji="0" lang="fr-FR" alt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 Bacilles à Gram négatif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73%</a:t>
                      </a: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4492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Enterobacteries</a:t>
                      </a: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 non BLSE</a:t>
                      </a:r>
                      <a:endParaRPr kumimoji="0" lang="fr-FR" alt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5</a:t>
                      </a: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4492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Enterobacteries</a:t>
                      </a:r>
                      <a:r>
                        <a:rPr kumimoji="0" lang="fr-FR" alt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 </a:t>
                      </a: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BLSE</a:t>
                      </a:r>
                      <a:endParaRPr kumimoji="0" lang="fr-FR" alt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6</a:t>
                      </a: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4492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Enterobacteries</a:t>
                      </a:r>
                      <a:r>
                        <a:rPr kumimoji="0" lang="fr-FR" alt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 </a:t>
                      </a: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EPC</a:t>
                      </a:r>
                      <a:endParaRPr kumimoji="0" lang="fr-FR" alt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6</a:t>
                      </a: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Pseudomonas</a:t>
                      </a:r>
                      <a:r>
                        <a:rPr kumimoji="0" lang="fr-FR" altLang="fr-F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 « S »</a:t>
                      </a: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4</a:t>
                      </a:r>
                      <a:endParaRPr kumimoji="0" lang="fr-FR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b="1" dirty="0"/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25413">
                <a:tc>
                  <a:txBody>
                    <a:bodyPr/>
                    <a:lstStyle/>
                    <a:p>
                      <a:pPr lvl="1"/>
                      <a:r>
                        <a:rPr lang="fr-FR" sz="1400" i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Capnocytophaga</a:t>
                      </a:r>
                      <a:endParaRPr lang="fr-FR" i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</a:t>
                      </a: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14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Cocci à Gram positif</a:t>
                      </a:r>
                      <a:endParaRPr kumimoji="0" lang="fr-FR" alt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23%</a:t>
                      </a: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24516">
                <a:tc>
                  <a:txBody>
                    <a:bodyPr/>
                    <a:lstStyle/>
                    <a:p>
                      <a:pPr marL="4492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SCN (≥ 2 séries)</a:t>
                      </a:r>
                      <a:endParaRPr kumimoji="0" lang="fr-FR" alt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4</a:t>
                      </a: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24516">
                <a:tc>
                  <a:txBody>
                    <a:bodyPr/>
                    <a:lstStyle/>
                    <a:p>
                      <a:pPr marL="4492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Enterococcus</a:t>
                      </a:r>
                      <a:r>
                        <a:rPr kumimoji="0" lang="fr-FR" alt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 </a:t>
                      </a:r>
                      <a:r>
                        <a:rPr kumimoji="0" lang="fr-FR" altLang="fr-FR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faecium</a:t>
                      </a:r>
                      <a:endParaRPr kumimoji="0" lang="fr-FR" altLang="fr-F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2</a:t>
                      </a: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4516">
                <a:tc>
                  <a:txBody>
                    <a:bodyPr/>
                    <a:lstStyle/>
                    <a:p>
                      <a:pPr marL="4492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SAMS</a:t>
                      </a: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</a:t>
                      </a: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BG+</a:t>
                      </a: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</a:t>
                      </a: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3%</a:t>
                      </a: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2925"/>
    </mc:Choice>
    <mc:Fallback xmlns="">
      <p:transition spd="slow" advTm="92925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700213"/>
            <a:ext cx="8229600" cy="46275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FR" sz="2400" dirty="0" smtClean="0"/>
              <a:t>ASBMT 2009, IDSA 2010, ASCO 2013: 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2000" dirty="0" smtClean="0"/>
              <a:t>FQ recommandée </a:t>
            </a:r>
            <a:r>
              <a:rPr lang="fr-FR" sz="2000" b="1" dirty="0" smtClean="0">
                <a:solidFill>
                  <a:srgbClr val="FF0000"/>
                </a:solidFill>
              </a:rPr>
              <a:t>BI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2000" dirty="0" smtClean="0"/>
              <a:t>Diminution HC BGN mais pas mortalité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2000" dirty="0" smtClean="0"/>
              <a:t>Implique obligatoirement de mettre en place une stratégie de dépistage des résistances des BGN aux FQ (BII)</a:t>
            </a:r>
          </a:p>
          <a:p>
            <a:pPr eaLnBrk="1" hangingPunct="1">
              <a:lnSpc>
                <a:spcPct val="80000"/>
              </a:lnSpc>
            </a:pPr>
            <a:endParaRPr lang="fr-FR" sz="2300" dirty="0" smtClean="0"/>
          </a:p>
          <a:p>
            <a:pPr eaLnBrk="1" hangingPunct="1">
              <a:lnSpc>
                <a:spcPct val="80000"/>
              </a:lnSpc>
            </a:pPr>
            <a:r>
              <a:rPr lang="fr-FR" sz="2300" dirty="0" smtClean="0"/>
              <a:t>Risques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2100" dirty="0" smtClean="0"/>
              <a:t>BGN FQ-R, </a:t>
            </a:r>
            <a:r>
              <a:rPr lang="fr-FR" sz="2000" dirty="0" smtClean="0"/>
              <a:t>SARM, BLSE, </a:t>
            </a:r>
            <a:r>
              <a:rPr lang="fr-FR" sz="2000" i="1" dirty="0" smtClean="0"/>
              <a:t>C. difficile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2100" dirty="0" smtClean="0"/>
              <a:t>Perte d’une classe pour le traitement probabiliste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2100" dirty="0" smtClean="0"/>
              <a:t>A adapter à l’écologie locale: </a:t>
            </a:r>
            <a:r>
              <a:rPr lang="fr-FR" sz="2100" b="1" dirty="0" smtClean="0"/>
              <a:t>pas si haut % de résistance</a:t>
            </a:r>
          </a:p>
          <a:p>
            <a:pPr lvl="1" eaLnBrk="1" hangingPunct="1">
              <a:lnSpc>
                <a:spcPct val="80000"/>
              </a:lnSpc>
            </a:pPr>
            <a:endParaRPr lang="fr-FR" sz="2100" dirty="0" smtClean="0"/>
          </a:p>
          <a:p>
            <a:pPr>
              <a:lnSpc>
                <a:spcPct val="70000"/>
              </a:lnSpc>
            </a:pPr>
            <a:r>
              <a:rPr lang="fr-FR" sz="2300" dirty="0" smtClean="0"/>
              <a:t>Exemple, Lille, allogreffe « phase aigue » 2023 </a:t>
            </a:r>
          </a:p>
          <a:p>
            <a:pPr lvl="1">
              <a:lnSpc>
                <a:spcPct val="70000"/>
              </a:lnSpc>
            </a:pPr>
            <a:r>
              <a:rPr lang="fr-FR" sz="2000" dirty="0" smtClean="0"/>
              <a:t>113 prélèvements avec ATBG: 75 </a:t>
            </a:r>
            <a:r>
              <a:rPr lang="fr-FR" sz="2000" b="1" dirty="0" smtClean="0">
                <a:solidFill>
                  <a:srgbClr val="FF0000"/>
                </a:solidFill>
              </a:rPr>
              <a:t>FQ-R = 66%</a:t>
            </a:r>
          </a:p>
          <a:p>
            <a:pPr lvl="2">
              <a:lnSpc>
                <a:spcPct val="70000"/>
              </a:lnSpc>
            </a:pPr>
            <a:r>
              <a:rPr lang="fr-FR" sz="1800" dirty="0" smtClean="0"/>
              <a:t>91 BGN: 55</a:t>
            </a:r>
            <a:r>
              <a:rPr lang="fr-FR" sz="1800" b="1" dirty="0" smtClean="0">
                <a:solidFill>
                  <a:srgbClr val="FF0000"/>
                </a:solidFill>
              </a:rPr>
              <a:t> FQ-R = 60%</a:t>
            </a:r>
          </a:p>
          <a:p>
            <a:pPr lvl="1">
              <a:lnSpc>
                <a:spcPct val="70000"/>
              </a:lnSpc>
            </a:pPr>
            <a:r>
              <a:rPr lang="fr-FR" sz="2000" dirty="0" smtClean="0"/>
              <a:t>26 bactériémies à BGN: 13 </a:t>
            </a:r>
            <a:r>
              <a:rPr lang="fr-FR" sz="2000" b="1" dirty="0" smtClean="0">
                <a:solidFill>
                  <a:srgbClr val="FF0000"/>
                </a:solidFill>
              </a:rPr>
              <a:t>FQ-R: 59%</a:t>
            </a:r>
          </a:p>
          <a:p>
            <a:pPr marL="1600200" lvl="3">
              <a:lnSpc>
                <a:spcPct val="70000"/>
              </a:lnSpc>
            </a:pPr>
            <a:r>
              <a:rPr lang="fr-FR" sz="2000" b="1" dirty="0" smtClean="0">
                <a:solidFill>
                  <a:srgbClr val="FF0000"/>
                </a:solidFill>
              </a:rPr>
              <a:t>=&gt; peu d’intérêt à la prophylaxie</a:t>
            </a:r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 smtClean="0"/>
              <a:t>Prophylaxies: recommandations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877050" y="1557338"/>
            <a:ext cx="1811338" cy="739775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altLang="fr-FR" sz="1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Tomblyn. BBMT  2009</a:t>
            </a:r>
          </a:p>
          <a:p>
            <a:r>
              <a:rPr lang="fr-FR" altLang="fr-FR" sz="1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Freifeld . CID 2011</a:t>
            </a:r>
          </a:p>
          <a:p>
            <a:r>
              <a:rPr lang="fr-FR" altLang="fr-FR" sz="1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Flowers. JCO 2013</a:t>
            </a:r>
          </a:p>
        </p:txBody>
      </p:sp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6300192" y="3140968"/>
            <a:ext cx="2498569" cy="738664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dirty="0" err="1"/>
              <a:t>Averbuch</a:t>
            </a:r>
            <a:r>
              <a:rPr lang="fr-FR" dirty="0"/>
              <a:t>. </a:t>
            </a:r>
            <a:r>
              <a:rPr lang="fr-FR" dirty="0" err="1"/>
              <a:t>Haematologica</a:t>
            </a:r>
            <a:r>
              <a:rPr lang="fr-FR" dirty="0"/>
              <a:t> 2013</a:t>
            </a:r>
          </a:p>
          <a:p>
            <a:r>
              <a:rPr lang="fr-FR" dirty="0"/>
              <a:t>EBMT </a:t>
            </a:r>
            <a:r>
              <a:rPr lang="fr-FR" dirty="0" err="1"/>
              <a:t>Handbook</a:t>
            </a:r>
            <a:r>
              <a:rPr lang="fr-FR" dirty="0"/>
              <a:t> </a:t>
            </a:r>
            <a:r>
              <a:rPr lang="fr-FR" dirty="0" smtClean="0"/>
              <a:t>2024</a:t>
            </a:r>
            <a:endParaRPr lang="fr-FR" dirty="0"/>
          </a:p>
          <a:p>
            <a:r>
              <a:rPr lang="fr-FR" dirty="0" err="1"/>
              <a:t>Mikulska</a:t>
            </a:r>
            <a:r>
              <a:rPr lang="fr-FR" dirty="0"/>
              <a:t> et al J Infect 2018</a:t>
            </a:r>
            <a:endParaRPr lang="en-US" dirty="0"/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6719904" y="5445224"/>
            <a:ext cx="1659143" cy="523220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dirty="0"/>
              <a:t>Données M </a:t>
            </a:r>
            <a:r>
              <a:rPr lang="fr-FR" dirty="0" err="1"/>
              <a:t>Titecat</a:t>
            </a:r>
            <a:r>
              <a:rPr lang="fr-FR" dirty="0"/>
              <a:t>,</a:t>
            </a:r>
          </a:p>
          <a:p>
            <a:r>
              <a:rPr lang="fr-FR" dirty="0"/>
              <a:t>Bactériologie, Lille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5131"/>
    </mc:Choice>
    <mc:Fallback xmlns="">
      <p:transition spd="slow" advTm="135131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Patients pré prise de greffe </a:t>
            </a:r>
          </a:p>
          <a:p>
            <a:pPr lvl="1"/>
            <a:r>
              <a:rPr lang="fr-FR" dirty="0" smtClean="0"/>
              <a:t>Comparaison centre avec ou sans</a:t>
            </a:r>
          </a:p>
          <a:p>
            <a:pPr lvl="1"/>
            <a:r>
              <a:rPr lang="fr-FR" dirty="0" smtClean="0"/>
              <a:t>ABPL associé à risque accru de bactériémie à BGN (significatif en </a:t>
            </a:r>
            <a:r>
              <a:rPr lang="fr-FR" dirty="0" err="1" smtClean="0"/>
              <a:t>univarié</a:t>
            </a:r>
            <a:r>
              <a:rPr lang="fr-FR" dirty="0" smtClean="0"/>
              <a:t>)</a:t>
            </a:r>
          </a:p>
          <a:p>
            <a:r>
              <a:rPr lang="fr-FR" dirty="0"/>
              <a:t>Patients pré prise de greffe</a:t>
            </a:r>
          </a:p>
          <a:p>
            <a:pPr lvl="1"/>
            <a:r>
              <a:rPr lang="fr-FR" dirty="0" smtClean="0"/>
              <a:t>ABPL avec/sans</a:t>
            </a:r>
            <a:endParaRPr lang="fr-FR" dirty="0"/>
          </a:p>
          <a:p>
            <a:pPr lvl="1"/>
            <a:r>
              <a:rPr lang="fr-FR" dirty="0" smtClean="0"/>
              <a:t>Plus de HC à BGN « sans » (15vs34, p=0,003)</a:t>
            </a:r>
          </a:p>
          <a:p>
            <a:pPr lvl="1"/>
            <a:r>
              <a:rPr lang="fr-FR" dirty="0" smtClean="0"/>
              <a:t>Pas de différence mortalité (~5%)</a:t>
            </a:r>
          </a:p>
          <a:p>
            <a:pPr lvl="1"/>
            <a:r>
              <a:rPr lang="fr-FR" dirty="0" smtClean="0"/>
              <a:t>Moins de résistances à </a:t>
            </a:r>
            <a:r>
              <a:rPr lang="fr-FR" dirty="0" err="1" smtClean="0"/>
              <a:t>pip</a:t>
            </a:r>
            <a:r>
              <a:rPr lang="fr-FR" dirty="0" smtClean="0"/>
              <a:t>/taz (71vs30), FQ (49vs10) et </a:t>
            </a:r>
            <a:r>
              <a:rPr lang="fr-FR" dirty="0" err="1" smtClean="0"/>
              <a:t>carba</a:t>
            </a:r>
            <a:r>
              <a:rPr lang="fr-FR" dirty="0" smtClean="0"/>
              <a:t> (95vs50) « sans »</a:t>
            </a:r>
          </a:p>
          <a:p>
            <a:r>
              <a:rPr lang="fr-FR" dirty="0" smtClean="0"/>
              <a:t>Etude Brésilienne 310 greffes dont 21% allo,</a:t>
            </a:r>
          </a:p>
          <a:p>
            <a:pPr lvl="1"/>
            <a:r>
              <a:rPr lang="fr-FR" dirty="0" smtClean="0"/>
              <a:t>2016-2018 (avec) vs 2019 (sans) ABPL</a:t>
            </a:r>
          </a:p>
          <a:p>
            <a:pPr lvl="1"/>
            <a:r>
              <a:rPr lang="fr-FR" dirty="0" smtClean="0"/>
              <a:t>Plus de bactériémies « après » (14 vs 37%;  OR 3,7 [2,0-7,1])</a:t>
            </a:r>
          </a:p>
          <a:p>
            <a:pPr lvl="1"/>
            <a:r>
              <a:rPr lang="fr-FR" dirty="0" smtClean="0"/>
              <a:t>Moins de résistance des BGN « après » 60 vs 17% </a:t>
            </a:r>
          </a:p>
          <a:p>
            <a:pPr lvl="1"/>
            <a:r>
              <a:rPr lang="fr-FR" dirty="0" smtClean="0"/>
              <a:t>Moindre mortalité à j30 (27 vs 3%;  OR 0,23 [0,06-0,95])</a:t>
            </a:r>
          </a:p>
          <a:p>
            <a:pPr lvl="2"/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Antibioprophylaxie par lévofloxacine (ABPL)</a:t>
            </a:r>
            <a:endParaRPr lang="fr-FR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724128" y="5517232"/>
            <a:ext cx="2273710" cy="307777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Guimarães </a:t>
            </a:r>
            <a:r>
              <a:rPr lang="fr-FR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Antibiotics</a:t>
            </a:r>
            <a:r>
              <a:rPr lang="fr-FR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2022 </a:t>
            </a:r>
          </a:p>
        </p:txBody>
      </p:sp>
      <p:sp>
        <p:nvSpPr>
          <p:cNvPr id="7" name="ZoneTexte 4"/>
          <p:cNvSpPr txBox="1"/>
          <p:nvPr/>
        </p:nvSpPr>
        <p:spPr>
          <a:xfrm>
            <a:off x="6156176" y="1916832"/>
            <a:ext cx="2291974" cy="307777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 err="1" smtClean="0"/>
              <a:t>Averbush</a:t>
            </a:r>
            <a:r>
              <a:rPr lang="fr-FR" dirty="0" smtClean="0"/>
              <a:t> et al, J Infect 2020</a:t>
            </a:r>
            <a:endParaRPr lang="fr-FR" dirty="0"/>
          </a:p>
        </p:txBody>
      </p:sp>
      <p:sp>
        <p:nvSpPr>
          <p:cNvPr id="8" name="ZoneTexte 4"/>
          <p:cNvSpPr txBox="1"/>
          <p:nvPr/>
        </p:nvSpPr>
        <p:spPr>
          <a:xfrm>
            <a:off x="5724128" y="2843063"/>
            <a:ext cx="2649023" cy="307777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 err="1" smtClean="0"/>
              <a:t>Clerici</a:t>
            </a:r>
            <a:r>
              <a:rPr lang="fr-FR" dirty="0" smtClean="0"/>
              <a:t> et al, Blood </a:t>
            </a:r>
            <a:r>
              <a:rPr lang="fr-FR" dirty="0" err="1" smtClean="0"/>
              <a:t>advances</a:t>
            </a:r>
            <a:r>
              <a:rPr lang="fr-FR" dirty="0" smtClean="0"/>
              <a:t> 2023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3602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528"/>
    </mc:Choice>
    <mc:Fallback xmlns="">
      <p:transition spd="slow" advTm="50528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Assez peu utilisée</a:t>
            </a:r>
          </a:p>
          <a:p>
            <a:pPr lvl="1"/>
            <a:r>
              <a:rPr lang="fr-FR" dirty="0" smtClean="0"/>
              <a:t>Probablement en lien avec niveau de résistance aux FQ</a:t>
            </a:r>
          </a:p>
          <a:p>
            <a:r>
              <a:rPr lang="fr-FR" dirty="0" smtClean="0"/>
              <a:t>Citée par une RFE récente</a:t>
            </a:r>
          </a:p>
          <a:p>
            <a:pPr lvl="1"/>
            <a:r>
              <a:rPr lang="fr-FR" dirty="0" smtClean="0"/>
              <a:t>Prise en charge du neutropénique en réanimation (SRLF+GFRUP/SFAR/SFH/SF2H/SPILF)</a:t>
            </a:r>
          </a:p>
          <a:p>
            <a:pPr lvl="1"/>
            <a:r>
              <a:rPr lang="fr-FR" dirty="0" smtClean="0"/>
              <a:t>Une prophylaxie antibactérienne ne doit probablement pas être employé chez un patient neutropénique de réanimation (grade 2-, accord fort)</a:t>
            </a:r>
          </a:p>
          <a:p>
            <a:r>
              <a:rPr lang="fr-FR" dirty="0" smtClean="0"/>
              <a:t>Non recommandé par SFGM-TC</a:t>
            </a:r>
          </a:p>
        </p:txBody>
      </p:sp>
      <p:sp>
        <p:nvSpPr>
          <p:cNvPr id="43012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Antibioprophylaxie neutropénie en France</a:t>
            </a:r>
            <a:endParaRPr lang="fr-FR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433006" y="5085184"/>
            <a:ext cx="1414170" cy="307777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Schnell</a:t>
            </a:r>
            <a:r>
              <a:rPr lang="fr-FR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AIC 2016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433006" y="5877272"/>
            <a:ext cx="2439257" cy="307777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Lewalle</a:t>
            </a:r>
            <a:r>
              <a:rPr lang="fr-FR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al, Bull Cancer 2019</a:t>
            </a:r>
          </a:p>
        </p:txBody>
      </p:sp>
    </p:spTree>
    <p:extLst>
      <p:ext uri="{BB962C8B-B14F-4D97-AF65-F5344CB8AC3E}">
        <p14:creationId xmlns:p14="http://schemas.microsoft.com/office/powerpoint/2010/main" val="815393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286"/>
    </mc:Choice>
    <mc:Fallback xmlns="">
      <p:transition spd="slow" advTm="31286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FR" dirty="0" smtClean="0"/>
              <a:t>Pas d’étude récente chez le neutropénique</a:t>
            </a:r>
          </a:p>
          <a:p>
            <a:r>
              <a:rPr lang="fr-FR" dirty="0" smtClean="0"/>
              <a:t>« proxy » </a:t>
            </a:r>
            <a:r>
              <a:rPr lang="fr-FR" dirty="0" err="1" smtClean="0"/>
              <a:t>réanimatoire</a:t>
            </a:r>
            <a:r>
              <a:rPr lang="fr-FR" dirty="0" smtClean="0"/>
              <a:t>: études contradictoires</a:t>
            </a:r>
          </a:p>
          <a:p>
            <a:pPr lvl="1"/>
            <a:r>
              <a:rPr lang="fr-FR" dirty="0" smtClean="0"/>
              <a:t>Risque sélection souches résistantes</a:t>
            </a:r>
          </a:p>
          <a:p>
            <a:pPr lvl="2"/>
            <a:r>
              <a:rPr lang="fr-FR" dirty="0" smtClean="0"/>
              <a:t>Ex: Réanimation Pays-Bas - suivi KP BLSE J0 puis 2/</a:t>
            </a:r>
            <a:r>
              <a:rPr lang="fr-FR" dirty="0" err="1" smtClean="0"/>
              <a:t>sem</a:t>
            </a:r>
            <a:endParaRPr lang="fr-FR" dirty="0" smtClean="0"/>
          </a:p>
          <a:p>
            <a:pPr lvl="2"/>
            <a:r>
              <a:rPr lang="fr-FR" dirty="0" smtClean="0"/>
              <a:t>Avant/après DDS: Coli/</a:t>
            </a:r>
            <a:r>
              <a:rPr lang="fr-FR" dirty="0" err="1" smtClean="0"/>
              <a:t>tobra</a:t>
            </a:r>
            <a:r>
              <a:rPr lang="fr-FR" dirty="0" smtClean="0"/>
              <a:t> =&gt; augmentation</a:t>
            </a:r>
          </a:p>
          <a:p>
            <a:pPr lvl="3"/>
            <a:r>
              <a:rPr lang="fr-FR" dirty="0" smtClean="0"/>
              <a:t>KP BLSE coli-R: 0/28 =&gt; 75/106 </a:t>
            </a:r>
          </a:p>
          <a:p>
            <a:pPr lvl="3"/>
            <a:r>
              <a:rPr lang="fr-FR" dirty="0" smtClean="0"/>
              <a:t>Pathogènes naturellement coli-R (</a:t>
            </a:r>
            <a:r>
              <a:rPr lang="fr-FR" i="1" dirty="0" smtClean="0"/>
              <a:t>Proteus, </a:t>
            </a:r>
            <a:r>
              <a:rPr lang="fr-FR" i="1" dirty="0" err="1" smtClean="0"/>
              <a:t>Morganella</a:t>
            </a:r>
            <a:r>
              <a:rPr lang="fr-FR" i="1" dirty="0" smtClean="0"/>
              <a:t>, Serratia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Pas de risque sélection souches R</a:t>
            </a:r>
          </a:p>
          <a:p>
            <a:pPr lvl="2"/>
            <a:r>
              <a:rPr lang="fr-FR" dirty="0" smtClean="0"/>
              <a:t>Réanimation Rennes – dépistage BLSE J0 puis 1/</a:t>
            </a:r>
            <a:r>
              <a:rPr lang="fr-FR" dirty="0" err="1" smtClean="0"/>
              <a:t>sem</a:t>
            </a:r>
            <a:r>
              <a:rPr lang="fr-FR" dirty="0" smtClean="0"/>
              <a:t> Patients ventilés &gt;24h de 2008 à 2012</a:t>
            </a:r>
          </a:p>
          <a:p>
            <a:pPr lvl="2"/>
            <a:r>
              <a:rPr lang="fr-FR" dirty="0" smtClean="0"/>
              <a:t>Avant/après DDS: coli/</a:t>
            </a:r>
            <a:r>
              <a:rPr lang="fr-FR" dirty="0" err="1" smtClean="0"/>
              <a:t>tobra</a:t>
            </a:r>
            <a:r>
              <a:rPr lang="fr-FR" dirty="0" smtClean="0"/>
              <a:t>/</a:t>
            </a:r>
            <a:r>
              <a:rPr lang="fr-FR" dirty="0" err="1" smtClean="0"/>
              <a:t>amb</a:t>
            </a:r>
            <a:r>
              <a:rPr lang="fr-FR" dirty="0" smtClean="0"/>
              <a:t> po 4/j + MPR nasale x2 + toilette </a:t>
            </a:r>
            <a:r>
              <a:rPr lang="fr-FR" dirty="0" err="1" smtClean="0"/>
              <a:t>chlorex</a:t>
            </a:r>
            <a:r>
              <a:rPr lang="fr-FR" dirty="0" smtClean="0"/>
              <a:t> x2</a:t>
            </a:r>
          </a:p>
          <a:p>
            <a:pPr lvl="3"/>
            <a:r>
              <a:rPr lang="fr-FR" dirty="0" smtClean="0"/>
              <a:t>Diminution de l’incidence des BLSE (1,59 vs 5,42/1000 JH en pré intervention; p&lt;0,001)</a:t>
            </a:r>
          </a:p>
          <a:p>
            <a:pPr lvl="3"/>
            <a:r>
              <a:rPr lang="fr-FR" dirty="0" smtClean="0"/>
              <a:t>Diminution incidence infections à BMR (1,59 vs 5,43/1000 JH en pré intervention; p&lt;0,0001)</a:t>
            </a:r>
          </a:p>
          <a:p>
            <a:r>
              <a:rPr lang="fr-FR" dirty="0" smtClean="0"/>
              <a:t>RFE 2017 réanimation </a:t>
            </a:r>
          </a:p>
          <a:p>
            <a:pPr lvl="1"/>
            <a:r>
              <a:rPr lang="fr-FR" dirty="0" smtClean="0"/>
              <a:t>En faveur si &lt;20% BMR (et pneumonies fréquentes)</a:t>
            </a:r>
          </a:p>
          <a:p>
            <a:r>
              <a:rPr lang="fr-FR" dirty="0"/>
              <a:t>Non recommandé par </a:t>
            </a:r>
            <a:r>
              <a:rPr lang="fr-FR" dirty="0" smtClean="0"/>
              <a:t>SFGM-TC</a:t>
            </a:r>
          </a:p>
          <a:p>
            <a:r>
              <a:rPr lang="fr-FR" dirty="0" smtClean="0"/>
              <a:t>Citée comme « à évaluer au cas par cas » par EBMT (Handbook2019)</a:t>
            </a:r>
          </a:p>
          <a:p>
            <a:pPr lvl="1"/>
            <a:r>
              <a:rPr lang="fr-FR" dirty="0" smtClean="0"/>
              <a:t>Non recommandé pour les EPC</a:t>
            </a:r>
            <a:endParaRPr lang="fr-FR" dirty="0"/>
          </a:p>
          <a:p>
            <a:endParaRPr lang="fr-FR" dirty="0" smtClean="0"/>
          </a:p>
        </p:txBody>
      </p:sp>
      <p:sp>
        <p:nvSpPr>
          <p:cNvPr id="624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Décontamination digestive et BLSE/EPC</a:t>
            </a:r>
            <a:endParaRPr lang="fr-FR" dirty="0"/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6402869" y="2060848"/>
            <a:ext cx="1455976" cy="307777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dirty="0" err="1"/>
              <a:t>Halaby</a:t>
            </a:r>
            <a:r>
              <a:rPr lang="fr-FR" dirty="0"/>
              <a:t> AAC 2013</a:t>
            </a:r>
            <a:endParaRPr lang="en-US" dirty="0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7308304" y="3140110"/>
            <a:ext cx="1426031" cy="307777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dirty="0"/>
              <a:t>Camus J </a:t>
            </a:r>
            <a:r>
              <a:rPr lang="fr-FR" dirty="0" err="1"/>
              <a:t>Inf</a:t>
            </a:r>
            <a:r>
              <a:rPr lang="fr-FR" dirty="0"/>
              <a:t> 2016</a:t>
            </a:r>
            <a:endParaRPr 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016667" y="5589240"/>
            <a:ext cx="2439257" cy="307777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Lewalle</a:t>
            </a:r>
            <a:r>
              <a:rPr lang="fr-FR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al, Bull Cancer </a:t>
            </a:r>
            <a:r>
              <a:rPr lang="fr-FR" sz="1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2019</a:t>
            </a:r>
            <a:endParaRPr lang="fr-FR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825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1711"/>
    </mc:Choice>
    <mc:Fallback xmlns="">
      <p:transition spd="slow" advTm="131711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fr-FR" sz="2000" dirty="0" smtClean="0"/>
              <a:t>Ecologie locale</a:t>
            </a:r>
          </a:p>
          <a:p>
            <a:pPr>
              <a:defRPr/>
            </a:pPr>
            <a:r>
              <a:rPr lang="fr-FR" sz="2000" dirty="0" smtClean="0"/>
              <a:t>ATCD BMR</a:t>
            </a:r>
          </a:p>
          <a:p>
            <a:pPr>
              <a:defRPr/>
            </a:pPr>
            <a:r>
              <a:rPr lang="fr-FR" sz="2000" dirty="0" err="1" smtClean="0"/>
              <a:t>FdR</a:t>
            </a:r>
            <a:r>
              <a:rPr lang="fr-FR" sz="2000" dirty="0" smtClean="0"/>
              <a:t> BMR</a:t>
            </a:r>
          </a:p>
          <a:p>
            <a:pPr lvl="1">
              <a:defRPr/>
            </a:pPr>
            <a:r>
              <a:rPr lang="fr-FR" sz="1800" dirty="0" smtClean="0"/>
              <a:t>Exposition ATB/C3G</a:t>
            </a:r>
          </a:p>
          <a:p>
            <a:pPr lvl="1">
              <a:defRPr/>
            </a:pPr>
            <a:r>
              <a:rPr lang="fr-FR" sz="1800" dirty="0" err="1" smtClean="0"/>
              <a:t>Noso</a:t>
            </a:r>
            <a:endParaRPr lang="fr-FR" sz="1800" dirty="0" smtClean="0"/>
          </a:p>
          <a:p>
            <a:pPr lvl="1">
              <a:defRPr/>
            </a:pPr>
            <a:r>
              <a:rPr lang="fr-FR" sz="1800" dirty="0" err="1" smtClean="0"/>
              <a:t>Hospit</a:t>
            </a:r>
            <a:r>
              <a:rPr lang="fr-FR" sz="1800" dirty="0"/>
              <a:t>.</a:t>
            </a:r>
            <a:r>
              <a:rPr lang="fr-FR" sz="1800" dirty="0" smtClean="0"/>
              <a:t> longue ou répétée</a:t>
            </a:r>
          </a:p>
          <a:p>
            <a:pPr lvl="1">
              <a:defRPr/>
            </a:pPr>
            <a:r>
              <a:rPr lang="fr-FR" sz="1800" dirty="0" smtClean="0"/>
              <a:t>KT U</a:t>
            </a:r>
          </a:p>
          <a:p>
            <a:pPr lvl="1">
              <a:defRPr/>
            </a:pPr>
            <a:r>
              <a:rPr lang="fr-FR" sz="1800" dirty="0" smtClean="0"/>
              <a:t>Patients </a:t>
            </a:r>
            <a:r>
              <a:rPr lang="fr-FR" sz="1800" dirty="0" err="1" smtClean="0"/>
              <a:t>agés</a:t>
            </a:r>
            <a:endParaRPr lang="fr-FR" sz="1800" dirty="0" smtClean="0"/>
          </a:p>
          <a:p>
            <a:pPr lvl="1">
              <a:defRPr/>
            </a:pPr>
            <a:r>
              <a:rPr lang="fr-FR" sz="1800" dirty="0" smtClean="0"/>
              <a:t>Séjour réa</a:t>
            </a:r>
          </a:p>
          <a:p>
            <a:pPr marL="365125" lvl="1" indent="-255588">
              <a:spcBef>
                <a:spcPts val="400"/>
              </a:spcBef>
              <a:buSzPct val="68000"/>
              <a:buFont typeface="Wingdings 3" pitchFamily="18" charset="2"/>
              <a:buChar char=""/>
              <a:defRPr/>
            </a:pPr>
            <a:r>
              <a:rPr lang="fr-FR" sz="1800" dirty="0" smtClean="0"/>
              <a:t>Présentation clinique</a:t>
            </a:r>
          </a:p>
          <a:p>
            <a:pPr marL="603250" lvl="2" indent="-255588">
              <a:spcBef>
                <a:spcPts val="400"/>
              </a:spcBef>
              <a:buSzPct val="68000"/>
              <a:buFont typeface="Wingdings 3" pitchFamily="18" charset="2"/>
              <a:buChar char=""/>
              <a:defRPr/>
            </a:pPr>
            <a:r>
              <a:rPr lang="fr-FR" sz="1600" dirty="0" smtClean="0"/>
              <a:t>Grave</a:t>
            </a:r>
            <a:endParaRPr lang="fr-FR" sz="1600" dirty="0"/>
          </a:p>
          <a:p>
            <a:pPr>
              <a:defRPr/>
            </a:pPr>
            <a:endParaRPr lang="fr-FR" sz="20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Recommandations </a:t>
            </a:r>
            <a:r>
              <a:rPr lang="fr-FR" dirty="0" smtClean="0"/>
              <a:t>européennes</a:t>
            </a:r>
            <a:r>
              <a:rPr lang="fr-FR" sz="3600" dirty="0" smtClean="0"/>
              <a:t>: </a:t>
            </a:r>
            <a:r>
              <a:rPr lang="fr-FR" dirty="0" smtClean="0"/>
              <a:t>Paramètres du choix ATB </a:t>
            </a:r>
            <a:r>
              <a:rPr lang="fr-FR" dirty="0" smtClean="0">
                <a:solidFill>
                  <a:srgbClr val="FF0000"/>
                </a:solidFill>
              </a:rPr>
              <a:t>Actu ECIL10-2024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4960938" y="6267450"/>
            <a:ext cx="2862835" cy="307777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dirty="0" err="1"/>
              <a:t>Averbuch</a:t>
            </a:r>
            <a:r>
              <a:rPr lang="fr-FR" dirty="0"/>
              <a:t> et al. </a:t>
            </a:r>
            <a:r>
              <a:rPr lang="fr-FR" dirty="0" err="1"/>
              <a:t>Haematologica</a:t>
            </a:r>
            <a:r>
              <a:rPr lang="fr-FR" dirty="0"/>
              <a:t> 2013</a:t>
            </a:r>
            <a:endParaRPr lang="en-US" dirty="0"/>
          </a:p>
        </p:txBody>
      </p:sp>
      <p:sp>
        <p:nvSpPr>
          <p:cNvPr id="4" name="Accolade fermante 3"/>
          <p:cNvSpPr/>
          <p:nvPr/>
        </p:nvSpPr>
        <p:spPr>
          <a:xfrm>
            <a:off x="3851920" y="1916832"/>
            <a:ext cx="648072" cy="374441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space réservé du contenu 1"/>
          <p:cNvSpPr txBox="1">
            <a:spLocks/>
          </p:cNvSpPr>
          <p:nvPr/>
        </p:nvSpPr>
        <p:spPr bwMode="auto">
          <a:xfrm>
            <a:off x="4355976" y="1988840"/>
            <a:ext cx="4341168" cy="409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defRPr/>
            </a:pPr>
            <a:r>
              <a:rPr lang="fr-FR" dirty="0" smtClean="0"/>
              <a:t>2 stratégies à discuter</a:t>
            </a:r>
          </a:p>
          <a:p>
            <a:pPr lvl="1">
              <a:defRPr/>
            </a:pPr>
            <a:r>
              <a:rPr lang="fr-FR" b="1" dirty="0" smtClean="0">
                <a:solidFill>
                  <a:srgbClr val="0033CC"/>
                </a:solidFill>
              </a:rPr>
              <a:t>Escalade</a:t>
            </a:r>
          </a:p>
          <a:p>
            <a:pPr lvl="2">
              <a:defRPr/>
            </a:pPr>
            <a:r>
              <a:rPr lang="fr-FR" dirty="0" smtClean="0"/>
              <a:t>Traitement probabiliste « non </a:t>
            </a:r>
            <a:r>
              <a:rPr lang="fr-FR" dirty="0" err="1" smtClean="0"/>
              <a:t>carbapénème</a:t>
            </a:r>
            <a:r>
              <a:rPr lang="fr-FR" dirty="0" smtClean="0"/>
              <a:t> »</a:t>
            </a:r>
          </a:p>
          <a:p>
            <a:pPr lvl="2">
              <a:defRPr/>
            </a:pPr>
            <a:r>
              <a:rPr lang="fr-FR" dirty="0" smtClean="0"/>
              <a:t>Escalade selon µbio/ clinique</a:t>
            </a:r>
          </a:p>
          <a:p>
            <a:pPr lvl="1">
              <a:defRPr/>
            </a:pPr>
            <a:r>
              <a:rPr lang="fr-FR" b="1" dirty="0" smtClean="0">
                <a:solidFill>
                  <a:srgbClr val="0033CC"/>
                </a:solidFill>
              </a:rPr>
              <a:t>Désescalade</a:t>
            </a:r>
          </a:p>
          <a:p>
            <a:pPr lvl="2">
              <a:defRPr/>
            </a:pPr>
            <a:r>
              <a:rPr lang="fr-FR" dirty="0" smtClean="0"/>
              <a:t>Couverture initiale large</a:t>
            </a:r>
          </a:p>
          <a:p>
            <a:pPr lvl="2">
              <a:defRPr/>
            </a:pPr>
            <a:r>
              <a:rPr lang="fr-FR" dirty="0"/>
              <a:t>Désescalade si on ne trouve pas de pathogène </a:t>
            </a:r>
            <a:r>
              <a:rPr lang="fr-FR" dirty="0" smtClean="0"/>
              <a:t>résistant</a:t>
            </a:r>
          </a:p>
          <a:p>
            <a:pPr lvl="2">
              <a:defRPr/>
            </a:pPr>
            <a:r>
              <a:rPr lang="fr-FR" dirty="0" smtClean="0"/>
              <a:t>Plus adaptée à l’allogreffe</a:t>
            </a:r>
          </a:p>
          <a:p>
            <a:pPr marL="109537" indent="0">
              <a:buNone/>
              <a:defRPr/>
            </a:pP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5146108"/>
            <a:ext cx="2519604" cy="1634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4537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9160"/>
    </mc:Choice>
    <mc:Fallback xmlns="">
      <p:transition spd="slow" advTm="13916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Dépistage systématique ?</a:t>
            </a:r>
          </a:p>
          <a:p>
            <a:r>
              <a:rPr lang="fr-FR" dirty="0"/>
              <a:t>Antibiogramme sur prélèvements de dépistage ?</a:t>
            </a:r>
          </a:p>
          <a:p>
            <a:r>
              <a:rPr lang="fr-FR" dirty="0"/>
              <a:t>En 1</a:t>
            </a:r>
            <a:r>
              <a:rPr lang="fr-FR" baseline="30000" dirty="0"/>
              <a:t>ère</a:t>
            </a:r>
            <a:r>
              <a:rPr lang="fr-FR" dirty="0"/>
              <a:t> ligne sur un porteur ?</a:t>
            </a:r>
          </a:p>
          <a:p>
            <a:r>
              <a:rPr lang="fr-FR" dirty="0"/>
              <a:t>Si échec 1</a:t>
            </a:r>
            <a:r>
              <a:rPr lang="fr-FR" baseline="30000" dirty="0"/>
              <a:t>ère</a:t>
            </a:r>
            <a:r>
              <a:rPr lang="fr-FR" dirty="0"/>
              <a:t> ligne chez un porteur ?</a:t>
            </a:r>
          </a:p>
          <a:p>
            <a:r>
              <a:rPr lang="fr-FR" dirty="0"/>
              <a:t>Si appel du labo pour HC+ chez un porteur ?</a:t>
            </a:r>
          </a:p>
          <a:p>
            <a:r>
              <a:rPr lang="fr-FR" dirty="0"/>
              <a:t>Uniquement si sepsis/choc chez un porteur ?</a:t>
            </a:r>
          </a:p>
          <a:p>
            <a:pPr marL="109537" indent="0">
              <a:buNone/>
            </a:pP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Stratégies à définir par centre</a:t>
            </a:r>
          </a:p>
        </p:txBody>
      </p:sp>
    </p:spTree>
    <p:extLst>
      <p:ext uri="{BB962C8B-B14F-4D97-AF65-F5344CB8AC3E}">
        <p14:creationId xmlns:p14="http://schemas.microsoft.com/office/powerpoint/2010/main" val="1090984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8426"/>
    </mc:Choice>
    <mc:Fallback xmlns="">
      <p:transition spd="slow" advTm="88426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Stratégie ATB: exemple d’adaptation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971600" y="5968141"/>
            <a:ext cx="6192688" cy="307777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gilar.org/</a:t>
            </a:r>
            <a:r>
              <a:rPr lang="fr-FR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UserFiles</a:t>
            </a:r>
            <a:r>
              <a:rPr lang="fr-FR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/File/guides/neutropenie-febrile-hemato-chu-lille-v11-2024.pdf</a:t>
            </a:r>
            <a:endParaRPr lang="fr-FR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" y="1390650"/>
            <a:ext cx="8755063" cy="407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157192"/>
            <a:ext cx="1371600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732"/>
    </mc:Choice>
    <mc:Fallback xmlns="">
      <p:transition spd="slow" advTm="108732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320480"/>
          </a:xfrm>
        </p:spPr>
        <p:txBody>
          <a:bodyPr>
            <a:noAutofit/>
          </a:bodyPr>
          <a:lstStyle/>
          <a:p>
            <a:r>
              <a:rPr lang="fr-FR" altLang="fr-FR" sz="1400" b="1" dirty="0" smtClean="0"/>
              <a:t>En épidémie</a:t>
            </a:r>
          </a:p>
          <a:p>
            <a:pPr lvl="1"/>
            <a:r>
              <a:rPr lang="fr-FR" altLang="fr-FR" sz="1200" dirty="0" smtClean="0"/>
              <a:t>Couverture EPC en probabiliste puis désescalade rapide</a:t>
            </a:r>
          </a:p>
          <a:p>
            <a:r>
              <a:rPr lang="fr-FR" altLang="fr-FR" sz="1400" b="1" dirty="0" smtClean="0"/>
              <a:t>Hors épidémie: ne pas prendre en compte l’EPC en probabiliste</a:t>
            </a:r>
            <a:r>
              <a:rPr lang="fr-FR" altLang="fr-FR" sz="1400" dirty="0" smtClean="0"/>
              <a:t> sauf en cas d'instabilité tensionnelle</a:t>
            </a:r>
          </a:p>
          <a:p>
            <a:pPr lvl="1"/>
            <a:r>
              <a:rPr lang="fr-FR" altLang="fr-FR" sz="1200" dirty="0" smtClean="0"/>
              <a:t>ATB habituelle selon le statut du patient</a:t>
            </a:r>
          </a:p>
          <a:p>
            <a:r>
              <a:rPr lang="fr-FR" altLang="fr-FR" sz="1400" b="1" dirty="0" smtClean="0"/>
              <a:t>Instabilité tensionnelle, ou BGN sur une hémoculture</a:t>
            </a:r>
          </a:p>
          <a:p>
            <a:pPr marL="109537" indent="0">
              <a:buNone/>
            </a:pPr>
            <a:r>
              <a:rPr lang="fr-FR" altLang="fr-FR" sz="1400" b="1" dirty="0" smtClean="0"/>
              <a:t>       (avec prescriptions anticipées pour la garde)</a:t>
            </a:r>
          </a:p>
          <a:p>
            <a:pPr lvl="1"/>
            <a:r>
              <a:rPr lang="fr-FR" altLang="fr-FR" sz="1200" dirty="0" smtClean="0"/>
              <a:t>Débuter la molécule adaptée à la dernière résistance connue en perf continue</a:t>
            </a:r>
          </a:p>
          <a:p>
            <a:r>
              <a:rPr lang="fr-FR" altLang="fr-FR" sz="1400" b="1" dirty="0" smtClean="0"/>
              <a:t>Arrêter dès que possible pour préserver la molécule</a:t>
            </a:r>
          </a:p>
          <a:p>
            <a:pPr lvl="1"/>
            <a:r>
              <a:rPr lang="fr-FR" altLang="fr-FR" sz="1200" dirty="0" smtClean="0"/>
              <a:t>Au retour de la </a:t>
            </a:r>
            <a:r>
              <a:rPr lang="fr-FR" altLang="fr-FR" sz="1200" dirty="0" err="1" smtClean="0"/>
              <a:t>bactério</a:t>
            </a:r>
            <a:r>
              <a:rPr lang="fr-FR" altLang="fr-FR" sz="1200" dirty="0" smtClean="0"/>
              <a:t> si ce n'est pas un BGN, ou à 72h si les HC ne poussent pas</a:t>
            </a:r>
          </a:p>
          <a:p>
            <a:pPr lvl="1"/>
            <a:r>
              <a:rPr lang="fr-FR" altLang="fr-FR" sz="1200" dirty="0" smtClean="0"/>
              <a:t>Au retour de l'antibiogramme si ce n'est pas une EPC</a:t>
            </a:r>
          </a:p>
          <a:p>
            <a:pPr lvl="1"/>
            <a:r>
              <a:rPr lang="fr-FR" altLang="fr-FR" sz="1200" dirty="0" smtClean="0"/>
              <a:t>Après 7 jours si c'est une bactériémie simple à EPC</a:t>
            </a:r>
          </a:p>
          <a:p>
            <a:r>
              <a:rPr lang="fr-FR" altLang="fr-FR" sz="1400" b="1" dirty="0" smtClean="0"/>
              <a:t>Choix de molécule</a:t>
            </a:r>
          </a:p>
          <a:p>
            <a:pPr lvl="1"/>
            <a:r>
              <a:rPr lang="fr-FR" altLang="fr-FR" sz="1200" dirty="0" err="1" smtClean="0"/>
              <a:t>Carbapénémases</a:t>
            </a:r>
            <a:r>
              <a:rPr lang="fr-FR" altLang="fr-FR" sz="1200" dirty="0" smtClean="0"/>
              <a:t> (EPC =  OXA48, NDM, KPC, …)</a:t>
            </a:r>
          </a:p>
          <a:p>
            <a:pPr lvl="2"/>
            <a:r>
              <a:rPr lang="fr-FR" altLang="fr-FR" sz="1100" dirty="0" smtClean="0"/>
              <a:t>Oxa48: </a:t>
            </a:r>
            <a:r>
              <a:rPr lang="fr-FR" altLang="fr-FR" sz="1100" dirty="0" err="1" smtClean="0"/>
              <a:t>Ceftazidime</a:t>
            </a:r>
            <a:r>
              <a:rPr lang="fr-FR" altLang="fr-FR" sz="1100" dirty="0" smtClean="0"/>
              <a:t>/</a:t>
            </a:r>
            <a:r>
              <a:rPr lang="fr-FR" altLang="fr-FR" sz="1100" dirty="0" err="1" smtClean="0"/>
              <a:t>avibactam</a:t>
            </a:r>
            <a:r>
              <a:rPr lang="fr-FR" altLang="fr-FR" sz="1100" dirty="0" smtClean="0"/>
              <a:t>: Peu actif sur CG+.</a:t>
            </a:r>
          </a:p>
          <a:p>
            <a:pPr lvl="2"/>
            <a:r>
              <a:rPr lang="fr-FR" altLang="fr-FR" sz="1100" dirty="0" smtClean="0"/>
              <a:t>KPC: </a:t>
            </a:r>
            <a:r>
              <a:rPr lang="fr-FR" altLang="fr-FR" sz="1100" dirty="0" err="1" smtClean="0"/>
              <a:t>Ceftazidime</a:t>
            </a:r>
            <a:r>
              <a:rPr lang="fr-FR" altLang="fr-FR" sz="1100" dirty="0" smtClean="0"/>
              <a:t>/</a:t>
            </a:r>
            <a:r>
              <a:rPr lang="fr-FR" altLang="fr-FR" sz="1100" dirty="0" err="1" smtClean="0"/>
              <a:t>avibactam</a:t>
            </a:r>
            <a:r>
              <a:rPr lang="fr-FR" altLang="fr-FR" sz="1100" dirty="0" smtClean="0"/>
              <a:t> ou </a:t>
            </a:r>
            <a:r>
              <a:rPr lang="fr-FR" altLang="fr-FR" sz="1100" dirty="0" err="1" smtClean="0"/>
              <a:t>meropénème</a:t>
            </a:r>
            <a:r>
              <a:rPr lang="fr-FR" altLang="fr-FR" sz="1100" dirty="0" smtClean="0"/>
              <a:t>/</a:t>
            </a:r>
            <a:r>
              <a:rPr lang="fr-FR" altLang="fr-FR" sz="1100" dirty="0" err="1" smtClean="0"/>
              <a:t>vaborbactam</a:t>
            </a:r>
            <a:r>
              <a:rPr lang="fr-FR" altLang="fr-FR" sz="1100" dirty="0" smtClean="0"/>
              <a:t>. </a:t>
            </a:r>
          </a:p>
          <a:p>
            <a:pPr lvl="2"/>
            <a:r>
              <a:rPr lang="fr-FR" altLang="fr-FR" sz="1100" dirty="0" smtClean="0"/>
              <a:t>NDM: </a:t>
            </a:r>
            <a:r>
              <a:rPr lang="fr-FR" altLang="fr-FR" sz="1100" dirty="0" err="1" smtClean="0"/>
              <a:t>Ceftazidime</a:t>
            </a:r>
            <a:r>
              <a:rPr lang="fr-FR" altLang="fr-FR" sz="1100" dirty="0" smtClean="0"/>
              <a:t>/</a:t>
            </a:r>
            <a:r>
              <a:rPr lang="fr-FR" altLang="fr-FR" sz="1100" dirty="0" err="1" smtClean="0"/>
              <a:t>avibactam</a:t>
            </a:r>
            <a:r>
              <a:rPr lang="fr-FR" altLang="fr-FR" sz="1100" dirty="0" smtClean="0"/>
              <a:t> + </a:t>
            </a:r>
            <a:r>
              <a:rPr lang="fr-FR" altLang="fr-FR" sz="1100" dirty="0" err="1" smtClean="0"/>
              <a:t>Aztreonam</a:t>
            </a:r>
            <a:r>
              <a:rPr lang="fr-FR" altLang="fr-FR" sz="1100" dirty="0" smtClean="0"/>
              <a:t>: (c’est </a:t>
            </a:r>
            <a:r>
              <a:rPr lang="fr-FR" altLang="fr-FR" sz="1100" dirty="0" err="1" smtClean="0"/>
              <a:t>avi+azt</a:t>
            </a:r>
            <a:r>
              <a:rPr lang="fr-FR" altLang="fr-FR" sz="1100" dirty="0" smtClean="0"/>
              <a:t> qui est actif sur les NDM)</a:t>
            </a:r>
          </a:p>
          <a:p>
            <a:pPr lvl="1"/>
            <a:r>
              <a:rPr lang="fr-FR" altLang="fr-FR" sz="1200" i="1" dirty="0" err="1" smtClean="0"/>
              <a:t>P.aeruginosa</a:t>
            </a:r>
            <a:r>
              <a:rPr lang="fr-FR" altLang="fr-FR" sz="1200" dirty="0" smtClean="0"/>
              <a:t> multi R</a:t>
            </a:r>
          </a:p>
          <a:p>
            <a:pPr lvl="2"/>
            <a:r>
              <a:rPr lang="fr-FR" altLang="fr-FR" sz="1100" dirty="0" err="1" smtClean="0"/>
              <a:t>Ceftolozane</a:t>
            </a:r>
            <a:r>
              <a:rPr lang="fr-FR" altLang="fr-FR" sz="1100" dirty="0" smtClean="0"/>
              <a:t>/</a:t>
            </a:r>
            <a:r>
              <a:rPr lang="fr-FR" altLang="fr-FR" sz="1100" dirty="0" err="1" smtClean="0"/>
              <a:t>tazobactam</a:t>
            </a:r>
            <a:r>
              <a:rPr lang="fr-FR" altLang="fr-FR" sz="1100" dirty="0" smtClean="0"/>
              <a:t>: Peu actif sur CG+.   </a:t>
            </a:r>
          </a:p>
          <a:p>
            <a:pPr lvl="2"/>
            <a:r>
              <a:rPr lang="fr-FR" altLang="fr-FR" sz="1100" dirty="0" err="1" smtClean="0"/>
              <a:t>Colimycine</a:t>
            </a:r>
            <a:r>
              <a:rPr lang="fr-FR" altLang="fr-FR" sz="1100" dirty="0" smtClean="0"/>
              <a:t>: Actif sur </a:t>
            </a:r>
            <a:r>
              <a:rPr lang="fr-FR" altLang="fr-FR" sz="1100" dirty="0" err="1" smtClean="0"/>
              <a:t>acineto</a:t>
            </a:r>
            <a:r>
              <a:rPr lang="fr-FR" altLang="fr-FR" sz="1100" dirty="0" smtClean="0"/>
              <a:t> et EPC (sauf </a:t>
            </a:r>
            <a:r>
              <a:rPr lang="fr-FR" altLang="fr-FR" sz="1100" i="1" dirty="0" smtClean="0"/>
              <a:t>Serratia, Proteus, </a:t>
            </a:r>
            <a:r>
              <a:rPr lang="fr-FR" altLang="fr-FR" sz="1100" i="1" dirty="0" err="1" smtClean="0"/>
              <a:t>Morganella</a:t>
            </a:r>
            <a:r>
              <a:rPr lang="fr-FR" altLang="fr-FR" sz="1100" dirty="0" smtClean="0"/>
              <a:t>) </a:t>
            </a:r>
          </a:p>
          <a:p>
            <a:pPr lvl="2"/>
            <a:r>
              <a:rPr lang="fr-FR" altLang="fr-FR" sz="1100" dirty="0" err="1" smtClean="0"/>
              <a:t>Céfidérocol</a:t>
            </a:r>
            <a:r>
              <a:rPr lang="fr-FR" altLang="fr-FR" sz="1100" dirty="0" smtClean="0"/>
              <a:t>: Intérêt aussi sur  NDM, </a:t>
            </a:r>
            <a:r>
              <a:rPr lang="fr-FR" altLang="fr-FR" sz="1100" i="1" dirty="0" err="1" smtClean="0"/>
              <a:t>Acineto</a:t>
            </a:r>
            <a:r>
              <a:rPr lang="fr-FR" altLang="fr-FR" sz="1100" i="1" dirty="0" smtClean="0"/>
              <a:t>, </a:t>
            </a:r>
            <a:r>
              <a:rPr lang="fr-FR" altLang="fr-FR" sz="1100" i="1" dirty="0" err="1" smtClean="0"/>
              <a:t>Steno</a:t>
            </a:r>
            <a:r>
              <a:rPr lang="fr-FR" altLang="fr-FR" sz="1100" dirty="0" smtClean="0"/>
              <a:t>. Utiliser en association, PAS en probabiliste.</a:t>
            </a:r>
          </a:p>
          <a:p>
            <a:endParaRPr lang="fr-FR" altLang="fr-FR" sz="14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dirty="0" smtClean="0"/>
              <a:t>Prise en compte du risque EPC: exemple</a:t>
            </a:r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1375555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7913"/>
    </mc:Choice>
    <mc:Fallback xmlns="">
      <p:transition spd="slow" advTm="177913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Old </a:t>
            </a:r>
            <a:r>
              <a:rPr lang="fr-FR" dirty="0" err="1"/>
              <a:t>school</a:t>
            </a:r>
            <a:endParaRPr lang="fr-FR" dirty="0"/>
          </a:p>
          <a:p>
            <a:pPr lvl="1"/>
            <a:r>
              <a:rPr lang="fr-FR" dirty="0" smtClean="0"/>
              <a:t>Jusqu’à la sortie d’aplasie</a:t>
            </a:r>
            <a:endParaRPr lang="fr-FR" dirty="0"/>
          </a:p>
          <a:p>
            <a:r>
              <a:rPr lang="fr-FR" dirty="0" err="1"/>
              <a:t>Recos</a:t>
            </a:r>
            <a:r>
              <a:rPr lang="fr-FR" dirty="0"/>
              <a:t> actuelles (</a:t>
            </a:r>
            <a:r>
              <a:rPr lang="fr-FR" dirty="0" smtClean="0"/>
              <a:t>ECIL10-2024)</a:t>
            </a:r>
            <a:endParaRPr lang="fr-FR" dirty="0"/>
          </a:p>
          <a:p>
            <a:pPr lvl="1"/>
            <a:r>
              <a:rPr lang="fr-FR" dirty="0" smtClean="0"/>
              <a:t>Arrêt </a:t>
            </a:r>
            <a:r>
              <a:rPr lang="fr-FR" dirty="0"/>
              <a:t>ATB probabiliste à ≥ 72h</a:t>
            </a:r>
          </a:p>
          <a:p>
            <a:pPr lvl="2"/>
            <a:r>
              <a:rPr lang="fr-FR" dirty="0"/>
              <a:t>Si apyrexie  ≥  48h et </a:t>
            </a:r>
            <a:r>
              <a:rPr lang="fr-FR" dirty="0" smtClean="0"/>
              <a:t>stable (grade </a:t>
            </a:r>
            <a:r>
              <a:rPr lang="fr-FR" b="1" dirty="0" smtClean="0">
                <a:solidFill>
                  <a:srgbClr val="FF0000"/>
                </a:solidFill>
              </a:rPr>
              <a:t>BII</a:t>
            </a:r>
            <a:r>
              <a:rPr lang="fr-FR" dirty="0" smtClean="0"/>
              <a:t> en </a:t>
            </a:r>
            <a:r>
              <a:rPr lang="fr-FR" dirty="0" err="1" smtClean="0"/>
              <a:t>alloG</a:t>
            </a:r>
            <a:r>
              <a:rPr lang="fr-FR" dirty="0" smtClean="0"/>
              <a:t>)</a:t>
            </a:r>
            <a:endParaRPr lang="fr-FR" dirty="0"/>
          </a:p>
          <a:p>
            <a:pPr lvl="3"/>
            <a:r>
              <a:rPr lang="fr-FR" dirty="0"/>
              <a:t>Quelque soit profondeur et durée de neutropénie</a:t>
            </a:r>
          </a:p>
          <a:p>
            <a:pPr lvl="1"/>
            <a:r>
              <a:rPr lang="fr-FR" dirty="0"/>
              <a:t>Si infection documentée (</a:t>
            </a:r>
            <a:r>
              <a:rPr lang="fr-FR" dirty="0" err="1"/>
              <a:t>microbio</a:t>
            </a:r>
            <a:r>
              <a:rPr lang="fr-FR" dirty="0"/>
              <a:t> ou clinique) (grade </a:t>
            </a:r>
            <a:r>
              <a:rPr lang="fr-FR" b="1" dirty="0" smtClean="0">
                <a:solidFill>
                  <a:srgbClr val="FF0000"/>
                </a:solidFill>
              </a:rPr>
              <a:t>BII</a:t>
            </a:r>
            <a:r>
              <a:rPr lang="fr-FR" dirty="0" smtClean="0"/>
              <a:t>)</a:t>
            </a:r>
            <a:endParaRPr lang="fr-FR" dirty="0"/>
          </a:p>
          <a:p>
            <a:pPr lvl="2"/>
            <a:r>
              <a:rPr lang="fr-FR" dirty="0"/>
              <a:t>Jusqu’à éradication microbiologique </a:t>
            </a:r>
            <a:r>
              <a:rPr lang="fr-FR" dirty="0" smtClean="0"/>
              <a:t>(donc </a:t>
            </a:r>
            <a:r>
              <a:rPr lang="fr-FR" dirty="0"/>
              <a:t>contrôle HC)</a:t>
            </a:r>
          </a:p>
          <a:p>
            <a:pPr lvl="2"/>
            <a:r>
              <a:rPr lang="fr-FR" dirty="0"/>
              <a:t>Jusqu’à résolution </a:t>
            </a:r>
            <a:r>
              <a:rPr lang="fr-FR" dirty="0" smtClean="0"/>
              <a:t>des </a:t>
            </a:r>
            <a:r>
              <a:rPr lang="fr-FR" dirty="0"/>
              <a:t>signes </a:t>
            </a:r>
            <a:r>
              <a:rPr lang="fr-FR" dirty="0" smtClean="0"/>
              <a:t>d’infection et </a:t>
            </a:r>
            <a:r>
              <a:rPr lang="fr-FR" dirty="0" smtClean="0">
                <a:latin typeface="Calibri"/>
                <a:ea typeface="Calibri"/>
                <a:cs typeface="Calibri"/>
              </a:rPr>
              <a:t>≥ 72h apyrexie</a:t>
            </a:r>
            <a:endParaRPr lang="fr-FR" dirty="0"/>
          </a:p>
          <a:p>
            <a:pPr lvl="2"/>
            <a:r>
              <a:rPr lang="fr-FR" dirty="0" smtClean="0"/>
              <a:t>(durée selon site de l’infection)</a:t>
            </a:r>
          </a:p>
          <a:p>
            <a:pPr lvl="2"/>
            <a:r>
              <a:rPr lang="fr-FR" dirty="0" smtClean="0"/>
              <a:t>Reprise précoce ATB si réapparition fièvre</a:t>
            </a:r>
            <a:endParaRPr lang="fr-FR" dirty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Durée de traitement</a:t>
            </a:r>
            <a:endParaRPr lang="fr-FR" dirty="0"/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5148066" y="6043906"/>
            <a:ext cx="2862835" cy="307777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dirty="0" err="1"/>
              <a:t>Averbuch</a:t>
            </a:r>
            <a:r>
              <a:rPr lang="fr-FR" dirty="0"/>
              <a:t> et al. </a:t>
            </a:r>
            <a:r>
              <a:rPr lang="fr-FR" dirty="0" smtClean="0"/>
              <a:t>/ecil-leukaemia.com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1960" y="332656"/>
            <a:ext cx="3663407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2266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048"/>
    </mc:Choice>
    <mc:Fallback xmlns="">
      <p:transition spd="slow" advTm="61048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Lien d’intérêt 5 dernières années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Gilead</a:t>
            </a:r>
            <a:r>
              <a:rPr lang="fr-FR" dirty="0" smtClean="0"/>
              <a:t>:</a:t>
            </a:r>
          </a:p>
          <a:p>
            <a:pPr lvl="1"/>
            <a:r>
              <a:rPr lang="fr-FR" dirty="0"/>
              <a:t>2023</a:t>
            </a:r>
            <a:r>
              <a:rPr lang="fr-FR" dirty="0" smtClean="0"/>
              <a:t>: 1 inscription congrès (SFGMTC Lille) pour communication (non rémunérée)</a:t>
            </a:r>
          </a:p>
        </p:txBody>
      </p:sp>
    </p:spTree>
    <p:extLst>
      <p:ext uri="{BB962C8B-B14F-4D97-AF65-F5344CB8AC3E}">
        <p14:creationId xmlns:p14="http://schemas.microsoft.com/office/powerpoint/2010/main" val="13726365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6621" y="1345732"/>
            <a:ext cx="4079875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186045" y="5157192"/>
            <a:ext cx="1813702" cy="307777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altLang="fr-FR" dirty="0"/>
              <a:t>Alonso et al. CID 2012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95536" y="1747729"/>
            <a:ext cx="8229600" cy="4090268"/>
          </a:xfrm>
        </p:spPr>
        <p:txBody>
          <a:bodyPr/>
          <a:lstStyle/>
          <a:p>
            <a:r>
              <a:rPr lang="fr-FR" sz="2400" dirty="0" smtClean="0"/>
              <a:t>Revue littérature 2014à2021</a:t>
            </a:r>
          </a:p>
          <a:p>
            <a:pPr lvl="1"/>
            <a:r>
              <a:rPr lang="fr-FR" sz="2000" dirty="0" smtClean="0"/>
              <a:t>15% ICD</a:t>
            </a:r>
          </a:p>
          <a:p>
            <a:pPr lvl="1"/>
            <a:endParaRPr lang="fr-FR" sz="2000" dirty="0" smtClean="0"/>
          </a:p>
          <a:p>
            <a:endParaRPr lang="fr-FR" sz="2400" dirty="0"/>
          </a:p>
          <a:p>
            <a:endParaRPr lang="fr-FR" sz="2400" dirty="0" smtClean="0"/>
          </a:p>
          <a:p>
            <a:r>
              <a:rPr lang="fr-FR" sz="2400" dirty="0" smtClean="0"/>
              <a:t>Peu de données sur délai de survenue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Infection à </a:t>
            </a:r>
            <a:r>
              <a:rPr lang="fr-FR" i="1" dirty="0" smtClean="0"/>
              <a:t>C. difficile</a:t>
            </a:r>
            <a:endParaRPr lang="fr-FR" i="1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83568" y="2924944"/>
            <a:ext cx="3312368" cy="307777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altLang="fr-FR" dirty="0" smtClean="0"/>
              <a:t>Luo </a:t>
            </a:r>
            <a:r>
              <a:rPr lang="en-GB" altLang="fr-FR" dirty="0"/>
              <a:t>et al. </a:t>
            </a:r>
            <a:r>
              <a:rPr lang="en-GB" altLang="fr-FR" dirty="0" smtClean="0"/>
              <a:t>Front Cell Infect </a:t>
            </a:r>
            <a:r>
              <a:rPr lang="en-GB" altLang="fr-FR" dirty="0" err="1" smtClean="0"/>
              <a:t>Microbiol</a:t>
            </a:r>
            <a:r>
              <a:rPr lang="en-GB" altLang="fr-FR" dirty="0" smtClean="0"/>
              <a:t> 2022</a:t>
            </a:r>
            <a:endParaRPr lang="en-GB" altLang="fr-FR" dirty="0"/>
          </a:p>
        </p:txBody>
      </p:sp>
    </p:spTree>
  </p:cSld>
  <p:clrMapOvr>
    <a:masterClrMapping/>
  </p:clrMapOvr>
  <p:transition spd="med" advTm="37439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Quelle prophylaxie antifongique ?</a:t>
            </a:r>
          </a:p>
          <a:p>
            <a:r>
              <a:rPr lang="fr-FR" dirty="0" smtClean="0"/>
              <a:t>Traitement probabiliste/préemptif ?</a:t>
            </a:r>
          </a:p>
          <a:p>
            <a:r>
              <a:rPr lang="fr-FR" dirty="0" smtClean="0"/>
              <a:t>Traitement curatif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Infections fongiques</a:t>
            </a:r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104"/>
    </mc:Choice>
    <mc:Fallback xmlns="">
      <p:transition spd="slow" advTm="26104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Pas si rare</a:t>
            </a:r>
          </a:p>
          <a:p>
            <a:pPr lvl="1"/>
            <a:r>
              <a:rPr lang="fr-FR" dirty="0" smtClean="0"/>
              <a:t>Etude Française cas témoin 2005-2010: </a:t>
            </a:r>
            <a:r>
              <a:rPr lang="fr-FR" sz="2800" b="1" dirty="0" smtClean="0">
                <a:solidFill>
                  <a:srgbClr val="FF0000"/>
                </a:solidFill>
              </a:rPr>
              <a:t>19% précoce</a:t>
            </a:r>
          </a:p>
          <a:p>
            <a:r>
              <a:rPr lang="fr-FR" dirty="0"/>
              <a:t>FDR d’infection à moisissure en phase </a:t>
            </a:r>
            <a:r>
              <a:rPr lang="fr-FR" dirty="0" smtClean="0"/>
              <a:t>aigue</a:t>
            </a:r>
          </a:p>
          <a:p>
            <a:pPr lvl="1"/>
            <a:r>
              <a:rPr lang="fr-FR" dirty="0" smtClean="0"/>
              <a:t>LA </a:t>
            </a:r>
            <a:r>
              <a:rPr lang="fr-FR" dirty="0"/>
              <a:t>pas en </a:t>
            </a:r>
            <a:r>
              <a:rPr lang="fr-FR" dirty="0" smtClean="0"/>
              <a:t>RC / Sang </a:t>
            </a:r>
            <a:r>
              <a:rPr lang="fr-FR" dirty="0"/>
              <a:t>de </a:t>
            </a:r>
            <a:r>
              <a:rPr lang="fr-FR" dirty="0" smtClean="0"/>
              <a:t>cordon / GVH </a:t>
            </a:r>
            <a:r>
              <a:rPr lang="fr-FR" dirty="0"/>
              <a:t>aigue stade </a:t>
            </a:r>
            <a:r>
              <a:rPr lang="fr-FR" dirty="0" smtClean="0"/>
              <a:t>III </a:t>
            </a:r>
            <a:r>
              <a:rPr lang="fr-FR" dirty="0"/>
              <a:t>ou </a:t>
            </a:r>
            <a:r>
              <a:rPr lang="fr-FR" dirty="0" smtClean="0"/>
              <a:t>IV / </a:t>
            </a:r>
            <a:r>
              <a:rPr lang="fr-FR" dirty="0" err="1" smtClean="0"/>
              <a:t>Mismatch</a:t>
            </a:r>
            <a:r>
              <a:rPr lang="fr-FR" dirty="0" smtClean="0"/>
              <a:t> </a:t>
            </a:r>
            <a:r>
              <a:rPr lang="fr-FR" dirty="0"/>
              <a:t>ou fichier et au </a:t>
            </a:r>
            <a:r>
              <a:rPr lang="fr-FR" dirty="0" smtClean="0"/>
              <a:t>moins un autre </a:t>
            </a:r>
            <a:r>
              <a:rPr lang="fr-FR" dirty="0" err="1" smtClean="0"/>
              <a:t>FdR</a:t>
            </a:r>
            <a:r>
              <a:rPr lang="fr-FR" dirty="0" smtClean="0"/>
              <a:t>, GVH </a:t>
            </a:r>
            <a:r>
              <a:rPr lang="fr-FR" dirty="0"/>
              <a:t>cortico </a:t>
            </a:r>
            <a:r>
              <a:rPr lang="fr-FR" dirty="0" smtClean="0"/>
              <a:t>résistante/dépendante</a:t>
            </a:r>
          </a:p>
          <a:p>
            <a:r>
              <a:rPr lang="fr-FR" dirty="0" smtClean="0"/>
              <a:t>L’environnement protégé </a:t>
            </a:r>
            <a:r>
              <a:rPr lang="fr-FR" dirty="0"/>
              <a:t>ne résout pas </a:t>
            </a:r>
            <a:r>
              <a:rPr lang="fr-FR" dirty="0" smtClean="0"/>
              <a:t>tout</a:t>
            </a:r>
          </a:p>
          <a:p>
            <a:pPr lvl="1"/>
            <a:r>
              <a:rPr lang="fr-FR" dirty="0"/>
              <a:t>Colonisation </a:t>
            </a:r>
            <a:r>
              <a:rPr lang="fr-FR" dirty="0" smtClean="0"/>
              <a:t>préalable:  alternance </a:t>
            </a:r>
            <a:r>
              <a:rPr lang="fr-FR" dirty="0"/>
              <a:t>séjours domicile/secteur protégé/secteur non protégé</a:t>
            </a:r>
          </a:p>
          <a:p>
            <a:pPr lvl="1"/>
            <a:r>
              <a:rPr lang="fr-FR" dirty="0" err="1"/>
              <a:t>FdR</a:t>
            </a:r>
            <a:r>
              <a:rPr lang="fr-FR" dirty="0"/>
              <a:t> contamination préalable: </a:t>
            </a:r>
            <a:r>
              <a:rPr lang="fr-FR" dirty="0" smtClean="0"/>
              <a:t>BPCO/Travaux </a:t>
            </a:r>
            <a:r>
              <a:rPr lang="fr-FR" dirty="0"/>
              <a:t>domicile &lt; 6 </a:t>
            </a:r>
            <a:r>
              <a:rPr lang="fr-FR" dirty="0" smtClean="0"/>
              <a:t>mois/ECOG </a:t>
            </a:r>
            <a:r>
              <a:rPr lang="fr-FR" dirty="0"/>
              <a:t>&gt;=</a:t>
            </a:r>
            <a:r>
              <a:rPr lang="fr-FR" dirty="0" smtClean="0"/>
              <a:t>2/Exposition </a:t>
            </a:r>
            <a:r>
              <a:rPr lang="fr-FR" dirty="0"/>
              <a:t>professionnelle</a:t>
            </a:r>
          </a:p>
          <a:p>
            <a:endParaRPr lang="fr-FR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Aspergillose précoce en allogreffe</a:t>
            </a:r>
            <a:endParaRPr lang="fr-FR" dirty="0"/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6700569" y="1916832"/>
            <a:ext cx="1543839" cy="307777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altLang="fr-FR" dirty="0"/>
              <a:t>Robin, BBMT 2018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6516216" y="5733256"/>
            <a:ext cx="2088232" cy="307777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Caira</a:t>
            </a:r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Haematologica</a:t>
            </a:r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 2015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7034808" y="3907907"/>
            <a:ext cx="1843135" cy="307777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Girmenia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BBMT 2014</a:t>
            </a:r>
            <a:endParaRPr lang="fr-FR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7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917"/>
    </mc:Choice>
    <mc:Fallback xmlns="">
      <p:transition spd="slow" advTm="74917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r-FR" sz="2400" b="1" dirty="0" smtClean="0"/>
              <a:t>Allogreffe, du conditionnement à la prise de greffe</a:t>
            </a:r>
          </a:p>
          <a:p>
            <a:pPr lvl="2">
              <a:lnSpc>
                <a:spcPct val="80000"/>
              </a:lnSpc>
            </a:pPr>
            <a:r>
              <a:rPr lang="fr-FR" sz="1900" b="1" i="1" u="sng" dirty="0">
                <a:latin typeface="Arial Narrow" panose="020B0606020202030204" pitchFamily="34" charset="0"/>
              </a:rPr>
              <a:t>SANS</a:t>
            </a:r>
            <a:r>
              <a:rPr lang="fr-FR" sz="1900" b="1" i="1" dirty="0">
                <a:latin typeface="Arial Narrow" panose="020B0606020202030204" pitchFamily="34" charset="0"/>
              </a:rPr>
              <a:t> facteurs de risque </a:t>
            </a:r>
            <a:r>
              <a:rPr lang="fr-FR" sz="1900" i="1" dirty="0" smtClean="0">
                <a:latin typeface="Arial Narrow" panose="020B0606020202030204" pitchFamily="34" charset="0"/>
              </a:rPr>
              <a:t>d'aspergillose</a:t>
            </a:r>
            <a:endParaRPr lang="fr-FR" sz="1900" i="1" dirty="0">
              <a:latin typeface="Arial Narrow" panose="020B0606020202030204" pitchFamily="34" charset="0"/>
            </a:endParaRPr>
          </a:p>
          <a:p>
            <a:pPr lvl="3">
              <a:lnSpc>
                <a:spcPct val="80000"/>
              </a:lnSpc>
            </a:pPr>
            <a:r>
              <a:rPr lang="fr-FR" dirty="0" smtClean="0"/>
              <a:t>Fluconazole : 400 mg/j : </a:t>
            </a:r>
            <a:r>
              <a:rPr lang="fr-FR" b="1" dirty="0" smtClean="0">
                <a:solidFill>
                  <a:srgbClr val="FF0000"/>
                </a:solidFill>
              </a:rPr>
              <a:t>AI</a:t>
            </a:r>
            <a:endParaRPr lang="fr-FR" dirty="0" smtClean="0"/>
          </a:p>
          <a:p>
            <a:pPr lvl="3">
              <a:lnSpc>
                <a:spcPct val="80000"/>
              </a:lnSpc>
            </a:pPr>
            <a:r>
              <a:rPr lang="fr-FR" dirty="0"/>
              <a:t>Posaconazole </a:t>
            </a:r>
            <a:r>
              <a:rPr lang="fr-FR" b="1" dirty="0">
                <a:solidFill>
                  <a:srgbClr val="FF0000"/>
                </a:solidFill>
              </a:rPr>
              <a:t>BII</a:t>
            </a:r>
            <a:endParaRPr lang="fr-FR" dirty="0"/>
          </a:p>
          <a:p>
            <a:pPr lvl="3">
              <a:lnSpc>
                <a:spcPct val="80000"/>
              </a:lnSpc>
            </a:pPr>
            <a:r>
              <a:rPr lang="fr-FR" dirty="0" smtClean="0"/>
              <a:t>Itraconazole 200 mg x2 IV/ voriconazole 200 mg x2 PO, </a:t>
            </a:r>
            <a:r>
              <a:rPr lang="fr-FR" dirty="0" err="1" smtClean="0"/>
              <a:t>micafungine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FF0000"/>
                </a:solidFill>
              </a:rPr>
              <a:t>BI</a:t>
            </a:r>
            <a:endParaRPr lang="fr-FR" dirty="0" smtClean="0"/>
          </a:p>
          <a:p>
            <a:pPr lvl="3">
              <a:lnSpc>
                <a:spcPct val="80000"/>
              </a:lnSpc>
            </a:pPr>
            <a:r>
              <a:rPr lang="fr-FR" sz="1800" dirty="0"/>
              <a:t>Aérosols </a:t>
            </a:r>
            <a:r>
              <a:rPr lang="fr-FR" sz="1800" dirty="0" err="1"/>
              <a:t>ambisome</a:t>
            </a:r>
            <a:r>
              <a:rPr lang="fr-FR" sz="1800" dirty="0"/>
              <a:t> + </a:t>
            </a:r>
            <a:r>
              <a:rPr lang="fr-FR" sz="1800" dirty="0" err="1"/>
              <a:t>fluco</a:t>
            </a:r>
            <a:r>
              <a:rPr lang="fr-FR" sz="1800" dirty="0"/>
              <a:t> oral: </a:t>
            </a:r>
            <a:r>
              <a:rPr lang="fr-FR" sz="1800" b="1" dirty="0" smtClean="0">
                <a:solidFill>
                  <a:srgbClr val="FF0000"/>
                </a:solidFill>
              </a:rPr>
              <a:t>CIII</a:t>
            </a:r>
            <a:endParaRPr lang="fr-FR" sz="1800" dirty="0"/>
          </a:p>
          <a:p>
            <a:pPr lvl="2">
              <a:lnSpc>
                <a:spcPct val="80000"/>
              </a:lnSpc>
            </a:pPr>
            <a:r>
              <a:rPr lang="fr-FR" sz="1900" b="1" i="1" dirty="0" smtClean="0">
                <a:latin typeface="Arial Narrow" panose="020B0606020202030204" pitchFamily="34" charset="0"/>
              </a:rPr>
              <a:t>Avec </a:t>
            </a:r>
            <a:r>
              <a:rPr lang="fr-FR" sz="1900" b="1" i="1" dirty="0">
                <a:latin typeface="Arial Narrow" panose="020B0606020202030204" pitchFamily="34" charset="0"/>
              </a:rPr>
              <a:t>facteurs de risque</a:t>
            </a:r>
            <a:r>
              <a:rPr lang="fr-FR" sz="1900" i="1" dirty="0">
                <a:latin typeface="Arial Narrow" panose="020B0606020202030204" pitchFamily="34" charset="0"/>
              </a:rPr>
              <a:t> </a:t>
            </a:r>
            <a:r>
              <a:rPr lang="fr-FR" sz="1900" i="1" dirty="0" smtClean="0">
                <a:latin typeface="Arial Narrow" panose="020B0606020202030204" pitchFamily="34" charset="0"/>
              </a:rPr>
              <a:t>d'aspergillose</a:t>
            </a:r>
            <a:endParaRPr lang="fr-FR" sz="1900" i="1" dirty="0">
              <a:latin typeface="Arial Narrow" panose="020B0606020202030204" pitchFamily="34" charset="0"/>
            </a:endParaRPr>
          </a:p>
          <a:p>
            <a:pPr lvl="3">
              <a:lnSpc>
                <a:spcPct val="80000"/>
              </a:lnSpc>
            </a:pPr>
            <a:r>
              <a:rPr lang="fr-FR" dirty="0"/>
              <a:t>Posaconazole : </a:t>
            </a:r>
            <a:r>
              <a:rPr lang="fr-FR" b="1" dirty="0">
                <a:solidFill>
                  <a:srgbClr val="FF0000"/>
                </a:solidFill>
              </a:rPr>
              <a:t>BII </a:t>
            </a:r>
          </a:p>
          <a:p>
            <a:pPr lvl="3">
              <a:lnSpc>
                <a:spcPct val="80000"/>
              </a:lnSpc>
            </a:pPr>
            <a:r>
              <a:rPr lang="fr-FR" dirty="0" smtClean="0"/>
              <a:t>Itraconazole 2,5 mg/kg x2 po: </a:t>
            </a:r>
            <a:r>
              <a:rPr lang="fr-FR" b="1" dirty="0" smtClean="0">
                <a:solidFill>
                  <a:srgbClr val="FF0000"/>
                </a:solidFill>
              </a:rPr>
              <a:t>BI</a:t>
            </a:r>
          </a:p>
          <a:p>
            <a:pPr lvl="3">
              <a:lnSpc>
                <a:spcPct val="80000"/>
              </a:lnSpc>
            </a:pPr>
            <a:r>
              <a:rPr lang="fr-FR" dirty="0" smtClean="0"/>
              <a:t>Voriconazole </a:t>
            </a:r>
            <a:r>
              <a:rPr lang="fr-FR" dirty="0"/>
              <a:t>200 mg x2 </a:t>
            </a:r>
            <a:r>
              <a:rPr lang="fr-FR" dirty="0" smtClean="0"/>
              <a:t>PO: </a:t>
            </a:r>
            <a:r>
              <a:rPr lang="fr-FR" b="1" dirty="0">
                <a:solidFill>
                  <a:srgbClr val="FF0000"/>
                </a:solidFill>
              </a:rPr>
              <a:t>BI</a:t>
            </a:r>
          </a:p>
          <a:p>
            <a:pPr lvl="3">
              <a:lnSpc>
                <a:spcPct val="80000"/>
              </a:lnSpc>
            </a:pPr>
            <a:r>
              <a:rPr lang="fr-FR" dirty="0" smtClean="0"/>
              <a:t>Fluconazole: </a:t>
            </a:r>
            <a:r>
              <a:rPr lang="fr-FR" b="1" dirty="0" smtClean="0">
                <a:solidFill>
                  <a:srgbClr val="FF0000"/>
                </a:solidFill>
              </a:rPr>
              <a:t>DIII (contre)</a:t>
            </a:r>
            <a:endParaRPr lang="fr-FR" dirty="0"/>
          </a:p>
          <a:p>
            <a:pPr lvl="3">
              <a:lnSpc>
                <a:spcPct val="80000"/>
              </a:lnSpc>
            </a:pPr>
            <a:endParaRPr lang="fr-FR" sz="1800" dirty="0" smtClean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Prophylaxie antifongique: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recos</a:t>
            </a:r>
            <a:r>
              <a:rPr lang="fr-FR" dirty="0" smtClean="0"/>
              <a:t> ECIL 5-2013 et 10-2024</a:t>
            </a:r>
            <a:endParaRPr lang="fr-FR" dirty="0"/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5346374" y="6122017"/>
            <a:ext cx="2880321" cy="523220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Maertens</a:t>
            </a: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al BMT 2011</a:t>
            </a:r>
          </a:p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Pagano et al /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ecil-leukaemia.com</a:t>
            </a:r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645024"/>
            <a:ext cx="3853681" cy="2011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7057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008"/>
    </mc:Choice>
    <mc:Fallback xmlns="">
      <p:transition spd="slow" advTm="29008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altLang="fr-FR" dirty="0" smtClean="0"/>
              <a:t>Essai randomisé EORTC / 556 patients</a:t>
            </a:r>
          </a:p>
          <a:p>
            <a:pPr lvl="1"/>
            <a:r>
              <a:rPr lang="fr-FR" altLang="fr-FR" dirty="0" smtClean="0"/>
              <a:t>Tous sous fluconazole + caspofungine </a:t>
            </a:r>
          </a:p>
          <a:p>
            <a:r>
              <a:rPr lang="fr-FR" altLang="fr-FR" dirty="0" smtClean="0"/>
              <a:t>Probabiliste </a:t>
            </a:r>
            <a:r>
              <a:rPr lang="fr-FR" altLang="fr-FR" dirty="0"/>
              <a:t>= déclenché </a:t>
            </a:r>
            <a:r>
              <a:rPr lang="fr-FR" altLang="fr-FR" dirty="0" smtClean="0"/>
              <a:t>par la fièvre</a:t>
            </a:r>
          </a:p>
          <a:p>
            <a:r>
              <a:rPr lang="fr-FR" altLang="fr-FR" dirty="0" smtClean="0"/>
              <a:t>Préemptif = déclenché par résultat </a:t>
            </a:r>
          </a:p>
          <a:p>
            <a:pPr lvl="2"/>
            <a:r>
              <a:rPr lang="fr-FR" altLang="fr-FR" dirty="0" smtClean="0"/>
              <a:t>GM (sur screening bi-hebdo) ou culture </a:t>
            </a:r>
            <a:r>
              <a:rPr lang="fr-FR" altLang="fr-FR" i="1" dirty="0"/>
              <a:t>Aspergillus</a:t>
            </a:r>
            <a:r>
              <a:rPr lang="fr-FR" altLang="fr-FR" dirty="0"/>
              <a:t> / crachats</a:t>
            </a:r>
            <a:endParaRPr lang="fr-FR" altLang="fr-FR" dirty="0" smtClean="0"/>
          </a:p>
          <a:p>
            <a:pPr lvl="2"/>
            <a:r>
              <a:rPr lang="fr-FR" altLang="fr-FR" dirty="0" smtClean="0"/>
              <a:t>Infiltrat radio ou scan </a:t>
            </a:r>
            <a:r>
              <a:rPr lang="fr-FR" altLang="fr-FR" dirty="0" err="1" smtClean="0"/>
              <a:t>thoC</a:t>
            </a:r>
            <a:endParaRPr lang="fr-FR" altLang="fr-FR" dirty="0" smtClean="0"/>
          </a:p>
          <a:p>
            <a:r>
              <a:rPr lang="fr-FR" altLang="fr-FR" dirty="0" smtClean="0"/>
              <a:t>Même efficacité y compris sur </a:t>
            </a:r>
            <a:r>
              <a:rPr lang="fr-FR" altLang="fr-FR" dirty="0" err="1" smtClean="0"/>
              <a:t>alloHSCT</a:t>
            </a:r>
            <a:endParaRPr lang="fr-FR" altLang="fr-FR" dirty="0" smtClean="0"/>
          </a:p>
          <a:p>
            <a:pPr lvl="1"/>
            <a:r>
              <a:rPr lang="fr-FR" altLang="fr-FR" dirty="0" smtClean="0"/>
              <a:t>Survie àJ42 et J84: &gt;90%</a:t>
            </a:r>
          </a:p>
          <a:p>
            <a:pPr lvl="1"/>
            <a:r>
              <a:rPr lang="fr-FR" altLang="fr-FR" dirty="0" smtClean="0"/>
              <a:t>IFI à J84/ 7-8%</a:t>
            </a:r>
          </a:p>
          <a:p>
            <a:pPr lvl="1"/>
            <a:r>
              <a:rPr lang="fr-FR" altLang="fr-FR" dirty="0" smtClean="0"/>
              <a:t>Moins d’AF dans le bras préemptif: 27 vs 63%</a:t>
            </a:r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/>
          <a:lstStyle/>
          <a:p>
            <a:pPr>
              <a:defRPr/>
            </a:pPr>
            <a:r>
              <a:rPr lang="fr-FR" dirty="0"/>
              <a:t>Suspicion </a:t>
            </a:r>
            <a:r>
              <a:rPr lang="fr-FR" dirty="0" smtClean="0"/>
              <a:t>IFI</a:t>
            </a:r>
            <a:r>
              <a:rPr lang="fr-FR" dirty="0"/>
              <a:t>: </a:t>
            </a:r>
            <a:r>
              <a:rPr lang="fr-FR" dirty="0" smtClean="0"/>
              <a:t>probabiliste vs préemptif</a:t>
            </a:r>
            <a:endParaRPr lang="fr-FR" altLang="fr-FR" dirty="0"/>
          </a:p>
        </p:txBody>
      </p:sp>
      <p:sp>
        <p:nvSpPr>
          <p:cNvPr id="5" name="Rectangle 4"/>
          <p:cNvSpPr/>
          <p:nvPr/>
        </p:nvSpPr>
        <p:spPr>
          <a:xfrm>
            <a:off x="5867400" y="6180138"/>
            <a:ext cx="1604350" cy="307777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Maertens</a:t>
            </a:r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 CID 2023</a:t>
            </a:r>
          </a:p>
        </p:txBody>
      </p:sp>
    </p:spTree>
    <p:extLst>
      <p:ext uri="{BB962C8B-B14F-4D97-AF65-F5344CB8AC3E}">
        <p14:creationId xmlns:p14="http://schemas.microsoft.com/office/powerpoint/2010/main" val="698348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3279"/>
    </mc:Choice>
    <mc:Fallback xmlns="">
      <p:transition spd="slow" advTm="103279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Aspergillose</a:t>
            </a:r>
          </a:p>
          <a:p>
            <a:pPr lvl="1"/>
            <a:r>
              <a:rPr lang="fr-FR" dirty="0" smtClean="0"/>
              <a:t>1ère ligne: </a:t>
            </a:r>
            <a:r>
              <a:rPr lang="it-IT" dirty="0" smtClean="0"/>
              <a:t>voriconazole  ou isavuconazole (alternative LAmB)</a:t>
            </a:r>
          </a:p>
          <a:p>
            <a:r>
              <a:rPr lang="fr-FR" dirty="0" smtClean="0"/>
              <a:t>Candidose invasive</a:t>
            </a:r>
          </a:p>
          <a:p>
            <a:pPr lvl="1"/>
            <a:r>
              <a:rPr lang="fr-FR" dirty="0" smtClean="0"/>
              <a:t>1ère ligne avant identification: c</a:t>
            </a:r>
            <a:r>
              <a:rPr lang="it-IT" dirty="0" smtClean="0"/>
              <a:t>andine ou LAmB</a:t>
            </a:r>
          </a:p>
          <a:p>
            <a:pPr lvl="1"/>
            <a:r>
              <a:rPr lang="fr-FR" dirty="0" smtClean="0"/>
              <a:t>Après identification: </a:t>
            </a:r>
            <a:r>
              <a:rPr lang="it-IT" sz="1900" dirty="0" smtClean="0"/>
              <a:t> </a:t>
            </a:r>
            <a:r>
              <a:rPr lang="it-IT" sz="1900" i="1" dirty="0" smtClean="0"/>
              <a:t>C. albicans, glabrata, krusei</a:t>
            </a:r>
            <a:r>
              <a:rPr lang="it-IT" sz="1900" dirty="0" smtClean="0"/>
              <a:t>: candine sauf </a:t>
            </a:r>
            <a:r>
              <a:rPr lang="it-IT" sz="1900" i="1" dirty="0" smtClean="0"/>
              <a:t>C. parapsilosis</a:t>
            </a:r>
            <a:r>
              <a:rPr lang="it-IT" sz="1900" dirty="0" smtClean="0"/>
              <a:t>: fluco</a:t>
            </a:r>
            <a:endParaRPr lang="it-IT" dirty="0" smtClean="0"/>
          </a:p>
          <a:p>
            <a:r>
              <a:rPr lang="fr-FR" dirty="0" smtClean="0"/>
              <a:t>Autres</a:t>
            </a:r>
          </a:p>
          <a:p>
            <a:pPr lvl="1"/>
            <a:r>
              <a:rPr lang="fr-FR" dirty="0" err="1"/>
              <a:t>Mucormycose</a:t>
            </a:r>
            <a:r>
              <a:rPr lang="fr-FR" dirty="0"/>
              <a:t>: </a:t>
            </a:r>
          </a:p>
          <a:p>
            <a:pPr lvl="2"/>
            <a:r>
              <a:rPr lang="fr-FR" dirty="0"/>
              <a:t>Antifungique + baisse immunodépression + chirurgie</a:t>
            </a:r>
          </a:p>
          <a:p>
            <a:pPr lvl="2"/>
            <a:r>
              <a:rPr lang="fr-FR" dirty="0"/>
              <a:t>1er choix </a:t>
            </a:r>
            <a:r>
              <a:rPr lang="fr-FR" dirty="0" err="1"/>
              <a:t>LAmB</a:t>
            </a:r>
            <a:r>
              <a:rPr lang="fr-FR" altLang="fr-FR" dirty="0"/>
              <a:t> </a:t>
            </a:r>
          </a:p>
          <a:p>
            <a:pPr lvl="1"/>
            <a:r>
              <a:rPr lang="fr-FR" i="1" dirty="0" smtClean="0"/>
              <a:t>Fusarium</a:t>
            </a:r>
            <a:r>
              <a:rPr lang="fr-FR" dirty="0" smtClean="0"/>
              <a:t>: 1er choix voriconazole </a:t>
            </a:r>
          </a:p>
          <a:p>
            <a:pPr lvl="1"/>
            <a:r>
              <a:rPr lang="fr-FR" i="1" dirty="0" err="1" smtClean="0"/>
              <a:t>Scedosporium</a:t>
            </a:r>
            <a:r>
              <a:rPr lang="fr-FR" i="1" dirty="0" smtClean="0"/>
              <a:t> </a:t>
            </a:r>
            <a:r>
              <a:rPr lang="fr-FR" i="1" dirty="0" err="1" smtClean="0"/>
              <a:t>apiospermium</a:t>
            </a:r>
            <a:r>
              <a:rPr lang="fr-FR" dirty="0" smtClean="0"/>
              <a:t>: 1er choix voriconazole </a:t>
            </a:r>
          </a:p>
          <a:p>
            <a:pPr lvl="1"/>
            <a:r>
              <a:rPr lang="fr-FR" i="1" dirty="0" err="1"/>
              <a:t>Lamentosporum</a:t>
            </a:r>
            <a:r>
              <a:rPr lang="fr-FR" i="1" dirty="0"/>
              <a:t>  (</a:t>
            </a:r>
            <a:r>
              <a:rPr lang="fr-FR" i="1" dirty="0" err="1"/>
              <a:t>Scedosporium</a:t>
            </a:r>
            <a:r>
              <a:rPr lang="fr-FR" i="1" dirty="0"/>
              <a:t>) </a:t>
            </a:r>
            <a:r>
              <a:rPr lang="fr-FR" i="1" dirty="0" err="1" smtClean="0"/>
              <a:t>prolificans</a:t>
            </a:r>
            <a:r>
              <a:rPr lang="fr-FR" dirty="0" smtClean="0"/>
              <a:t>: </a:t>
            </a:r>
            <a:r>
              <a:rPr lang="fr-FR" dirty="0" err="1" smtClean="0"/>
              <a:t>Panrésistant</a:t>
            </a:r>
            <a:endParaRPr lang="fr-FR" dirty="0" smtClean="0"/>
          </a:p>
          <a:p>
            <a:r>
              <a:rPr lang="fr-FR" dirty="0" smtClean="0"/>
              <a:t>Monitorage taux sériques azolés ++++</a:t>
            </a:r>
          </a:p>
          <a:p>
            <a:endParaRPr lang="it-IT" dirty="0" smtClean="0"/>
          </a:p>
          <a:p>
            <a:endParaRPr lang="fr-FR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Traitement curatif (ECIL)</a:t>
            </a:r>
            <a:endParaRPr lang="fr-FR" dirty="0" smtClean="0"/>
          </a:p>
        </p:txBody>
      </p:sp>
      <p:sp>
        <p:nvSpPr>
          <p:cNvPr id="15363" name="ZoneTexte 3"/>
          <p:cNvSpPr txBox="1">
            <a:spLocks noChangeArrowheads="1"/>
          </p:cNvSpPr>
          <p:nvPr/>
        </p:nvSpPr>
        <p:spPr bwMode="auto">
          <a:xfrm>
            <a:off x="6300192" y="1844824"/>
            <a:ext cx="2159917" cy="307777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altLang="fr-FR" dirty="0"/>
              <a:t>Tissot </a:t>
            </a:r>
            <a:r>
              <a:rPr lang="fr-FR" altLang="fr-FR" dirty="0" err="1"/>
              <a:t>Haematologica</a:t>
            </a:r>
            <a:r>
              <a:rPr lang="fr-FR" altLang="fr-FR" dirty="0"/>
              <a:t> 2017</a:t>
            </a:r>
          </a:p>
        </p:txBody>
      </p:sp>
      <p:sp>
        <p:nvSpPr>
          <p:cNvPr id="8" name="Rectangle 7"/>
          <p:cNvSpPr/>
          <p:nvPr/>
        </p:nvSpPr>
        <p:spPr>
          <a:xfrm>
            <a:off x="6965162" y="4818017"/>
            <a:ext cx="1656184" cy="307777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Tortorano</a:t>
            </a:r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 CMI 2013</a:t>
            </a:r>
          </a:p>
        </p:txBody>
      </p:sp>
    </p:spTree>
    <p:extLst>
      <p:ext uri="{BB962C8B-B14F-4D97-AF65-F5344CB8AC3E}">
        <p14:creationId xmlns:p14="http://schemas.microsoft.com/office/powerpoint/2010/main" val="3203405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399"/>
    </mc:Choice>
    <mc:Fallback xmlns="">
      <p:transition spd="slow" advTm="38399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i="1" dirty="0" smtClean="0"/>
              <a:t>Aspergillus </a:t>
            </a:r>
            <a:r>
              <a:rPr lang="fr-FR" dirty="0" smtClean="0"/>
              <a:t>et azolés</a:t>
            </a:r>
            <a:endParaRPr lang="fr-FR" dirty="0"/>
          </a:p>
          <a:p>
            <a:pPr lvl="1"/>
            <a:r>
              <a:rPr lang="fr-FR" dirty="0" smtClean="0"/>
              <a:t>Pays bas: 19</a:t>
            </a:r>
            <a:r>
              <a:rPr lang="fr-FR" dirty="0"/>
              <a:t>% de résistance au </a:t>
            </a:r>
            <a:r>
              <a:rPr lang="fr-FR" dirty="0" smtClean="0"/>
              <a:t>voriconazole avec </a:t>
            </a:r>
            <a:r>
              <a:rPr lang="fr-FR" dirty="0" smtClean="0">
                <a:latin typeface="Calibri"/>
                <a:cs typeface="Calibri"/>
              </a:rPr>
              <a:t>↗ DC si R</a:t>
            </a:r>
          </a:p>
          <a:p>
            <a:pPr lvl="2"/>
            <a:r>
              <a:rPr lang="fr-FR" dirty="0" smtClean="0">
                <a:latin typeface="Calibri"/>
                <a:cs typeface="Calibri"/>
              </a:rPr>
              <a:t>Prise en compte dans les </a:t>
            </a:r>
            <a:r>
              <a:rPr lang="fr-FR" dirty="0" err="1" smtClean="0">
                <a:latin typeface="Calibri"/>
                <a:cs typeface="Calibri"/>
              </a:rPr>
              <a:t>recos</a:t>
            </a:r>
            <a:r>
              <a:rPr lang="fr-FR" dirty="0" smtClean="0">
                <a:latin typeface="Calibri"/>
                <a:cs typeface="Calibri"/>
              </a:rPr>
              <a:t> ESCMID de TT probabiliste</a:t>
            </a:r>
            <a:endParaRPr lang="fr-FR" dirty="0"/>
          </a:p>
          <a:p>
            <a:pPr lvl="1"/>
            <a:r>
              <a:rPr lang="fr-FR" dirty="0" smtClean="0"/>
              <a:t>Cas sporadiques en France</a:t>
            </a:r>
          </a:p>
          <a:p>
            <a:pPr lvl="2"/>
            <a:r>
              <a:rPr lang="fr-FR" dirty="0" smtClean="0"/>
              <a:t>Ponction/scan: mutation </a:t>
            </a:r>
            <a:r>
              <a:rPr lang="fr-FR" dirty="0"/>
              <a:t> TR34/L98H</a:t>
            </a:r>
            <a:endParaRPr lang="fr-FR" dirty="0" smtClean="0"/>
          </a:p>
          <a:p>
            <a:r>
              <a:rPr lang="fr-FR" i="1" dirty="0" err="1" smtClean="0"/>
              <a:t>Pneumocystis</a:t>
            </a:r>
            <a:endParaRPr lang="fr-FR" dirty="0" smtClean="0"/>
          </a:p>
          <a:p>
            <a:pPr lvl="1"/>
            <a:r>
              <a:rPr lang="fr-FR" dirty="0" err="1" smtClean="0"/>
              <a:t>Atovaquone</a:t>
            </a:r>
            <a:r>
              <a:rPr lang="fr-FR" dirty="0" smtClean="0"/>
              <a:t> </a:t>
            </a:r>
          </a:p>
          <a:p>
            <a:pPr lvl="2"/>
            <a:r>
              <a:rPr lang="fr-FR" dirty="0" smtClean="0"/>
              <a:t>7 cas décrits en transplantation cardiaque</a:t>
            </a:r>
          </a:p>
          <a:p>
            <a:pPr lvl="2"/>
            <a:r>
              <a:rPr lang="fr-FR" dirty="0"/>
              <a:t>Sélection sous concentration </a:t>
            </a:r>
            <a:r>
              <a:rPr lang="fr-FR" dirty="0" err="1"/>
              <a:t>sub</a:t>
            </a:r>
            <a:r>
              <a:rPr lang="fr-FR" dirty="0"/>
              <a:t> optimale et diffusion </a:t>
            </a:r>
            <a:r>
              <a:rPr lang="fr-FR" dirty="0" smtClean="0"/>
              <a:t>nosocomiale</a:t>
            </a:r>
          </a:p>
          <a:p>
            <a:pPr lvl="1"/>
            <a:r>
              <a:rPr lang="fr-FR" dirty="0" smtClean="0"/>
              <a:t>Cotrimoxazole</a:t>
            </a:r>
          </a:p>
          <a:p>
            <a:pPr lvl="2"/>
            <a:r>
              <a:rPr lang="fr-FR" dirty="0" smtClean="0"/>
              <a:t>Rare en hématologie, Possible transmission croisée</a:t>
            </a:r>
            <a:endParaRPr lang="fr-FR" dirty="0"/>
          </a:p>
          <a:p>
            <a:pPr lvl="1"/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Résistance chez les </a:t>
            </a:r>
            <a:r>
              <a:rPr lang="fr-FR" dirty="0" err="1" smtClean="0"/>
              <a:t>fungi</a:t>
            </a:r>
            <a:endParaRPr lang="fr-FR" dirty="0"/>
          </a:p>
        </p:txBody>
      </p:sp>
      <p:sp>
        <p:nvSpPr>
          <p:cNvPr id="4" name="ZoneTexte 3"/>
          <p:cNvSpPr txBox="1">
            <a:spLocks noChangeArrowheads="1"/>
          </p:cNvSpPr>
          <p:nvPr/>
        </p:nvSpPr>
        <p:spPr bwMode="auto">
          <a:xfrm>
            <a:off x="6516216" y="1484784"/>
            <a:ext cx="2016224" cy="738664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altLang="fr-FR" dirty="0" err="1"/>
              <a:t>Lestrade</a:t>
            </a:r>
            <a:r>
              <a:rPr lang="fr-FR" altLang="fr-FR" dirty="0"/>
              <a:t> CMI 2018</a:t>
            </a:r>
          </a:p>
          <a:p>
            <a:r>
              <a:rPr lang="fr-FR" altLang="fr-FR" dirty="0" err="1"/>
              <a:t>Ullman</a:t>
            </a:r>
            <a:r>
              <a:rPr lang="fr-FR" altLang="fr-FR" dirty="0"/>
              <a:t> CMI 2018</a:t>
            </a:r>
          </a:p>
          <a:p>
            <a:r>
              <a:rPr lang="fr-FR" dirty="0"/>
              <a:t>www.swab.nl/guidelines</a:t>
            </a:r>
            <a:endParaRPr lang="fr-FR" altLang="fr-FR" dirty="0"/>
          </a:p>
        </p:txBody>
      </p:sp>
      <p:sp>
        <p:nvSpPr>
          <p:cNvPr id="5" name="Rectangle 4"/>
          <p:cNvSpPr/>
          <p:nvPr/>
        </p:nvSpPr>
        <p:spPr>
          <a:xfrm>
            <a:off x="5228266" y="5229200"/>
            <a:ext cx="3304174" cy="307777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Guegan</a:t>
            </a:r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 et al, Front </a:t>
            </a:r>
            <a:r>
              <a:rPr lang="fr-FR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Cell</a:t>
            </a:r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Inf</a:t>
            </a:r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Microbiol</a:t>
            </a:r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 2021 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5465134" y="6165304"/>
            <a:ext cx="1368152" cy="307777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 err="1"/>
              <a:t>Argy</a:t>
            </a:r>
            <a:r>
              <a:rPr lang="fr-FR" dirty="0"/>
              <a:t> CID </a:t>
            </a:r>
            <a:r>
              <a:rPr lang="fr-FR" altLang="fr-FR" dirty="0"/>
              <a:t>2018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5930" y="3068960"/>
            <a:ext cx="1677606" cy="1593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081536"/>
            <a:ext cx="1571625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7573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135"/>
    </mc:Choice>
    <mc:Fallback xmlns="">
      <p:transition spd="slow" advTm="46135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Celles pour lesquelles il y a une prévention</a:t>
            </a:r>
          </a:p>
          <a:p>
            <a:pPr lvl="1"/>
            <a:r>
              <a:rPr lang="fr-FR" dirty="0" smtClean="0"/>
              <a:t>HSV</a:t>
            </a:r>
          </a:p>
          <a:p>
            <a:pPr lvl="1"/>
            <a:r>
              <a:rPr lang="fr-FR" dirty="0" smtClean="0"/>
              <a:t>VZV</a:t>
            </a:r>
          </a:p>
          <a:p>
            <a:pPr lvl="1"/>
            <a:r>
              <a:rPr lang="fr-FR" dirty="0" smtClean="0"/>
              <a:t>CMV</a:t>
            </a:r>
          </a:p>
          <a:p>
            <a:pPr lvl="1"/>
            <a:r>
              <a:rPr lang="fr-FR" dirty="0" smtClean="0"/>
              <a:t>HVB</a:t>
            </a:r>
          </a:p>
          <a:p>
            <a:r>
              <a:rPr lang="fr-FR" dirty="0" smtClean="0"/>
              <a:t>Les autres ou il y a (parfois) un traitement curatif</a:t>
            </a:r>
          </a:p>
          <a:p>
            <a:pPr lvl="1"/>
            <a:r>
              <a:rPr lang="fr-FR" dirty="0" smtClean="0"/>
              <a:t>COVID19</a:t>
            </a:r>
          </a:p>
          <a:p>
            <a:pPr lvl="1"/>
            <a:r>
              <a:rPr lang="fr-FR" dirty="0" smtClean="0"/>
              <a:t>VRS</a:t>
            </a:r>
          </a:p>
          <a:p>
            <a:pPr lvl="1"/>
            <a:r>
              <a:rPr lang="fr-FR" dirty="0" err="1" smtClean="0"/>
              <a:t>Adenovirus</a:t>
            </a:r>
            <a:endParaRPr lang="fr-FR" dirty="0" smtClean="0"/>
          </a:p>
          <a:p>
            <a:pPr lvl="1"/>
            <a:r>
              <a:rPr lang="fr-FR" dirty="0" smtClean="0"/>
              <a:t>BKV</a:t>
            </a:r>
          </a:p>
          <a:p>
            <a:pPr lvl="1"/>
            <a:r>
              <a:rPr lang="fr-FR" dirty="0" smtClean="0"/>
              <a:t>HHV6</a:t>
            </a:r>
          </a:p>
          <a:p>
            <a:pPr lvl="1"/>
            <a:r>
              <a:rPr lang="fr-FR" dirty="0" smtClean="0"/>
              <a:t>etc……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Infections virales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33864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381"/>
    </mc:Choice>
    <mc:Fallback xmlns="">
      <p:transition spd="slow" advTm="18381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Infections </a:t>
            </a:r>
            <a:r>
              <a:rPr lang="fr-FR" dirty="0" smtClean="0"/>
              <a:t>virales et allogreffe J0 </a:t>
            </a:r>
            <a:r>
              <a:rPr lang="fr-FR" dirty="0"/>
              <a:t>à J30</a:t>
            </a:r>
          </a:p>
        </p:txBody>
      </p:sp>
      <p:sp>
        <p:nvSpPr>
          <p:cNvPr id="19457" name="Espace réservé du contenu 1"/>
          <p:cNvSpPr>
            <a:spLocks noGrp="1"/>
          </p:cNvSpPr>
          <p:nvPr>
            <p:ph sz="half" idx="4294967295"/>
          </p:nvPr>
        </p:nvSpPr>
        <p:spPr>
          <a:xfrm>
            <a:off x="0" y="1989138"/>
            <a:ext cx="4038600" cy="4017962"/>
          </a:xfrm>
        </p:spPr>
        <p:txBody>
          <a:bodyPr/>
          <a:lstStyle/>
          <a:p>
            <a:r>
              <a:rPr lang="fr-FR" dirty="0" smtClean="0"/>
              <a:t>Cohorte 759 allogreffe</a:t>
            </a:r>
          </a:p>
          <a:p>
            <a:pPr lvl="1"/>
            <a:r>
              <a:rPr lang="fr-FR" dirty="0" smtClean="0"/>
              <a:t>Enfants/adolescents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4294967295"/>
          </p:nvPr>
        </p:nvSpPr>
        <p:spPr>
          <a:xfrm>
            <a:off x="5105400" y="1989138"/>
            <a:ext cx="4038600" cy="4017962"/>
          </a:xfrm>
        </p:spPr>
        <p:txBody>
          <a:bodyPr/>
          <a:lstStyle/>
          <a:p>
            <a:r>
              <a:rPr lang="fr-FR" dirty="0" smtClean="0"/>
              <a:t>81 </a:t>
            </a:r>
            <a:r>
              <a:rPr lang="fr-FR" dirty="0" err="1" smtClean="0"/>
              <a:t>cdt</a:t>
            </a:r>
            <a:r>
              <a:rPr lang="fr-FR" dirty="0" smtClean="0"/>
              <a:t> atténué</a:t>
            </a:r>
            <a:endParaRPr lang="fr-FR" dirty="0"/>
          </a:p>
        </p:txBody>
      </p:sp>
      <p:sp>
        <p:nvSpPr>
          <p:cNvPr id="6" name="ZoneTexte 4"/>
          <p:cNvSpPr txBox="1"/>
          <p:nvPr/>
        </p:nvSpPr>
        <p:spPr>
          <a:xfrm>
            <a:off x="250825" y="5929313"/>
            <a:ext cx="2304951" cy="307975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/>
              <a:t>Srinivasan et al. BBMT  </a:t>
            </a:r>
            <a:r>
              <a:rPr lang="fr-FR" dirty="0" smtClean="0"/>
              <a:t>2013</a:t>
            </a:r>
            <a:endParaRPr lang="fr-FR" dirty="0"/>
          </a:p>
        </p:txBody>
      </p:sp>
      <p:grpSp>
        <p:nvGrpSpPr>
          <p:cNvPr id="2" name="Groupe 1"/>
          <p:cNvGrpSpPr/>
          <p:nvPr/>
        </p:nvGrpSpPr>
        <p:grpSpPr>
          <a:xfrm>
            <a:off x="1135578" y="3167043"/>
            <a:ext cx="2160240" cy="1964074"/>
            <a:chOff x="250825" y="3557031"/>
            <a:chExt cx="1924050" cy="1828800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825" y="4071381"/>
              <a:ext cx="1085850" cy="1314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6675" y="4147581"/>
              <a:ext cx="685800" cy="1238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0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6675" y="3557031"/>
              <a:ext cx="838200" cy="590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ZoneTexte 4"/>
          <p:cNvSpPr txBox="1"/>
          <p:nvPr/>
        </p:nvSpPr>
        <p:spPr>
          <a:xfrm>
            <a:off x="5542065" y="5929313"/>
            <a:ext cx="1910255" cy="307777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 err="1"/>
              <a:t>Safdar</a:t>
            </a:r>
            <a:r>
              <a:rPr lang="fr-FR" dirty="0"/>
              <a:t> et al. BMT </a:t>
            </a:r>
            <a:r>
              <a:rPr lang="fr-FR" dirty="0" smtClean="0"/>
              <a:t>2010</a:t>
            </a:r>
            <a:endParaRPr lang="fr-FR" dirty="0"/>
          </a:p>
        </p:txBody>
      </p:sp>
      <p:grpSp>
        <p:nvGrpSpPr>
          <p:cNvPr id="5" name="Groupe 4"/>
          <p:cNvGrpSpPr/>
          <p:nvPr/>
        </p:nvGrpSpPr>
        <p:grpSpPr>
          <a:xfrm>
            <a:off x="4932040" y="2780928"/>
            <a:ext cx="2808312" cy="2971800"/>
            <a:chOff x="4644008" y="2780928"/>
            <a:chExt cx="2808312" cy="2971800"/>
          </a:xfrm>
        </p:grpSpPr>
        <p:pic>
          <p:nvPicPr>
            <p:cNvPr id="13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23808" y="2780928"/>
              <a:ext cx="2038350" cy="297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Rectangle 13"/>
            <p:cNvSpPr/>
            <p:nvPr/>
          </p:nvSpPr>
          <p:spPr>
            <a:xfrm>
              <a:off x="4644008" y="4077072"/>
              <a:ext cx="2808312" cy="792088"/>
            </a:xfrm>
            <a:prstGeom prst="rect">
              <a:avLst/>
            </a:prstGeom>
            <a:noFill/>
            <a:ln w="50800" cmpd="sng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270" y="4149080"/>
            <a:ext cx="7810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9872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61"/>
    </mc:Choice>
    <mc:Fallback xmlns="">
      <p:transition spd="slow" advTm="20461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HSV/VZV</a:t>
            </a:r>
          </a:p>
          <a:p>
            <a:pPr lvl="1"/>
            <a:r>
              <a:rPr lang="fr-FR" dirty="0" smtClean="0"/>
              <a:t>Prophylaxie (val)acyclovir pendant la phase aigüe</a:t>
            </a:r>
          </a:p>
          <a:p>
            <a:r>
              <a:rPr lang="fr-FR" dirty="0" smtClean="0"/>
              <a:t>CMV</a:t>
            </a:r>
          </a:p>
          <a:p>
            <a:pPr lvl="1"/>
            <a:r>
              <a:rPr lang="fr-FR" dirty="0" smtClean="0"/>
              <a:t>Prophylaxie </a:t>
            </a:r>
            <a:r>
              <a:rPr lang="fr-FR" dirty="0" err="1" smtClean="0"/>
              <a:t>Letermovir</a:t>
            </a:r>
            <a:r>
              <a:rPr lang="fr-FR" dirty="0" smtClean="0"/>
              <a:t> ou monitorage +/- traitement préemptif</a:t>
            </a:r>
          </a:p>
          <a:p>
            <a:r>
              <a:rPr lang="fr-FR" dirty="0" smtClean="0"/>
              <a:t>HVB</a:t>
            </a:r>
          </a:p>
          <a:p>
            <a:pPr lvl="1"/>
            <a:r>
              <a:rPr lang="fr-FR" dirty="0" smtClean="0"/>
              <a:t>TT si anti </a:t>
            </a:r>
            <a:r>
              <a:rPr lang="fr-FR" dirty="0" err="1" smtClean="0"/>
              <a:t>HBc</a:t>
            </a:r>
            <a:r>
              <a:rPr lang="fr-FR" dirty="0" smtClean="0"/>
              <a:t>+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Infections virales</a:t>
            </a:r>
            <a:endParaRPr lang="fr-FR" dirty="0"/>
          </a:p>
        </p:txBody>
      </p:sp>
      <p:sp>
        <p:nvSpPr>
          <p:cNvPr id="6" name="ZoneTexte 4"/>
          <p:cNvSpPr txBox="1"/>
          <p:nvPr/>
        </p:nvSpPr>
        <p:spPr>
          <a:xfrm>
            <a:off x="4861959" y="1844824"/>
            <a:ext cx="2950401" cy="523220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 err="1"/>
              <a:t>Styczynski</a:t>
            </a:r>
            <a:r>
              <a:rPr lang="fr-FR" dirty="0"/>
              <a:t> et al. BMT  </a:t>
            </a:r>
            <a:r>
              <a:rPr lang="fr-FR" dirty="0" smtClean="0"/>
              <a:t>20090 </a:t>
            </a:r>
            <a:r>
              <a:rPr lang="fr-FR" dirty="0"/>
              <a:t>(ECIL2)</a:t>
            </a:r>
          </a:p>
          <a:p>
            <a:r>
              <a:rPr lang="fr-FR" dirty="0" err="1"/>
              <a:t>Lewalle</a:t>
            </a:r>
            <a:r>
              <a:rPr lang="fr-FR" dirty="0"/>
              <a:t> et al, Bull Cancer 2019</a:t>
            </a:r>
          </a:p>
        </p:txBody>
      </p:sp>
      <p:sp>
        <p:nvSpPr>
          <p:cNvPr id="7" name="ZoneTexte 4"/>
          <p:cNvSpPr txBox="1"/>
          <p:nvPr/>
        </p:nvSpPr>
        <p:spPr>
          <a:xfrm>
            <a:off x="5148064" y="3861048"/>
            <a:ext cx="2664295" cy="523220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 err="1"/>
              <a:t>Ljungman</a:t>
            </a:r>
            <a:r>
              <a:rPr lang="fr-FR" dirty="0"/>
              <a:t> BMT </a:t>
            </a:r>
            <a:r>
              <a:rPr lang="fr-FR" dirty="0" smtClean="0"/>
              <a:t>2008 </a:t>
            </a:r>
            <a:r>
              <a:rPr lang="fr-FR" dirty="0"/>
              <a:t>(</a:t>
            </a:r>
            <a:r>
              <a:rPr lang="fr-FR" dirty="0" smtClean="0"/>
              <a:t>ECIL2)</a:t>
            </a:r>
          </a:p>
          <a:p>
            <a:r>
              <a:rPr lang="fr-FR" dirty="0" err="1" smtClean="0"/>
              <a:t>Sourisseau</a:t>
            </a:r>
            <a:r>
              <a:rPr lang="fr-FR" dirty="0" smtClean="0"/>
              <a:t> Blood </a:t>
            </a:r>
            <a:r>
              <a:rPr lang="fr-FR" dirty="0" err="1" smtClean="0"/>
              <a:t>advances</a:t>
            </a:r>
            <a:r>
              <a:rPr lang="fr-FR" dirty="0" smtClean="0"/>
              <a:t> 2022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211961" y="4653136"/>
            <a:ext cx="2880320" cy="523220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/>
              <a:t>Mallet et al. Lancet Infect Dis 2016</a:t>
            </a:r>
          </a:p>
          <a:p>
            <a:r>
              <a:rPr lang="fr-FR" dirty="0" err="1"/>
              <a:t>Lewalle</a:t>
            </a:r>
            <a:r>
              <a:rPr lang="fr-FR" dirty="0"/>
              <a:t> et al, Bull Cancer 2019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432"/>
    </mc:Choice>
    <mc:Fallback xmlns="">
      <p:transition spd="slow" advTm="27432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Infection et greffe de moelle</a:t>
            </a:r>
            <a:br>
              <a:rPr lang="fr-FR" dirty="0" smtClean="0"/>
            </a:br>
            <a:r>
              <a:rPr lang="fr-FR" dirty="0" smtClean="0"/>
              <a:t>ASBMT/EBMT/CDC/IDSA 2009</a:t>
            </a:r>
          </a:p>
        </p:txBody>
      </p:sp>
      <p:pic>
        <p:nvPicPr>
          <p:cNvPr id="13314" name="Picture 3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3" y="1628775"/>
            <a:ext cx="7945437" cy="522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676"/>
    </mc:Choice>
    <mc:Fallback xmlns="">
      <p:transition spd="slow" advTm="17676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HHV6: réactivation, </a:t>
            </a:r>
            <a:r>
              <a:rPr lang="fr-FR" dirty="0" err="1" smtClean="0"/>
              <a:t>FdR</a:t>
            </a:r>
            <a:r>
              <a:rPr lang="fr-FR" dirty="0" smtClean="0"/>
              <a:t> GVH aigüe et mortalité</a:t>
            </a:r>
          </a:p>
          <a:p>
            <a:pPr lvl="1"/>
            <a:r>
              <a:rPr lang="fr-FR" dirty="0" smtClean="0"/>
              <a:t>Pas de prophylaxie</a:t>
            </a:r>
            <a:endParaRPr lang="fr-FR" dirty="0"/>
          </a:p>
          <a:p>
            <a:pPr lvl="1">
              <a:defRPr/>
            </a:pPr>
            <a:r>
              <a:rPr lang="fr-FR" dirty="0" smtClean="0"/>
              <a:t>TT curatif </a:t>
            </a:r>
            <a:r>
              <a:rPr lang="fr-FR" dirty="0" err="1" smtClean="0"/>
              <a:t>Ganciclovir</a:t>
            </a:r>
            <a:r>
              <a:rPr lang="fr-FR" dirty="0" smtClean="0"/>
              <a:t>/</a:t>
            </a:r>
            <a:r>
              <a:rPr lang="fr-FR" dirty="0" err="1" smtClean="0"/>
              <a:t>foscarnet</a:t>
            </a:r>
            <a:endParaRPr lang="fr-FR" dirty="0" smtClean="0"/>
          </a:p>
          <a:p>
            <a:pPr>
              <a:defRPr/>
            </a:pPr>
            <a:r>
              <a:rPr lang="fr-FR" dirty="0" err="1" smtClean="0"/>
              <a:t>Adenovirus</a:t>
            </a:r>
            <a:endParaRPr lang="fr-FR" dirty="0" smtClean="0"/>
          </a:p>
          <a:p>
            <a:pPr lvl="1">
              <a:defRPr/>
            </a:pPr>
            <a:r>
              <a:rPr lang="fr-FR" dirty="0" smtClean="0"/>
              <a:t>Monitorage systématique pendant l’aplasie, + si symptômes</a:t>
            </a:r>
          </a:p>
          <a:p>
            <a:pPr lvl="1">
              <a:defRPr/>
            </a:pPr>
            <a:r>
              <a:rPr lang="fr-FR" dirty="0" err="1" smtClean="0"/>
              <a:t>Cidofovir</a:t>
            </a:r>
            <a:r>
              <a:rPr lang="fr-FR" dirty="0" smtClean="0"/>
              <a:t> (plus de </a:t>
            </a:r>
            <a:r>
              <a:rPr lang="fr-FR" dirty="0" err="1" smtClean="0"/>
              <a:t>brincidofovir</a:t>
            </a:r>
            <a:r>
              <a:rPr lang="fr-FR" dirty="0" smtClean="0"/>
              <a:t> disponible)</a:t>
            </a:r>
          </a:p>
          <a:p>
            <a:pPr>
              <a:defRPr/>
            </a:pPr>
            <a:r>
              <a:rPr lang="fr-FR" dirty="0" smtClean="0"/>
              <a:t>BK Virus</a:t>
            </a:r>
          </a:p>
          <a:p>
            <a:pPr lvl="1">
              <a:defRPr/>
            </a:pPr>
            <a:r>
              <a:rPr lang="fr-FR" dirty="0" err="1" smtClean="0"/>
              <a:t>Cf</a:t>
            </a:r>
            <a:r>
              <a:rPr lang="fr-FR" dirty="0" smtClean="0"/>
              <a:t> cours cystites hémorragiques</a:t>
            </a:r>
          </a:p>
          <a:p>
            <a:pPr marL="392113" lvl="1" indent="0">
              <a:buNone/>
              <a:defRPr/>
            </a:pP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Infections virales</a:t>
            </a:r>
          </a:p>
        </p:txBody>
      </p:sp>
      <p:sp>
        <p:nvSpPr>
          <p:cNvPr id="2" name="ZoneTexte 4"/>
          <p:cNvSpPr txBox="1"/>
          <p:nvPr/>
        </p:nvSpPr>
        <p:spPr>
          <a:xfrm>
            <a:off x="5203510" y="2492896"/>
            <a:ext cx="3499856" cy="738664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/>
              <a:t>Ward et al, </a:t>
            </a:r>
            <a:r>
              <a:rPr lang="fr-FR" dirty="0" err="1" smtClean="0"/>
              <a:t>Haematologica</a:t>
            </a:r>
            <a:r>
              <a:rPr lang="fr-FR" dirty="0" smtClean="0"/>
              <a:t> 2019 </a:t>
            </a:r>
            <a:r>
              <a:rPr lang="fr-FR" dirty="0"/>
              <a:t>(ECIL2017)</a:t>
            </a:r>
          </a:p>
          <a:p>
            <a:r>
              <a:rPr lang="fr-FR" dirty="0" err="1"/>
              <a:t>Dulery</a:t>
            </a:r>
            <a:r>
              <a:rPr lang="fr-FR" dirty="0"/>
              <a:t> et al. BBMT  </a:t>
            </a:r>
            <a:r>
              <a:rPr lang="fr-FR" dirty="0" smtClean="0"/>
              <a:t>2012</a:t>
            </a:r>
            <a:endParaRPr lang="fr-FR" dirty="0"/>
          </a:p>
          <a:p>
            <a:r>
              <a:rPr lang="fr-FR" dirty="0" err="1"/>
              <a:t>Deconinck</a:t>
            </a:r>
            <a:r>
              <a:rPr lang="fr-FR" dirty="0"/>
              <a:t> et al. </a:t>
            </a:r>
            <a:r>
              <a:rPr lang="fr-FR" dirty="0" err="1"/>
              <a:t>Pathol</a:t>
            </a:r>
            <a:r>
              <a:rPr lang="fr-FR" dirty="0"/>
              <a:t> </a:t>
            </a:r>
            <a:r>
              <a:rPr lang="fr-FR" dirty="0" err="1"/>
              <a:t>Biol</a:t>
            </a:r>
            <a:r>
              <a:rPr lang="fr-FR" dirty="0"/>
              <a:t> </a:t>
            </a:r>
            <a:r>
              <a:rPr lang="fr-FR" dirty="0" smtClean="0"/>
              <a:t>2013  (SFGM</a:t>
            </a:r>
            <a:r>
              <a:rPr lang="fr-FR" dirty="0"/>
              <a:t>)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932040" y="5949280"/>
            <a:ext cx="3096345" cy="307975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 err="1"/>
              <a:t>Matthes</a:t>
            </a:r>
            <a:r>
              <a:rPr lang="fr-FR" dirty="0"/>
              <a:t>-Martin et al. TID </a:t>
            </a:r>
            <a:r>
              <a:rPr lang="fr-FR" dirty="0" smtClean="0"/>
              <a:t>2012. </a:t>
            </a:r>
            <a:r>
              <a:rPr lang="fr-FR" dirty="0"/>
              <a:t>(ECIL4)</a:t>
            </a:r>
          </a:p>
        </p:txBody>
      </p:sp>
    </p:spTree>
    <p:extLst>
      <p:ext uri="{BB962C8B-B14F-4D97-AF65-F5344CB8AC3E}">
        <p14:creationId xmlns:p14="http://schemas.microsoft.com/office/powerpoint/2010/main" val="82076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179"/>
    </mc:Choice>
    <mc:Fallback xmlns="">
      <p:transition spd="slow" advTm="11179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COVID-19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Curatif</a:t>
            </a:r>
          </a:p>
          <a:p>
            <a:pPr lvl="1"/>
            <a:r>
              <a:rPr lang="fr-FR" dirty="0" err="1" smtClean="0"/>
              <a:t>Nirmatrelvir-ritonavir</a:t>
            </a:r>
            <a:r>
              <a:rPr lang="fr-FR" dirty="0" smtClean="0"/>
              <a:t>: durée double ?</a:t>
            </a:r>
          </a:p>
          <a:p>
            <a:pPr lvl="1"/>
            <a:r>
              <a:rPr lang="fr-FR" dirty="0" err="1" smtClean="0"/>
              <a:t>Remdesivir</a:t>
            </a:r>
            <a:r>
              <a:rPr lang="fr-FR" dirty="0" smtClean="0"/>
              <a:t>: 3 ou 5j ?</a:t>
            </a:r>
          </a:p>
          <a:p>
            <a:pPr lvl="1"/>
            <a:r>
              <a:rPr lang="fr-FR" dirty="0" smtClean="0"/>
              <a:t>Plasma de convalescent: sur RCP nationale</a:t>
            </a:r>
          </a:p>
          <a:p>
            <a:pPr lvl="2"/>
            <a:r>
              <a:rPr lang="fr-FR" dirty="0" smtClean="0"/>
              <a:t>Association antiviral/plasma ?</a:t>
            </a:r>
          </a:p>
          <a:p>
            <a:r>
              <a:rPr lang="fr-FR" dirty="0" smtClean="0"/>
              <a:t>Monoclonaux en préventif</a:t>
            </a:r>
          </a:p>
          <a:p>
            <a:pPr lvl="1"/>
            <a:r>
              <a:rPr lang="fr-FR" dirty="0" smtClean="0"/>
              <a:t>Selon variant</a:t>
            </a:r>
          </a:p>
          <a:p>
            <a:pPr lvl="2"/>
            <a:r>
              <a:rPr lang="fr-FR" dirty="0"/>
              <a:t>Ex omicron et  </a:t>
            </a:r>
            <a:r>
              <a:rPr lang="fr-FR" dirty="0" err="1" smtClean="0"/>
              <a:t>tixagevimab</a:t>
            </a:r>
            <a:r>
              <a:rPr lang="fr-FR" dirty="0" smtClean="0"/>
              <a:t>/</a:t>
            </a:r>
            <a:r>
              <a:rPr lang="fr-FR" dirty="0" err="1" smtClean="0"/>
              <a:t>cilgavimab</a:t>
            </a:r>
            <a:endParaRPr lang="fr-FR" dirty="0" smtClean="0"/>
          </a:p>
          <a:p>
            <a:pPr lvl="2"/>
            <a:r>
              <a:rPr lang="fr-FR" dirty="0" smtClean="0"/>
              <a:t>161 patients traités</a:t>
            </a:r>
          </a:p>
          <a:p>
            <a:pPr lvl="2"/>
            <a:r>
              <a:rPr lang="fr-FR" dirty="0" smtClean="0"/>
              <a:t>14% de COVID sans forme grave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5508104" y="4437112"/>
            <a:ext cx="2808312" cy="307777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 err="1" smtClean="0"/>
              <a:t>Jondreville</a:t>
            </a:r>
            <a:r>
              <a:rPr lang="fr-FR" dirty="0" smtClean="0"/>
              <a:t> et al, J Hem </a:t>
            </a:r>
            <a:r>
              <a:rPr lang="fr-FR" dirty="0" err="1" smtClean="0"/>
              <a:t>Oncol</a:t>
            </a:r>
            <a:r>
              <a:rPr lang="fr-FR" dirty="0" smtClean="0"/>
              <a:t> 2022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3282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179"/>
    </mc:Choice>
    <mc:Fallback xmlns="">
      <p:transition spd="slow" advTm="11179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Cause </a:t>
            </a:r>
            <a:r>
              <a:rPr lang="en-US" dirty="0" err="1" smtClean="0"/>
              <a:t>importante</a:t>
            </a:r>
            <a:r>
              <a:rPr lang="en-US" dirty="0" smtClean="0"/>
              <a:t> de </a:t>
            </a:r>
            <a:r>
              <a:rPr lang="en-US" dirty="0" err="1" smtClean="0"/>
              <a:t>morbi</a:t>
            </a:r>
            <a:r>
              <a:rPr lang="en-US" dirty="0" smtClean="0"/>
              <a:t>/</a:t>
            </a:r>
            <a:r>
              <a:rPr lang="en-US" dirty="0" err="1" smtClean="0"/>
              <a:t>mortalité</a:t>
            </a:r>
            <a:endParaRPr lang="en-US" dirty="0" smtClean="0"/>
          </a:p>
          <a:p>
            <a:pPr lvl="1"/>
            <a:r>
              <a:rPr lang="en-US" dirty="0" err="1" smtClean="0"/>
              <a:t>Dégradation</a:t>
            </a:r>
            <a:r>
              <a:rPr lang="en-US" dirty="0" smtClean="0"/>
              <a:t> </a:t>
            </a:r>
            <a:r>
              <a:rPr lang="en-US" dirty="0" err="1" smtClean="0"/>
              <a:t>parfois</a:t>
            </a:r>
            <a:r>
              <a:rPr lang="en-US" dirty="0" smtClean="0"/>
              <a:t> irreversible </a:t>
            </a:r>
            <a:r>
              <a:rPr lang="en-US" dirty="0" err="1" smtClean="0"/>
              <a:t>fonction</a:t>
            </a:r>
            <a:r>
              <a:rPr lang="en-US" dirty="0" smtClean="0"/>
              <a:t> </a:t>
            </a:r>
            <a:r>
              <a:rPr lang="en-US" dirty="0" err="1" smtClean="0"/>
              <a:t>respiratoire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err="1" smtClean="0"/>
              <a:t>Cohorte</a:t>
            </a:r>
            <a:r>
              <a:rPr lang="en-US" dirty="0" smtClean="0"/>
              <a:t> 110 </a:t>
            </a:r>
            <a:r>
              <a:rPr lang="en-US" dirty="0" err="1" smtClean="0"/>
              <a:t>greffes</a:t>
            </a:r>
            <a:r>
              <a:rPr lang="en-US" dirty="0" smtClean="0"/>
              <a:t> </a:t>
            </a:r>
            <a:r>
              <a:rPr lang="en-US" dirty="0" err="1" smtClean="0"/>
              <a:t>pédiatriques</a:t>
            </a:r>
            <a:endParaRPr lang="en-US" dirty="0" smtClean="0"/>
          </a:p>
          <a:p>
            <a:pPr lvl="1"/>
            <a:r>
              <a:rPr lang="en-US" dirty="0" smtClean="0"/>
              <a:t>18 </a:t>
            </a:r>
            <a:r>
              <a:rPr lang="en-US" dirty="0" err="1" smtClean="0"/>
              <a:t>pneumopathies</a:t>
            </a:r>
            <a:r>
              <a:rPr lang="en-US" dirty="0" smtClean="0"/>
              <a:t> non </a:t>
            </a:r>
            <a:r>
              <a:rPr lang="en-US" dirty="0" err="1" smtClean="0"/>
              <a:t>infectieuses</a:t>
            </a:r>
            <a:r>
              <a:rPr lang="en-US" dirty="0" smtClean="0"/>
              <a:t> (16%)</a:t>
            </a:r>
          </a:p>
          <a:p>
            <a:pPr lvl="1"/>
            <a:r>
              <a:rPr lang="en-US" dirty="0" smtClean="0"/>
              <a:t>12 </a:t>
            </a:r>
            <a:r>
              <a:rPr lang="en-US" dirty="0" err="1" smtClean="0"/>
              <a:t>bronchiolite</a:t>
            </a:r>
            <a:r>
              <a:rPr lang="en-US" dirty="0" smtClean="0"/>
              <a:t> </a:t>
            </a:r>
            <a:r>
              <a:rPr lang="en-US" dirty="0" err="1" smtClean="0"/>
              <a:t>oblitérante</a:t>
            </a:r>
            <a:r>
              <a:rPr lang="en-US" dirty="0" smtClean="0"/>
              <a:t> (11%)</a:t>
            </a:r>
          </a:p>
          <a:p>
            <a:pPr lvl="2"/>
            <a:endParaRPr lang="en-US" dirty="0" smtClean="0"/>
          </a:p>
          <a:p>
            <a:r>
              <a:rPr lang="en-US" dirty="0" err="1" smtClean="0"/>
              <a:t>Seul</a:t>
            </a:r>
            <a:r>
              <a:rPr lang="en-US" dirty="0" smtClean="0"/>
              <a:t> </a:t>
            </a:r>
            <a:r>
              <a:rPr lang="en-US" dirty="0" err="1" smtClean="0"/>
              <a:t>prédicteur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multivarié</a:t>
            </a:r>
            <a:endParaRPr lang="en-US" dirty="0" smtClean="0"/>
          </a:p>
          <a:p>
            <a:pPr lvl="1"/>
            <a:r>
              <a:rPr lang="en-US" dirty="0" err="1" smtClean="0"/>
              <a:t>Virose</a:t>
            </a:r>
            <a:r>
              <a:rPr lang="en-US" dirty="0" smtClean="0"/>
              <a:t> </a:t>
            </a:r>
            <a:r>
              <a:rPr lang="en-US" dirty="0" err="1" smtClean="0"/>
              <a:t>respiratoire</a:t>
            </a:r>
            <a:r>
              <a:rPr lang="en-US" dirty="0" smtClean="0"/>
              <a:t> </a:t>
            </a:r>
            <a:r>
              <a:rPr lang="en-US" dirty="0" err="1" smtClean="0"/>
              <a:t>avant</a:t>
            </a:r>
            <a:r>
              <a:rPr lang="en-US" dirty="0" smtClean="0"/>
              <a:t> J100 (HR 8,4)</a:t>
            </a:r>
            <a:endParaRPr lang="fr-FR" dirty="0" smtClean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Pneumonies virales et </a:t>
            </a:r>
            <a:r>
              <a:rPr lang="fr-FR" dirty="0" err="1" smtClean="0"/>
              <a:t>alloHSCT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5292725" y="6165850"/>
            <a:ext cx="2087587" cy="307975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 err="1"/>
              <a:t>Versluys</a:t>
            </a:r>
            <a:r>
              <a:rPr lang="fr-FR" dirty="0"/>
              <a:t> et al. BBMT </a:t>
            </a:r>
            <a:r>
              <a:rPr lang="fr-FR" dirty="0" smtClean="0"/>
              <a:t>2010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09233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695"/>
    </mc:Choice>
    <mc:Fallback xmlns="">
      <p:transition spd="slow" advTm="17695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fr-FR" dirty="0" smtClean="0"/>
              <a:t>Rechercher si signes infection VRS ou VRI</a:t>
            </a:r>
          </a:p>
          <a:p>
            <a:pPr marL="742950" lvl="1" indent="-285750">
              <a:lnSpc>
                <a:spcPct val="90000"/>
              </a:lnSpc>
            </a:pPr>
            <a:r>
              <a:rPr lang="fr-FR" dirty="0" smtClean="0"/>
              <a:t>Ecouvillons </a:t>
            </a:r>
            <a:r>
              <a:rPr lang="fr-FR" dirty="0"/>
              <a:t>pour VRS</a:t>
            </a:r>
          </a:p>
          <a:p>
            <a:pPr marL="742950" lvl="1" indent="-285750">
              <a:lnSpc>
                <a:spcPct val="90000"/>
              </a:lnSpc>
            </a:pPr>
            <a:r>
              <a:rPr lang="fr-FR" dirty="0"/>
              <a:t>LBA (à la limite aspiration trachéale) pour </a:t>
            </a:r>
            <a:r>
              <a:rPr lang="fr-FR" dirty="0" smtClean="0"/>
              <a:t>VRI, voire biopsie</a:t>
            </a:r>
          </a:p>
          <a:p>
            <a:pPr>
              <a:lnSpc>
                <a:spcPct val="90000"/>
              </a:lnSpc>
            </a:pPr>
            <a:r>
              <a:rPr lang="fr-FR" dirty="0" smtClean="0"/>
              <a:t>Nombreux virus possibles:</a:t>
            </a:r>
          </a:p>
          <a:p>
            <a:pPr lvl="1">
              <a:lnSpc>
                <a:spcPct val="90000"/>
              </a:lnSpc>
            </a:pPr>
            <a:r>
              <a:rPr lang="fr-FR" sz="2400" dirty="0">
                <a:solidFill>
                  <a:prstClr val="black"/>
                </a:solidFill>
              </a:rPr>
              <a:t>Rhino, </a:t>
            </a:r>
            <a:r>
              <a:rPr lang="fr-FR" sz="2400" dirty="0" err="1">
                <a:solidFill>
                  <a:prstClr val="black"/>
                </a:solidFill>
              </a:rPr>
              <a:t>metapneumo</a:t>
            </a:r>
            <a:r>
              <a:rPr lang="fr-FR" sz="2400" dirty="0">
                <a:solidFill>
                  <a:prstClr val="black"/>
                </a:solidFill>
              </a:rPr>
              <a:t>, </a:t>
            </a:r>
            <a:r>
              <a:rPr lang="fr-FR" sz="2400" dirty="0" err="1" smtClean="0">
                <a:solidFill>
                  <a:prstClr val="black"/>
                </a:solidFill>
              </a:rPr>
              <a:t>covid</a:t>
            </a:r>
            <a:r>
              <a:rPr lang="fr-FR" sz="2400" dirty="0" smtClean="0">
                <a:solidFill>
                  <a:prstClr val="black"/>
                </a:solidFill>
              </a:rPr>
              <a:t>, autres corona</a:t>
            </a:r>
            <a:r>
              <a:rPr lang="fr-FR" sz="2400" dirty="0">
                <a:solidFill>
                  <a:prstClr val="black"/>
                </a:solidFill>
              </a:rPr>
              <a:t>, </a:t>
            </a:r>
            <a:r>
              <a:rPr lang="fr-FR" sz="2400" dirty="0" err="1">
                <a:solidFill>
                  <a:prstClr val="black"/>
                </a:solidFill>
              </a:rPr>
              <a:t>parainfluenza</a:t>
            </a:r>
            <a:r>
              <a:rPr lang="fr-FR" sz="2400" dirty="0">
                <a:solidFill>
                  <a:prstClr val="black"/>
                </a:solidFill>
              </a:rPr>
              <a:t>, </a:t>
            </a:r>
            <a:r>
              <a:rPr lang="fr-FR" sz="2400" dirty="0" err="1">
                <a:solidFill>
                  <a:prstClr val="black"/>
                </a:solidFill>
              </a:rPr>
              <a:t>entero</a:t>
            </a:r>
            <a:r>
              <a:rPr lang="fr-FR" sz="2400" dirty="0">
                <a:solidFill>
                  <a:prstClr val="black"/>
                </a:solidFill>
              </a:rPr>
              <a:t>, </a:t>
            </a:r>
            <a:r>
              <a:rPr lang="fr-FR" sz="2400" dirty="0" err="1">
                <a:solidFill>
                  <a:prstClr val="black"/>
                </a:solidFill>
              </a:rPr>
              <a:t>polyoma</a:t>
            </a:r>
            <a:r>
              <a:rPr lang="fr-FR" sz="2400" dirty="0">
                <a:solidFill>
                  <a:prstClr val="black"/>
                </a:solidFill>
              </a:rPr>
              <a:t>, </a:t>
            </a:r>
            <a:r>
              <a:rPr lang="fr-FR" sz="2400" dirty="0" err="1" smtClean="0">
                <a:solidFill>
                  <a:prstClr val="black"/>
                </a:solidFill>
              </a:rPr>
              <a:t>boca</a:t>
            </a:r>
            <a:r>
              <a:rPr lang="fr-FR" sz="2400" dirty="0" smtClean="0">
                <a:solidFill>
                  <a:prstClr val="black"/>
                </a:solidFill>
              </a:rPr>
              <a:t>, </a:t>
            </a:r>
            <a:r>
              <a:rPr lang="fr-FR" sz="2400" dirty="0" err="1" smtClean="0">
                <a:solidFill>
                  <a:prstClr val="black"/>
                </a:solidFill>
              </a:rPr>
              <a:t>adeno</a:t>
            </a:r>
            <a:r>
              <a:rPr lang="fr-FR" sz="2400" dirty="0" smtClean="0">
                <a:solidFill>
                  <a:prstClr val="black"/>
                </a:solidFill>
              </a:rPr>
              <a:t>  </a:t>
            </a:r>
            <a:r>
              <a:rPr lang="fr-FR" sz="2400" dirty="0">
                <a:solidFill>
                  <a:prstClr val="black"/>
                </a:solidFill>
              </a:rPr>
              <a:t>etc</a:t>
            </a:r>
            <a:r>
              <a:rPr lang="fr-FR" sz="2400" dirty="0" smtClean="0">
                <a:solidFill>
                  <a:prstClr val="black"/>
                </a:solidFill>
              </a:rPr>
              <a:t>…</a:t>
            </a:r>
            <a:endParaRPr lang="fr-FR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fr-FR" dirty="0" smtClean="0"/>
              <a:t>Peu de traitements disponibles</a:t>
            </a:r>
          </a:p>
          <a:p>
            <a:pPr lvl="1">
              <a:lnSpc>
                <a:spcPct val="90000"/>
              </a:lnSpc>
            </a:pPr>
            <a:r>
              <a:rPr lang="fr-FR" dirty="0" err="1" smtClean="0"/>
              <a:t>Ribavirine</a:t>
            </a:r>
            <a:r>
              <a:rPr lang="fr-FR" dirty="0"/>
              <a:t>: </a:t>
            </a:r>
            <a:r>
              <a:rPr lang="fr-FR" dirty="0" smtClean="0"/>
              <a:t>VRS, PIV, MPV?</a:t>
            </a:r>
            <a:endParaRPr lang="fr-FR" dirty="0"/>
          </a:p>
          <a:p>
            <a:pPr lvl="1">
              <a:lnSpc>
                <a:spcPct val="90000"/>
              </a:lnSpc>
            </a:pPr>
            <a:r>
              <a:rPr lang="fr-FR" dirty="0" err="1" smtClean="0"/>
              <a:t>Oseltamivir</a:t>
            </a:r>
            <a:r>
              <a:rPr lang="fr-FR" dirty="0" smtClean="0"/>
              <a:t>: grippe</a:t>
            </a:r>
          </a:p>
          <a:p>
            <a:pPr lvl="1">
              <a:lnSpc>
                <a:spcPct val="90000"/>
              </a:lnSpc>
            </a:pPr>
            <a:r>
              <a:rPr lang="fr-FR" dirty="0" err="1" smtClean="0"/>
              <a:t>Niltremavir</a:t>
            </a:r>
            <a:r>
              <a:rPr lang="fr-FR" dirty="0" smtClean="0"/>
              <a:t>/</a:t>
            </a:r>
            <a:r>
              <a:rPr lang="fr-FR" dirty="0" err="1" smtClean="0"/>
              <a:t>ritonavir</a:t>
            </a:r>
            <a:r>
              <a:rPr lang="fr-FR" dirty="0" smtClean="0"/>
              <a:t>, </a:t>
            </a:r>
            <a:r>
              <a:rPr lang="fr-FR" dirty="0" err="1" smtClean="0"/>
              <a:t>remdesivir</a:t>
            </a:r>
            <a:r>
              <a:rPr lang="fr-FR" dirty="0" smtClean="0"/>
              <a:t>, plasma convalescent: covid-19</a:t>
            </a:r>
          </a:p>
          <a:p>
            <a:pPr lvl="1">
              <a:lnSpc>
                <a:spcPct val="90000"/>
              </a:lnSpc>
            </a:pPr>
            <a:r>
              <a:rPr lang="fr-FR" dirty="0" err="1" smtClean="0"/>
              <a:t>IgPoly</a:t>
            </a:r>
            <a:r>
              <a:rPr lang="fr-FR" dirty="0" smtClean="0"/>
              <a:t>: les autres ?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Virus respiratoires: recommandations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6084168" y="1301695"/>
            <a:ext cx="2447825" cy="307975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 err="1"/>
              <a:t>Hirsch</a:t>
            </a:r>
            <a:r>
              <a:rPr lang="fr-FR" dirty="0"/>
              <a:t> et al. CID  </a:t>
            </a:r>
            <a:r>
              <a:rPr lang="fr-FR" dirty="0" smtClean="0"/>
              <a:t>2013 </a:t>
            </a:r>
            <a:r>
              <a:rPr lang="fr-FR" dirty="0"/>
              <a:t>(ECIL4)</a:t>
            </a:r>
          </a:p>
        </p:txBody>
      </p:sp>
    </p:spTree>
    <p:extLst>
      <p:ext uri="{BB962C8B-B14F-4D97-AF65-F5344CB8AC3E}">
        <p14:creationId xmlns:p14="http://schemas.microsoft.com/office/powerpoint/2010/main" val="3037501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427"/>
    </mc:Choice>
    <mc:Fallback xmlns="">
      <p:transition spd="slow" advTm="57427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Ne pas rater un accès palustre</a:t>
            </a:r>
          </a:p>
          <a:p>
            <a:r>
              <a:rPr lang="fr-FR" dirty="0" smtClean="0"/>
              <a:t>Anguillulose</a:t>
            </a:r>
          </a:p>
          <a:p>
            <a:pPr lvl="1"/>
            <a:r>
              <a:rPr lang="fr-FR" dirty="0" smtClean="0"/>
              <a:t>Si séjour en zone d’endémie</a:t>
            </a:r>
          </a:p>
          <a:p>
            <a:pPr lvl="1"/>
            <a:r>
              <a:rPr lang="fr-FR" dirty="0" smtClean="0"/>
              <a:t>Risque anguillulose maligne</a:t>
            </a:r>
          </a:p>
          <a:p>
            <a:pPr lvl="1"/>
            <a:r>
              <a:rPr lang="fr-FR" dirty="0" smtClean="0"/>
              <a:t>Traitement systématique: 1 cure </a:t>
            </a:r>
            <a:r>
              <a:rPr lang="fr-FR" dirty="0" err="1" smtClean="0"/>
              <a:t>ivermectine</a:t>
            </a:r>
            <a:endParaRPr lang="fr-FR" dirty="0" smtClean="0"/>
          </a:p>
          <a:p>
            <a:r>
              <a:rPr lang="fr-FR" dirty="0" smtClean="0"/>
              <a:t>Toxoplasmose</a:t>
            </a:r>
            <a:r>
              <a:rPr lang="en-US" altLang="fr-FR" dirty="0"/>
              <a:t> </a:t>
            </a:r>
            <a:r>
              <a:rPr lang="en-US" altLang="fr-FR" dirty="0" smtClean="0"/>
              <a:t>et </a:t>
            </a:r>
            <a:r>
              <a:rPr lang="en-US" altLang="fr-FR" dirty="0" err="1" smtClean="0"/>
              <a:t>greffe</a:t>
            </a:r>
            <a:endParaRPr lang="fr-FR" dirty="0" smtClean="0"/>
          </a:p>
          <a:p>
            <a:pPr lvl="1"/>
            <a:r>
              <a:rPr lang="fr-FR" altLang="fr-FR" dirty="0"/>
              <a:t>Revue de 138 greffes </a:t>
            </a:r>
            <a:r>
              <a:rPr lang="fr-FR" altLang="fr-FR" dirty="0" err="1"/>
              <a:t>toxo</a:t>
            </a:r>
            <a:r>
              <a:rPr lang="fr-FR" altLang="fr-FR" dirty="0"/>
              <a:t>+ 2013-2017 à St Antoine</a:t>
            </a:r>
          </a:p>
          <a:p>
            <a:pPr lvl="1"/>
            <a:r>
              <a:rPr lang="fr-FR" dirty="0"/>
              <a:t>9 (7%) réactivations avant J30 (sur 16 au total)</a:t>
            </a:r>
          </a:p>
          <a:p>
            <a:pPr lvl="2"/>
            <a:r>
              <a:rPr lang="fr-FR" dirty="0"/>
              <a:t>4 infections (J14/25/26/29) et 5 maladies (J16/19/21/27/28)</a:t>
            </a:r>
          </a:p>
          <a:p>
            <a:pPr lvl="3"/>
            <a:r>
              <a:rPr lang="fr-FR" dirty="0"/>
              <a:t>Tous patients sans prophylaxie sauf 1 sous </a:t>
            </a:r>
            <a:r>
              <a:rPr lang="fr-FR" dirty="0" err="1" smtClean="0"/>
              <a:t>atovaquone</a:t>
            </a:r>
            <a:endParaRPr lang="fr-FR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Parasitoses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6228184" y="6237312"/>
            <a:ext cx="2048125" cy="307777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 err="1"/>
              <a:t>Paccoud</a:t>
            </a:r>
            <a:r>
              <a:rPr lang="fr-FR" dirty="0"/>
              <a:t> et al. BMT  2020</a:t>
            </a:r>
          </a:p>
        </p:txBody>
      </p:sp>
    </p:spTree>
    <p:extLst>
      <p:ext uri="{BB962C8B-B14F-4D97-AF65-F5344CB8AC3E}">
        <p14:creationId xmlns:p14="http://schemas.microsoft.com/office/powerpoint/2010/main" val="18391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707"/>
    </mc:Choice>
    <mc:Fallback xmlns="">
      <p:transition spd="slow" advTm="47707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fr-FR" dirty="0" smtClean="0"/>
              <a:t>Bactérien</a:t>
            </a:r>
          </a:p>
          <a:p>
            <a:pPr lvl="2"/>
            <a:r>
              <a:rPr lang="fr-FR" dirty="0" smtClean="0"/>
              <a:t>Surtout des bactériémies</a:t>
            </a:r>
            <a:endParaRPr lang="fr-FR" dirty="0"/>
          </a:p>
          <a:p>
            <a:pPr lvl="2"/>
            <a:r>
              <a:rPr lang="fr-FR" dirty="0" smtClean="0"/>
              <a:t>Diagnostic facile mais de + en + de BGN difficiles à traiter</a:t>
            </a:r>
          </a:p>
          <a:p>
            <a:pPr lvl="1"/>
            <a:r>
              <a:rPr lang="fr-FR" dirty="0" smtClean="0"/>
              <a:t>Champignon</a:t>
            </a:r>
          </a:p>
          <a:p>
            <a:pPr lvl="2"/>
            <a:r>
              <a:rPr lang="fr-FR" dirty="0" smtClean="0"/>
              <a:t>Pas si compliqué</a:t>
            </a:r>
          </a:p>
          <a:p>
            <a:pPr lvl="1"/>
            <a:r>
              <a:rPr lang="fr-FR" dirty="0" smtClean="0"/>
              <a:t>Virus</a:t>
            </a:r>
          </a:p>
          <a:p>
            <a:pPr lvl="2"/>
            <a:r>
              <a:rPr lang="fr-FR" dirty="0" smtClean="0"/>
              <a:t>Un vrai problème</a:t>
            </a:r>
          </a:p>
          <a:p>
            <a:pPr lvl="1"/>
            <a:r>
              <a:rPr lang="fr-FR" dirty="0" smtClean="0"/>
              <a:t>Parasites</a:t>
            </a:r>
          </a:p>
          <a:p>
            <a:pPr lvl="2"/>
            <a:r>
              <a:rPr lang="fr-FR" dirty="0" smtClean="0"/>
              <a:t>Plutôt rares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Conclusion: Infections </a:t>
            </a:r>
            <a:r>
              <a:rPr lang="fr-FR" dirty="0"/>
              <a:t>en phase de greffe </a:t>
            </a:r>
            <a:r>
              <a:rPr lang="fr-FR" dirty="0" smtClean="0"/>
              <a:t>aigue</a:t>
            </a:r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660"/>
    </mc:Choice>
    <mc:Fallback xmlns="">
      <p:transition spd="slow" advTm="2766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Phase aigüe: du conditionnement à la prise de greffe</a:t>
            </a:r>
          </a:p>
        </p:txBody>
      </p:sp>
      <p:grpSp>
        <p:nvGrpSpPr>
          <p:cNvPr id="15365" name="Group 5"/>
          <p:cNvGrpSpPr>
            <a:grpSpLocks/>
          </p:cNvGrpSpPr>
          <p:nvPr/>
        </p:nvGrpSpPr>
        <p:grpSpPr bwMode="auto">
          <a:xfrm>
            <a:off x="684213" y="1484313"/>
            <a:ext cx="7999412" cy="5373687"/>
            <a:chOff x="431" y="935"/>
            <a:chExt cx="5039" cy="3385"/>
          </a:xfrm>
        </p:grpSpPr>
        <p:pic>
          <p:nvPicPr>
            <p:cNvPr id="15362" name="Picture 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31" y="1026"/>
              <a:ext cx="5005" cy="3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" name="Rectangle 1"/>
            <p:cNvSpPr/>
            <p:nvPr/>
          </p:nvSpPr>
          <p:spPr>
            <a:xfrm>
              <a:off x="2340" y="935"/>
              <a:ext cx="3130" cy="333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</p:grpSp>
      <p:sp>
        <p:nvSpPr>
          <p:cNvPr id="15366" name="Espace réservé du contenu 2"/>
          <p:cNvSpPr>
            <a:spLocks/>
          </p:cNvSpPr>
          <p:nvPr/>
        </p:nvSpPr>
        <p:spPr bwMode="auto">
          <a:xfrm>
            <a:off x="3995738" y="1916113"/>
            <a:ext cx="4681537" cy="409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lang="fr-FR" sz="2300" dirty="0" smtClean="0">
                <a:latin typeface="Calibri" pitchFamily="34" charset="0"/>
              </a:rPr>
              <a:t>Les facteurs du risque infectieux</a:t>
            </a:r>
          </a:p>
          <a:p>
            <a:pPr marL="620713" lvl="1" indent="-22860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</a:pPr>
            <a:r>
              <a:rPr lang="fr-FR" sz="2100" dirty="0" smtClean="0">
                <a:latin typeface="Calibri" pitchFamily="34" charset="0"/>
              </a:rPr>
              <a:t>Conditionnement +/- </a:t>
            </a:r>
            <a:r>
              <a:rPr lang="fr-FR" sz="2100" dirty="0" err="1" smtClean="0">
                <a:latin typeface="Calibri" pitchFamily="34" charset="0"/>
              </a:rPr>
              <a:t>myéloablatif</a:t>
            </a:r>
            <a:endParaRPr lang="fr-FR" sz="2100" dirty="0" smtClean="0">
              <a:latin typeface="Calibri" pitchFamily="34" charset="0"/>
            </a:endParaRPr>
          </a:p>
          <a:p>
            <a:pPr marL="858838" lvl="2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</a:pPr>
            <a:r>
              <a:rPr lang="fr-FR" sz="1900" dirty="0" smtClean="0">
                <a:latin typeface="Calibri" pitchFamily="34" charset="0"/>
              </a:rPr>
              <a:t>Durée de neutropénie</a:t>
            </a:r>
          </a:p>
          <a:p>
            <a:pPr marL="858838" lvl="2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</a:pPr>
            <a:r>
              <a:rPr lang="fr-FR" sz="1900" dirty="0" smtClean="0">
                <a:latin typeface="Calibri" pitchFamily="34" charset="0"/>
              </a:rPr>
              <a:t>Source cellulaire</a:t>
            </a:r>
          </a:p>
          <a:p>
            <a:pPr marL="620713" lvl="1" indent="-22860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</a:pPr>
            <a:r>
              <a:rPr lang="fr-FR" sz="2100" dirty="0" smtClean="0">
                <a:latin typeface="Calibri" pitchFamily="34" charset="0"/>
              </a:rPr>
              <a:t>Dispositifs invasifs</a:t>
            </a:r>
          </a:p>
          <a:p>
            <a:pPr marL="620713" lvl="1" indent="-22860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</a:pPr>
            <a:r>
              <a:rPr lang="fr-FR" sz="2100" dirty="0" smtClean="0">
                <a:latin typeface="Calibri" pitchFamily="34" charset="0"/>
              </a:rPr>
              <a:t>Historique du patient</a:t>
            </a:r>
          </a:p>
          <a:p>
            <a:pPr marL="858838" lvl="2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</a:pPr>
            <a:r>
              <a:rPr lang="fr-FR" sz="1900" dirty="0" smtClean="0">
                <a:latin typeface="Calibri" pitchFamily="34" charset="0"/>
              </a:rPr>
              <a:t>Motif de l’allogreffe</a:t>
            </a:r>
          </a:p>
          <a:p>
            <a:pPr marL="858838" lvl="2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</a:pPr>
            <a:r>
              <a:rPr lang="fr-FR" sz="1900" dirty="0" smtClean="0">
                <a:latin typeface="Calibri" pitchFamily="34" charset="0"/>
              </a:rPr>
              <a:t>ATCD infectieux</a:t>
            </a:r>
          </a:p>
          <a:p>
            <a:pPr marL="858838" lvl="2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</a:pPr>
            <a:r>
              <a:rPr lang="fr-FR" sz="1900" dirty="0" smtClean="0">
                <a:latin typeface="Calibri" pitchFamily="34" charset="0"/>
              </a:rPr>
              <a:t>Comorbidités</a:t>
            </a:r>
            <a:endParaRPr lang="fr-FR" sz="1900" dirty="0"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169"/>
    </mc:Choice>
    <mc:Fallback xmlns="">
      <p:transition spd="slow" advTm="37169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risques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Pathogènes</a:t>
            </a:r>
          </a:p>
          <a:p>
            <a:pPr lvl="1"/>
            <a:r>
              <a:rPr lang="fr-FR" dirty="0" smtClean="0"/>
              <a:t>Bactérien</a:t>
            </a:r>
          </a:p>
          <a:p>
            <a:pPr lvl="2"/>
            <a:r>
              <a:rPr lang="fr-FR" dirty="0" smtClean="0"/>
              <a:t>BGN</a:t>
            </a:r>
          </a:p>
          <a:p>
            <a:pPr lvl="2"/>
            <a:r>
              <a:rPr lang="fr-FR" dirty="0" smtClean="0"/>
              <a:t>CG+</a:t>
            </a:r>
          </a:p>
          <a:p>
            <a:pPr lvl="2"/>
            <a:r>
              <a:rPr lang="fr-FR" dirty="0" smtClean="0"/>
              <a:t>Autres</a:t>
            </a:r>
          </a:p>
          <a:p>
            <a:pPr lvl="1"/>
            <a:r>
              <a:rPr lang="fr-FR" dirty="0" smtClean="0"/>
              <a:t>Fongique</a:t>
            </a:r>
          </a:p>
          <a:p>
            <a:pPr lvl="2"/>
            <a:r>
              <a:rPr lang="fr-FR" dirty="0" smtClean="0"/>
              <a:t>Candida</a:t>
            </a:r>
          </a:p>
          <a:p>
            <a:pPr lvl="2"/>
            <a:r>
              <a:rPr lang="fr-FR" dirty="0" smtClean="0"/>
              <a:t>Aspergillus</a:t>
            </a:r>
          </a:p>
          <a:p>
            <a:pPr lvl="2"/>
            <a:r>
              <a:rPr lang="fr-FR" dirty="0" smtClean="0"/>
              <a:t>Autres </a:t>
            </a:r>
            <a:r>
              <a:rPr lang="fr-FR" dirty="0" err="1" smtClean="0"/>
              <a:t>fungi</a:t>
            </a:r>
            <a:endParaRPr lang="fr-FR" dirty="0" smtClean="0"/>
          </a:p>
          <a:p>
            <a:pPr lvl="1"/>
            <a:r>
              <a:rPr lang="fr-FR" dirty="0" smtClean="0"/>
              <a:t>Virale</a:t>
            </a:r>
          </a:p>
          <a:p>
            <a:pPr lvl="2"/>
            <a:r>
              <a:rPr lang="fr-FR" dirty="0" smtClean="0"/>
              <a:t>Herpes </a:t>
            </a:r>
            <a:r>
              <a:rPr lang="fr-FR" dirty="0" err="1" smtClean="0"/>
              <a:t>viridae</a:t>
            </a:r>
            <a:endParaRPr lang="fr-FR" dirty="0" smtClean="0"/>
          </a:p>
          <a:p>
            <a:pPr lvl="2"/>
            <a:r>
              <a:rPr lang="fr-FR" dirty="0" smtClean="0"/>
              <a:t>Virus respiratoires</a:t>
            </a:r>
          </a:p>
          <a:p>
            <a:pPr lvl="2"/>
            <a:r>
              <a:rPr lang="fr-FR" dirty="0" smtClean="0"/>
              <a:t>Hépatites</a:t>
            </a:r>
          </a:p>
          <a:p>
            <a:pPr lvl="1"/>
            <a:r>
              <a:rPr lang="fr-FR" dirty="0" smtClean="0"/>
              <a:t>Parasites</a:t>
            </a:r>
          </a:p>
          <a:p>
            <a:endParaRPr lang="fr-FR" dirty="0" smtClean="0"/>
          </a:p>
        </p:txBody>
      </p:sp>
      <p:sp>
        <p:nvSpPr>
          <p:cNvPr id="18435" name="Espace réservé du contenu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smtClean="0"/>
              <a:t>Sites</a:t>
            </a:r>
          </a:p>
          <a:p>
            <a:pPr lvl="1"/>
            <a:r>
              <a:rPr lang="fr-FR" smtClean="0"/>
              <a:t>Bactériémie sans foyer</a:t>
            </a:r>
          </a:p>
          <a:p>
            <a:pPr lvl="1"/>
            <a:r>
              <a:rPr lang="fr-FR" smtClean="0"/>
              <a:t>Pneumonie</a:t>
            </a:r>
          </a:p>
          <a:p>
            <a:pPr lvl="1"/>
            <a:r>
              <a:rPr lang="fr-FR" smtClean="0"/>
              <a:t>Cathéters</a:t>
            </a:r>
          </a:p>
          <a:p>
            <a:pPr lvl="1"/>
            <a:r>
              <a:rPr lang="fr-FR" smtClean="0"/>
              <a:t>Peau et tissus mous</a:t>
            </a:r>
          </a:p>
          <a:p>
            <a:pPr lvl="1"/>
            <a:r>
              <a:rPr lang="fr-FR" smtClean="0"/>
              <a:t>Digestif</a:t>
            </a:r>
          </a:p>
          <a:p>
            <a:pPr lvl="2"/>
            <a:r>
              <a:rPr lang="fr-FR" smtClean="0"/>
              <a:t>Mucite</a:t>
            </a:r>
            <a:endParaRPr lang="fr-FR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354"/>
    </mc:Choice>
    <mc:Fallback xmlns="">
      <p:transition spd="slow" advTm="43354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Métagénomique</a:t>
            </a:r>
            <a:r>
              <a:rPr lang="fr-FR" dirty="0" smtClean="0"/>
              <a:t>/NGS vs </a:t>
            </a:r>
            <a:r>
              <a:rPr lang="fr-FR" dirty="0" err="1" smtClean="0"/>
              <a:t>microbio</a:t>
            </a:r>
            <a:r>
              <a:rPr lang="fr-FR" dirty="0" smtClean="0"/>
              <a:t> standard</a:t>
            </a:r>
          </a:p>
          <a:p>
            <a:pPr lvl="1"/>
            <a:r>
              <a:rPr lang="fr-FR" dirty="0" smtClean="0"/>
              <a:t>Shanghai, avril 2021 à janvier 2023</a:t>
            </a:r>
          </a:p>
          <a:p>
            <a:pPr lvl="1"/>
            <a:r>
              <a:rPr lang="fr-FR" dirty="0" smtClean="0"/>
              <a:t>Patients sous acyclovir/</a:t>
            </a:r>
            <a:r>
              <a:rPr lang="fr-FR" dirty="0" err="1" smtClean="0"/>
              <a:t>posaconazole</a:t>
            </a:r>
            <a:r>
              <a:rPr lang="fr-FR" dirty="0" smtClean="0"/>
              <a:t>/</a:t>
            </a:r>
            <a:r>
              <a:rPr lang="fr-FR" dirty="0" err="1" smtClean="0"/>
              <a:t>sulfamethoxazole</a:t>
            </a:r>
            <a:r>
              <a:rPr lang="fr-FR" dirty="0" smtClean="0"/>
              <a:t>/anti CMV</a:t>
            </a:r>
          </a:p>
          <a:p>
            <a:pPr lvl="1"/>
            <a:r>
              <a:rPr lang="fr-FR" dirty="0" smtClean="0"/>
              <a:t>153 patients dont 92 </a:t>
            </a:r>
            <a:r>
              <a:rPr lang="fr-FR" dirty="0" err="1" smtClean="0"/>
              <a:t>neutropéniques</a:t>
            </a:r>
            <a:endParaRPr lang="fr-FR" dirty="0"/>
          </a:p>
          <a:p>
            <a:pPr lvl="2"/>
            <a:r>
              <a:rPr lang="fr-FR" dirty="0" smtClean="0"/>
              <a:t>= / bactéries: 22,9 vs 16,7% (p=0,08) et 52% de concordance</a:t>
            </a:r>
          </a:p>
          <a:p>
            <a:pPr lvl="2"/>
            <a:r>
              <a:rPr lang="fr-FR" dirty="0" smtClean="0"/>
              <a:t>&gt; / </a:t>
            </a:r>
            <a:r>
              <a:rPr lang="fr-FR" dirty="0" err="1" smtClean="0"/>
              <a:t>fungi</a:t>
            </a:r>
            <a:r>
              <a:rPr lang="fr-FR" dirty="0" smtClean="0"/>
              <a:t>: 9,8 vs 2,2% (p=0,03), 1 seul patient symptomatique</a:t>
            </a:r>
          </a:p>
          <a:p>
            <a:pPr lvl="2"/>
            <a:r>
              <a:rPr lang="fr-FR" dirty="0" smtClean="0"/>
              <a:t>&gt;/ virus: 62 vs 14% (p&lt;0,001)</a:t>
            </a:r>
          </a:p>
          <a:p>
            <a:r>
              <a:rPr lang="fr-FR" dirty="0" smtClean="0"/>
              <a:t>Sensibilité 69 (sang) à 100% (LBA, PL)</a:t>
            </a:r>
          </a:p>
          <a:p>
            <a:r>
              <a:rPr lang="fr-FR" dirty="0" smtClean="0"/>
              <a:t>Spécificité 0 </a:t>
            </a:r>
            <a:r>
              <a:rPr lang="fr-FR" dirty="0"/>
              <a:t> (LBA, PL</a:t>
            </a:r>
            <a:r>
              <a:rPr lang="fr-FR" dirty="0" smtClean="0"/>
              <a:t>) à 46% (</a:t>
            </a:r>
            <a:r>
              <a:rPr lang="fr-FR" dirty="0"/>
              <a:t>sang)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 diagnostic ?</a:t>
            </a:r>
            <a:endParaRPr lang="fr-FR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635897" y="6165304"/>
            <a:ext cx="3816424" cy="307777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altLang="fr-FR" sz="1400" dirty="0" smtClean="0"/>
              <a:t>Huang et al, Front </a:t>
            </a:r>
            <a:r>
              <a:rPr lang="en-GB" altLang="fr-FR" sz="1400" dirty="0"/>
              <a:t>Cell Infect </a:t>
            </a:r>
            <a:r>
              <a:rPr lang="en-GB" altLang="fr-FR" sz="1400" dirty="0" err="1"/>
              <a:t>Microbiol</a:t>
            </a:r>
            <a:r>
              <a:rPr lang="en-GB" altLang="fr-FR" sz="1400" dirty="0"/>
              <a:t> </a:t>
            </a:r>
            <a:r>
              <a:rPr lang="en-GB" altLang="fr-FR" sz="1400" dirty="0" smtClean="0"/>
              <a:t>2023</a:t>
            </a:r>
            <a:endParaRPr lang="en-GB" altLang="fr-FR" sz="1400" dirty="0"/>
          </a:p>
        </p:txBody>
      </p:sp>
    </p:spTree>
    <p:extLst>
      <p:ext uri="{BB962C8B-B14F-4D97-AF65-F5344CB8AC3E}">
        <p14:creationId xmlns:p14="http://schemas.microsoft.com/office/powerpoint/2010/main" val="2056087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fr-FR" altLang="fr-FR" sz="1900" dirty="0" smtClean="0"/>
              <a:t>Avant: Sepsis = infection </a:t>
            </a:r>
            <a:r>
              <a:rPr lang="fr-FR" altLang="fr-FR" sz="1900" b="1" dirty="0" smtClean="0">
                <a:solidFill>
                  <a:srgbClr val="FF0000"/>
                </a:solidFill>
              </a:rPr>
              <a:t>non grave</a:t>
            </a:r>
          </a:p>
          <a:p>
            <a:pPr lvl="1">
              <a:lnSpc>
                <a:spcPct val="80000"/>
              </a:lnSpc>
            </a:pPr>
            <a:r>
              <a:rPr lang="fr-FR" altLang="fr-FR" sz="1500" dirty="0" smtClean="0"/>
              <a:t>Sepsis grave = </a:t>
            </a:r>
            <a:r>
              <a:rPr lang="fr-FR" altLang="fr-FR" sz="1600" dirty="0" smtClean="0"/>
              <a:t>sepsis + dysfonction d’organe (excepté celui en lien avec l’infection).</a:t>
            </a:r>
          </a:p>
          <a:p>
            <a:pPr lvl="2">
              <a:lnSpc>
                <a:spcPct val="80000"/>
              </a:lnSpc>
            </a:pPr>
            <a:r>
              <a:rPr lang="fr-FR" altLang="fr-FR" sz="1500" dirty="0" smtClean="0"/>
              <a:t>en pratique : baisse TAS&lt; 90mmhg et/ou </a:t>
            </a:r>
            <a:r>
              <a:rPr lang="fr-FR" altLang="fr-FR" sz="1500" dirty="0" err="1" smtClean="0"/>
              <a:t>hyperlactatemie</a:t>
            </a:r>
            <a:r>
              <a:rPr lang="fr-FR" altLang="fr-FR" sz="1500" dirty="0" smtClean="0"/>
              <a:t>, oligurie, </a:t>
            </a:r>
            <a:r>
              <a:rPr lang="fr-FR" altLang="fr-FR" sz="1500" dirty="0" err="1" smtClean="0"/>
              <a:t>glasgow</a:t>
            </a:r>
            <a:r>
              <a:rPr lang="fr-FR" altLang="fr-FR" sz="1500" dirty="0" smtClean="0"/>
              <a:t> &lt; 14, </a:t>
            </a:r>
            <a:r>
              <a:rPr lang="fr-FR" altLang="fr-FR" sz="1500" dirty="0" err="1" smtClean="0"/>
              <a:t>civd</a:t>
            </a:r>
            <a:r>
              <a:rPr lang="fr-FR" altLang="fr-FR" sz="1500" dirty="0" smtClean="0"/>
              <a:t>.</a:t>
            </a:r>
          </a:p>
          <a:p>
            <a:pPr lvl="1">
              <a:lnSpc>
                <a:spcPct val="80000"/>
              </a:lnSpc>
            </a:pPr>
            <a:r>
              <a:rPr lang="fr-FR" altLang="fr-FR" sz="1500" dirty="0" smtClean="0"/>
              <a:t>Choc septique =</a:t>
            </a:r>
            <a:r>
              <a:rPr lang="fr-FR" altLang="fr-FR" sz="1300" dirty="0" smtClean="0"/>
              <a:t> besoin d’amines </a:t>
            </a:r>
            <a:r>
              <a:rPr lang="fr-FR" altLang="fr-FR" sz="1300" dirty="0" err="1" smtClean="0"/>
              <a:t>pressives</a:t>
            </a:r>
            <a:endParaRPr lang="fr-FR" altLang="fr-FR" sz="1300" dirty="0" smtClean="0"/>
          </a:p>
          <a:p>
            <a:pPr lvl="1">
              <a:lnSpc>
                <a:spcPct val="80000"/>
              </a:lnSpc>
            </a:pPr>
            <a:endParaRPr lang="fr-FR" altLang="fr-FR" sz="1300" dirty="0" smtClean="0"/>
          </a:p>
          <a:p>
            <a:pPr>
              <a:lnSpc>
                <a:spcPct val="80000"/>
              </a:lnSpc>
            </a:pPr>
            <a:r>
              <a:rPr lang="fr-FR" altLang="fr-FR" sz="1900" dirty="0" smtClean="0"/>
              <a:t>Maintenant: sepsis = infection </a:t>
            </a:r>
            <a:r>
              <a:rPr lang="fr-FR" altLang="fr-FR" sz="1900" b="1" dirty="0" smtClean="0">
                <a:solidFill>
                  <a:srgbClr val="FF0000"/>
                </a:solidFill>
              </a:rPr>
              <a:t>grave</a:t>
            </a:r>
          </a:p>
          <a:p>
            <a:pPr lvl="1">
              <a:lnSpc>
                <a:spcPct val="80000"/>
              </a:lnSpc>
            </a:pPr>
            <a:r>
              <a:rPr lang="fr-FR" sz="1600" dirty="0"/>
              <a:t>Dysfonction </a:t>
            </a:r>
            <a:r>
              <a:rPr lang="fr-FR" sz="1600" dirty="0" smtClean="0"/>
              <a:t>d’organe/réponse </a:t>
            </a:r>
            <a:r>
              <a:rPr lang="fr-FR" sz="1600" dirty="0"/>
              <a:t>inappropriée de l’hôte à une </a:t>
            </a:r>
            <a:r>
              <a:rPr lang="fr-FR" sz="1600" dirty="0" smtClean="0"/>
              <a:t>infection</a:t>
            </a:r>
          </a:p>
          <a:p>
            <a:pPr lvl="1">
              <a:lnSpc>
                <a:spcPct val="80000"/>
              </a:lnSpc>
            </a:pPr>
            <a:r>
              <a:rPr lang="fr-FR" sz="1600" dirty="0" smtClean="0"/>
              <a:t>= </a:t>
            </a:r>
            <a:r>
              <a:rPr lang="fr-FR" sz="1600" dirty="0" smtClean="0">
                <a:latin typeface="Calibri"/>
                <a:cs typeface="Calibri"/>
              </a:rPr>
              <a:t>↗ </a:t>
            </a:r>
            <a:r>
              <a:rPr lang="fr-FR" sz="1600" dirty="0" smtClean="0"/>
              <a:t>score SOFA </a:t>
            </a:r>
            <a:r>
              <a:rPr lang="fr-FR" sz="1600" dirty="0"/>
              <a:t> ≥ </a:t>
            </a:r>
            <a:r>
              <a:rPr lang="fr-FR" sz="1600" dirty="0" smtClean="0"/>
              <a:t>2 points </a:t>
            </a:r>
            <a:r>
              <a:rPr lang="fr-FR" sz="1600" dirty="0"/>
              <a:t>lié à l’infection</a:t>
            </a:r>
          </a:p>
          <a:p>
            <a:pPr lvl="1">
              <a:lnSpc>
                <a:spcPct val="80000"/>
              </a:lnSpc>
            </a:pPr>
            <a:r>
              <a:rPr lang="fr-FR" sz="1600" dirty="0" smtClean="0"/>
              <a:t>Hors réanimation: quick SOFA </a:t>
            </a:r>
            <a:r>
              <a:rPr lang="fr-FR" sz="1600" dirty="0"/>
              <a:t> ≥ </a:t>
            </a:r>
            <a:r>
              <a:rPr lang="fr-FR" sz="1600" dirty="0" smtClean="0"/>
              <a:t>2 (PAS ≤ </a:t>
            </a:r>
            <a:r>
              <a:rPr lang="fr-FR" sz="1600" dirty="0"/>
              <a:t>100 mm </a:t>
            </a:r>
            <a:r>
              <a:rPr lang="fr-FR" sz="1600" dirty="0" smtClean="0"/>
              <a:t>Hg - FR ≥ </a:t>
            </a:r>
            <a:r>
              <a:rPr lang="fr-FR" sz="1600" dirty="0"/>
              <a:t>22/mn </a:t>
            </a:r>
            <a:r>
              <a:rPr lang="fr-FR" sz="1600" dirty="0" smtClean="0"/>
              <a:t>- Confusion</a:t>
            </a:r>
            <a:endParaRPr lang="fr-FR" sz="1600" dirty="0"/>
          </a:p>
          <a:p>
            <a:pPr lvl="1">
              <a:lnSpc>
                <a:spcPct val="80000"/>
              </a:lnSpc>
            </a:pPr>
            <a:r>
              <a:rPr lang="fr-FR" sz="1600" dirty="0" smtClean="0"/>
              <a:t>Choc </a:t>
            </a:r>
            <a:r>
              <a:rPr lang="fr-FR" sz="1600" dirty="0"/>
              <a:t>septique : </a:t>
            </a:r>
            <a:r>
              <a:rPr lang="fr-FR" sz="1600" dirty="0" smtClean="0"/>
              <a:t>Besoin amines </a:t>
            </a:r>
            <a:r>
              <a:rPr lang="fr-FR" sz="1600" dirty="0" err="1" smtClean="0"/>
              <a:t>pressives</a:t>
            </a:r>
            <a:r>
              <a:rPr lang="fr-FR" sz="1600" dirty="0" smtClean="0"/>
              <a:t>  </a:t>
            </a:r>
            <a:r>
              <a:rPr lang="fr-FR" sz="1600" dirty="0"/>
              <a:t>pour </a:t>
            </a:r>
            <a:r>
              <a:rPr lang="fr-FR" sz="1600" dirty="0" smtClean="0"/>
              <a:t>PAM </a:t>
            </a:r>
            <a:r>
              <a:rPr lang="fr-FR" sz="1600" dirty="0"/>
              <a:t>≥ 65 mm Hg </a:t>
            </a:r>
            <a:r>
              <a:rPr lang="fr-FR" sz="1600" dirty="0" smtClean="0"/>
              <a:t>(et lactates </a:t>
            </a:r>
            <a:r>
              <a:rPr lang="fr-FR" sz="1600" dirty="0"/>
              <a:t>&gt; 2 </a:t>
            </a:r>
            <a:r>
              <a:rPr lang="fr-FR" sz="1600" dirty="0" err="1"/>
              <a:t>mmol</a:t>
            </a:r>
            <a:r>
              <a:rPr lang="fr-FR" sz="1600" dirty="0"/>
              <a:t>/l </a:t>
            </a:r>
            <a:r>
              <a:rPr lang="fr-FR" sz="1600" dirty="0" smtClean="0"/>
              <a:t>) </a:t>
            </a:r>
          </a:p>
          <a:p>
            <a:pPr lvl="1">
              <a:lnSpc>
                <a:spcPct val="80000"/>
              </a:lnSpc>
            </a:pPr>
            <a:endParaRPr lang="fr-FR" sz="1600" dirty="0" smtClean="0"/>
          </a:p>
          <a:p>
            <a:r>
              <a:rPr lang="fr-FR" dirty="0"/>
              <a:t>Risque de confusion sémantique sur des vitesses différentes d’appropriation des définitions</a:t>
            </a:r>
          </a:p>
          <a:p>
            <a:pPr lvl="1"/>
            <a:r>
              <a:rPr lang="fr-FR" dirty="0"/>
              <a:t>Parler tôt à ses </a:t>
            </a:r>
            <a:r>
              <a:rPr lang="fr-FR" dirty="0" smtClean="0"/>
              <a:t>réanimateurs</a:t>
            </a:r>
            <a:endParaRPr lang="fr-FR" sz="2200" dirty="0"/>
          </a:p>
          <a:p>
            <a:pPr lvl="1">
              <a:lnSpc>
                <a:spcPct val="80000"/>
              </a:lnSpc>
            </a:pPr>
            <a:endParaRPr lang="fr-FR" altLang="fr-FR" sz="1300" dirty="0" smtClean="0"/>
          </a:p>
        </p:txBody>
      </p:sp>
      <p:sp>
        <p:nvSpPr>
          <p:cNvPr id="24578" name="Rectang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altLang="fr-FR" dirty="0" smtClean="0"/>
              <a:t>Risques sur ancien/nouveau sepsis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372200" y="1639104"/>
            <a:ext cx="1879041" cy="307777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altLang="fr-FR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Bone  et al. Chest 1992</a:t>
            </a:r>
            <a:endParaRPr lang="fr-FR" altLang="fr-FR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7004527" y="4345359"/>
            <a:ext cx="1959961" cy="307777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Singer et al JAMA 2016</a:t>
            </a:r>
          </a:p>
        </p:txBody>
      </p:sp>
    </p:spTree>
  </p:cSld>
  <p:clrMapOvr>
    <a:masterClrMapping/>
  </p:clrMapOvr>
  <p:transition spd="slow" advTm="104116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Genève 421 </a:t>
            </a:r>
            <a:r>
              <a:rPr lang="fr-FR" dirty="0"/>
              <a:t>allogreffe </a:t>
            </a:r>
            <a:r>
              <a:rPr lang="fr-FR" dirty="0" smtClean="0"/>
              <a:t>2015-2021</a:t>
            </a:r>
            <a:endParaRPr lang="fr-FR" dirty="0"/>
          </a:p>
          <a:p>
            <a:pPr lvl="1"/>
            <a:r>
              <a:rPr lang="fr-FR" dirty="0" smtClean="0"/>
              <a:t>124 </a:t>
            </a:r>
            <a:r>
              <a:rPr lang="fr-FR" dirty="0"/>
              <a:t>épisodes chez </a:t>
            </a:r>
            <a:r>
              <a:rPr lang="fr-FR" dirty="0" smtClean="0"/>
              <a:t>121 </a:t>
            </a:r>
            <a:r>
              <a:rPr lang="fr-FR" dirty="0"/>
              <a:t>patients = </a:t>
            </a:r>
            <a:r>
              <a:rPr lang="fr-FR" b="1" dirty="0" smtClean="0">
                <a:solidFill>
                  <a:srgbClr val="FF0000"/>
                </a:solidFill>
              </a:rPr>
              <a:t>29%</a:t>
            </a:r>
            <a:endParaRPr lang="fr-FR" b="1" dirty="0">
              <a:solidFill>
                <a:srgbClr val="FF0000"/>
              </a:solidFill>
            </a:endParaRPr>
          </a:p>
          <a:p>
            <a:pPr lvl="2"/>
            <a:r>
              <a:rPr lang="fr-FR" dirty="0" smtClean="0"/>
              <a:t>78% CG+</a:t>
            </a:r>
            <a:endParaRPr lang="fr-FR" dirty="0"/>
          </a:p>
          <a:p>
            <a:pPr lvl="1"/>
            <a:r>
              <a:rPr lang="fr-FR" dirty="0" smtClean="0"/>
              <a:t>Mortalité </a:t>
            </a:r>
            <a:r>
              <a:rPr lang="fr-FR" dirty="0"/>
              <a:t>toutes causes à </a:t>
            </a:r>
            <a:r>
              <a:rPr lang="fr-FR" dirty="0" smtClean="0"/>
              <a:t>J30 = 0,8%</a:t>
            </a:r>
          </a:p>
          <a:p>
            <a:r>
              <a:rPr lang="fr-FR" dirty="0" smtClean="0"/>
              <a:t>Japon 121 allo &lt; 31 ans 2018-2022</a:t>
            </a:r>
          </a:p>
          <a:p>
            <a:pPr lvl="1"/>
            <a:r>
              <a:rPr lang="fr-FR" dirty="0" smtClean="0"/>
              <a:t>27 épisodes </a:t>
            </a:r>
            <a:r>
              <a:rPr lang="fr-FR" dirty="0"/>
              <a:t>chez 121 patients = </a:t>
            </a:r>
            <a:r>
              <a:rPr lang="fr-FR" b="1" dirty="0" smtClean="0">
                <a:solidFill>
                  <a:srgbClr val="FF0000"/>
                </a:solidFill>
              </a:rPr>
              <a:t>23,5%</a:t>
            </a:r>
            <a:endParaRPr lang="fr-FR" b="1" dirty="0">
              <a:solidFill>
                <a:srgbClr val="FF0000"/>
              </a:solidFill>
            </a:endParaRPr>
          </a:p>
          <a:p>
            <a:pPr lvl="2"/>
            <a:r>
              <a:rPr lang="fr-FR" dirty="0" smtClean="0"/>
              <a:t>89% </a:t>
            </a:r>
            <a:r>
              <a:rPr lang="fr-FR" dirty="0"/>
              <a:t>CG</a:t>
            </a:r>
            <a:r>
              <a:rPr lang="fr-FR" dirty="0" smtClean="0"/>
              <a:t>+</a:t>
            </a:r>
            <a:endParaRPr lang="fr-FR" dirty="0"/>
          </a:p>
          <a:p>
            <a:r>
              <a:rPr lang="fr-FR" dirty="0" smtClean="0"/>
              <a:t>Recueil prospectif 24 pays/65 centres/2818 patients</a:t>
            </a:r>
          </a:p>
          <a:p>
            <a:pPr lvl="1"/>
            <a:r>
              <a:rPr lang="fr-FR" dirty="0" smtClean="0"/>
              <a:t>Pré prise de greffe</a:t>
            </a:r>
          </a:p>
          <a:p>
            <a:pPr lvl="2"/>
            <a:r>
              <a:rPr lang="fr-FR" dirty="0" smtClean="0"/>
              <a:t>Bactériémies à </a:t>
            </a:r>
            <a:r>
              <a:rPr lang="fr-FR" b="1" dirty="0" smtClean="0">
                <a:solidFill>
                  <a:srgbClr val="FF0000"/>
                </a:solidFill>
              </a:rPr>
              <a:t>BGN: 8,4%</a:t>
            </a:r>
            <a:r>
              <a:rPr lang="fr-FR" dirty="0" smtClean="0"/>
              <a:t> (7-9) / adultes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Infections bactériennes et allogreffe</a:t>
            </a:r>
            <a:endParaRPr lang="fr-FR" dirty="0"/>
          </a:p>
        </p:txBody>
      </p:sp>
      <p:sp>
        <p:nvSpPr>
          <p:cNvPr id="6" name="ZoneTexte 4"/>
          <p:cNvSpPr txBox="1"/>
          <p:nvPr/>
        </p:nvSpPr>
        <p:spPr>
          <a:xfrm>
            <a:off x="6012160" y="5733256"/>
            <a:ext cx="2291974" cy="307777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 err="1" smtClean="0"/>
              <a:t>Averbush</a:t>
            </a:r>
            <a:r>
              <a:rPr lang="fr-FR" dirty="0" smtClean="0"/>
              <a:t> et al, J Infect 2020</a:t>
            </a:r>
            <a:endParaRPr lang="fr-FR" dirty="0"/>
          </a:p>
        </p:txBody>
      </p:sp>
      <p:sp>
        <p:nvSpPr>
          <p:cNvPr id="8" name="ZoneTexte 4"/>
          <p:cNvSpPr txBox="1"/>
          <p:nvPr/>
        </p:nvSpPr>
        <p:spPr>
          <a:xfrm>
            <a:off x="3851920" y="1567274"/>
            <a:ext cx="1980389" cy="307777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 smtClean="0"/>
              <a:t>Nguyen et al, TID 2024</a:t>
            </a:r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814" y="1268760"/>
            <a:ext cx="2001320" cy="1491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ZoneTexte 4"/>
          <p:cNvSpPr txBox="1"/>
          <p:nvPr/>
        </p:nvSpPr>
        <p:spPr>
          <a:xfrm>
            <a:off x="3709154" y="4240833"/>
            <a:ext cx="2265919" cy="307777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 err="1" smtClean="0"/>
              <a:t>Sajiki</a:t>
            </a:r>
            <a:r>
              <a:rPr lang="fr-FR" dirty="0" smtClean="0"/>
              <a:t> et </a:t>
            </a:r>
            <a:r>
              <a:rPr lang="fr-FR" dirty="0" err="1" smtClean="0"/>
              <a:t>al,PLOS</a:t>
            </a:r>
            <a:r>
              <a:rPr lang="fr-FR" dirty="0" smtClean="0"/>
              <a:t> one 2024</a:t>
            </a:r>
            <a:endParaRPr lang="fr-F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7310" y="2904669"/>
            <a:ext cx="1632240" cy="1643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2883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390"/>
    </mc:Choice>
    <mc:Fallback xmlns="">
      <p:transition spd="slow" advTm="5439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Enquête 25 pays allo ET </a:t>
            </a:r>
            <a:r>
              <a:rPr lang="fr-FR" dirty="0" err="1" smtClean="0"/>
              <a:t>autoG</a:t>
            </a:r>
            <a:endParaRPr lang="fr-FR" dirty="0" smtClean="0"/>
          </a:p>
          <a:p>
            <a:pPr lvl="1"/>
            <a:r>
              <a:rPr lang="fr-FR" dirty="0" err="1" smtClean="0"/>
              <a:t>Fev</a:t>
            </a:r>
            <a:r>
              <a:rPr lang="fr-FR" dirty="0" smtClean="0"/>
              <a:t> 14-mai 15</a:t>
            </a:r>
          </a:p>
          <a:p>
            <a:pPr lvl="1"/>
            <a:r>
              <a:rPr lang="fr-FR" dirty="0" smtClean="0"/>
              <a:t>414 </a:t>
            </a:r>
            <a:r>
              <a:rPr lang="fr-FR" dirty="0" err="1" smtClean="0"/>
              <a:t>alloG</a:t>
            </a:r>
            <a:r>
              <a:rPr lang="fr-FR" dirty="0" smtClean="0"/>
              <a:t>:  Pas de distinction phase aigue ou non</a:t>
            </a:r>
          </a:p>
          <a:p>
            <a:r>
              <a:rPr lang="fr-FR" dirty="0" smtClean="0"/>
              <a:t>Niveaux de résistances très élevés</a:t>
            </a:r>
          </a:p>
          <a:p>
            <a:pPr lvl="1"/>
            <a:r>
              <a:rPr lang="fr-FR" dirty="0" smtClean="0"/>
              <a:t>FQ: 56%</a:t>
            </a:r>
          </a:p>
          <a:p>
            <a:pPr lvl="1"/>
            <a:r>
              <a:rPr lang="fr-FR" dirty="0" smtClean="0"/>
              <a:t>BL (FEP/CAZ/TZB): 59%</a:t>
            </a:r>
          </a:p>
          <a:p>
            <a:pPr lvl="1"/>
            <a:r>
              <a:rPr lang="fr-FR" dirty="0" err="1" smtClean="0"/>
              <a:t>Carba</a:t>
            </a:r>
            <a:r>
              <a:rPr lang="fr-FR" dirty="0" smtClean="0"/>
              <a:t>: 24%</a:t>
            </a:r>
          </a:p>
          <a:p>
            <a:r>
              <a:rPr lang="fr-FR" dirty="0" smtClean="0"/>
              <a:t>Moins fréquent en Europe Nord Ouest (dont la France)</a:t>
            </a:r>
          </a:p>
          <a:p>
            <a:pPr lvl="1"/>
            <a:r>
              <a:rPr lang="fr-FR" dirty="0"/>
              <a:t>FQ: </a:t>
            </a:r>
            <a:r>
              <a:rPr lang="fr-FR" dirty="0" smtClean="0"/>
              <a:t>36%</a:t>
            </a:r>
            <a:endParaRPr lang="fr-FR" dirty="0"/>
          </a:p>
          <a:p>
            <a:pPr lvl="1"/>
            <a:r>
              <a:rPr lang="fr-FR" dirty="0"/>
              <a:t>BL (FEP/CAZ/TZB): </a:t>
            </a:r>
            <a:r>
              <a:rPr lang="fr-FR" dirty="0" smtClean="0"/>
              <a:t>28%</a:t>
            </a:r>
            <a:endParaRPr lang="fr-FR" dirty="0"/>
          </a:p>
          <a:p>
            <a:pPr lvl="1"/>
            <a:r>
              <a:rPr lang="fr-FR" dirty="0" err="1"/>
              <a:t>Carba</a:t>
            </a:r>
            <a:r>
              <a:rPr lang="fr-FR" dirty="0"/>
              <a:t>: </a:t>
            </a:r>
            <a:r>
              <a:rPr lang="fr-FR" dirty="0" smtClean="0"/>
              <a:t>5%</a:t>
            </a:r>
            <a:endParaRPr lang="fr-FR" dirty="0"/>
          </a:p>
          <a:p>
            <a:pPr lvl="1"/>
            <a:endParaRPr lang="fr-FR" dirty="0" smtClean="0"/>
          </a:p>
          <a:p>
            <a:pPr lvl="2"/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problème en France et en Europe c’est le niveau de résistance des BGN</a:t>
            </a:r>
            <a:endParaRPr lang="fr-FR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419872" y="5589240"/>
            <a:ext cx="2004844" cy="307777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altLang="fr-FR" dirty="0" err="1"/>
              <a:t>Averbuch</a:t>
            </a:r>
            <a:r>
              <a:rPr lang="en-GB" altLang="fr-FR" dirty="0"/>
              <a:t> et al. CID 2017</a:t>
            </a:r>
          </a:p>
        </p:txBody>
      </p:sp>
    </p:spTree>
    <p:extLst>
      <p:ext uri="{BB962C8B-B14F-4D97-AF65-F5344CB8AC3E}">
        <p14:creationId xmlns:p14="http://schemas.microsoft.com/office/powerpoint/2010/main" val="2890558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938"/>
    </mc:Choice>
    <mc:Fallback xmlns="">
      <p:transition spd="slow" advTm="41938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16375</TotalTime>
  <Words>2369</Words>
  <Application>Microsoft Office PowerPoint</Application>
  <PresentationFormat>Affichage à l'écran (4:3)</PresentationFormat>
  <Paragraphs>494</Paragraphs>
  <Slides>35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35</vt:i4>
      </vt:variant>
    </vt:vector>
  </HeadingPairs>
  <TitlesOfParts>
    <vt:vector size="36" baseType="lpstr">
      <vt:lpstr>1_Concourse</vt:lpstr>
      <vt:lpstr>Complications infectieuses de la période aiguë post-greffe (bactériennes, fongiques, virales et parasitaires)</vt:lpstr>
      <vt:lpstr>Lien d’intérêt 5 dernières années</vt:lpstr>
      <vt:lpstr>Infection et greffe de moelle ASBMT/EBMT/CDC/IDSA 2009</vt:lpstr>
      <vt:lpstr>Phase aigüe: du conditionnement à la prise de greffe</vt:lpstr>
      <vt:lpstr>Les risques</vt:lpstr>
      <vt:lpstr>Quel diagnostic ?</vt:lpstr>
      <vt:lpstr>Risques sur ancien/nouveau sepsis</vt:lpstr>
      <vt:lpstr>Infections bactériennes et allogreffe</vt:lpstr>
      <vt:lpstr>Le problème en France et en Europe c’est le niveau de résistance des BGN</vt:lpstr>
      <vt:lpstr>Importance du suivi de données locales</vt:lpstr>
      <vt:lpstr>Prophylaxies: recommandations</vt:lpstr>
      <vt:lpstr>Antibioprophylaxie par lévofloxacine (ABPL)</vt:lpstr>
      <vt:lpstr>Antibioprophylaxie neutropénie en France</vt:lpstr>
      <vt:lpstr>Décontamination digestive et BLSE/EPC</vt:lpstr>
      <vt:lpstr>Recommandations européennes: Paramètres du choix ATB Actu ECIL10-2024</vt:lpstr>
      <vt:lpstr>Stratégies à définir par centre</vt:lpstr>
      <vt:lpstr>Stratégie ATB: exemple d’adaptation</vt:lpstr>
      <vt:lpstr>Prise en compte du risque EPC: exemple</vt:lpstr>
      <vt:lpstr>Durée de traitement</vt:lpstr>
      <vt:lpstr>Infection à C. difficile</vt:lpstr>
      <vt:lpstr>Infections fongiques</vt:lpstr>
      <vt:lpstr>Aspergillose précoce en allogreffe</vt:lpstr>
      <vt:lpstr>Prophylaxie antifongique:  recos ECIL 5-2013 et 10-2024</vt:lpstr>
      <vt:lpstr>Suspicion IFI: probabiliste vs préemptif</vt:lpstr>
      <vt:lpstr>Traitement curatif (ECIL)</vt:lpstr>
      <vt:lpstr>Résistance chez les fungi</vt:lpstr>
      <vt:lpstr>Infections virales</vt:lpstr>
      <vt:lpstr>Infections virales et allogreffe J0 à J30</vt:lpstr>
      <vt:lpstr>Infections virales</vt:lpstr>
      <vt:lpstr>Infections virales</vt:lpstr>
      <vt:lpstr>COVID-19</vt:lpstr>
      <vt:lpstr>Pneumonies virales et alloHSCT</vt:lpstr>
      <vt:lpstr>Virus respiratoires: recommandations</vt:lpstr>
      <vt:lpstr>Parasitoses</vt:lpstr>
      <vt:lpstr>Conclusion: Infections en phase de greffe aigue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ABT-SOT</dc:title>
  <dc:creator>Serge Alfandari</dc:creator>
  <cp:lastModifiedBy>serge alfandari</cp:lastModifiedBy>
  <cp:revision>883</cp:revision>
  <dcterms:created xsi:type="dcterms:W3CDTF">2010-11-21T17:00:31Z</dcterms:created>
  <dcterms:modified xsi:type="dcterms:W3CDTF">2025-03-02T11:08:10Z</dcterms:modified>
</cp:coreProperties>
</file>