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75"/>
  </p:notesMasterIdLst>
  <p:handoutMasterIdLst>
    <p:handoutMasterId r:id="rId76"/>
  </p:handoutMasterIdLst>
  <p:sldIdLst>
    <p:sldId id="710" r:id="rId2"/>
    <p:sldId id="711" r:id="rId3"/>
    <p:sldId id="712" r:id="rId4"/>
    <p:sldId id="713" r:id="rId5"/>
    <p:sldId id="800" r:id="rId6"/>
    <p:sldId id="795" r:id="rId7"/>
    <p:sldId id="714" r:id="rId8"/>
    <p:sldId id="717" r:id="rId9"/>
    <p:sldId id="715" r:id="rId10"/>
    <p:sldId id="718" r:id="rId11"/>
    <p:sldId id="719" r:id="rId12"/>
    <p:sldId id="722" r:id="rId13"/>
    <p:sldId id="814" r:id="rId14"/>
    <p:sldId id="723" r:id="rId15"/>
    <p:sldId id="725" r:id="rId16"/>
    <p:sldId id="728" r:id="rId17"/>
    <p:sldId id="730" r:id="rId18"/>
    <p:sldId id="803" r:id="rId19"/>
    <p:sldId id="732" r:id="rId20"/>
    <p:sldId id="734" r:id="rId21"/>
    <p:sldId id="735" r:id="rId22"/>
    <p:sldId id="815" r:id="rId23"/>
    <p:sldId id="736" r:id="rId24"/>
    <p:sldId id="737" r:id="rId25"/>
    <p:sldId id="738" r:id="rId26"/>
    <p:sldId id="739" r:id="rId27"/>
    <p:sldId id="740" r:id="rId28"/>
    <p:sldId id="796" r:id="rId29"/>
    <p:sldId id="816" r:id="rId30"/>
    <p:sldId id="746" r:id="rId31"/>
    <p:sldId id="799" r:id="rId32"/>
    <p:sldId id="748" r:id="rId33"/>
    <p:sldId id="749" r:id="rId34"/>
    <p:sldId id="750" r:id="rId35"/>
    <p:sldId id="751" r:id="rId36"/>
    <p:sldId id="752" r:id="rId37"/>
    <p:sldId id="753" r:id="rId38"/>
    <p:sldId id="754" r:id="rId39"/>
    <p:sldId id="755" r:id="rId40"/>
    <p:sldId id="756" r:id="rId41"/>
    <p:sldId id="757" r:id="rId42"/>
    <p:sldId id="759" r:id="rId43"/>
    <p:sldId id="760" r:id="rId44"/>
    <p:sldId id="761" r:id="rId45"/>
    <p:sldId id="804" r:id="rId46"/>
    <p:sldId id="762" r:id="rId47"/>
    <p:sldId id="764" r:id="rId48"/>
    <p:sldId id="765" r:id="rId49"/>
    <p:sldId id="766" r:id="rId50"/>
    <p:sldId id="767" r:id="rId51"/>
    <p:sldId id="805" r:id="rId52"/>
    <p:sldId id="769" r:id="rId53"/>
    <p:sldId id="773" r:id="rId54"/>
    <p:sldId id="772" r:id="rId55"/>
    <p:sldId id="780" r:id="rId56"/>
    <p:sldId id="777" r:id="rId57"/>
    <p:sldId id="817" r:id="rId58"/>
    <p:sldId id="818" r:id="rId59"/>
    <p:sldId id="778" r:id="rId60"/>
    <p:sldId id="779" r:id="rId61"/>
    <p:sldId id="782" r:id="rId62"/>
    <p:sldId id="819" r:id="rId63"/>
    <p:sldId id="784" r:id="rId64"/>
    <p:sldId id="813" r:id="rId65"/>
    <p:sldId id="801" r:id="rId66"/>
    <p:sldId id="808" r:id="rId67"/>
    <p:sldId id="802" r:id="rId68"/>
    <p:sldId id="793" r:id="rId69"/>
    <p:sldId id="821" r:id="rId70"/>
    <p:sldId id="822" r:id="rId71"/>
    <p:sldId id="820" r:id="rId72"/>
    <p:sldId id="809" r:id="rId73"/>
    <p:sldId id="794" r:id="rId7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0000"/>
    <a:srgbClr val="969696"/>
    <a:srgbClr val="FF66FF"/>
    <a:srgbClr val="FF00FF"/>
    <a:srgbClr val="0033CC"/>
    <a:srgbClr val="99FFCC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327" autoAdjust="0"/>
    <p:restoredTop sz="95652" autoAdjust="0"/>
  </p:normalViewPr>
  <p:slideViewPr>
    <p:cSldViewPr>
      <p:cViewPr varScale="1">
        <p:scale>
          <a:sx n="57" d="100"/>
          <a:sy n="57" d="100"/>
        </p:scale>
        <p:origin x="96" y="13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219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533639545056868"/>
          <c:y val="7.618396327573046E-2"/>
          <c:w val="0.73285804899387574"/>
          <c:h val="0.8087070171728850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N</c:v>
                </c:pt>
              </c:strCache>
            </c:strRef>
          </c:tx>
          <c:invertIfNegative val="0"/>
          <c:cat>
            <c:strRef>
              <c:f>Feuil1!$A$2:$A$14</c:f>
              <c:strCache>
                <c:ptCount val="13"/>
                <c:pt idx="0">
                  <c:v>Poumon</c:v>
                </c:pt>
                <c:pt idx="1">
                  <c:v>Sein</c:v>
                </c:pt>
                <c:pt idx="2">
                  <c:v>LNH</c:v>
                </c:pt>
                <c:pt idx="3">
                  <c:v>Autre hémato</c:v>
                </c:pt>
                <c:pt idx="4">
                  <c:v>Dig</c:v>
                </c:pt>
                <c:pt idx="5">
                  <c:v>Os</c:v>
                </c:pt>
                <c:pt idx="6">
                  <c:v>Autres</c:v>
                </c:pt>
                <c:pt idx="7">
                  <c:v>Colon</c:v>
                </c:pt>
                <c:pt idx="8">
                  <c:v>Vessie</c:v>
                </c:pt>
                <c:pt idx="9">
                  <c:v>ORL</c:v>
                </c:pt>
                <c:pt idx="10">
                  <c:v>Gynéco</c:v>
                </c:pt>
                <c:pt idx="11">
                  <c:v>Prostate</c:v>
                </c:pt>
                <c:pt idx="12">
                  <c:v>Ovaire</c:v>
                </c:pt>
              </c:strCache>
            </c:strRef>
          </c:cat>
          <c:val>
            <c:numRef>
              <c:f>Feuil1!$B$2:$B$14</c:f>
              <c:numCache>
                <c:formatCode>General</c:formatCode>
                <c:ptCount val="13"/>
                <c:pt idx="0">
                  <c:v>2699</c:v>
                </c:pt>
                <c:pt idx="1">
                  <c:v>1857</c:v>
                </c:pt>
                <c:pt idx="2">
                  <c:v>1150</c:v>
                </c:pt>
                <c:pt idx="3">
                  <c:v>744</c:v>
                </c:pt>
                <c:pt idx="4">
                  <c:v>638</c:v>
                </c:pt>
                <c:pt idx="5">
                  <c:v>561</c:v>
                </c:pt>
                <c:pt idx="6">
                  <c:v>539</c:v>
                </c:pt>
                <c:pt idx="7">
                  <c:v>531</c:v>
                </c:pt>
                <c:pt idx="8">
                  <c:v>406</c:v>
                </c:pt>
                <c:pt idx="9">
                  <c:v>360</c:v>
                </c:pt>
                <c:pt idx="10">
                  <c:v>327</c:v>
                </c:pt>
                <c:pt idx="11">
                  <c:v>218</c:v>
                </c:pt>
                <c:pt idx="12">
                  <c:v>207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BB-401D-89C5-9EF1BCD46B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410176"/>
        <c:axId val="178554752"/>
      </c:barChart>
      <c:catAx>
        <c:axId val="15341017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fr-FR"/>
          </a:p>
        </c:txPr>
        <c:crossAx val="178554752"/>
        <c:crosses val="autoZero"/>
        <c:auto val="1"/>
        <c:lblAlgn val="ctr"/>
        <c:lblOffset val="100"/>
        <c:noMultiLvlLbl val="0"/>
      </c:catAx>
      <c:valAx>
        <c:axId val="1785547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534101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AB30DC7-49C6-4668-AC80-72BF3124AADF}" type="datetimeFigureOut">
              <a:rPr lang="fr-FR"/>
              <a:pPr>
                <a:defRPr/>
              </a:pPr>
              <a:t>18/04/2025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7AC9DD-7E0E-4FFA-8150-F1D0C26FE1E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5671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B7AACE6-7C3D-46E9-8CB0-AE2FD637E75B}" type="datetimeFigureOut">
              <a:rPr lang="fr-FR"/>
              <a:pPr>
                <a:defRPr/>
              </a:pPr>
              <a:t>18/04/2025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8A901B9-9366-4E8D-9639-7B9935AD4E3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28517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26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sz="38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fr-FR" dirty="0" smtClean="0"/>
              <a:t>Cliquez pour modifier le style du titre</a:t>
            </a:r>
            <a:endParaRPr lang="en-US" dirty="0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615ED-E68F-43E2-94C1-90C03A862251}" type="datetimeFigureOut">
              <a:rPr lang="en-US"/>
              <a:pPr>
                <a:defRPr/>
              </a:pPr>
              <a:t>4/18/2025</a:t>
            </a:fld>
            <a:endParaRPr lang="en-US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919BE-2317-4CAB-B98B-89A3968990F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038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89138"/>
            <a:ext cx="4038600" cy="4017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9138"/>
            <a:ext cx="4038600" cy="4017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9D785-275F-4698-A570-41AE4081551C}" type="datetimeFigureOut">
              <a:rPr lang="en-US"/>
              <a:pPr>
                <a:defRPr/>
              </a:pPr>
              <a:t>4/18/2025</a:t>
            </a:fld>
            <a:endParaRPr lang="en-US" dirty="0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7C625-5C62-4358-95EA-E54089D09E4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2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3CC67-5F4A-474E-8DB1-75AB072C4A31}" type="datetimeFigureOut">
              <a:rPr lang="en-US"/>
              <a:pPr>
                <a:defRPr/>
              </a:pPr>
              <a:t>4/18/2025</a:t>
            </a:fld>
            <a:endParaRPr lang="en-US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D29FA-4DD1-4C61-96C9-0553C33251A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98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A1487-F28D-427C-A6B9-785267EF9C8F}" type="datetimeFigureOut">
              <a:rPr lang="en-US"/>
              <a:pPr>
                <a:defRPr/>
              </a:pPr>
              <a:t>4/18/2025</a:t>
            </a:fld>
            <a:endParaRPr lang="en-US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5E177-28FE-4138-8075-C5EBE6B6B30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73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3A681-C69B-495D-9C2B-FA08220CC417}" type="datetimeFigureOut">
              <a:rPr lang="en-US"/>
              <a:pPr>
                <a:defRPr/>
              </a:pPr>
              <a:t>4/18/2025</a:t>
            </a:fld>
            <a:endParaRPr lang="en-US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A5C2A-F231-4110-89F0-3AE245B675C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66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8F74D-704F-4636-B3F3-6968ABCD2BA9}" type="datetimeFigureOut">
              <a:rPr lang="en-US"/>
              <a:pPr>
                <a:defRPr/>
              </a:pPr>
              <a:t>4/18/2025</a:t>
            </a:fld>
            <a:endParaRPr lang="en-US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3B304-35EA-42BB-97B4-D111BA12BA7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867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74" y="0"/>
            <a:ext cx="9140625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B250F-9BEF-4D1E-B3CD-84DE53700ADE}" type="datetimeFigureOut">
              <a:rPr lang="en-US"/>
              <a:pPr>
                <a:defRPr/>
              </a:pPr>
              <a:t>4/18/2025</a:t>
            </a:fld>
            <a:endParaRPr lang="en-US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FDD64-8BD3-400F-9C5F-3DC09169F90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604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989138"/>
            <a:ext cx="4038600" cy="401796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9138"/>
            <a:ext cx="4038600" cy="401796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59D83-0229-463F-9F87-2C9B5705772B}" type="datetimeFigureOut">
              <a:rPr lang="en-US"/>
              <a:pPr>
                <a:defRPr/>
              </a:pPr>
              <a:t>4/18/2025</a:t>
            </a:fld>
            <a:endParaRPr lang="en-US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B278B-47F1-46CE-8D8B-2E1E91182D3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487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A9A0D-D676-45D0-A6B7-B2C2318D5211}" type="datetimeFigureOut">
              <a:rPr lang="en-US"/>
              <a:pPr>
                <a:defRPr/>
              </a:pPr>
              <a:t>4/18/2025</a:t>
            </a:fld>
            <a:endParaRPr lang="en-US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B8E82-D545-4CA5-8077-A9392B8DAEA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8" name="Espace réservé du contenu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contenu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618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1_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989138"/>
            <a:ext cx="4038600" cy="401796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9138"/>
            <a:ext cx="4038600" cy="401796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34504-5804-4A7A-8917-59733179E6D6}" type="datetimeFigureOut">
              <a:rPr lang="en-US"/>
              <a:pPr>
                <a:defRPr/>
              </a:pPr>
              <a:t>4/18/2025</a:t>
            </a:fld>
            <a:endParaRPr lang="en-US" dirty="0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E186F-12AC-416A-9557-929EF1C36D5D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11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0" y="4410"/>
            <a:ext cx="9144000" cy="1143000"/>
          </a:xfrm>
          <a:prstGeom prst="rect">
            <a:avLst/>
          </a:prstGeom>
          <a:noFill/>
          <a:ln>
            <a:noFill/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  <a:endParaRPr lang="en-US" dirty="0" smtClean="0"/>
          </a:p>
        </p:txBody>
      </p:sp>
      <p:sp>
        <p:nvSpPr>
          <p:cNvPr id="1027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89138"/>
            <a:ext cx="8229600" cy="401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n>
                  <a:noFill/>
                </a:ln>
                <a:effectLst/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08A37B9-BC58-446D-B36C-A5148D525B1D}" type="datetimeFigureOut">
              <a:rPr lang="en-US" smtClean="0"/>
              <a:pPr>
                <a:defRPr/>
              </a:pPr>
              <a:t>4/18/2025</a:t>
            </a:fld>
            <a:endParaRPr lang="en-US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n>
                  <a:noFill/>
                </a:ln>
                <a:effectLst/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n>
                  <a:noFill/>
                </a:ln>
                <a:effectLst/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BD38B0D-010E-4743-9BBF-A5D8026FA354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  <p:cxnSp>
        <p:nvCxnSpPr>
          <p:cNvPr id="3" name="Connecteur droit 2"/>
          <p:cNvCxnSpPr/>
          <p:nvPr userDrawn="1"/>
        </p:nvCxnSpPr>
        <p:spPr>
          <a:xfrm>
            <a:off x="0" y="1196752"/>
            <a:ext cx="9144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9337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3800" b="1" kern="0" baseline="0">
          <a:ln>
            <a:noFill/>
          </a:ln>
          <a:solidFill>
            <a:schemeClr val="tx1"/>
          </a:solidFill>
          <a:effectLst/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ln>
            <a:noFill/>
          </a:ln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ln>
            <a:noFill/>
          </a:ln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ln>
            <a:noFill/>
          </a:ln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ln>
            <a:noFill/>
          </a:ln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ln>
            <a:noFill/>
          </a:ln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hyperlink" Target="https://gilar.org/UserFiles/File/diaporamas/2023/2023-pkpd-af.pptx" TargetMode="External"/><Relationship Id="rId7" Type="http://schemas.openxmlformats.org/officeDocument/2006/relationships/hyperlink" Target="https://gilar.org/UserFiles/File/diaporamas/2021/duacai2022-aspergillose-alfandari.pptx" TargetMode="External"/><Relationship Id="rId12" Type="http://schemas.openxmlformats.org/officeDocument/2006/relationships/image" Target="../media/image22.png"/><Relationship Id="rId2" Type="http://schemas.openxmlformats.org/officeDocument/2006/relationships/hyperlink" Target="https://gilar.org/UserFiles/File/guides/antifongiques-hemato-chu-lille-2025.doc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ilar.org/UserFiles/File/diaporamas/2024/2024-duacai-ifi-id-faure.pdf" TargetMode="External"/><Relationship Id="rId11" Type="http://schemas.openxmlformats.org/officeDocument/2006/relationships/image" Target="../media/image21.png"/><Relationship Id="rId5" Type="http://schemas.openxmlformats.org/officeDocument/2006/relationships/hyperlink" Target="https://gilar.org/UserFiles/File/diaporamas/2023/2023-afpipeline-ef.pdf" TargetMode="External"/><Relationship Id="rId10" Type="http://schemas.openxmlformats.org/officeDocument/2006/relationships/image" Target="../media/image20.png"/><Relationship Id="rId4" Type="http://schemas.openxmlformats.org/officeDocument/2006/relationships/hyperlink" Target="https://www.gilar.org/UserFiles/File/diaporamas/2024/2024-duacai-diag-fong-sendid.pdf" TargetMode="External"/><Relationship Id="rId9" Type="http://schemas.openxmlformats.org/officeDocument/2006/relationships/image" Target="../media/image19.png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10"/>
          <p:cNvSpPr>
            <a:spLocks noGrp="1"/>
          </p:cNvSpPr>
          <p:nvPr>
            <p:ph type="ctrTitle"/>
          </p:nvPr>
        </p:nvSpPr>
        <p:spPr>
          <a:xfrm>
            <a:off x="395536" y="2564904"/>
            <a:ext cx="8136582" cy="1296987"/>
          </a:xfrm>
        </p:spPr>
        <p:txBody>
          <a:bodyPr/>
          <a:lstStyle/>
          <a:p>
            <a:pPr>
              <a:defRPr/>
            </a:pPr>
            <a:r>
              <a:rPr lang="fr-FR" sz="4800" dirty="0" smtClean="0"/>
              <a:t>Neutropénie fébrile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-11500" y="980728"/>
            <a:ext cx="9155500" cy="1077218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DU d’Antibiothérapie </a:t>
            </a:r>
          </a:p>
          <a:p>
            <a:pPr algn="ctr">
              <a:defRPr/>
            </a:pPr>
            <a:r>
              <a:rPr lang="fr-FR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et de Chimiothérapie Anti Infectieuse </a:t>
            </a:r>
            <a:endParaRPr lang="fr-FR" sz="24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>
              <a:defRPr/>
            </a:pPr>
            <a:r>
              <a:rPr lang="fr-FR" sz="1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Lille, 24 Avril 2025</a:t>
            </a:r>
            <a:endParaRPr lang="fr-FR" sz="1600" dirty="0">
              <a:latin typeface="Berlin Sans FB Demi" panose="020E0802020502020306" pitchFamily="34" charset="0"/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114673" y="6192559"/>
            <a:ext cx="2441103" cy="566738"/>
            <a:chOff x="114673" y="6291262"/>
            <a:chExt cx="2441103" cy="566738"/>
          </a:xfrm>
        </p:grpSpPr>
        <p:pic>
          <p:nvPicPr>
            <p:cNvPr id="10" name="Picture 2" descr="GILA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673" y="6291262"/>
              <a:ext cx="1490662" cy="5667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ZoneTexte 10"/>
            <p:cNvSpPr txBox="1"/>
            <p:nvPr/>
          </p:nvSpPr>
          <p:spPr>
            <a:xfrm>
              <a:off x="755576" y="6389965"/>
              <a:ext cx="18002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solidFill>
                    <a:srgbClr val="002060"/>
                  </a:solidFill>
                </a:rPr>
                <a:t>www.gilar.org  </a:t>
              </a:r>
              <a:endParaRPr lang="fr-FR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208657" y="4509120"/>
            <a:ext cx="5803503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fr-FR" b="1" dirty="0">
                <a:solidFill>
                  <a:schemeClr val="tx1"/>
                </a:solidFill>
                <a:latin typeface="Calibri" pitchFamily="34" charset="0"/>
              </a:rPr>
              <a:t>Dr S. Alfandari</a:t>
            </a:r>
          </a:p>
          <a:p>
            <a:pPr marL="109538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109538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  <a:tab pos="9093200" algn="l"/>
              </a:tabLst>
              <a:defRPr/>
            </a:pPr>
            <a:r>
              <a:rPr lang="fr-FR" dirty="0">
                <a:solidFill>
                  <a:schemeClr val="tx1"/>
                </a:solidFill>
                <a:latin typeface="Calibri" pitchFamily="34" charset="0"/>
              </a:rPr>
              <a:t>Infectiologue et Hygiéniste, CH Tourcoing</a:t>
            </a:r>
          </a:p>
          <a:p>
            <a:pPr marL="109538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109538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  <a:tab pos="9093200" algn="l"/>
              </a:tabLst>
              <a:defRPr/>
            </a:pPr>
            <a:r>
              <a:rPr lang="fr-FR" dirty="0">
                <a:solidFill>
                  <a:schemeClr val="tx1"/>
                </a:solidFill>
                <a:latin typeface="Calibri" pitchFamily="34" charset="0"/>
              </a:rPr>
              <a:t>Infectiologue du Service des Maladies du </a:t>
            </a:r>
            <a:r>
              <a:rPr lang="fr-FR" sz="1600" dirty="0">
                <a:solidFill>
                  <a:schemeClr val="tx1"/>
                </a:solidFill>
                <a:latin typeface="Calibri" pitchFamily="34" charset="0"/>
              </a:rPr>
              <a:t>S</a:t>
            </a:r>
            <a:r>
              <a:rPr lang="fr-FR" sz="1600" dirty="0" smtClean="0">
                <a:solidFill>
                  <a:schemeClr val="tx1"/>
                </a:solidFill>
                <a:latin typeface="Calibri" pitchFamily="34" charset="0"/>
              </a:rPr>
              <a:t>ang</a:t>
            </a:r>
            <a:r>
              <a:rPr lang="fr-FR" dirty="0">
                <a:solidFill>
                  <a:schemeClr val="tx1"/>
                </a:solidFill>
                <a:latin typeface="Calibri" pitchFamily="34" charset="0"/>
              </a:rPr>
              <a:t>, CHRU Lille</a:t>
            </a:r>
            <a:endParaRPr lang="fr-FR" b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3074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Modèles expérimentaux</a:t>
            </a:r>
          </a:p>
        </p:txBody>
      </p:sp>
      <p:sp>
        <p:nvSpPr>
          <p:cNvPr id="153602" name="Rectangle 10"/>
          <p:cNvSpPr>
            <a:spLocks noGrp="1" noChangeArrowheads="1"/>
          </p:cNvSpPr>
          <p:nvPr>
            <p:ph idx="1"/>
          </p:nvPr>
        </p:nvSpPr>
        <p:spPr>
          <a:xfrm>
            <a:off x="457200" y="1916113"/>
            <a:ext cx="8229600" cy="4090987"/>
          </a:xfrm>
        </p:spPr>
        <p:txBody>
          <a:bodyPr/>
          <a:lstStyle/>
          <a:p>
            <a:pPr eaLnBrk="1" hangingPunct="1"/>
            <a:r>
              <a:rPr lang="fr-FR" smtClean="0"/>
              <a:t>Animal neutropénique:</a:t>
            </a:r>
          </a:p>
          <a:p>
            <a:pPr lvl="1" eaLnBrk="1" hangingPunct="1"/>
            <a:r>
              <a:rPr lang="fr-FR" smtClean="0"/>
              <a:t>Infection plus fréquente</a:t>
            </a:r>
          </a:p>
          <a:p>
            <a:pPr lvl="1" eaLnBrk="1" hangingPunct="1"/>
            <a:r>
              <a:rPr lang="fr-FR" smtClean="0"/>
              <a:t>Infection plus rapide</a:t>
            </a:r>
          </a:p>
          <a:p>
            <a:pPr lvl="1" eaLnBrk="1" hangingPunct="1"/>
            <a:r>
              <a:rPr lang="fr-FR" smtClean="0"/>
              <a:t>Inoculums plus faibles</a:t>
            </a:r>
          </a:p>
          <a:p>
            <a:pPr lvl="1" eaLnBrk="1" hangingPunct="1"/>
            <a:r>
              <a:rPr lang="fr-FR" smtClean="0"/>
              <a:t>Point de départ digestif (translocation)</a:t>
            </a:r>
          </a:p>
          <a:p>
            <a:pPr lvl="1" eaLnBrk="1" hangingPunct="1"/>
            <a:r>
              <a:rPr lang="fr-FR" smtClean="0"/>
              <a:t>Peu de signes inflammatoires</a:t>
            </a:r>
          </a:p>
          <a:p>
            <a:pPr lvl="1" eaLnBrk="1" hangingPunct="1"/>
            <a:r>
              <a:rPr lang="fr-FR" smtClean="0"/>
              <a:t>DC plus fréquent</a:t>
            </a:r>
          </a:p>
        </p:txBody>
      </p:sp>
    </p:spTree>
    <p:extLst>
      <p:ext uri="{BB962C8B-B14F-4D97-AF65-F5344CB8AC3E}">
        <p14:creationId xmlns:p14="http://schemas.microsoft.com/office/powerpoint/2010/main" val="285147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-28227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 smtClean="0"/>
              <a:t>Facteurs de risque épisode fébrile</a:t>
            </a:r>
          </a:p>
        </p:txBody>
      </p:sp>
      <p:sp>
        <p:nvSpPr>
          <p:cNvPr id="145410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sz="2000" b="1" dirty="0" smtClean="0">
                <a:solidFill>
                  <a:srgbClr val="0033CC"/>
                </a:solidFill>
              </a:rPr>
              <a:t>Compétence immunologique de l’hôte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700" dirty="0" smtClean="0"/>
              <a:t>Neutropénie: profondeur et durée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700" dirty="0" smtClean="0"/>
              <a:t>Immunosuppresseurs</a:t>
            </a:r>
          </a:p>
          <a:p>
            <a:pPr lvl="2" eaLnBrk="1" hangingPunct="1">
              <a:lnSpc>
                <a:spcPct val="80000"/>
              </a:lnSpc>
            </a:pPr>
            <a:r>
              <a:rPr lang="fr-FR" sz="1600" dirty="0" smtClean="0"/>
              <a:t>Cytotoxiques</a:t>
            </a:r>
          </a:p>
          <a:p>
            <a:pPr lvl="2" eaLnBrk="1" hangingPunct="1">
              <a:lnSpc>
                <a:spcPct val="80000"/>
              </a:lnSpc>
            </a:pPr>
            <a:r>
              <a:rPr lang="fr-FR" sz="1600" dirty="0" smtClean="0"/>
              <a:t>Anticorps monoclonaux</a:t>
            </a:r>
          </a:p>
          <a:p>
            <a:pPr lvl="2" eaLnBrk="1" hangingPunct="1">
              <a:lnSpc>
                <a:spcPct val="80000"/>
              </a:lnSpc>
            </a:pPr>
            <a:r>
              <a:rPr lang="fr-FR" sz="1600" dirty="0" smtClean="0"/>
              <a:t>Bispécifiques</a:t>
            </a:r>
          </a:p>
          <a:p>
            <a:pPr lvl="2" eaLnBrk="1" hangingPunct="1">
              <a:lnSpc>
                <a:spcPct val="80000"/>
              </a:lnSpc>
            </a:pPr>
            <a:r>
              <a:rPr lang="fr-FR" sz="1600" dirty="0" smtClean="0"/>
              <a:t>CART</a:t>
            </a:r>
          </a:p>
          <a:p>
            <a:pPr lvl="2" eaLnBrk="1" hangingPunct="1">
              <a:lnSpc>
                <a:spcPct val="80000"/>
              </a:lnSpc>
            </a:pPr>
            <a:r>
              <a:rPr lang="fr-FR" sz="1600" dirty="0" smtClean="0"/>
              <a:t>Corticoïdes</a:t>
            </a:r>
          </a:p>
          <a:p>
            <a:pPr lvl="2" eaLnBrk="1" hangingPunct="1">
              <a:lnSpc>
                <a:spcPct val="80000"/>
              </a:lnSpc>
            </a:pPr>
            <a:r>
              <a:rPr lang="fr-FR" sz="1600" dirty="0" smtClean="0"/>
              <a:t>Anti rejet (allogreffe)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700" dirty="0" smtClean="0"/>
              <a:t>GVH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700" dirty="0" smtClean="0"/>
              <a:t>Irradiation corporelle totale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700" dirty="0" smtClean="0"/>
              <a:t>Comorbidités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sz="2000" b="1" dirty="0">
                <a:solidFill>
                  <a:srgbClr val="0033CC"/>
                </a:solidFill>
              </a:rPr>
              <a:t>Altération des barrières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700" dirty="0"/>
              <a:t>Muqueuses :</a:t>
            </a:r>
          </a:p>
          <a:p>
            <a:pPr lvl="2" eaLnBrk="1" hangingPunct="1">
              <a:lnSpc>
                <a:spcPct val="80000"/>
              </a:lnSpc>
            </a:pPr>
            <a:r>
              <a:rPr lang="fr-FR" sz="1600" dirty="0"/>
              <a:t>agents cytotoxiques: </a:t>
            </a:r>
            <a:r>
              <a:rPr lang="fr-FR" sz="1600" dirty="0" err="1"/>
              <a:t>Mucite</a:t>
            </a:r>
            <a:endParaRPr lang="fr-FR" sz="1600" dirty="0"/>
          </a:p>
          <a:p>
            <a:pPr lvl="2" eaLnBrk="1" hangingPunct="1">
              <a:lnSpc>
                <a:spcPct val="80000"/>
              </a:lnSpc>
            </a:pPr>
            <a:r>
              <a:rPr lang="fr-FR" sz="1600" dirty="0"/>
              <a:t>irradiation</a:t>
            </a:r>
          </a:p>
          <a:p>
            <a:pPr lvl="2" eaLnBrk="1" hangingPunct="1">
              <a:lnSpc>
                <a:spcPct val="80000"/>
              </a:lnSpc>
            </a:pPr>
            <a:r>
              <a:rPr lang="fr-FR" sz="1600" dirty="0"/>
              <a:t>altération de la flore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700" dirty="0"/>
              <a:t>Dispositifs invasifs : cathéter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101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/>
              <a:t>Quelle neutropénie fébrile ?</a:t>
            </a:r>
          </a:p>
        </p:txBody>
      </p:sp>
      <p:sp>
        <p:nvSpPr>
          <p:cNvPr id="149506" name="Rectangle 3"/>
          <p:cNvSpPr>
            <a:spLocks noGrp="1" noChangeArrowheads="1"/>
          </p:cNvSpPr>
          <p:nvPr>
            <p:ph idx="1"/>
          </p:nvPr>
        </p:nvSpPr>
        <p:spPr>
          <a:xfrm>
            <a:off x="949325" y="1981200"/>
            <a:ext cx="7661275" cy="4543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dirty="0" smtClean="0"/>
              <a:t>Fièvre microbiologiquement documentée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700" dirty="0" smtClean="0"/>
              <a:t>Documentation microbiologique</a:t>
            </a:r>
          </a:p>
          <a:p>
            <a:pPr eaLnBrk="1" hangingPunct="1">
              <a:lnSpc>
                <a:spcPct val="80000"/>
              </a:lnSpc>
            </a:pPr>
            <a:r>
              <a:rPr lang="fr-FR" dirty="0" smtClean="0"/>
              <a:t>Fièvre cliniquement documentée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700" dirty="0" smtClean="0"/>
              <a:t>Signes cliniques/d’imagerie évoquant l’atteinte d’un site</a:t>
            </a:r>
          </a:p>
          <a:p>
            <a:pPr eaLnBrk="1" hangingPunct="1">
              <a:lnSpc>
                <a:spcPct val="80000"/>
              </a:lnSpc>
            </a:pPr>
            <a:r>
              <a:rPr lang="fr-FR" dirty="0" smtClean="0"/>
              <a:t>Fièvre d’origine inconnue</a:t>
            </a:r>
          </a:p>
          <a:p>
            <a:pPr lvl="1" eaLnBrk="1" hangingPunct="1">
              <a:lnSpc>
                <a:spcPct val="80000"/>
              </a:lnSpc>
            </a:pPr>
            <a:r>
              <a:rPr lang="fr-FR" dirty="0" smtClean="0"/>
              <a:t>Les prélèvements ne poussent pas</a:t>
            </a:r>
          </a:p>
          <a:p>
            <a:pPr lvl="1" eaLnBrk="1" hangingPunct="1">
              <a:lnSpc>
                <a:spcPct val="80000"/>
              </a:lnSpc>
            </a:pPr>
            <a:r>
              <a:rPr lang="fr-FR" dirty="0" smtClean="0"/>
              <a:t>L’examen clinique n’oriente pas</a:t>
            </a:r>
          </a:p>
          <a:p>
            <a:pPr lvl="1" eaLnBrk="1" hangingPunct="1">
              <a:lnSpc>
                <a:spcPct val="80000"/>
              </a:lnSpc>
            </a:pPr>
            <a:r>
              <a:rPr lang="fr-FR" dirty="0" smtClean="0"/>
              <a:t>L’imagerie est normale</a:t>
            </a:r>
          </a:p>
          <a:p>
            <a:pPr eaLnBrk="1" hangingPunct="1">
              <a:lnSpc>
                <a:spcPct val="80000"/>
              </a:lnSpc>
            </a:pPr>
            <a:r>
              <a:rPr lang="fr-FR" sz="2600" dirty="0" smtClean="0"/>
              <a:t>Autres causes possibles :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200" dirty="0" smtClean="0"/>
              <a:t>Pathologie sous-jacente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200" dirty="0" smtClean="0"/>
              <a:t>Transfusions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200" dirty="0" smtClean="0"/>
              <a:t>Traitements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200" dirty="0" smtClean="0"/>
              <a:t>EP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02109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risques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Pathogènes</a:t>
            </a:r>
          </a:p>
          <a:p>
            <a:pPr lvl="1"/>
            <a:r>
              <a:rPr lang="fr-FR" dirty="0" smtClean="0"/>
              <a:t>Bactérien</a:t>
            </a:r>
          </a:p>
          <a:p>
            <a:pPr lvl="2"/>
            <a:r>
              <a:rPr lang="fr-FR" dirty="0" smtClean="0"/>
              <a:t>BGN</a:t>
            </a:r>
          </a:p>
          <a:p>
            <a:pPr lvl="2"/>
            <a:r>
              <a:rPr lang="fr-FR" dirty="0" smtClean="0"/>
              <a:t>CG+</a:t>
            </a:r>
          </a:p>
          <a:p>
            <a:pPr lvl="2"/>
            <a:r>
              <a:rPr lang="fr-FR" dirty="0" smtClean="0"/>
              <a:t>Autres</a:t>
            </a:r>
          </a:p>
          <a:p>
            <a:pPr lvl="1"/>
            <a:r>
              <a:rPr lang="fr-FR" dirty="0" smtClean="0"/>
              <a:t>Fongique</a:t>
            </a:r>
          </a:p>
          <a:p>
            <a:pPr lvl="2"/>
            <a:r>
              <a:rPr lang="fr-FR" dirty="0" smtClean="0"/>
              <a:t>Candida</a:t>
            </a:r>
          </a:p>
          <a:p>
            <a:pPr lvl="2"/>
            <a:r>
              <a:rPr lang="fr-FR" dirty="0" smtClean="0"/>
              <a:t>Aspergillus</a:t>
            </a:r>
          </a:p>
          <a:p>
            <a:pPr lvl="2"/>
            <a:r>
              <a:rPr lang="fr-FR" dirty="0" smtClean="0"/>
              <a:t>Autres </a:t>
            </a:r>
            <a:r>
              <a:rPr lang="fr-FR" dirty="0" err="1" smtClean="0"/>
              <a:t>fungi</a:t>
            </a:r>
            <a:endParaRPr lang="fr-FR" dirty="0" smtClean="0"/>
          </a:p>
          <a:p>
            <a:pPr lvl="1"/>
            <a:r>
              <a:rPr lang="fr-FR" dirty="0" smtClean="0"/>
              <a:t>Virale</a:t>
            </a:r>
          </a:p>
          <a:p>
            <a:pPr lvl="2"/>
            <a:r>
              <a:rPr lang="fr-FR" dirty="0" smtClean="0"/>
              <a:t>Herpes </a:t>
            </a:r>
            <a:r>
              <a:rPr lang="fr-FR" dirty="0" err="1" smtClean="0"/>
              <a:t>viridae</a:t>
            </a:r>
            <a:endParaRPr lang="fr-FR" dirty="0" smtClean="0"/>
          </a:p>
          <a:p>
            <a:pPr lvl="2"/>
            <a:r>
              <a:rPr lang="fr-FR" dirty="0" smtClean="0"/>
              <a:t>Virus respiratoires</a:t>
            </a:r>
          </a:p>
          <a:p>
            <a:pPr lvl="2"/>
            <a:r>
              <a:rPr lang="fr-FR" dirty="0" smtClean="0"/>
              <a:t>Hépatites</a:t>
            </a:r>
          </a:p>
          <a:p>
            <a:pPr lvl="1"/>
            <a:r>
              <a:rPr lang="fr-FR" dirty="0" smtClean="0"/>
              <a:t>Parasites</a:t>
            </a:r>
          </a:p>
          <a:p>
            <a:endParaRPr lang="fr-FR" dirty="0" smtClean="0"/>
          </a:p>
        </p:txBody>
      </p:sp>
      <p:sp>
        <p:nvSpPr>
          <p:cNvPr id="18435" name="Espace réservé du conten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smtClean="0"/>
              <a:t>Sites</a:t>
            </a:r>
          </a:p>
          <a:p>
            <a:pPr lvl="1"/>
            <a:r>
              <a:rPr lang="fr-FR" smtClean="0"/>
              <a:t>Bactériémie sans foyer</a:t>
            </a:r>
          </a:p>
          <a:p>
            <a:pPr lvl="1"/>
            <a:r>
              <a:rPr lang="fr-FR" smtClean="0"/>
              <a:t>Pneumonie</a:t>
            </a:r>
          </a:p>
          <a:p>
            <a:pPr lvl="1"/>
            <a:r>
              <a:rPr lang="fr-FR" smtClean="0"/>
              <a:t>Cathéters</a:t>
            </a:r>
          </a:p>
          <a:p>
            <a:pPr lvl="1"/>
            <a:r>
              <a:rPr lang="fr-FR" smtClean="0"/>
              <a:t>Peau et tissus mous</a:t>
            </a:r>
          </a:p>
          <a:p>
            <a:pPr lvl="1"/>
            <a:r>
              <a:rPr lang="fr-FR" smtClean="0"/>
              <a:t>Digestif</a:t>
            </a:r>
          </a:p>
          <a:p>
            <a:pPr lvl="2"/>
            <a:r>
              <a:rPr lang="fr-FR" smtClean="0"/>
              <a:t>Mucite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91656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354"/>
    </mc:Choice>
    <mc:Fallback xmlns="">
      <p:transition spd="slow" advTm="43354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Patients immunodéprimés par maladie + traitement</a:t>
            </a:r>
          </a:p>
          <a:p>
            <a:pPr lvl="1"/>
            <a:r>
              <a:rPr lang="fr-FR" dirty="0" smtClean="0"/>
              <a:t>Episodes fébriles fréquents</a:t>
            </a:r>
          </a:p>
          <a:p>
            <a:r>
              <a:rPr lang="fr-FR" dirty="0" smtClean="0"/>
              <a:t>Forte exposition aux antibiotiques</a:t>
            </a:r>
          </a:p>
          <a:p>
            <a:pPr lvl="1"/>
            <a:r>
              <a:rPr lang="fr-FR" dirty="0" smtClean="0"/>
              <a:t>Pression de sélection</a:t>
            </a:r>
          </a:p>
          <a:p>
            <a:r>
              <a:rPr lang="fr-FR" dirty="0" smtClean="0"/>
              <a:t>Changement de l’écologie bactérienne</a:t>
            </a:r>
          </a:p>
          <a:p>
            <a:pPr lvl="1"/>
            <a:r>
              <a:rPr lang="fr-FR" dirty="0" smtClean="0"/>
              <a:t>Rapport CGP/BGN</a:t>
            </a:r>
          </a:p>
          <a:p>
            <a:pPr lvl="1"/>
            <a:r>
              <a:rPr lang="fr-FR" dirty="0" smtClean="0"/>
              <a:t>Niveaux de résistances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Hématologie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2982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Fréquence</a:t>
            </a:r>
            <a:r>
              <a:rPr lang="en-US" dirty="0" smtClean="0"/>
              <a:t> </a:t>
            </a:r>
            <a:r>
              <a:rPr lang="en-US" dirty="0" err="1" smtClean="0"/>
              <a:t>épisodes</a:t>
            </a:r>
            <a:r>
              <a:rPr lang="en-US" dirty="0" smtClean="0"/>
              <a:t> </a:t>
            </a:r>
            <a:r>
              <a:rPr lang="en-US" dirty="0" err="1" smtClean="0"/>
              <a:t>fébriles</a:t>
            </a:r>
            <a:endParaRPr lang="en-US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Etude Italienne prospective, 19 centres – 2007 /2008</a:t>
            </a:r>
          </a:p>
          <a:p>
            <a:pPr lvl="1"/>
            <a:r>
              <a:rPr lang="fr-FR" dirty="0" smtClean="0"/>
              <a:t>Toutes hémopathies, hors greffe</a:t>
            </a:r>
          </a:p>
          <a:p>
            <a:pPr lvl="2"/>
            <a:r>
              <a:rPr lang="fr-FR" dirty="0" smtClean="0"/>
              <a:t>869 NF/3197 patients: 58% de documentation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6660232" y="6357291"/>
            <a:ext cx="1928798" cy="369332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dirty="0" smtClean="0"/>
              <a:t>Pagano AH 2012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054308"/>
              </p:ext>
            </p:extLst>
          </p:nvPr>
        </p:nvGraphicFramePr>
        <p:xfrm>
          <a:off x="827584" y="3212976"/>
          <a:ext cx="6740779" cy="2886839"/>
        </p:xfrm>
        <a:graphic>
          <a:graphicData uri="http://schemas.openxmlformats.org/drawingml/2006/table">
            <a:tbl>
              <a:tblPr firstRow="1" firstCol="1" lastRow="1" bandRow="1">
                <a:tableStyleId>{5C22544A-7EE6-4342-B048-85BDC9FD1C3A}</a:tableStyleId>
              </a:tblPr>
              <a:tblGrid>
                <a:gridCol w="1036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0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7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20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4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5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84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318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Calibri" panose="020F0502020204030204" pitchFamily="34" charset="0"/>
                        </a:rPr>
                        <a:t>Pathologie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Patients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FUO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Bactérien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Fongique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IFI possibles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TT/évolutivité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Virus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60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LNH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953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60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LAM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861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60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MM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410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60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LAL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205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60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u="none" strike="noStrike" dirty="0" smtClean="0">
                          <a:effectLst/>
                          <a:latin typeface="Calibri" panose="020F0502020204030204" pitchFamily="34" charset="0"/>
                        </a:rPr>
                        <a:t>TE/Vaquez</a:t>
                      </a:r>
                      <a:endParaRPr lang="fr-FR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204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060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SMD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190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060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LLC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172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060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MH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138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60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LMC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64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0605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Calibri" panose="020F0502020204030204" pitchFamily="34" charset="0"/>
                        </a:rPr>
                        <a:t>3197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386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Calibri" panose="020F0502020204030204" pitchFamily="34" charset="0"/>
                        </a:rPr>
                        <a:t>331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Calibri" panose="020F0502020204030204" pitchFamily="34" charset="0"/>
                        </a:rPr>
                        <a:t>59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62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Calibri" panose="020F0502020204030204" pitchFamily="34" charset="0"/>
                        </a:rPr>
                        <a:t>48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9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666" y="3789040"/>
            <a:ext cx="7147636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7" name="Espace réservé du contenu 1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090987"/>
          </a:xfrm>
        </p:spPr>
        <p:txBody>
          <a:bodyPr/>
          <a:lstStyle/>
          <a:p>
            <a:r>
              <a:rPr lang="fr-FR" dirty="0" smtClean="0"/>
              <a:t>Cohorte 759 allogreffe</a:t>
            </a:r>
            <a:endParaRPr lang="fr-FR" b="1" dirty="0" smtClean="0"/>
          </a:p>
          <a:p>
            <a:pPr lvl="1"/>
            <a:r>
              <a:rPr lang="fr-FR" dirty="0" smtClean="0"/>
              <a:t>1990-2009 USA</a:t>
            </a:r>
          </a:p>
          <a:p>
            <a:pPr lvl="1"/>
            <a:r>
              <a:rPr lang="fr-FR" dirty="0" smtClean="0"/>
              <a:t>Enfants/adolescents</a:t>
            </a:r>
          </a:p>
          <a:p>
            <a:r>
              <a:rPr lang="fr-FR" dirty="0" smtClean="0"/>
              <a:t>De J0 à J30</a:t>
            </a:r>
          </a:p>
          <a:p>
            <a:pPr lvl="1"/>
            <a:r>
              <a:rPr lang="fr-FR" dirty="0" smtClean="0"/>
              <a:t>~8% bactériémies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Infections </a:t>
            </a:r>
            <a:r>
              <a:rPr lang="fr-FR" dirty="0" smtClean="0"/>
              <a:t>et allogreffe</a:t>
            </a:r>
            <a:endParaRPr lang="fr-FR" dirty="0"/>
          </a:p>
        </p:txBody>
      </p:sp>
      <p:sp>
        <p:nvSpPr>
          <p:cNvPr id="6" name="ZoneTexte 4"/>
          <p:cNvSpPr txBox="1"/>
          <p:nvPr/>
        </p:nvSpPr>
        <p:spPr>
          <a:xfrm>
            <a:off x="6084168" y="2132856"/>
            <a:ext cx="2604239" cy="369332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</a:lstStyle>
          <a:p>
            <a:r>
              <a:rPr lang="fr-FR" dirty="0"/>
              <a:t>Srinivasan BBMT  2013</a:t>
            </a:r>
          </a:p>
        </p:txBody>
      </p:sp>
    </p:spTree>
    <p:extLst>
      <p:ext uri="{BB962C8B-B14F-4D97-AF65-F5344CB8AC3E}">
        <p14:creationId xmlns:p14="http://schemas.microsoft.com/office/powerpoint/2010/main" val="1669919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32298" y="1295328"/>
            <a:ext cx="8229600" cy="4090268"/>
          </a:xfrm>
        </p:spPr>
        <p:txBody>
          <a:bodyPr/>
          <a:lstStyle/>
          <a:p>
            <a:r>
              <a:rPr lang="fr-FR" sz="2800" b="1" dirty="0">
                <a:cs typeface="Calibri" panose="020F0502020204030204" pitchFamily="34" charset="0"/>
              </a:rPr>
              <a:t>BGN: 35 à 73%</a:t>
            </a:r>
          </a:p>
          <a:p>
            <a:r>
              <a:rPr lang="fr-FR" sz="2800" b="1" dirty="0" smtClean="0">
                <a:cs typeface="Calibri" panose="020F0502020204030204" pitchFamily="34" charset="0"/>
              </a:rPr>
              <a:t>Pyo</a:t>
            </a:r>
            <a:r>
              <a:rPr lang="fr-FR" sz="2800" b="1" dirty="0">
                <a:cs typeface="Calibri" panose="020F0502020204030204" pitchFamily="34" charset="0"/>
              </a:rPr>
              <a:t>: 3 à 30</a:t>
            </a:r>
            <a:r>
              <a:rPr lang="fr-FR" sz="2800" b="1" dirty="0" smtClean="0">
                <a:cs typeface="Calibri" panose="020F0502020204030204" pitchFamily="34" charset="0"/>
              </a:rPr>
              <a:t>%</a:t>
            </a:r>
          </a:p>
          <a:p>
            <a:r>
              <a:rPr lang="fr-FR" sz="2800" b="1" dirty="0" smtClean="0">
                <a:cs typeface="Calibri" panose="020F0502020204030204" pitchFamily="34" charset="0"/>
              </a:rPr>
              <a:t>CG+: 14 à 69%</a:t>
            </a:r>
          </a:p>
          <a:p>
            <a:pPr lvl="1"/>
            <a:r>
              <a:rPr lang="fr-FR" sz="2400" b="1" dirty="0" smtClean="0">
                <a:cs typeface="Calibri" panose="020F0502020204030204" pitchFamily="34" charset="0"/>
              </a:rPr>
              <a:t>Prise en compte ou pas </a:t>
            </a:r>
          </a:p>
          <a:p>
            <a:pPr marL="392113" lvl="1" indent="0">
              <a:buNone/>
            </a:pPr>
            <a:r>
              <a:rPr lang="fr-FR" sz="2400" b="1" dirty="0" smtClean="0">
                <a:cs typeface="Calibri" panose="020F0502020204030204" pitchFamily="34" charset="0"/>
              </a:rPr>
              <a:t>de SCN sur 1 seule série</a:t>
            </a:r>
            <a:endParaRPr lang="fr-FR" sz="2400" b="1" dirty="0">
              <a:cs typeface="Calibri" panose="020F0502020204030204" pitchFamily="34" charset="0"/>
            </a:endParaRPr>
          </a:p>
          <a:p>
            <a:endParaRPr lang="fr-FR" sz="2800" b="1" dirty="0">
              <a:cs typeface="Calibri" panose="020F0502020204030204" pitchFamily="34" charset="0"/>
            </a:endParaRP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Ecologie variable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448926" y="5500798"/>
            <a:ext cx="2146742" cy="369332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</a:lstStyle>
          <a:p>
            <a:r>
              <a:rPr lang="fr-FR" dirty="0" err="1" smtClean="0"/>
              <a:t>Blennow</a:t>
            </a:r>
            <a:r>
              <a:rPr lang="fr-FR" dirty="0" smtClean="0"/>
              <a:t> BJH 2015</a:t>
            </a:r>
            <a:endParaRPr lang="en-US" dirty="0"/>
          </a:p>
        </p:txBody>
      </p:sp>
      <p:grpSp>
        <p:nvGrpSpPr>
          <p:cNvPr id="8" name="Groupe 7"/>
          <p:cNvGrpSpPr/>
          <p:nvPr/>
        </p:nvGrpSpPr>
        <p:grpSpPr>
          <a:xfrm>
            <a:off x="4482660" y="1433623"/>
            <a:ext cx="4053942" cy="4067175"/>
            <a:chOff x="107504" y="-820786"/>
            <a:chExt cx="4053942" cy="4067175"/>
          </a:xfrm>
        </p:grpSpPr>
        <p:pic>
          <p:nvPicPr>
            <p:cNvPr id="4" name="Imag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7504" y="-811259"/>
              <a:ext cx="2962275" cy="4048125"/>
            </a:xfrm>
            <a:prstGeom prst="rect">
              <a:avLst/>
            </a:prstGeom>
          </p:spPr>
        </p:pic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87671" y="-811260"/>
              <a:ext cx="638175" cy="4048125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13771" y="-820786"/>
              <a:ext cx="447675" cy="4067175"/>
            </a:xfrm>
            <a:prstGeom prst="rect">
              <a:avLst/>
            </a:prstGeom>
          </p:spPr>
        </p:pic>
      </p:grpSp>
      <p:sp>
        <p:nvSpPr>
          <p:cNvPr id="9" name="Ellipse 8"/>
          <p:cNvSpPr/>
          <p:nvPr/>
        </p:nvSpPr>
        <p:spPr>
          <a:xfrm>
            <a:off x="8172400" y="3318782"/>
            <a:ext cx="216024" cy="1479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8118894" y="3068960"/>
            <a:ext cx="269530" cy="24982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73423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Enquête 25 pays allo ET </a:t>
            </a:r>
            <a:r>
              <a:rPr lang="fr-FR" dirty="0" err="1" smtClean="0"/>
              <a:t>autoG</a:t>
            </a:r>
            <a:endParaRPr lang="fr-FR" dirty="0" smtClean="0"/>
          </a:p>
          <a:p>
            <a:pPr lvl="1"/>
            <a:r>
              <a:rPr lang="fr-FR" dirty="0" err="1" smtClean="0"/>
              <a:t>Fev</a:t>
            </a:r>
            <a:r>
              <a:rPr lang="fr-FR" dirty="0" smtClean="0"/>
              <a:t> 14-mai 15</a:t>
            </a:r>
          </a:p>
          <a:p>
            <a:pPr lvl="1"/>
            <a:r>
              <a:rPr lang="fr-FR" dirty="0" smtClean="0"/>
              <a:t>414 </a:t>
            </a:r>
            <a:r>
              <a:rPr lang="fr-FR" dirty="0" err="1" smtClean="0"/>
              <a:t>alloG</a:t>
            </a:r>
            <a:r>
              <a:rPr lang="fr-FR" dirty="0" smtClean="0"/>
              <a:t>:  Pas de distinction phase aigue ou non</a:t>
            </a:r>
          </a:p>
          <a:p>
            <a:r>
              <a:rPr lang="fr-FR" dirty="0" smtClean="0"/>
              <a:t>Niveaux de résistances très élevés</a:t>
            </a:r>
          </a:p>
          <a:p>
            <a:pPr lvl="1"/>
            <a:r>
              <a:rPr lang="fr-FR" dirty="0" smtClean="0"/>
              <a:t>FQ: 56%</a:t>
            </a:r>
          </a:p>
          <a:p>
            <a:pPr lvl="1"/>
            <a:r>
              <a:rPr lang="fr-FR" dirty="0" smtClean="0"/>
              <a:t>BL (FEP/CAZ/TZB): 59%</a:t>
            </a:r>
          </a:p>
          <a:p>
            <a:pPr lvl="1"/>
            <a:r>
              <a:rPr lang="fr-FR" dirty="0" err="1" smtClean="0"/>
              <a:t>Carba</a:t>
            </a:r>
            <a:r>
              <a:rPr lang="fr-FR" dirty="0" smtClean="0"/>
              <a:t>: 24%</a:t>
            </a:r>
          </a:p>
          <a:p>
            <a:r>
              <a:rPr lang="fr-FR" dirty="0" smtClean="0"/>
              <a:t>Moins fréquent en Europe Nord Ouest (dont la France)</a:t>
            </a:r>
          </a:p>
          <a:p>
            <a:pPr lvl="1"/>
            <a:r>
              <a:rPr lang="fr-FR" dirty="0"/>
              <a:t>FQ: </a:t>
            </a:r>
            <a:r>
              <a:rPr lang="fr-FR" dirty="0" smtClean="0"/>
              <a:t>36%</a:t>
            </a:r>
            <a:endParaRPr lang="fr-FR" dirty="0"/>
          </a:p>
          <a:p>
            <a:pPr lvl="1"/>
            <a:r>
              <a:rPr lang="fr-FR" dirty="0"/>
              <a:t>BL (FEP/CAZ/TZB): </a:t>
            </a:r>
            <a:r>
              <a:rPr lang="fr-FR" dirty="0" smtClean="0"/>
              <a:t>28%</a:t>
            </a:r>
            <a:endParaRPr lang="fr-FR" dirty="0"/>
          </a:p>
          <a:p>
            <a:pPr lvl="1"/>
            <a:r>
              <a:rPr lang="fr-FR" dirty="0" err="1"/>
              <a:t>Carba</a:t>
            </a:r>
            <a:r>
              <a:rPr lang="fr-FR" dirty="0"/>
              <a:t>: </a:t>
            </a:r>
            <a:r>
              <a:rPr lang="fr-FR" dirty="0" smtClean="0"/>
              <a:t>5%</a:t>
            </a:r>
            <a:endParaRPr lang="fr-FR" dirty="0"/>
          </a:p>
          <a:p>
            <a:pPr lvl="1"/>
            <a:endParaRPr lang="fr-FR" dirty="0" smtClean="0"/>
          </a:p>
          <a:p>
            <a:pPr lvl="2"/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problème en France et en Europe c’est bien le niveau de résistance des BGN</a:t>
            </a:r>
            <a:endParaRPr lang="fr-FR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084888" y="6234113"/>
            <a:ext cx="2004844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altLang="fr-FR" dirty="0" err="1"/>
              <a:t>Averbuch</a:t>
            </a:r>
            <a:r>
              <a:rPr lang="en-GB" altLang="fr-FR" dirty="0"/>
              <a:t> et al. CID 2017</a:t>
            </a:r>
          </a:p>
        </p:txBody>
      </p:sp>
    </p:spTree>
    <p:extLst>
      <p:ext uri="{BB962C8B-B14F-4D97-AF65-F5344CB8AC3E}">
        <p14:creationId xmlns:p14="http://schemas.microsoft.com/office/powerpoint/2010/main" val="332797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938"/>
    </mc:Choice>
    <mc:Fallback xmlns="">
      <p:transition spd="slow" advTm="41938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Bactériémies (Etudes EORTC)</a:t>
            </a:r>
          </a:p>
          <a:p>
            <a:pPr lvl="1"/>
            <a:r>
              <a:rPr lang="fr-FR" dirty="0" smtClean="0"/>
              <a:t>21% en 1978</a:t>
            </a:r>
          </a:p>
          <a:p>
            <a:pPr lvl="1"/>
            <a:r>
              <a:rPr lang="fr-FR" dirty="0" smtClean="0"/>
              <a:t>7% en 1994</a:t>
            </a:r>
          </a:p>
          <a:p>
            <a:r>
              <a:rPr lang="fr-FR" dirty="0" smtClean="0"/>
              <a:t>Essai ALFA-9802: 459 pts – 1999-2006</a:t>
            </a:r>
          </a:p>
          <a:p>
            <a:pPr lvl="1"/>
            <a:r>
              <a:rPr lang="fr-FR" dirty="0" smtClean="0"/>
              <a:t>1,7% DC / 1369 NF</a:t>
            </a:r>
          </a:p>
          <a:p>
            <a:r>
              <a:rPr lang="fr-FR" dirty="0" smtClean="0"/>
              <a:t>Bactériémies </a:t>
            </a:r>
            <a:r>
              <a:rPr lang="fr-FR" dirty="0" err="1" smtClean="0"/>
              <a:t>MdS</a:t>
            </a:r>
            <a:r>
              <a:rPr lang="fr-FR" dirty="0" smtClean="0"/>
              <a:t> Lille 2011</a:t>
            </a:r>
          </a:p>
          <a:p>
            <a:pPr lvl="1"/>
            <a:r>
              <a:rPr lang="fr-FR" dirty="0" smtClean="0"/>
              <a:t>4,5% DC « infection » à J14</a:t>
            </a:r>
          </a:p>
          <a:p>
            <a:pPr lvl="1"/>
            <a:r>
              <a:rPr lang="fr-FR" dirty="0" smtClean="0"/>
              <a:t>12% DC toutes causes J30</a:t>
            </a:r>
          </a:p>
          <a:p>
            <a:endParaRPr lang="fr-FR" dirty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Mortalité des infections bactériennes:</a:t>
            </a:r>
            <a:endParaRPr lang="fr-FR" dirty="0" smtClean="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5826040" y="2636912"/>
            <a:ext cx="3317960" cy="369332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dirty="0" smtClean="0"/>
              <a:t>Cannas </a:t>
            </a:r>
            <a:r>
              <a:rPr lang="fr-FR" dirty="0" err="1"/>
              <a:t>Leuk</a:t>
            </a:r>
            <a:r>
              <a:rPr lang="fr-FR" dirty="0"/>
              <a:t> </a:t>
            </a:r>
            <a:r>
              <a:rPr lang="fr-FR" dirty="0" err="1"/>
              <a:t>Lymphoma</a:t>
            </a:r>
            <a:r>
              <a:rPr lang="fr-FR" dirty="0"/>
              <a:t>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860032" y="3717032"/>
            <a:ext cx="3130024" cy="369332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/>
              <a:t>Balkaran S. Thèse Lille 2012</a:t>
            </a:r>
            <a:endParaRPr lang="en-US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754899"/>
              </p:ext>
            </p:extLst>
          </p:nvPr>
        </p:nvGraphicFramePr>
        <p:xfrm>
          <a:off x="5292080" y="4293096"/>
          <a:ext cx="2828862" cy="2346960"/>
        </p:xfrm>
        <a:graphic>
          <a:graphicData uri="http://schemas.openxmlformats.org/drawingml/2006/table">
            <a:tbl>
              <a:tblPr/>
              <a:tblGrid>
                <a:gridCol w="2239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itchFamily="2" charset="-122"/>
                          <a:cs typeface="Calibri" panose="020F0502020204030204" pitchFamily="34" charset="0"/>
                        </a:rPr>
                        <a:t>Maladie hématologique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itchFamily="2" charset="-122"/>
                          <a:cs typeface="Calibri" panose="020F0502020204030204" pitchFamily="34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itchFamily="2" charset="-122"/>
                          <a:cs typeface="Calibri" panose="020F0502020204030204" pitchFamily="34" charset="0"/>
                        </a:rPr>
                        <a:t>LLC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itchFamily="2" charset="-122"/>
                          <a:cs typeface="Calibri" panose="020F0502020204030204" pitchFamily="34" charset="0"/>
                        </a:rPr>
                        <a:t>12,5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itchFamily="2" charset="-122"/>
                          <a:cs typeface="Calibri" panose="020F0502020204030204" pitchFamily="34" charset="0"/>
                        </a:rPr>
                        <a:t>Myélome multiple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itchFamily="2" charset="-122"/>
                          <a:cs typeface="Calibri" panose="020F0502020204030204" pitchFamily="34" charset="0"/>
                        </a:rPr>
                        <a:t>11,1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itchFamily="2" charset="-122"/>
                          <a:cs typeface="Calibri" panose="020F0502020204030204" pitchFamily="34" charset="0"/>
                        </a:rPr>
                        <a:t>Lymphome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itchFamily="2" charset="-122"/>
                          <a:cs typeface="Calibri" panose="020F0502020204030204" pitchFamily="34" charset="0"/>
                        </a:rPr>
                        <a:t>6,7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2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itchFamily="2" charset="-122"/>
                          <a:cs typeface="Calibri" panose="020F0502020204030204" pitchFamily="34" charset="0"/>
                        </a:rPr>
                        <a:t>Autogreffe de CSH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itchFamily="2" charset="-122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itchFamily="2" charset="-122"/>
                          <a:cs typeface="Calibri" panose="020F0502020204030204" pitchFamily="34" charset="0"/>
                        </a:rPr>
                        <a:t>Allogreffe de CSH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itchFamily="2" charset="-122"/>
                          <a:cs typeface="Calibri" panose="020F0502020204030204" pitchFamily="34" charset="0"/>
                        </a:rPr>
                        <a:t>3,7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itchFamily="2" charset="-122"/>
                          <a:cs typeface="Calibri" panose="020F0502020204030204" pitchFamily="34" charset="0"/>
                        </a:rPr>
                        <a:t>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itchFamily="2" charset="-122"/>
                          <a:cs typeface="Calibri" panose="020F0502020204030204" pitchFamily="34" charset="0"/>
                        </a:rPr>
                        <a:t>2,9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85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Menu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113"/>
            <a:ext cx="8229600" cy="4090987"/>
          </a:xfrm>
        </p:spPr>
        <p:txBody>
          <a:bodyPr/>
          <a:lstStyle/>
          <a:p>
            <a:pPr eaLnBrk="1" hangingPunct="1"/>
            <a:r>
              <a:rPr lang="fr-FR" smtClean="0"/>
              <a:t>Définitions</a:t>
            </a:r>
          </a:p>
          <a:p>
            <a:pPr eaLnBrk="1" hangingPunct="1"/>
            <a:r>
              <a:rPr lang="fr-FR" smtClean="0"/>
              <a:t>Epidémiologie bactérienne</a:t>
            </a:r>
          </a:p>
          <a:p>
            <a:pPr eaLnBrk="1" hangingPunct="1"/>
            <a:r>
              <a:rPr lang="fr-FR" smtClean="0"/>
              <a:t>Pronostic</a:t>
            </a:r>
          </a:p>
          <a:p>
            <a:pPr eaLnBrk="1" hangingPunct="1"/>
            <a:r>
              <a:rPr lang="fr-FR" smtClean="0"/>
              <a:t>Principes de prise en charge</a:t>
            </a:r>
          </a:p>
          <a:p>
            <a:pPr eaLnBrk="1" hangingPunct="1"/>
            <a:r>
              <a:rPr lang="fr-FR" smtClean="0"/>
              <a:t>Propositions thérapeutiques</a:t>
            </a:r>
          </a:p>
        </p:txBody>
      </p:sp>
    </p:spTree>
    <p:extLst>
      <p:ext uri="{BB962C8B-B14F-4D97-AF65-F5344CB8AC3E}">
        <p14:creationId xmlns:p14="http://schemas.microsoft.com/office/powerpoint/2010/main" val="983494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2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2075" y="4292600"/>
            <a:ext cx="6511925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090987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fr-FR" smtClean="0"/>
              <a:t>Etude rétrospective réa St Louis 1998-2008</a:t>
            </a:r>
          </a:p>
          <a:p>
            <a:pPr lvl="1">
              <a:defRPr/>
            </a:pPr>
            <a:r>
              <a:rPr lang="fr-FR" smtClean="0"/>
              <a:t>Comparaison 1998-2003 et 2004-2008</a:t>
            </a:r>
          </a:p>
          <a:p>
            <a:pPr>
              <a:defRPr/>
            </a:pPr>
            <a:r>
              <a:rPr lang="fr-FR" smtClean="0"/>
              <a:t>428 en SS/CS sur 637 admissions de neutropéniques</a:t>
            </a:r>
          </a:p>
          <a:p>
            <a:pPr lvl="1">
              <a:defRPr/>
            </a:pPr>
            <a:r>
              <a:rPr lang="fr-FR" smtClean="0"/>
              <a:t>IGS II: 59 vs 53</a:t>
            </a:r>
          </a:p>
          <a:p>
            <a:pPr lvl="1">
              <a:defRPr/>
            </a:pPr>
            <a:r>
              <a:rPr lang="fr-FR" smtClean="0"/>
              <a:t>SOFA: 10 vs 9</a:t>
            </a:r>
          </a:p>
          <a:p>
            <a:pPr>
              <a:defRPr/>
            </a:pPr>
            <a:r>
              <a:rPr lang="fr-FR" smtClean="0"/>
              <a:t>Hémopathies: 84%</a:t>
            </a:r>
          </a:p>
          <a:p>
            <a:pPr lvl="1">
              <a:defRPr/>
            </a:pPr>
            <a:r>
              <a:rPr lang="fr-FR" smtClean="0"/>
              <a:t>LA:  37,5 vs 35,2%</a:t>
            </a:r>
          </a:p>
          <a:p>
            <a:pPr lvl="1">
              <a:defRPr/>
            </a:pPr>
            <a:r>
              <a:rPr lang="fr-FR" smtClean="0"/>
              <a:t>Lymphome: 29,3 vs 36%</a:t>
            </a:r>
          </a:p>
          <a:p>
            <a:pPr lvl="1">
              <a:defRPr/>
            </a:pPr>
            <a:r>
              <a:rPr lang="fr-FR" smtClean="0"/>
              <a:t>Myélome: 11,9 vs 7,4%</a:t>
            </a:r>
          </a:p>
          <a:p>
            <a:pPr lvl="1">
              <a:defRPr/>
            </a:pPr>
            <a:endParaRPr lang="fr-FR" smtClean="0"/>
          </a:p>
          <a:p>
            <a:pPr>
              <a:defRPr/>
            </a:pPr>
            <a:r>
              <a:rPr lang="fr-FR" smtClean="0"/>
              <a:t>Allogreffe</a:t>
            </a:r>
          </a:p>
          <a:p>
            <a:pPr lvl="1">
              <a:defRPr/>
            </a:pPr>
            <a:r>
              <a:rPr lang="fr-FR" smtClean="0"/>
              <a:t>8,1 vs 10,2%</a:t>
            </a: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Neutropénie: sepsis, choc et survie</a:t>
            </a:r>
            <a:endParaRPr lang="fr-FR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0" y="6237288"/>
            <a:ext cx="2262158" cy="369332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/>
              <a:t>Legrand, CCM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89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74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3387" y="2481287"/>
            <a:ext cx="7308850" cy="375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Neutropénie: sepsis sévère, choc et survie</a:t>
            </a:r>
            <a:endParaRPr lang="fr-FR"/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0" y="6237288"/>
            <a:ext cx="2262158" cy="369332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/>
              <a:t>Legrand, CCM 2012</a:t>
            </a:r>
            <a:endParaRPr lang="en-US"/>
          </a:p>
        </p:txBody>
      </p:sp>
      <p:sp>
        <p:nvSpPr>
          <p:cNvPr id="11" name="ZoneTexte 10"/>
          <p:cNvSpPr txBox="1"/>
          <p:nvPr/>
        </p:nvSpPr>
        <p:spPr>
          <a:xfrm>
            <a:off x="179512" y="1598469"/>
            <a:ext cx="1673876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fr-FR" b="1" dirty="0">
                <a:latin typeface="Calibri" pitchFamily="34" charset="0"/>
              </a:rPr>
              <a:t>Mortalité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r-FR" dirty="0" smtClean="0">
                <a:latin typeface="Calibri" pitchFamily="34" charset="0"/>
              </a:rPr>
              <a:t>Réa</a:t>
            </a:r>
            <a:r>
              <a:rPr lang="fr-FR" dirty="0">
                <a:latin typeface="Calibri" pitchFamily="34" charset="0"/>
              </a:rPr>
              <a:t>: 40,1%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r-FR" dirty="0">
                <a:latin typeface="Calibri" pitchFamily="34" charset="0"/>
              </a:rPr>
              <a:t>Hôpital: 49,8%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r-FR" dirty="0">
                <a:latin typeface="Calibri" pitchFamily="34" charset="0"/>
              </a:rPr>
              <a:t>6 mois: 63,3%</a:t>
            </a:r>
          </a:p>
        </p:txBody>
      </p:sp>
    </p:spTree>
    <p:extLst>
      <p:ext uri="{BB962C8B-B14F-4D97-AF65-F5344CB8AC3E}">
        <p14:creationId xmlns:p14="http://schemas.microsoft.com/office/powerpoint/2010/main" val="3872258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Espace réservé du contenu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090268"/>
          </a:xfrm>
        </p:spPr>
        <p:txBody>
          <a:bodyPr/>
          <a:lstStyle/>
          <a:p>
            <a:r>
              <a:rPr lang="fr-FR" dirty="0"/>
              <a:t>Bactériémies </a:t>
            </a:r>
            <a:r>
              <a:rPr lang="fr-FR" dirty="0" smtClean="0"/>
              <a:t>hématologie, Lille: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Importance </a:t>
            </a:r>
            <a:r>
              <a:rPr lang="fr-FR" dirty="0" smtClean="0"/>
              <a:t>du suivi de </a:t>
            </a:r>
            <a:r>
              <a:rPr lang="fr-FR" dirty="0"/>
              <a:t>données </a:t>
            </a:r>
            <a:r>
              <a:rPr lang="fr-FR" dirty="0" smtClean="0"/>
              <a:t>locales</a:t>
            </a:r>
          </a:p>
        </p:txBody>
      </p:sp>
      <p:sp>
        <p:nvSpPr>
          <p:cNvPr id="80" name="Text Box 8"/>
          <p:cNvSpPr txBox="1">
            <a:spLocks noChangeArrowheads="1"/>
          </p:cNvSpPr>
          <p:nvPr/>
        </p:nvSpPr>
        <p:spPr bwMode="auto">
          <a:xfrm>
            <a:off x="5364088" y="2196451"/>
            <a:ext cx="3091904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dirty="0"/>
              <a:t>Données M </a:t>
            </a:r>
            <a:r>
              <a:rPr lang="fr-FR" dirty="0" err="1"/>
              <a:t>Titecat</a:t>
            </a:r>
            <a:r>
              <a:rPr lang="fr-FR" dirty="0"/>
              <a:t>, Bactériologie, Lille</a:t>
            </a:r>
            <a:endParaRPr lang="en-US" dirty="0"/>
          </a:p>
        </p:txBody>
      </p:sp>
      <p:graphicFrame>
        <p:nvGraphicFramePr>
          <p:cNvPr id="23637" name="Group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623750"/>
              </p:ext>
            </p:extLst>
          </p:nvPr>
        </p:nvGraphicFramePr>
        <p:xfrm>
          <a:off x="179388" y="2048973"/>
          <a:ext cx="3170823" cy="3954363"/>
        </p:xfrm>
        <a:graphic>
          <a:graphicData uri="http://schemas.openxmlformats.org/drawingml/2006/table">
            <a:tbl>
              <a:tblPr/>
              <a:tblGrid>
                <a:gridCol w="2398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2023 n = 225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Nb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%</a:t>
                      </a:r>
                      <a:endParaRPr kumimoji="0" lang="fr-FR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 Bacilles Gram négatif</a:t>
                      </a:r>
                      <a:endParaRPr kumimoji="0" lang="fr-FR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53%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Entérobactéries non BLSE</a:t>
                      </a: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86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38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   dont BLSE</a:t>
                      </a: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11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5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   dont EPC</a:t>
                      </a: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13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6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Pseudomonas</a:t>
                      </a:r>
                      <a:r>
                        <a:rPr kumimoji="0" lang="fr-FR" alt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 « S »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23</a:t>
                      </a:r>
                      <a:endParaRPr kumimoji="0" lang="fr-FR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10</a:t>
                      </a:r>
                      <a:endParaRPr kumimoji="0" lang="fr-FR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413">
                <a:tc>
                  <a:txBody>
                    <a:bodyPr/>
                    <a:lstStyle/>
                    <a:p>
                      <a:pPr lvl="1"/>
                      <a:r>
                        <a:rPr lang="fr-FR" sz="14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BGN divers</a:t>
                      </a:r>
                      <a:endParaRPr lang="fr-FR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11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5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Cocci Gram positif</a:t>
                      </a:r>
                      <a:endParaRPr kumimoji="0" lang="fr-FR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32%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516">
                <a:tc>
                  <a:txBody>
                    <a:bodyPr/>
                    <a:lstStyle/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Arial" charset="0"/>
                        </a:rPr>
                        <a:t>SCN (≥ 2 séries)</a:t>
                      </a: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33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15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0231">
                <a:tc>
                  <a:txBody>
                    <a:bodyPr/>
                    <a:lstStyle/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Streptocoques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17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8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516">
                <a:tc>
                  <a:txBody>
                    <a:bodyPr/>
                    <a:lstStyle/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Entérocoques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13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6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922028"/>
                  </a:ext>
                </a:extLst>
              </a:tr>
              <a:tr h="224516">
                <a:tc>
                  <a:txBody>
                    <a:bodyPr/>
                    <a:lstStyle/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S. aureus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7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3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516">
                <a:tc>
                  <a:txBody>
                    <a:bodyPr/>
                    <a:lstStyle/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   dont SARM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&lt;1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644909"/>
                  </a:ext>
                </a:extLst>
              </a:tr>
              <a:tr h="224516">
                <a:tc>
                  <a:txBody>
                    <a:bodyPr/>
                    <a:lstStyle/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Pneumocoque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2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119905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Bacilles Gram positif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15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7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Anaérobies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7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3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9921609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Candida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6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3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258770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Autres</a:t>
                      </a:r>
                    </a:p>
                  </a:txBody>
                  <a:tcPr marL="44450" marR="4445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4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2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392564"/>
                  </a:ext>
                </a:extLst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6818" y="3861048"/>
            <a:ext cx="5078408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95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925"/>
    </mc:Choice>
    <mc:Fallback xmlns="">
      <p:transition spd="slow" advTm="92925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fr-FR" smtClean="0"/>
              <a:t>Prise en charge</a:t>
            </a:r>
            <a:endParaRPr lang="fr-FR"/>
          </a:p>
        </p:txBody>
      </p:sp>
      <p:sp>
        <p:nvSpPr>
          <p:cNvPr id="160771" name="Sous-titre 5"/>
          <p:cNvSpPr>
            <a:spLocks noGrp="1"/>
          </p:cNvSpPr>
          <p:nvPr>
            <p:ph type="subTitle" idx="1"/>
          </p:nvPr>
        </p:nvSpPr>
        <p:spPr>
          <a:xfrm>
            <a:off x="1403648" y="3645024"/>
            <a:ext cx="6400800" cy="1752600"/>
          </a:xfrm>
        </p:spPr>
        <p:txBody>
          <a:bodyPr/>
          <a:lstStyle/>
          <a:p>
            <a:pPr algn="l"/>
            <a:r>
              <a:rPr lang="fr-FR" dirty="0" smtClean="0"/>
              <a:t>Antibioprophylaxie</a:t>
            </a:r>
          </a:p>
          <a:p>
            <a:pPr algn="l"/>
            <a:r>
              <a:rPr lang="fr-FR" dirty="0" smtClean="0"/>
              <a:t>Hospitalisation ou ambulatoire</a:t>
            </a:r>
          </a:p>
          <a:p>
            <a:pPr algn="l"/>
            <a:r>
              <a:rPr lang="fr-FR" dirty="0" smtClean="0"/>
              <a:t>IV ou per os</a:t>
            </a:r>
          </a:p>
          <a:p>
            <a:pPr algn="l"/>
            <a:r>
              <a:rPr lang="fr-FR" dirty="0" smtClean="0"/>
              <a:t>Monothérapie ou association</a:t>
            </a:r>
          </a:p>
          <a:p>
            <a:pPr algn="l"/>
            <a:r>
              <a:rPr lang="fr-FR" dirty="0" smtClean="0"/>
              <a:t>Couverture ou non BGN BMR</a:t>
            </a:r>
          </a:p>
          <a:p>
            <a:pPr algn="l"/>
            <a:r>
              <a:rPr lang="fr-FR" dirty="0" smtClean="0"/>
              <a:t>Couverture ou non SARM</a:t>
            </a:r>
          </a:p>
        </p:txBody>
      </p:sp>
    </p:spTree>
    <p:extLst>
      <p:ext uri="{BB962C8B-B14F-4D97-AF65-F5344CB8AC3E}">
        <p14:creationId xmlns:p14="http://schemas.microsoft.com/office/powerpoint/2010/main" val="288819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bon traitement au bon moment et avec la bonne durée</a:t>
            </a:r>
          </a:p>
          <a:p>
            <a:r>
              <a:rPr lang="fr-FR" dirty="0" smtClean="0"/>
              <a:t>Minimiser:</a:t>
            </a:r>
          </a:p>
          <a:p>
            <a:pPr lvl="1"/>
            <a:r>
              <a:rPr lang="fr-FR" dirty="0" smtClean="0"/>
              <a:t>L’échec clinique</a:t>
            </a:r>
          </a:p>
          <a:p>
            <a:pPr lvl="1"/>
            <a:r>
              <a:rPr lang="fr-FR" dirty="0" smtClean="0"/>
              <a:t>La toxicité</a:t>
            </a:r>
          </a:p>
          <a:p>
            <a:pPr lvl="1"/>
            <a:r>
              <a:rPr lang="fr-FR" dirty="0" smtClean="0"/>
              <a:t>La sélection de résistances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31984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Antibioprophylaxie</a:t>
            </a:r>
          </a:p>
        </p:txBody>
      </p:sp>
      <p:sp>
        <p:nvSpPr>
          <p:cNvPr id="19968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9660004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090987"/>
          </a:xfrm>
        </p:spPr>
        <p:txBody>
          <a:bodyPr>
            <a:normAutofit/>
          </a:bodyPr>
          <a:lstStyle/>
          <a:p>
            <a:r>
              <a:rPr lang="fr-FR" smtClean="0"/>
              <a:t>Patiente de 25 ans</a:t>
            </a:r>
          </a:p>
          <a:p>
            <a:pPr lvl="1"/>
            <a:r>
              <a:rPr lang="fr-FR" smtClean="0"/>
              <a:t>Allogreffe de cellules souches hématopoïétiques</a:t>
            </a:r>
          </a:p>
          <a:p>
            <a:pPr lvl="1"/>
            <a:r>
              <a:rPr lang="fr-FR" smtClean="0"/>
              <a:t>Donneur apparenté</a:t>
            </a:r>
          </a:p>
          <a:p>
            <a:pPr lvl="1"/>
            <a:r>
              <a:rPr lang="fr-FR" smtClean="0"/>
              <a:t>Conditionnement myéloablatif</a:t>
            </a:r>
          </a:p>
          <a:p>
            <a:pPr lvl="2"/>
            <a:r>
              <a:rPr lang="fr-FR" smtClean="0"/>
              <a:t>Chimiothérapie</a:t>
            </a:r>
          </a:p>
          <a:p>
            <a:pPr lvl="2"/>
            <a:r>
              <a:rPr lang="fr-FR" smtClean="0"/>
              <a:t>Irradiation corporelle totale</a:t>
            </a:r>
          </a:p>
          <a:p>
            <a:pPr lvl="2"/>
            <a:endParaRPr lang="fr-FR" dirty="0" smtClean="0"/>
          </a:p>
        </p:txBody>
      </p:sp>
      <p:sp>
        <p:nvSpPr>
          <p:cNvPr id="14338" name="Titr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0" cy="0"/>
          </a:xfrm>
          <a:noFill/>
          <a:ln>
            <a:noFill/>
          </a:ln>
          <a:effectLst>
            <a:outerShdw dist="38100" dir="5400000" rotWithShape="0">
              <a:srgbClr val="000000">
                <a:alpha val="34999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fr-FR" dirty="0" smtClean="0"/>
              <a:t>  </a:t>
            </a:r>
          </a:p>
        </p:txBody>
      </p:sp>
      <p:sp>
        <p:nvSpPr>
          <p:cNvPr id="3" name="Titr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miter lim="800000"/>
          </a:ln>
        </p:spPr>
        <p:txBody>
          <a:bodyPr/>
          <a:lstStyle/>
          <a:p>
            <a:pPr>
              <a:defRPr/>
            </a:pPr>
            <a:r>
              <a:rPr lang="fr-FR" smtClean="0"/>
              <a:t>Vignette 1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9226851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090987"/>
          </a:xfrm>
        </p:spPr>
        <p:txBody>
          <a:bodyPr/>
          <a:lstStyle/>
          <a:p>
            <a:pPr marL="623888" indent="-514350"/>
            <a:r>
              <a:rPr lang="fr-FR" dirty="0" smtClean="0"/>
              <a:t>Pensez vous que cette patiente devrait recevoir une prophylaxie antibactérienne ?</a:t>
            </a:r>
          </a:p>
          <a:p>
            <a:pPr marL="849313" lvl="1" indent="-457200">
              <a:buFont typeface="Lucida Sans Unicode" pitchFamily="34" charset="0"/>
              <a:buAutoNum type="alphaUcPeriod"/>
            </a:pPr>
            <a:r>
              <a:rPr lang="fr-FR" dirty="0" smtClean="0"/>
              <a:t>Fluoroquinolone</a:t>
            </a:r>
          </a:p>
          <a:p>
            <a:pPr marL="849313" lvl="1" indent="-457200">
              <a:buFont typeface="Lucida Sans Unicode" pitchFamily="34" charset="0"/>
              <a:buAutoNum type="alphaUcPeriod"/>
            </a:pPr>
            <a:r>
              <a:rPr lang="fr-FR" dirty="0" smtClean="0"/>
              <a:t>Décontamination digestive non absorbable</a:t>
            </a:r>
          </a:p>
          <a:p>
            <a:pPr marL="849313" lvl="1" indent="-457200">
              <a:buFont typeface="Lucida Sans Unicode" pitchFamily="34" charset="0"/>
              <a:buAutoNum type="alphaUcPeriod"/>
            </a:pPr>
            <a:r>
              <a:rPr lang="fr-FR" dirty="0" err="1" smtClean="0"/>
              <a:t>Oracilline</a:t>
            </a:r>
            <a:endParaRPr lang="fr-FR" dirty="0" smtClean="0"/>
          </a:p>
          <a:p>
            <a:pPr marL="849313" lvl="1" indent="-457200">
              <a:buFont typeface="Lucida Sans Unicode" pitchFamily="34" charset="0"/>
              <a:buAutoNum type="alphaUcPeriod"/>
            </a:pPr>
            <a:r>
              <a:rPr lang="fr-FR" dirty="0" smtClean="0"/>
              <a:t>Cotrimoxazole </a:t>
            </a:r>
          </a:p>
          <a:p>
            <a:pPr marL="849313" lvl="1" indent="-457200">
              <a:buFont typeface="Lucida Sans Unicode" pitchFamily="34" charset="0"/>
              <a:buAutoNum type="alphaUcPeriod"/>
            </a:pPr>
            <a:r>
              <a:rPr lang="fr-FR" dirty="0" smtClean="0"/>
              <a:t>Aucune</a:t>
            </a:r>
          </a:p>
        </p:txBody>
      </p:sp>
      <p:sp>
        <p:nvSpPr>
          <p:cNvPr id="48129" name="Titr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>
              <a:defRPr/>
            </a:pPr>
            <a:r>
              <a:rPr lang="fr-FR" dirty="0" smtClean="0"/>
              <a:t>Question</a:t>
            </a:r>
          </a:p>
        </p:txBody>
      </p:sp>
    </p:spTree>
    <p:extLst>
      <p:ext uri="{BB962C8B-B14F-4D97-AF65-F5344CB8AC3E}">
        <p14:creationId xmlns:p14="http://schemas.microsoft.com/office/powerpoint/2010/main" val="26784258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ASBMT 2009, IDSA 2010, ASCO 2013 ASCO/IDSA 2018: </a:t>
            </a:r>
          </a:p>
          <a:p>
            <a:pPr lvl="1"/>
            <a:r>
              <a:rPr lang="fr-FR" smtClean="0"/>
              <a:t>FQ recommandée/ neutropénies longues BI</a:t>
            </a:r>
          </a:p>
          <a:p>
            <a:pPr lvl="1"/>
            <a:r>
              <a:rPr lang="fr-FR" smtClean="0"/>
              <a:t>Diminution HC BGN mais pas mortalité</a:t>
            </a:r>
          </a:p>
          <a:p>
            <a:pPr lvl="1"/>
            <a:r>
              <a:rPr lang="fr-FR" smtClean="0"/>
              <a:t>Implique obligatoirement de mettre en place une stratégie de dépistage des résistances des BGN aux FQ (BII)</a:t>
            </a:r>
          </a:p>
          <a:p>
            <a:endParaRPr lang="fr-FR" smtClean="0"/>
          </a:p>
          <a:p>
            <a:r>
              <a:rPr lang="fr-FR" smtClean="0"/>
              <a:t>Risques</a:t>
            </a:r>
          </a:p>
          <a:p>
            <a:pPr lvl="1"/>
            <a:r>
              <a:rPr lang="fr-FR" smtClean="0"/>
              <a:t>BGN FQ-R, autres pathogènes: SARM, BLSE, C. difficile</a:t>
            </a:r>
          </a:p>
          <a:p>
            <a:pPr lvl="1"/>
            <a:r>
              <a:rPr lang="fr-FR" smtClean="0"/>
              <a:t>Perte d’une classe pour le traitement probabiliste</a:t>
            </a:r>
          </a:p>
          <a:p>
            <a:pPr lvl="1"/>
            <a:r>
              <a:rPr lang="fr-FR" smtClean="0"/>
              <a:t>A adapter à l’écologie locale: pas si haut % de résistance</a:t>
            </a:r>
          </a:p>
          <a:p>
            <a:pPr lvl="1"/>
            <a:endParaRPr lang="fr-FR" dirty="0" smtClean="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Prophylaxies: recommandations</a:t>
            </a:r>
            <a:endParaRPr lang="fr-FR" dirty="0" smtClean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737215" y="908720"/>
            <a:ext cx="1811338" cy="95410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Tomblyn</a:t>
            </a:r>
            <a:r>
              <a:rPr lang="fr-FR" altLang="fr-F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BBMT  2009</a:t>
            </a:r>
          </a:p>
          <a:p>
            <a:r>
              <a:rPr lang="fr-FR" altLang="fr-FR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Freifeld</a:t>
            </a:r>
            <a:r>
              <a:rPr lang="fr-FR" altLang="fr-F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. CID 2011</a:t>
            </a:r>
          </a:p>
          <a:p>
            <a:r>
              <a:rPr lang="fr-FR" altLang="fr-FR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Flowers</a:t>
            </a:r>
            <a:r>
              <a:rPr lang="fr-FR" altLang="fr-F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JCO </a:t>
            </a:r>
            <a:r>
              <a:rPr lang="fr-FR" altLang="fr-FR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2013</a:t>
            </a:r>
          </a:p>
          <a:p>
            <a:r>
              <a:rPr lang="fr-FR" altLang="fr-FR" sz="1400" dirty="0" err="1"/>
              <a:t>Flowers</a:t>
            </a:r>
            <a:r>
              <a:rPr lang="fr-FR" altLang="fr-FR" sz="1400" dirty="0"/>
              <a:t>. JCO </a:t>
            </a:r>
            <a:r>
              <a:rPr lang="fr-FR" altLang="fr-FR" sz="1400" dirty="0" smtClean="0"/>
              <a:t>2018</a:t>
            </a:r>
            <a:endParaRPr lang="fr-FR" altLang="fr-FR" sz="1400" dirty="0"/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6393600" y="4077072"/>
            <a:ext cx="2498569" cy="738664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dirty="0" err="1"/>
              <a:t>Averbuch</a:t>
            </a:r>
            <a:r>
              <a:rPr lang="fr-FR" dirty="0"/>
              <a:t>. </a:t>
            </a:r>
            <a:r>
              <a:rPr lang="fr-FR" dirty="0" err="1"/>
              <a:t>Haematologica</a:t>
            </a:r>
            <a:r>
              <a:rPr lang="fr-FR" dirty="0"/>
              <a:t> 2013</a:t>
            </a:r>
          </a:p>
          <a:p>
            <a:r>
              <a:rPr lang="fr-FR" dirty="0"/>
              <a:t>EBMT </a:t>
            </a:r>
            <a:r>
              <a:rPr lang="fr-FR" dirty="0" err="1"/>
              <a:t>Handbook</a:t>
            </a:r>
            <a:r>
              <a:rPr lang="fr-FR" dirty="0"/>
              <a:t> 2019</a:t>
            </a:r>
          </a:p>
          <a:p>
            <a:r>
              <a:rPr lang="fr-FR" dirty="0" err="1"/>
              <a:t>Mikulska</a:t>
            </a:r>
            <a:r>
              <a:rPr lang="fr-FR" dirty="0"/>
              <a:t> et al J Infect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009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131"/>
    </mc:Choice>
    <mc:Fallback xmlns="">
      <p:transition spd="slow" advTm="135131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Patients pré prise de greffe </a:t>
            </a:r>
          </a:p>
          <a:p>
            <a:pPr lvl="1"/>
            <a:r>
              <a:rPr lang="fr-FR" dirty="0" smtClean="0"/>
              <a:t>Comparaison centre avec ou sans</a:t>
            </a:r>
          </a:p>
          <a:p>
            <a:pPr lvl="1"/>
            <a:r>
              <a:rPr lang="fr-FR" dirty="0" smtClean="0"/>
              <a:t>ABPL associé à risque accru de bactériémie à BGN (significatif en </a:t>
            </a:r>
            <a:r>
              <a:rPr lang="fr-FR" dirty="0" err="1" smtClean="0"/>
              <a:t>univarié</a:t>
            </a:r>
            <a:r>
              <a:rPr lang="fr-FR" dirty="0" smtClean="0"/>
              <a:t>)</a:t>
            </a:r>
          </a:p>
          <a:p>
            <a:r>
              <a:rPr lang="fr-FR" dirty="0"/>
              <a:t>Patients pré prise de greffe</a:t>
            </a:r>
          </a:p>
          <a:p>
            <a:pPr lvl="1"/>
            <a:r>
              <a:rPr lang="fr-FR" dirty="0" smtClean="0"/>
              <a:t>ABPL avec/sans</a:t>
            </a:r>
            <a:endParaRPr lang="fr-FR" dirty="0"/>
          </a:p>
          <a:p>
            <a:pPr lvl="1"/>
            <a:r>
              <a:rPr lang="fr-FR" dirty="0" smtClean="0"/>
              <a:t>Plus de HC à BGN « sans » (15vs34, p=0,003)</a:t>
            </a:r>
          </a:p>
          <a:p>
            <a:pPr lvl="1"/>
            <a:r>
              <a:rPr lang="fr-FR" dirty="0" smtClean="0"/>
              <a:t>Pas de différence mortalité (~5%)</a:t>
            </a:r>
          </a:p>
          <a:p>
            <a:pPr lvl="1"/>
            <a:r>
              <a:rPr lang="fr-FR" dirty="0" smtClean="0"/>
              <a:t>Moins de résistances à </a:t>
            </a:r>
            <a:r>
              <a:rPr lang="fr-FR" dirty="0" err="1" smtClean="0"/>
              <a:t>pip</a:t>
            </a:r>
            <a:r>
              <a:rPr lang="fr-FR" dirty="0" smtClean="0"/>
              <a:t>/taz (71vs30), FQ (49vs10) et </a:t>
            </a:r>
            <a:r>
              <a:rPr lang="fr-FR" dirty="0" err="1" smtClean="0"/>
              <a:t>carba</a:t>
            </a:r>
            <a:r>
              <a:rPr lang="fr-FR" dirty="0" smtClean="0"/>
              <a:t> (95vs50) « sans »</a:t>
            </a:r>
          </a:p>
          <a:p>
            <a:r>
              <a:rPr lang="fr-FR" dirty="0" smtClean="0"/>
              <a:t>Etude Brésilienne 310 greffes dont 21% allo,</a:t>
            </a:r>
          </a:p>
          <a:p>
            <a:pPr lvl="1"/>
            <a:r>
              <a:rPr lang="fr-FR" dirty="0" smtClean="0"/>
              <a:t>2016-2018 (avec) vs 2019 (sans) ABPL</a:t>
            </a:r>
          </a:p>
          <a:p>
            <a:pPr lvl="1"/>
            <a:r>
              <a:rPr lang="fr-FR" dirty="0" smtClean="0"/>
              <a:t>Plus de bactériémies « après » (14 vs 37%;  OR 3,7 [2,0-7,1])</a:t>
            </a:r>
          </a:p>
          <a:p>
            <a:pPr lvl="1"/>
            <a:r>
              <a:rPr lang="fr-FR" dirty="0" smtClean="0"/>
              <a:t>Moins de résistance des BGN « après » 60 vs 17% </a:t>
            </a:r>
          </a:p>
          <a:p>
            <a:pPr lvl="1"/>
            <a:r>
              <a:rPr lang="fr-FR" dirty="0" smtClean="0"/>
              <a:t>Moindre mortalité à j30 (27 vs 3%;  OR 0,23 [0,06-0,95])</a:t>
            </a:r>
          </a:p>
          <a:p>
            <a:pPr lvl="2"/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Antibioprophylaxie par lévofloxacine (ABPL)</a:t>
            </a:r>
            <a:endParaRPr lang="fr-FR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724128" y="5517232"/>
            <a:ext cx="2273710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Guimarães </a:t>
            </a:r>
            <a:r>
              <a:rPr lang="fr-FR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Antibiotics</a:t>
            </a:r>
            <a:r>
              <a:rPr lang="fr-F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2022 </a:t>
            </a:r>
          </a:p>
        </p:txBody>
      </p:sp>
      <p:sp>
        <p:nvSpPr>
          <p:cNvPr id="7" name="ZoneTexte 4"/>
          <p:cNvSpPr txBox="1"/>
          <p:nvPr/>
        </p:nvSpPr>
        <p:spPr>
          <a:xfrm>
            <a:off x="6156176" y="1916832"/>
            <a:ext cx="2291974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 err="1" smtClean="0"/>
              <a:t>Averbush</a:t>
            </a:r>
            <a:r>
              <a:rPr lang="fr-FR" dirty="0" smtClean="0"/>
              <a:t> et al, J Infect 2020</a:t>
            </a:r>
            <a:endParaRPr lang="fr-FR" dirty="0"/>
          </a:p>
        </p:txBody>
      </p:sp>
      <p:sp>
        <p:nvSpPr>
          <p:cNvPr id="8" name="ZoneTexte 4"/>
          <p:cNvSpPr txBox="1"/>
          <p:nvPr/>
        </p:nvSpPr>
        <p:spPr>
          <a:xfrm>
            <a:off x="5724128" y="2843063"/>
            <a:ext cx="2649023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 err="1" smtClean="0"/>
              <a:t>Clerici</a:t>
            </a:r>
            <a:r>
              <a:rPr lang="fr-FR" dirty="0" smtClean="0"/>
              <a:t> et al, Blood </a:t>
            </a:r>
            <a:r>
              <a:rPr lang="fr-FR" dirty="0" err="1" smtClean="0"/>
              <a:t>advances</a:t>
            </a:r>
            <a:r>
              <a:rPr lang="fr-FR" dirty="0" smtClean="0"/>
              <a:t> 2023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3844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528"/>
    </mc:Choice>
    <mc:Fallback xmlns="">
      <p:transition spd="slow" advTm="5052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grades OMS de neutropénie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L’avis « hématologique » sur le risque</a:t>
            </a:r>
          </a:p>
          <a:p>
            <a:pPr lvl="1"/>
            <a:r>
              <a:rPr lang="fr-FR" dirty="0" smtClean="0"/>
              <a:t>&lt; 500: +</a:t>
            </a:r>
          </a:p>
          <a:p>
            <a:pPr lvl="1"/>
            <a:r>
              <a:rPr lang="fr-FR" b="1" dirty="0" smtClean="0">
                <a:solidFill>
                  <a:srgbClr val="FF0000"/>
                </a:solidFill>
              </a:rPr>
              <a:t>&lt; 100: +++</a:t>
            </a:r>
          </a:p>
          <a:p>
            <a:r>
              <a:rPr lang="fr-FR" dirty="0" smtClean="0"/>
              <a:t>Importance de la durée de la neutropénie :</a:t>
            </a:r>
          </a:p>
          <a:p>
            <a:pPr lvl="1"/>
            <a:r>
              <a:rPr lang="fr-FR" dirty="0" smtClean="0"/>
              <a:t>Neutropénies courtes vs longues</a:t>
            </a:r>
          </a:p>
          <a:p>
            <a:pPr lvl="1"/>
            <a:r>
              <a:rPr lang="fr-FR" b="1" dirty="0" smtClean="0">
                <a:solidFill>
                  <a:srgbClr val="FF0000"/>
                </a:solidFill>
              </a:rPr>
              <a:t>Durée « critique » = 7 j</a:t>
            </a:r>
          </a:p>
        </p:txBody>
      </p:sp>
      <p:sp>
        <p:nvSpPr>
          <p:cNvPr id="9218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Neutropénie</a:t>
            </a:r>
          </a:p>
        </p:txBody>
      </p:sp>
      <p:graphicFrame>
        <p:nvGraphicFramePr>
          <p:cNvPr id="252957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479597"/>
              </p:ext>
            </p:extLst>
          </p:nvPr>
        </p:nvGraphicFramePr>
        <p:xfrm>
          <a:off x="1600200" y="2492896"/>
          <a:ext cx="4505326" cy="670560"/>
        </p:xfrm>
        <a:graphic>
          <a:graphicData uri="http://schemas.openxmlformats.org/drawingml/2006/table">
            <a:tbl>
              <a:tblPr/>
              <a:tblGrid>
                <a:gridCol w="1413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3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3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34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1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Grade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PNN (giga/L)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1,9-1,5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1,4-1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0,9-0,5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&lt;0,5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429" name="Text Box 26"/>
          <p:cNvSpPr txBox="1">
            <a:spLocks noChangeArrowheads="1"/>
          </p:cNvSpPr>
          <p:nvPr/>
        </p:nvSpPr>
        <p:spPr bwMode="auto">
          <a:xfrm>
            <a:off x="7391400" y="4648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60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Controversée, et assez peu utilisée</a:t>
            </a:r>
          </a:p>
          <a:p>
            <a:pPr lvl="1"/>
            <a:r>
              <a:rPr lang="fr-FR" dirty="0" smtClean="0"/>
              <a:t>Probablement en lien avec niveau de résistance aux FQ</a:t>
            </a:r>
          </a:p>
          <a:p>
            <a:r>
              <a:rPr lang="fr-FR" dirty="0" smtClean="0"/>
              <a:t>Citée par une RFE récente</a:t>
            </a:r>
          </a:p>
          <a:p>
            <a:pPr lvl="1"/>
            <a:r>
              <a:rPr lang="fr-FR" dirty="0" smtClean="0"/>
              <a:t>Prise en charge du </a:t>
            </a:r>
            <a:r>
              <a:rPr lang="fr-FR" dirty="0" err="1" smtClean="0"/>
              <a:t>neutropénique</a:t>
            </a:r>
            <a:r>
              <a:rPr lang="fr-FR" dirty="0" smtClean="0"/>
              <a:t> en réanimation (SRLF+GFRUP/SFAR/SFH/SF2H/SPILF)</a:t>
            </a:r>
          </a:p>
          <a:p>
            <a:pPr lvl="1"/>
            <a:r>
              <a:rPr lang="fr-FR" b="1" dirty="0" smtClean="0">
                <a:solidFill>
                  <a:srgbClr val="FF0000"/>
                </a:solidFill>
              </a:rPr>
              <a:t>Une prophylaxie antibactérienne ne doit probablement pas être employé chez un patient </a:t>
            </a:r>
            <a:r>
              <a:rPr lang="fr-FR" b="1" dirty="0" err="1" smtClean="0">
                <a:solidFill>
                  <a:srgbClr val="FF0000"/>
                </a:solidFill>
              </a:rPr>
              <a:t>neutropénique</a:t>
            </a:r>
            <a:r>
              <a:rPr lang="fr-FR" b="1" dirty="0" smtClean="0">
                <a:solidFill>
                  <a:srgbClr val="FF0000"/>
                </a:solidFill>
              </a:rPr>
              <a:t> de réanimation (grade 2-, accord fort)</a:t>
            </a:r>
          </a:p>
        </p:txBody>
      </p:sp>
      <p:sp>
        <p:nvSpPr>
          <p:cNvPr id="43012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Antibioprophylaxie neutropénie en France</a:t>
            </a:r>
            <a:endParaRPr lang="fr-FR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644008" y="5805264"/>
            <a:ext cx="1954446" cy="369332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dirty="0" err="1" smtClean="0"/>
              <a:t>Schnell</a:t>
            </a:r>
            <a:r>
              <a:rPr lang="fr-FR" dirty="0" smtClean="0"/>
              <a:t> AIC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307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Non </a:t>
            </a:r>
            <a:r>
              <a:rPr lang="fr-FR" dirty="0"/>
              <a:t>recommandé par </a:t>
            </a:r>
            <a:r>
              <a:rPr lang="fr-FR" dirty="0" smtClean="0"/>
              <a:t>SFGM-TC</a:t>
            </a:r>
          </a:p>
          <a:p>
            <a:r>
              <a:rPr lang="fr-FR" dirty="0" smtClean="0"/>
              <a:t>Citée comme « à évaluer au cas par cas » par EBMT (Handbook2019)</a:t>
            </a:r>
          </a:p>
          <a:p>
            <a:pPr lvl="1"/>
            <a:r>
              <a:rPr lang="fr-FR" dirty="0" smtClean="0"/>
              <a:t>Non recommandé pour décolonisation EPC</a:t>
            </a:r>
          </a:p>
          <a:p>
            <a:r>
              <a:rPr lang="fr-FR" dirty="0" smtClean="0"/>
              <a:t>Revue ECIL 2024</a:t>
            </a:r>
          </a:p>
          <a:p>
            <a:pPr lvl="1"/>
            <a:r>
              <a:rPr lang="fr-FR" dirty="0" smtClean="0"/>
              <a:t>11 études sur </a:t>
            </a:r>
            <a:r>
              <a:rPr lang="fr-FR" dirty="0" err="1" smtClean="0"/>
              <a:t>déconta</a:t>
            </a:r>
            <a:r>
              <a:rPr lang="fr-FR" dirty="0" smtClean="0"/>
              <a:t> médicamenteuse: pas d’efficacité</a:t>
            </a:r>
          </a:p>
          <a:p>
            <a:pPr lvl="1"/>
            <a:r>
              <a:rPr lang="fr-FR" dirty="0" smtClean="0"/>
              <a:t>Signal en faveur d’une efficacité de la TMF sur la réduction du risque de bactériémie à BMR chez les porteurs</a:t>
            </a:r>
            <a:endParaRPr lang="fr-FR" dirty="0"/>
          </a:p>
          <a:p>
            <a:endParaRPr lang="fr-FR" dirty="0" smtClean="0"/>
          </a:p>
        </p:txBody>
      </p:sp>
      <p:sp>
        <p:nvSpPr>
          <p:cNvPr id="624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Décontamination digestive</a:t>
            </a:r>
            <a:endParaRPr lang="fr-FR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868144" y="1925079"/>
            <a:ext cx="2439257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Lewalle</a:t>
            </a:r>
            <a:r>
              <a:rPr lang="fr-F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al, Bull Cancer </a:t>
            </a:r>
            <a:r>
              <a:rPr lang="fr-FR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2019</a:t>
            </a:r>
            <a:endParaRPr lang="fr-FR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572000" y="5589240"/>
            <a:ext cx="2520280" cy="307777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dirty="0" err="1" smtClean="0"/>
              <a:t>Averbush</a:t>
            </a:r>
            <a:r>
              <a:rPr lang="fr-FR" dirty="0" smtClean="0"/>
              <a:t> et al, Dia ECIL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238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711"/>
    </mc:Choice>
    <mc:Fallback xmlns="">
      <p:transition spd="slow" advTm="131711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PEC neutropénie fébrile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Ville</a:t>
            </a:r>
          </a:p>
          <a:p>
            <a:r>
              <a:rPr lang="fr-FR" dirty="0" smtClean="0"/>
              <a:t>L’hôpital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00268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fr-FR" dirty="0" smtClean="0"/>
              <a:t>Vignette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Patiente de 72 ans</a:t>
            </a:r>
          </a:p>
          <a:p>
            <a:r>
              <a:rPr lang="fr-FR" dirty="0" smtClean="0"/>
              <a:t>LLC</a:t>
            </a:r>
          </a:p>
          <a:p>
            <a:pPr lvl="1"/>
            <a:r>
              <a:rPr lang="fr-FR" dirty="0" smtClean="0"/>
              <a:t>3</a:t>
            </a:r>
            <a:r>
              <a:rPr lang="fr-FR" baseline="30000" dirty="0" smtClean="0"/>
              <a:t>ème</a:t>
            </a:r>
            <a:r>
              <a:rPr lang="fr-FR" dirty="0" smtClean="0"/>
              <a:t> cure Rituximab-</a:t>
            </a:r>
            <a:r>
              <a:rPr lang="fr-FR" dirty="0" err="1" smtClean="0"/>
              <a:t>Fludarabine</a:t>
            </a:r>
            <a:r>
              <a:rPr lang="fr-FR" dirty="0" smtClean="0"/>
              <a:t>-</a:t>
            </a:r>
            <a:r>
              <a:rPr lang="fr-FR" dirty="0" err="1" smtClean="0"/>
              <a:t>Cyclophosphamide</a:t>
            </a:r>
            <a:endParaRPr lang="fr-FR" dirty="0" smtClean="0"/>
          </a:p>
          <a:p>
            <a:pPr lvl="1"/>
            <a:r>
              <a:rPr lang="fr-FR" dirty="0" smtClean="0"/>
              <a:t>A eu un épisode fébrile </a:t>
            </a:r>
            <a:r>
              <a:rPr lang="fr-FR" dirty="0"/>
              <a:t>a</a:t>
            </a:r>
            <a:r>
              <a:rPr lang="fr-FR" dirty="0" smtClean="0"/>
              <a:t>près sa 1</a:t>
            </a:r>
            <a:r>
              <a:rPr lang="fr-FR" baseline="30000" dirty="0" smtClean="0"/>
              <a:t>ère</a:t>
            </a:r>
            <a:r>
              <a:rPr lang="fr-FR" dirty="0" smtClean="0"/>
              <a:t> cure traité en ambulatoire par </a:t>
            </a:r>
            <a:r>
              <a:rPr lang="fr-FR" dirty="0" err="1" smtClean="0"/>
              <a:t>augmentin</a:t>
            </a:r>
            <a:r>
              <a:rPr lang="fr-FR" dirty="0" smtClean="0"/>
              <a:t>, il y a 2 mois</a:t>
            </a:r>
          </a:p>
          <a:p>
            <a:r>
              <a:rPr lang="fr-FR" dirty="0" smtClean="0"/>
              <a:t>Appelle pour signaler nouvel épisode fébrile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9760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Vous:</a:t>
            </a:r>
          </a:p>
          <a:p>
            <a:pPr marL="849313" lvl="1" indent="-457200">
              <a:buFont typeface="+mj-lt"/>
              <a:buAutoNum type="alphaUcPeriod"/>
            </a:pPr>
            <a:r>
              <a:rPr lang="fr-FR" dirty="0" smtClean="0"/>
              <a:t>Lui envoyez une ordonnance </a:t>
            </a:r>
            <a:r>
              <a:rPr lang="fr-FR" dirty="0" err="1" smtClean="0"/>
              <a:t>d’augmentin</a:t>
            </a:r>
            <a:endParaRPr lang="fr-FR" dirty="0" smtClean="0"/>
          </a:p>
          <a:p>
            <a:pPr marL="849313" lvl="1" indent="-457200">
              <a:buFont typeface="+mj-lt"/>
              <a:buAutoNum type="alphaUcPeriod"/>
            </a:pPr>
            <a:r>
              <a:rPr lang="fr-FR" dirty="0" smtClean="0"/>
              <a:t>La faite venir en </a:t>
            </a:r>
            <a:r>
              <a:rPr lang="fr-FR" dirty="0" err="1" smtClean="0"/>
              <a:t>cs</a:t>
            </a:r>
            <a:r>
              <a:rPr lang="fr-FR" dirty="0" smtClean="0"/>
              <a:t> ou </a:t>
            </a:r>
            <a:r>
              <a:rPr lang="fr-FR" dirty="0" err="1" smtClean="0"/>
              <a:t>HdJ</a:t>
            </a:r>
            <a:r>
              <a:rPr lang="fr-FR" dirty="0" smtClean="0"/>
              <a:t> pour évaluation et si bonne tolérance, RAD avec </a:t>
            </a:r>
            <a:r>
              <a:rPr lang="fr-FR" dirty="0" err="1" smtClean="0"/>
              <a:t>augmentin</a:t>
            </a:r>
            <a:endParaRPr lang="fr-FR" dirty="0" smtClean="0"/>
          </a:p>
          <a:p>
            <a:pPr marL="849313" lvl="1" indent="-457200">
              <a:buFont typeface="+mj-lt"/>
              <a:buAutoNum type="alphaUcPeriod"/>
            </a:pPr>
            <a:r>
              <a:rPr lang="fr-FR" dirty="0" smtClean="0"/>
              <a:t>La prenez en hospitalisation pour un TT par </a:t>
            </a:r>
            <a:r>
              <a:rPr lang="fr-FR" dirty="0" err="1" smtClean="0"/>
              <a:t>céfotaxime</a:t>
            </a:r>
            <a:r>
              <a:rPr lang="fr-FR" dirty="0" smtClean="0"/>
              <a:t> IV</a:t>
            </a:r>
          </a:p>
          <a:p>
            <a:pPr marL="849313" lvl="1" indent="-457200">
              <a:buFont typeface="+mj-lt"/>
              <a:buAutoNum type="alphaUcPeriod"/>
            </a:pPr>
            <a:endParaRPr lang="fr-FR" dirty="0" smtClean="0"/>
          </a:p>
          <a:p>
            <a:pPr lvl="1"/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fr-FR" dirty="0" smtClean="0"/>
              <a:t>Question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60262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Hospitaliser ou gestion ambulatoire?</a:t>
            </a:r>
          </a:p>
          <a:p>
            <a:r>
              <a:rPr lang="fr-FR" dirty="0" smtClean="0"/>
              <a:t>En fonction du terrain :</a:t>
            </a:r>
          </a:p>
          <a:p>
            <a:pPr lvl="1"/>
            <a:r>
              <a:rPr lang="fr-FR" dirty="0" smtClean="0"/>
              <a:t>Comorbidités</a:t>
            </a:r>
          </a:p>
          <a:p>
            <a:pPr lvl="1"/>
            <a:r>
              <a:rPr lang="fr-FR" dirty="0" smtClean="0"/>
              <a:t>Type de pathologie</a:t>
            </a:r>
          </a:p>
          <a:p>
            <a:pPr lvl="1"/>
            <a:r>
              <a:rPr lang="fr-FR" dirty="0" smtClean="0"/>
              <a:t>Durée aplasie attendue</a:t>
            </a:r>
          </a:p>
          <a:p>
            <a:pPr lvl="1"/>
            <a:r>
              <a:rPr lang="fr-FR" dirty="0" smtClean="0"/>
              <a:t>Allergies</a:t>
            </a:r>
          </a:p>
          <a:p>
            <a:pPr lvl="1"/>
            <a:r>
              <a:rPr lang="fr-FR" dirty="0" smtClean="0"/>
              <a:t>1er épisode ou récidive?</a:t>
            </a:r>
          </a:p>
          <a:p>
            <a:r>
              <a:rPr lang="fr-FR" dirty="0" smtClean="0"/>
              <a:t>En fonction du tableau clinique :</a:t>
            </a:r>
          </a:p>
          <a:p>
            <a:pPr lvl="1"/>
            <a:r>
              <a:rPr lang="fr-FR" dirty="0" smtClean="0"/>
              <a:t>Évaluation des signes de gravité</a:t>
            </a:r>
          </a:p>
          <a:p>
            <a:r>
              <a:rPr lang="fr-FR" dirty="0" smtClean="0"/>
              <a:t>Si gestion en ville quel ATB? Evaluation?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Questions à se poser en ville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11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/>
              <a:t>Evaluation du risque</a:t>
            </a:r>
          </a:p>
        </p:txBody>
      </p:sp>
      <p:sp>
        <p:nvSpPr>
          <p:cNvPr id="163842" name="Rectangle 3"/>
          <p:cNvSpPr>
            <a:spLocks noGrp="1" noChangeArrowheads="1"/>
          </p:cNvSpPr>
          <p:nvPr>
            <p:ph idx="1"/>
          </p:nvPr>
        </p:nvSpPr>
        <p:spPr>
          <a:xfrm>
            <a:off x="446088" y="1719263"/>
            <a:ext cx="8229600" cy="44116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/>
              <a:t>Score MASCC </a:t>
            </a:r>
            <a:r>
              <a:rPr lang="en-US" sz="2600" dirty="0" smtClean="0"/>
              <a:t>(Multinational </a:t>
            </a:r>
            <a:r>
              <a:rPr lang="en-US" sz="2600" dirty="0"/>
              <a:t>Association for Supportive Care in </a:t>
            </a:r>
            <a:r>
              <a:rPr lang="en-US" sz="2600" dirty="0" smtClean="0"/>
              <a:t>Cancer scoring system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 dirty="0" smtClean="0"/>
              <a:t>&lt; 60 ans:					2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 dirty="0" smtClean="0"/>
              <a:t>Ambulatoire				3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 dirty="0" smtClean="0"/>
              <a:t>Pas/peu de </a:t>
            </a:r>
            <a:r>
              <a:rPr lang="fr-FR" sz="2200" dirty="0" err="1" smtClean="0"/>
              <a:t>symptomes</a:t>
            </a:r>
            <a:r>
              <a:rPr lang="fr-FR" sz="2200" dirty="0" smtClean="0"/>
              <a:t> de NF		5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 dirty="0" err="1" smtClean="0"/>
              <a:t>Symptomes</a:t>
            </a:r>
            <a:r>
              <a:rPr lang="fr-FR" sz="2200" dirty="0" smtClean="0"/>
              <a:t> modérés de NF		3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 dirty="0" smtClean="0"/>
              <a:t>Pas d’</a:t>
            </a:r>
            <a:r>
              <a:rPr lang="fr-FR" sz="2200" dirty="0" err="1" smtClean="0"/>
              <a:t>hypoTA</a:t>
            </a:r>
            <a:r>
              <a:rPr lang="fr-FR" sz="2200" dirty="0" smtClean="0"/>
              <a:t> (&gt;90mmHg)			5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 dirty="0" smtClean="0"/>
              <a:t>Pas de </a:t>
            </a:r>
            <a:r>
              <a:rPr lang="fr-FR" sz="2200" dirty="0" err="1" smtClean="0"/>
              <a:t>deshydratation</a:t>
            </a:r>
            <a:r>
              <a:rPr lang="fr-FR" sz="2200" dirty="0" smtClean="0"/>
              <a:t>			3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 dirty="0" smtClean="0"/>
              <a:t>Pas de BPCO				4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 dirty="0" smtClean="0"/>
              <a:t>Pas d’infection fongique antérieure	4</a:t>
            </a:r>
          </a:p>
          <a:p>
            <a:pPr eaLnBrk="1" hangingPunct="1">
              <a:lnSpc>
                <a:spcPct val="90000"/>
              </a:lnSpc>
            </a:pPr>
            <a:r>
              <a:rPr lang="fr-FR" sz="2600" b="1" dirty="0" smtClean="0">
                <a:solidFill>
                  <a:srgbClr val="FF0000"/>
                </a:solidFill>
              </a:rPr>
              <a:t>Score </a:t>
            </a:r>
            <a:r>
              <a:rPr lang="fr-FR" altLang="fr-FR" sz="2800" b="1" dirty="0">
                <a:solidFill>
                  <a:srgbClr val="FF0000"/>
                </a:solidFill>
              </a:rPr>
              <a:t>≥ </a:t>
            </a:r>
            <a:r>
              <a:rPr lang="fr-FR" altLang="fr-FR" sz="2800" b="1" dirty="0" smtClean="0">
                <a:solidFill>
                  <a:srgbClr val="FF0000"/>
                </a:solidFill>
              </a:rPr>
              <a:t>21 = faible risque de complication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200" dirty="0" smtClean="0"/>
              <a:t>VVP 94%</a:t>
            </a:r>
            <a:endParaRPr lang="fr-FR" sz="2200" dirty="0"/>
          </a:p>
          <a:p>
            <a:pPr eaLnBrk="1" hangingPunct="1">
              <a:lnSpc>
                <a:spcPct val="90000"/>
              </a:lnSpc>
            </a:pPr>
            <a:endParaRPr lang="fr-FR" sz="2600" dirty="0" smtClean="0"/>
          </a:p>
        </p:txBody>
      </p:sp>
      <p:sp>
        <p:nvSpPr>
          <p:cNvPr id="163843" name="Text Box 4"/>
          <p:cNvSpPr txBox="1">
            <a:spLocks noChangeArrowheads="1"/>
          </p:cNvSpPr>
          <p:nvPr/>
        </p:nvSpPr>
        <p:spPr bwMode="auto">
          <a:xfrm>
            <a:off x="899592" y="6237312"/>
            <a:ext cx="2463047" cy="369332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dirty="0" err="1" smtClean="0"/>
              <a:t>Klastersky</a:t>
            </a:r>
            <a:r>
              <a:rPr lang="fr-FR" dirty="0" smtClean="0"/>
              <a:t>. </a:t>
            </a:r>
            <a:r>
              <a:rPr lang="fr-FR" dirty="0"/>
              <a:t>JCO </a:t>
            </a:r>
            <a:r>
              <a:rPr lang="fr-FR" dirty="0" smtClean="0"/>
              <a:t>2000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37449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/>
              <a:t>Patients à « bas risque »</a:t>
            </a:r>
            <a:endParaRPr lang="fr-FR" dirty="0" smtClean="0"/>
          </a:p>
        </p:txBody>
      </p:sp>
      <p:sp>
        <p:nvSpPr>
          <p:cNvPr id="16691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113"/>
            <a:ext cx="8229600" cy="4090987"/>
          </a:xfrm>
        </p:spPr>
        <p:txBody>
          <a:bodyPr/>
          <a:lstStyle/>
          <a:p>
            <a:pPr eaLnBrk="1" hangingPunct="1">
              <a:lnSpc>
                <a:spcPct val="60000"/>
              </a:lnSpc>
            </a:pPr>
            <a:r>
              <a:rPr lang="fr-FR" sz="2400" smtClean="0"/>
              <a:t>Bas risque: (</a:t>
            </a:r>
            <a:r>
              <a:rPr lang="fr-FR" sz="2000" b="1" smtClean="0">
                <a:solidFill>
                  <a:srgbClr val="FF0000"/>
                </a:solidFill>
              </a:rPr>
              <a:t>A2</a:t>
            </a:r>
            <a:r>
              <a:rPr lang="fr-FR" sz="2400" smtClean="0"/>
              <a:t>)</a:t>
            </a:r>
          </a:p>
          <a:p>
            <a:pPr lvl="1" eaLnBrk="1" hangingPunct="1">
              <a:lnSpc>
                <a:spcPct val="60000"/>
              </a:lnSpc>
            </a:pPr>
            <a:r>
              <a:rPr lang="fr-FR" sz="2000" smtClean="0"/>
              <a:t>Neutropénie &lt;7j, peu ou pas de comorbidités</a:t>
            </a:r>
          </a:p>
          <a:p>
            <a:pPr lvl="1" eaLnBrk="1" hangingPunct="1">
              <a:lnSpc>
                <a:spcPct val="60000"/>
              </a:lnSpc>
            </a:pPr>
            <a:r>
              <a:rPr lang="fr-FR" altLang="fr-FR" sz="2000" smtClean="0"/>
              <a:t>Score MASCC ≥ 21 </a:t>
            </a:r>
            <a:r>
              <a:rPr lang="fr-FR" altLang="fr-FR" sz="2000" b="1" smtClean="0"/>
              <a:t>(</a:t>
            </a:r>
            <a:r>
              <a:rPr lang="fr-FR" altLang="fr-FR" sz="2000" b="1" smtClean="0">
                <a:solidFill>
                  <a:srgbClr val="FF0000"/>
                </a:solidFill>
              </a:rPr>
              <a:t>B1</a:t>
            </a:r>
            <a:r>
              <a:rPr lang="fr-FR" altLang="fr-FR" sz="2000" b="1" smtClean="0"/>
              <a:t>)</a:t>
            </a:r>
          </a:p>
          <a:p>
            <a:pPr eaLnBrk="1" hangingPunct="1">
              <a:lnSpc>
                <a:spcPct val="60000"/>
              </a:lnSpc>
            </a:pPr>
            <a:r>
              <a:rPr lang="fr-FR" sz="2400" smtClean="0"/>
              <a:t>Haut risque (</a:t>
            </a:r>
            <a:r>
              <a:rPr lang="fr-FR" sz="2000" b="1" smtClean="0">
                <a:solidFill>
                  <a:srgbClr val="FF0000"/>
                </a:solidFill>
              </a:rPr>
              <a:t>A2</a:t>
            </a:r>
            <a:r>
              <a:rPr lang="fr-FR" sz="2400" smtClean="0"/>
              <a:t>)</a:t>
            </a:r>
          </a:p>
          <a:p>
            <a:pPr lvl="1" eaLnBrk="1" hangingPunct="1">
              <a:lnSpc>
                <a:spcPct val="60000"/>
              </a:lnSpc>
            </a:pPr>
            <a:r>
              <a:rPr lang="fr-FR" sz="2000" smtClean="0"/>
              <a:t>Neutropénie  attendue longue &gt; 7j et profonde (100PN)</a:t>
            </a:r>
          </a:p>
          <a:p>
            <a:pPr lvl="1" eaLnBrk="1" hangingPunct="1">
              <a:lnSpc>
                <a:spcPct val="60000"/>
              </a:lnSpc>
            </a:pPr>
            <a:r>
              <a:rPr lang="fr-FR" sz="2000" smtClean="0"/>
              <a:t>Et/ou comorbidités significatives (hypoTA, altération neuro…)</a:t>
            </a:r>
          </a:p>
          <a:p>
            <a:pPr lvl="1" eaLnBrk="1" hangingPunct="1">
              <a:lnSpc>
                <a:spcPct val="60000"/>
              </a:lnSpc>
            </a:pPr>
            <a:r>
              <a:rPr lang="fr-FR" altLang="fr-FR" sz="2000" smtClean="0"/>
              <a:t>Score MASCC &lt; 20 </a:t>
            </a:r>
            <a:r>
              <a:rPr lang="fr-FR" altLang="fr-FR" sz="2000" b="1" smtClean="0"/>
              <a:t>(</a:t>
            </a:r>
            <a:r>
              <a:rPr lang="fr-FR" altLang="fr-FR" sz="2000" b="1" smtClean="0">
                <a:solidFill>
                  <a:srgbClr val="FF0000"/>
                </a:solidFill>
              </a:rPr>
              <a:t>B1</a:t>
            </a:r>
            <a:r>
              <a:rPr lang="fr-FR" altLang="fr-FR" sz="2000" b="1" smtClean="0"/>
              <a:t>)</a:t>
            </a:r>
            <a:endParaRPr lang="fr-FR" sz="2000" smtClean="0"/>
          </a:p>
          <a:p>
            <a:pPr eaLnBrk="1" hangingPunct="1">
              <a:lnSpc>
                <a:spcPct val="80000"/>
              </a:lnSpc>
            </a:pPr>
            <a:r>
              <a:rPr lang="fr-FR" sz="2300" smtClean="0"/>
              <a:t>TT oral ?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000" smtClean="0"/>
              <a:t>Initiation hôpital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000" smtClean="0"/>
              <a:t>Si OK, poursuite à domicile </a:t>
            </a:r>
            <a:r>
              <a:rPr lang="fr-FR" sz="1900" b="1" smtClean="0">
                <a:solidFill>
                  <a:srgbClr val="FF0000"/>
                </a:solidFill>
              </a:rPr>
              <a:t>A1: </a:t>
            </a:r>
            <a:r>
              <a:rPr lang="fr-FR" sz="2000" smtClean="0"/>
              <a:t>Amox clav + cipro </a:t>
            </a:r>
            <a:r>
              <a:rPr lang="fr-FR" sz="2000" b="1" smtClean="0">
                <a:solidFill>
                  <a:srgbClr val="FF0000"/>
                </a:solidFill>
              </a:rPr>
              <a:t>A1</a:t>
            </a:r>
            <a:endParaRPr lang="fr-FR" sz="2000" smtClean="0"/>
          </a:p>
          <a:p>
            <a:pPr lvl="1" eaLnBrk="1" hangingPunct="1">
              <a:lnSpc>
                <a:spcPct val="80000"/>
              </a:lnSpc>
            </a:pPr>
            <a:r>
              <a:rPr lang="fr-FR" sz="2000" smtClean="0"/>
              <a:t>Si prophylaxie FQ: Pas de FQ en probabiliste </a:t>
            </a:r>
            <a:r>
              <a:rPr lang="fr-FR" sz="2000" b="1" smtClean="0">
                <a:solidFill>
                  <a:srgbClr val="FF0000"/>
                </a:solidFill>
              </a:rPr>
              <a:t>A3</a:t>
            </a:r>
          </a:p>
          <a:p>
            <a:pPr eaLnBrk="1" hangingPunct="1">
              <a:lnSpc>
                <a:spcPct val="80000"/>
              </a:lnSpc>
            </a:pPr>
            <a:r>
              <a:rPr lang="fr-FR" sz="2300" smtClean="0"/>
              <a:t>Corolaire:</a:t>
            </a:r>
            <a:r>
              <a:rPr lang="fr-FR" sz="2300" b="1" smtClean="0">
                <a:solidFill>
                  <a:srgbClr val="FF0000"/>
                </a:solidFill>
              </a:rPr>
              <a:t> Implicitement, pas de TT ambulatoire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000" b="1" smtClean="0"/>
              <a:t>Si prophylaxie FQ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2000" b="1" smtClean="0"/>
              <a:t>Si TT récent (dans les 6 mois) avec FQ</a:t>
            </a:r>
            <a:endParaRPr lang="fr-FR" sz="2000" b="1" dirty="0" smtClean="0"/>
          </a:p>
        </p:txBody>
      </p:sp>
      <p:sp>
        <p:nvSpPr>
          <p:cNvPr id="166915" name="Rectangle 4"/>
          <p:cNvSpPr>
            <a:spLocks noChangeArrowheads="1"/>
          </p:cNvSpPr>
          <p:nvPr/>
        </p:nvSpPr>
        <p:spPr bwMode="auto">
          <a:xfrm>
            <a:off x="4356100" y="5732463"/>
            <a:ext cx="3599447" cy="338554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1" dirty="0" err="1"/>
              <a:t>Flowers</a:t>
            </a:r>
            <a:r>
              <a:rPr lang="fr-FR" sz="1600" b="1" dirty="0"/>
              <a:t> – </a:t>
            </a:r>
            <a:r>
              <a:rPr lang="fr-FR" sz="1600" b="1" dirty="0" err="1"/>
              <a:t>recos</a:t>
            </a:r>
            <a:r>
              <a:rPr lang="fr-FR" sz="1600" b="1" dirty="0"/>
              <a:t> ASCO – JCO 2013 </a:t>
            </a:r>
          </a:p>
        </p:txBody>
      </p:sp>
      <p:sp>
        <p:nvSpPr>
          <p:cNvPr id="166916" name="Rectangle 4"/>
          <p:cNvSpPr>
            <a:spLocks noChangeArrowheads="1"/>
          </p:cNvSpPr>
          <p:nvPr/>
        </p:nvSpPr>
        <p:spPr bwMode="auto">
          <a:xfrm>
            <a:off x="4859338" y="6165850"/>
            <a:ext cx="3382914" cy="338554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1" dirty="0" err="1"/>
              <a:t>Freifeld</a:t>
            </a:r>
            <a:r>
              <a:rPr lang="fr-FR" sz="1600" b="1" dirty="0"/>
              <a:t> – </a:t>
            </a:r>
            <a:r>
              <a:rPr lang="fr-FR" sz="1600" b="1" dirty="0" err="1"/>
              <a:t>recos</a:t>
            </a:r>
            <a:r>
              <a:rPr lang="fr-FR" sz="1600" b="1" dirty="0"/>
              <a:t> IDSA – CID 2011 </a:t>
            </a:r>
          </a:p>
        </p:txBody>
      </p:sp>
    </p:spTree>
    <p:extLst>
      <p:ext uri="{BB962C8B-B14F-4D97-AF65-F5344CB8AC3E}">
        <p14:creationId xmlns:p14="http://schemas.microsoft.com/office/powerpoint/2010/main" val="41241688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Type de pathologie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95536" y="3284984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Lymphome </a:t>
            </a:r>
          </a:p>
          <a:p>
            <a:r>
              <a:rPr lang="fr-FR" dirty="0"/>
              <a:t>Myélome      proche « Tumeur solide »</a:t>
            </a:r>
          </a:p>
          <a:p>
            <a:r>
              <a:rPr lang="fr-FR" dirty="0" smtClean="0"/>
              <a:t>SMD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535281" y="3573016"/>
            <a:ext cx="1349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Ambulatoire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67544" y="1772816"/>
            <a:ext cx="167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Allogreffé</a:t>
            </a:r>
            <a:r>
              <a:rPr lang="fr-FR" dirty="0" smtClean="0"/>
              <a:t> </a:t>
            </a:r>
          </a:p>
          <a:p>
            <a:r>
              <a:rPr lang="fr-FR" dirty="0" smtClean="0"/>
              <a:t>Leucémie aigue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3203848" y="1844824"/>
            <a:ext cx="1945213" cy="646331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Discussion hémato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</a:rPr>
              <a:t>OBLIGATOIRE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588224" y="1977807"/>
            <a:ext cx="1906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+/- Hospitalisation</a:t>
            </a:r>
            <a:endParaRPr lang="fr-FR" dirty="0"/>
          </a:p>
        </p:txBody>
      </p:sp>
      <p:sp>
        <p:nvSpPr>
          <p:cNvPr id="3" name="Flèche droite 2"/>
          <p:cNvSpPr/>
          <p:nvPr/>
        </p:nvSpPr>
        <p:spPr>
          <a:xfrm>
            <a:off x="5364088" y="190600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droite 9"/>
          <p:cNvSpPr/>
          <p:nvPr/>
        </p:nvSpPr>
        <p:spPr>
          <a:xfrm>
            <a:off x="5393792" y="351536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296187" y="2976190"/>
            <a:ext cx="3788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>
                <a:solidFill>
                  <a:schemeClr val="tx2"/>
                </a:solidFill>
              </a:rPr>
              <a:t>Aplasie durée courte, peu profonde</a:t>
            </a:r>
            <a:endParaRPr lang="fr-FR" u="sng" dirty="0">
              <a:solidFill>
                <a:schemeClr val="tx2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95536" y="1273711"/>
            <a:ext cx="6830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chemeClr val="tx2"/>
                </a:solidFill>
              </a:rPr>
              <a:t>Aplasie + longue et profonde - immunosuppresseurs</a:t>
            </a:r>
            <a:endParaRPr lang="fr-FR" u="sng" dirty="0">
              <a:solidFill>
                <a:schemeClr val="tx2"/>
              </a:solidFill>
            </a:endParaRPr>
          </a:p>
        </p:txBody>
      </p:sp>
      <p:sp>
        <p:nvSpPr>
          <p:cNvPr id="13" name="Flèche droite 12"/>
          <p:cNvSpPr/>
          <p:nvPr/>
        </p:nvSpPr>
        <p:spPr>
          <a:xfrm>
            <a:off x="2225440" y="18448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6198480" y="6282318"/>
            <a:ext cx="2797561" cy="338554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1" dirty="0" smtClean="0"/>
              <a:t>Diapo C Berthon, Mds Lille</a:t>
            </a:r>
            <a:endParaRPr lang="fr-FR" sz="1600" b="1" dirty="0"/>
          </a:p>
        </p:txBody>
      </p:sp>
    </p:spTree>
    <p:extLst>
      <p:ext uri="{BB962C8B-B14F-4D97-AF65-F5344CB8AC3E}">
        <p14:creationId xmlns:p14="http://schemas.microsoft.com/office/powerpoint/2010/main" val="30374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5763" y="0"/>
            <a:ext cx="8229600" cy="1143000"/>
          </a:xfrm>
        </p:spPr>
        <p:txBody>
          <a:bodyPr/>
          <a:lstStyle/>
          <a:p>
            <a:r>
              <a:rPr lang="fr-FR" dirty="0" smtClean="0"/>
              <a:t>Recherche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r-FR" altLang="fr-FR" dirty="0" smtClean="0"/>
              <a:t>signes de gravité</a:t>
            </a:r>
          </a:p>
          <a:p>
            <a:pPr lvl="1"/>
            <a:r>
              <a:rPr lang="fr-FR" altLang="fr-FR" dirty="0" smtClean="0"/>
              <a:t>Marbrures</a:t>
            </a:r>
          </a:p>
          <a:p>
            <a:pPr lvl="1"/>
            <a:r>
              <a:rPr lang="fr-FR" altLang="fr-FR" dirty="0" smtClean="0"/>
              <a:t>Hypo TA (hors </a:t>
            </a:r>
            <a:r>
              <a:rPr lang="fr-FR" altLang="fr-FR" dirty="0" err="1" smtClean="0"/>
              <a:t>antiHT</a:t>
            </a:r>
            <a:r>
              <a:rPr lang="fr-FR" altLang="fr-FR" dirty="0" smtClean="0"/>
              <a:t>)</a:t>
            </a:r>
          </a:p>
          <a:p>
            <a:pPr lvl="1"/>
            <a:r>
              <a:rPr lang="fr-FR" altLang="fr-FR" dirty="0" smtClean="0"/>
              <a:t>FR &gt; 22</a:t>
            </a:r>
          </a:p>
          <a:p>
            <a:pPr lvl="1"/>
            <a:r>
              <a:rPr lang="fr-FR" altLang="fr-FR" dirty="0" smtClean="0"/>
              <a:t>Confusion</a:t>
            </a:r>
          </a:p>
          <a:p>
            <a:pPr lvl="1"/>
            <a:r>
              <a:rPr lang="fr-FR" altLang="fr-FR" dirty="0" smtClean="0"/>
              <a:t>Oligurie</a:t>
            </a:r>
          </a:p>
          <a:p>
            <a:pPr lvl="1"/>
            <a:r>
              <a:rPr lang="fr-FR" altLang="fr-FR" dirty="0" smtClean="0"/>
              <a:t>Autre signe de défaillance d’organe</a:t>
            </a:r>
          </a:p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smtClean="0"/>
              <a:t>foyer infectieux</a:t>
            </a:r>
          </a:p>
          <a:p>
            <a:pPr lvl="1"/>
            <a:r>
              <a:rPr lang="fr-FR" dirty="0" smtClean="0"/>
              <a:t>Pulmonaire</a:t>
            </a:r>
          </a:p>
          <a:p>
            <a:pPr lvl="1"/>
            <a:r>
              <a:rPr lang="fr-FR" dirty="0" smtClean="0"/>
              <a:t>ORL (bouche avec </a:t>
            </a:r>
            <a:r>
              <a:rPr lang="fr-FR" dirty="0" err="1" smtClean="0"/>
              <a:t>mucite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Cutané (</a:t>
            </a:r>
            <a:r>
              <a:rPr lang="fr-FR" dirty="0" err="1" smtClean="0"/>
              <a:t>catheter</a:t>
            </a:r>
            <a:r>
              <a:rPr lang="fr-FR" dirty="0" smtClean="0"/>
              <a:t>, </a:t>
            </a:r>
            <a:r>
              <a:rPr lang="fr-FR" dirty="0" err="1" smtClean="0"/>
              <a:t>périné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Urinaire</a:t>
            </a:r>
          </a:p>
          <a:p>
            <a:pPr lvl="1"/>
            <a:r>
              <a:rPr lang="fr-FR" dirty="0" smtClean="0"/>
              <a:t>Neurologique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899592" y="5445224"/>
            <a:ext cx="7507183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>
                <a:latin typeface="Arial Narrow" pitchFamily="34" charset="0"/>
                <a:ea typeface="MS PGothic" pitchFamily="34" charset="-128"/>
              </a:rPr>
              <a:t>La fièvre est souvent le seul </a:t>
            </a:r>
            <a:r>
              <a:rPr lang="fr-FR" sz="2400" dirty="0" smtClean="0">
                <a:latin typeface="Arial Narrow" pitchFamily="34" charset="0"/>
                <a:ea typeface="MS PGothic" pitchFamily="34" charset="-128"/>
              </a:rPr>
              <a:t>symptôme</a:t>
            </a:r>
            <a:endParaRPr lang="fr-FR" sz="2400" dirty="0">
              <a:latin typeface="Arial Narrow" pitchFamily="34" charset="0"/>
              <a:ea typeface="MS PGothic" pitchFamily="34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 smtClean="0">
                <a:latin typeface="Arial Narrow" pitchFamily="34" charset="0"/>
                <a:ea typeface="MS PGothic" pitchFamily="34" charset="-128"/>
              </a:rPr>
              <a:t>Selon terrain et signes de gravité: ambulatoire ou hospitalisation </a:t>
            </a:r>
            <a:endParaRPr lang="fr-FR" sz="2400" dirty="0">
              <a:latin typeface="Arial Narrow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695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Neutropénie fébrile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half" idx="4294967295"/>
          </p:nvPr>
        </p:nvSpPr>
        <p:spPr>
          <a:xfrm>
            <a:off x="0" y="1989138"/>
            <a:ext cx="4038600" cy="4017962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fr-FR" sz="1800" b="1" smtClean="0">
                <a:cs typeface="Arial" charset="0"/>
              </a:rPr>
              <a:t>Polynucléaires neutrophiles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fr-FR" sz="1800" smtClean="0">
                <a:cs typeface="Arial" charset="0"/>
              </a:rPr>
              <a:t>&lt; 500 mm3 ou attendus &lt; 500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fr-FR" sz="1800" b="1" smtClean="0">
                <a:cs typeface="Arial" charset="0"/>
              </a:rPr>
              <a:t>Fièvre = température orale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fr-FR" sz="1800" smtClean="0">
                <a:cs typeface="Arial" charset="0"/>
              </a:rPr>
              <a:t>&gt;38°3 1 fois ou &gt; 38° &gt;= 1h</a:t>
            </a:r>
          </a:p>
          <a:p>
            <a:endParaRPr lang="fr-FR" sz="3200"/>
          </a:p>
        </p:txBody>
      </p:sp>
      <p:graphicFrame>
        <p:nvGraphicFramePr>
          <p:cNvPr id="143362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0" y="3003550"/>
          <a:ext cx="5976938" cy="331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Graphique" r:id="rId3" imgW="7924917" imgH="4391110" progId="MSGraph.Chart.8">
                  <p:embed followColorScheme="full"/>
                </p:oleObj>
              </mc:Choice>
              <mc:Fallback>
                <p:oleObj name="Graphique" r:id="rId3" imgW="7924917" imgH="439111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003550"/>
                        <a:ext cx="5976938" cy="331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65" name="Rectangle 6"/>
          <p:cNvSpPr>
            <a:spLocks noChangeArrowheads="1"/>
          </p:cNvSpPr>
          <p:nvPr/>
        </p:nvSpPr>
        <p:spPr bwMode="auto">
          <a:xfrm>
            <a:off x="4788024" y="2406532"/>
            <a:ext cx="3860929" cy="369332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Bodey, Ann Int Med,1966;64:328-40</a:t>
            </a:r>
          </a:p>
        </p:txBody>
      </p:sp>
      <p:sp>
        <p:nvSpPr>
          <p:cNvPr id="143366" name="Rectangle 7"/>
          <p:cNvSpPr>
            <a:spLocks noChangeArrowheads="1"/>
          </p:cNvSpPr>
          <p:nvPr/>
        </p:nvSpPr>
        <p:spPr bwMode="auto">
          <a:xfrm>
            <a:off x="6084168" y="1619508"/>
            <a:ext cx="2929007" cy="369332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IDSA, CID 2002;34:730-51</a:t>
            </a:r>
          </a:p>
        </p:txBody>
      </p:sp>
    </p:spTree>
    <p:extLst>
      <p:ext uri="{BB962C8B-B14F-4D97-AF65-F5344CB8AC3E}">
        <p14:creationId xmlns:p14="http://schemas.microsoft.com/office/powerpoint/2010/main" val="208423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/>
              <a:t>Quel bilan en ville ?</a:t>
            </a:r>
          </a:p>
        </p:txBody>
      </p:sp>
      <p:sp>
        <p:nvSpPr>
          <p:cNvPr id="161794" name="Rectangle 7"/>
          <p:cNvSpPr>
            <a:spLocks noGrp="1" noChangeArrowheads="1"/>
          </p:cNvSpPr>
          <p:nvPr>
            <p:ph idx="1"/>
          </p:nvPr>
        </p:nvSpPr>
        <p:spPr>
          <a:xfrm>
            <a:off x="3419871" y="1627597"/>
            <a:ext cx="5295205" cy="4411662"/>
          </a:xfrm>
        </p:spPr>
        <p:txBody>
          <a:bodyPr>
            <a:normAutofit/>
          </a:bodyPr>
          <a:lstStyle/>
          <a:p>
            <a:pPr eaLnBrk="1" hangingPunct="1"/>
            <a:r>
              <a:rPr lang="fr-FR" sz="2400" dirty="0" smtClean="0"/>
              <a:t>Hôpital</a:t>
            </a:r>
          </a:p>
          <a:p>
            <a:pPr lvl="2" eaLnBrk="1" hangingPunct="1"/>
            <a:r>
              <a:rPr lang="fr-FR" sz="1800" dirty="0" smtClean="0"/>
              <a:t>NFS-</a:t>
            </a:r>
            <a:r>
              <a:rPr lang="fr-FR" sz="1800" dirty="0" err="1" smtClean="0"/>
              <a:t>créat</a:t>
            </a:r>
            <a:r>
              <a:rPr lang="fr-FR" sz="1800" dirty="0" smtClean="0"/>
              <a:t>-BH</a:t>
            </a:r>
          </a:p>
          <a:p>
            <a:pPr lvl="2" eaLnBrk="1" hangingPunct="1"/>
            <a:r>
              <a:rPr lang="fr-FR" sz="1800" dirty="0" smtClean="0"/>
              <a:t>Hémocultures: 1 VP et 1 KT</a:t>
            </a:r>
          </a:p>
          <a:p>
            <a:pPr lvl="2" eaLnBrk="1" hangingPunct="1"/>
            <a:r>
              <a:rPr lang="fr-FR" sz="1800" dirty="0" err="1" smtClean="0"/>
              <a:t>Rx</a:t>
            </a:r>
            <a:r>
              <a:rPr lang="fr-FR" sz="1800" dirty="0" smtClean="0"/>
              <a:t> ou plutôt scan thorax si signes </a:t>
            </a:r>
            <a:r>
              <a:rPr lang="fr-FR" sz="1800" dirty="0" err="1" smtClean="0"/>
              <a:t>respi</a:t>
            </a:r>
            <a:endParaRPr lang="fr-FR" sz="1800" dirty="0" smtClean="0"/>
          </a:p>
          <a:p>
            <a:pPr lvl="2" eaLnBrk="1" hangingPunct="1"/>
            <a:r>
              <a:rPr lang="fr-FR" sz="1800" dirty="0"/>
              <a:t>Marqueurs fongiques</a:t>
            </a:r>
          </a:p>
          <a:p>
            <a:pPr lvl="2" eaLnBrk="1" hangingPunct="1"/>
            <a:r>
              <a:rPr lang="fr-FR" sz="1800" dirty="0" err="1" smtClean="0"/>
              <a:t>Microbio</a:t>
            </a:r>
            <a:r>
              <a:rPr lang="fr-FR" sz="1800" dirty="0" smtClean="0"/>
              <a:t> selon clinique (</a:t>
            </a:r>
            <a:r>
              <a:rPr lang="fr-FR" sz="1800" dirty="0" err="1" smtClean="0"/>
              <a:t>copro</a:t>
            </a:r>
            <a:r>
              <a:rPr lang="fr-FR" sz="1800" dirty="0" smtClean="0"/>
              <a:t>, </a:t>
            </a:r>
            <a:r>
              <a:rPr lang="fr-FR" sz="1800" dirty="0" err="1" smtClean="0"/>
              <a:t>clostri</a:t>
            </a:r>
            <a:r>
              <a:rPr lang="fr-FR" sz="1800" dirty="0" smtClean="0"/>
              <a:t>, EPS, </a:t>
            </a:r>
            <a:r>
              <a:rPr lang="fr-FR" sz="1800" dirty="0" err="1" smtClean="0"/>
              <a:t>antigénuries</a:t>
            </a:r>
            <a:r>
              <a:rPr lang="fr-FR" sz="1800" dirty="0" smtClean="0"/>
              <a:t>, ECBC, ELROP, LBA, PCR multiplex,…)</a:t>
            </a:r>
          </a:p>
          <a:p>
            <a:pPr lvl="2" eaLnBrk="1" hangingPunct="1"/>
            <a:r>
              <a:rPr lang="fr-FR" sz="1800" dirty="0" smtClean="0"/>
              <a:t>Si signes de gravité: GDS, lactates</a:t>
            </a:r>
          </a:p>
          <a:p>
            <a:pPr lvl="2" eaLnBrk="1" hangingPunct="1"/>
            <a:r>
              <a:rPr lang="fr-FR" sz="1800" dirty="0" smtClean="0"/>
              <a:t>Selon le cas: taux sérique AF</a:t>
            </a:r>
          </a:p>
          <a:p>
            <a:pPr lvl="2" eaLnBrk="1" hangingPunct="1"/>
            <a:r>
              <a:rPr lang="fr-FR" sz="1800" dirty="0" smtClean="0"/>
              <a:t>Scan </a:t>
            </a:r>
            <a:r>
              <a:rPr lang="fr-FR" sz="1800" dirty="0" err="1" smtClean="0"/>
              <a:t>tho</a:t>
            </a:r>
            <a:endParaRPr lang="fr-FR" sz="1800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923928" y="6039259"/>
            <a:ext cx="4900957" cy="338554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Adapté de </a:t>
            </a:r>
            <a:r>
              <a:rPr lang="fr-FR" sz="1600" b="1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Freifeld</a:t>
            </a:r>
            <a:r>
              <a:rPr lang="fr-FR" sz="16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fr-FR" sz="1600" b="1" dirty="0">
                <a:solidFill>
                  <a:schemeClr val="tx1"/>
                </a:solidFill>
                <a:latin typeface="Arial" charset="0"/>
                <a:cs typeface="Arial" charset="0"/>
              </a:rPr>
              <a:t>et al – </a:t>
            </a:r>
            <a:r>
              <a:rPr lang="fr-FR" sz="1600" b="1" dirty="0" err="1">
                <a:solidFill>
                  <a:schemeClr val="tx1"/>
                </a:solidFill>
                <a:latin typeface="Arial" charset="0"/>
                <a:cs typeface="Arial" charset="0"/>
              </a:rPr>
              <a:t>recos</a:t>
            </a:r>
            <a:r>
              <a:rPr lang="fr-FR" sz="1600" b="1" dirty="0">
                <a:solidFill>
                  <a:schemeClr val="tx1"/>
                </a:solidFill>
                <a:latin typeface="Arial" charset="0"/>
                <a:cs typeface="Arial" charset="0"/>
              </a:rPr>
              <a:t> IDSA – CID 2011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68313" y="1556792"/>
            <a:ext cx="2664296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ville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PCR triplex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ECBU?</a:t>
            </a:r>
            <a:endParaRPr lang="fr-FR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Hémoc</a:t>
            </a:r>
            <a:r>
              <a:rPr lang="fr-FR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Antigénurie</a:t>
            </a:r>
            <a:r>
              <a:rPr lang="fr-FR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endParaRPr lang="fr-F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Peu d’ATB possibles</a:t>
            </a:r>
            <a:endParaRPr lang="fr-FR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Evaluation max h48</a:t>
            </a:r>
            <a:endParaRPr lang="fr-FR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 </a:t>
            </a:r>
            <a:r>
              <a:rPr lang="fr-FR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patient /famille</a:t>
            </a:r>
            <a:endParaRPr lang="fr-FR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8626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/>
              <a:t>Oral ou IV</a:t>
            </a:r>
            <a:r>
              <a:rPr lang="fr-FR" dirty="0"/>
              <a:t>: </a:t>
            </a:r>
            <a:r>
              <a:rPr lang="fr-FR" dirty="0" smtClean="0"/>
              <a:t>que des vieilles études, avec peu </a:t>
            </a:r>
            <a:r>
              <a:rPr lang="fr-FR" dirty="0"/>
              <a:t>de </a:t>
            </a:r>
            <a:r>
              <a:rPr lang="fr-FR" dirty="0" smtClean="0"/>
              <a:t>BMR</a:t>
            </a:r>
          </a:p>
        </p:txBody>
      </p:sp>
      <p:pic>
        <p:nvPicPr>
          <p:cNvPr id="16486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67000"/>
            <a:ext cx="9144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867" name="Text Box 4"/>
          <p:cNvSpPr txBox="1">
            <a:spLocks noChangeArrowheads="1"/>
          </p:cNvSpPr>
          <p:nvPr/>
        </p:nvSpPr>
        <p:spPr bwMode="auto">
          <a:xfrm>
            <a:off x="202972" y="6237312"/>
            <a:ext cx="1632178" cy="338554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1600" b="1"/>
            </a:lvl1pPr>
          </a:lstStyle>
          <a:p>
            <a:r>
              <a:rPr lang="fr-FR" dirty="0" err="1"/>
              <a:t>Kern</a:t>
            </a:r>
            <a:r>
              <a:rPr lang="fr-FR" dirty="0"/>
              <a:t>, CID </a:t>
            </a:r>
            <a:r>
              <a:rPr lang="fr-FR" dirty="0" smtClean="0"/>
              <a:t>2006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24557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Evaluation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971600" y="2204864"/>
            <a:ext cx="3363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Si toujours fébrile à 48h/ 72h ATB </a:t>
            </a:r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4513284" y="214542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5687800" y="2204864"/>
            <a:ext cx="1836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HOSPITALISATION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755576" y="3429000"/>
            <a:ext cx="5797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Education patient et famille sur signes de gravité :</a:t>
            </a:r>
          </a:p>
          <a:p>
            <a:r>
              <a:rPr lang="fr-FR" dirty="0" smtClean="0"/>
              <a:t>Marbrures, oligurie, déshydratation, troubles neurologiques</a:t>
            </a:r>
            <a:endParaRPr lang="fr-FR" dirty="0"/>
          </a:p>
        </p:txBody>
      </p:sp>
      <p:sp>
        <p:nvSpPr>
          <p:cNvPr id="7" name="Flèche à angle droit 6"/>
          <p:cNvSpPr/>
          <p:nvPr/>
        </p:nvSpPr>
        <p:spPr>
          <a:xfrm>
            <a:off x="6673936" y="3028359"/>
            <a:ext cx="850392" cy="73152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827584" y="4869160"/>
            <a:ext cx="77768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Peut on autoriser anti pyrétiques? </a:t>
            </a:r>
          </a:p>
          <a:p>
            <a:r>
              <a:rPr lang="fr-FR" dirty="0" smtClean="0"/>
              <a:t>Oui si pas de prise systématique et contrôle température avant prise et après début antibiotiques</a:t>
            </a:r>
          </a:p>
          <a:p>
            <a:r>
              <a:rPr lang="fr-FR" dirty="0" smtClean="0"/>
              <a:t>NON si mauvaise compréhension du patient et famille</a:t>
            </a:r>
            <a:endParaRPr lang="fr-FR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198480" y="6282318"/>
            <a:ext cx="2797561" cy="338554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1" dirty="0" smtClean="0"/>
              <a:t>Diapo C Berthon, Mds Lille</a:t>
            </a:r>
            <a:endParaRPr lang="fr-FR" sz="1600" b="1" dirty="0"/>
          </a:p>
        </p:txBody>
      </p:sp>
    </p:spTree>
    <p:extLst>
      <p:ext uri="{BB962C8B-B14F-4D97-AF65-F5344CB8AC3E}">
        <p14:creationId xmlns:p14="http://schemas.microsoft.com/office/powerpoint/2010/main" val="24635496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Etude prospective urgences IGR – tumeurs solides et NF</a:t>
            </a:r>
          </a:p>
          <a:p>
            <a:pPr lvl="1"/>
            <a:r>
              <a:rPr lang="fr-FR" dirty="0" smtClean="0"/>
              <a:t>Gr 1: MASCC ≥ 21, pas de foyer, entourage à domicile</a:t>
            </a:r>
          </a:p>
          <a:p>
            <a:pPr lvl="2"/>
            <a:r>
              <a:rPr lang="fr-FR" dirty="0" smtClean="0"/>
              <a:t>Retour à domicile et AUG/CIP</a:t>
            </a:r>
          </a:p>
          <a:p>
            <a:pPr lvl="1"/>
            <a:r>
              <a:rPr lang="fr-FR" dirty="0" smtClean="0"/>
              <a:t>Gr 2: MASCC &lt;21 ou anomalies clinique ou biologique</a:t>
            </a:r>
          </a:p>
          <a:p>
            <a:pPr lvl="2"/>
            <a:r>
              <a:rPr lang="fr-FR" dirty="0"/>
              <a:t>Haut risque: signes de </a:t>
            </a:r>
            <a:r>
              <a:rPr lang="fr-FR" dirty="0" smtClean="0"/>
              <a:t>gravité</a:t>
            </a:r>
          </a:p>
          <a:p>
            <a:pPr lvl="3"/>
            <a:r>
              <a:rPr lang="fr-FR" dirty="0" smtClean="0"/>
              <a:t>Hospitalisation et ATB IV (TZB ou FEP)</a:t>
            </a:r>
            <a:endParaRPr lang="fr-FR" dirty="0"/>
          </a:p>
          <a:p>
            <a:pPr lvl="2"/>
            <a:r>
              <a:rPr lang="fr-FR" dirty="0" smtClean="0"/>
              <a:t>Bas risque: anomalies de gravité mineure</a:t>
            </a:r>
          </a:p>
          <a:p>
            <a:pPr lvl="3"/>
            <a:r>
              <a:rPr lang="fr-FR" dirty="0" smtClean="0"/>
              <a:t>Hospitalisation et AUG/CIP (51%) ou CRO (49%)</a:t>
            </a:r>
          </a:p>
          <a:p>
            <a:pPr lvl="2"/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Est-ce que ca marche dans la vraie vie ?</a:t>
            </a:r>
            <a:endParaRPr lang="fr-FR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198480" y="6282318"/>
            <a:ext cx="2691763" cy="338554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1" dirty="0" err="1" smtClean="0"/>
              <a:t>Borget</a:t>
            </a:r>
            <a:r>
              <a:rPr lang="fr-FR" sz="1600" b="1" dirty="0" smtClean="0"/>
              <a:t> Bull Cancer 2014E</a:t>
            </a:r>
            <a:endParaRPr lang="fr-FR" sz="1600" b="1" dirty="0"/>
          </a:p>
        </p:txBody>
      </p:sp>
    </p:spTree>
    <p:extLst>
      <p:ext uri="{BB962C8B-B14F-4D97-AF65-F5344CB8AC3E}">
        <p14:creationId xmlns:p14="http://schemas.microsoft.com/office/powerpoint/2010/main" val="241384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137 épisodes inclus</a:t>
            </a:r>
          </a:p>
          <a:p>
            <a:pPr lvl="1"/>
            <a:r>
              <a:rPr lang="fr-FR" dirty="0" smtClean="0"/>
              <a:t>26 ambulatoires: </a:t>
            </a:r>
          </a:p>
          <a:p>
            <a:pPr lvl="2"/>
            <a:r>
              <a:rPr lang="fr-FR" dirty="0" smtClean="0"/>
              <a:t>0 complication ou hospitalisations</a:t>
            </a:r>
          </a:p>
          <a:p>
            <a:pPr lvl="1"/>
            <a:r>
              <a:rPr lang="fr-FR" dirty="0" smtClean="0"/>
              <a:t>37 hospitalisés « haut risque »: DMS 7,7J</a:t>
            </a:r>
          </a:p>
          <a:p>
            <a:pPr lvl="2"/>
            <a:r>
              <a:rPr lang="fr-FR" dirty="0" smtClean="0"/>
              <a:t>6 (16%) complications dont 1 décès et 4 choc septiques</a:t>
            </a:r>
          </a:p>
          <a:p>
            <a:pPr lvl="1"/>
            <a:r>
              <a:rPr lang="fr-FR" dirty="0" smtClean="0"/>
              <a:t>74 hospitalisés « bas risque »: DMS 4,5J</a:t>
            </a:r>
          </a:p>
          <a:p>
            <a:pPr lvl="2"/>
            <a:r>
              <a:rPr lang="fr-FR" dirty="0"/>
              <a:t>0 complication ou </a:t>
            </a:r>
            <a:r>
              <a:rPr lang="fr-FR" dirty="0" err="1" smtClean="0"/>
              <a:t>re</a:t>
            </a:r>
            <a:r>
              <a:rPr lang="fr-FR" dirty="0" smtClean="0"/>
              <a:t> hospitalisation après sortie</a:t>
            </a:r>
          </a:p>
          <a:p>
            <a:pPr lvl="2"/>
            <a:r>
              <a:rPr lang="fr-FR" dirty="0" smtClean="0"/>
              <a:t>9 (12%) modification ATB</a:t>
            </a:r>
          </a:p>
          <a:p>
            <a:pPr lvl="3"/>
            <a:r>
              <a:rPr lang="fr-FR" dirty="0" smtClean="0"/>
              <a:t>entérocoque (2), </a:t>
            </a:r>
            <a:r>
              <a:rPr lang="fr-FR" dirty="0" err="1" smtClean="0"/>
              <a:t>pyo</a:t>
            </a:r>
            <a:r>
              <a:rPr lang="fr-FR" dirty="0" smtClean="0"/>
              <a:t> (1), SCNMR (1), ICD (1), persistance fièvre (3)</a:t>
            </a:r>
          </a:p>
          <a:p>
            <a:pPr lvl="2"/>
            <a:endParaRPr lang="fr-FR" dirty="0" smtClean="0"/>
          </a:p>
          <a:p>
            <a:pPr lvl="1"/>
            <a:endParaRPr lang="fr-FR" dirty="0" smtClean="0"/>
          </a:p>
          <a:p>
            <a:pPr lvl="2"/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Est-ce que ca marche dans la vraie vie ?</a:t>
            </a:r>
            <a:endParaRPr lang="fr-FR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198480" y="6282318"/>
            <a:ext cx="2691763" cy="338554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1" dirty="0" err="1" smtClean="0"/>
              <a:t>Borget</a:t>
            </a:r>
            <a:r>
              <a:rPr lang="fr-FR" sz="1600" b="1" dirty="0" smtClean="0"/>
              <a:t> Bull Cancer 2014E</a:t>
            </a:r>
            <a:endParaRPr lang="fr-FR" sz="1600" b="1" dirty="0"/>
          </a:p>
        </p:txBody>
      </p:sp>
    </p:spTree>
    <p:extLst>
      <p:ext uri="{BB962C8B-B14F-4D97-AF65-F5344CB8AC3E}">
        <p14:creationId xmlns:p14="http://schemas.microsoft.com/office/powerpoint/2010/main" val="317737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PHRC 2024 accepté (CH Versailles, Dr </a:t>
            </a:r>
            <a:r>
              <a:rPr lang="fr-FR" dirty="0" err="1" smtClean="0"/>
              <a:t>Flateau</a:t>
            </a:r>
            <a:r>
              <a:rPr lang="fr-FR" dirty="0" smtClean="0"/>
              <a:t>)</a:t>
            </a:r>
          </a:p>
          <a:p>
            <a:r>
              <a:rPr lang="fr-FR" dirty="0"/>
              <a:t>Augmentin (3g/7j) vs </a:t>
            </a:r>
            <a:r>
              <a:rPr lang="fr-FR" dirty="0" err="1"/>
              <a:t>augmentin</a:t>
            </a:r>
            <a:r>
              <a:rPr lang="fr-FR" dirty="0"/>
              <a:t> + </a:t>
            </a:r>
            <a:r>
              <a:rPr lang="fr-FR" dirty="0" err="1"/>
              <a:t>cipro</a:t>
            </a:r>
            <a:endParaRPr lang="fr-FR" dirty="0"/>
          </a:p>
          <a:p>
            <a:pPr lvl="1"/>
            <a:r>
              <a:rPr lang="fr-FR" dirty="0"/>
              <a:t>Essai randomisé de non infériorité</a:t>
            </a:r>
          </a:p>
          <a:p>
            <a:pPr lvl="1"/>
            <a:r>
              <a:rPr lang="fr-FR" dirty="0"/>
              <a:t>Neutropénie attendue &lt;7j</a:t>
            </a:r>
          </a:p>
          <a:p>
            <a:pPr lvl="2"/>
            <a:r>
              <a:rPr lang="fr-FR" dirty="0" smtClean="0"/>
              <a:t>Lymphomes</a:t>
            </a:r>
            <a:endParaRPr lang="fr-FR" dirty="0"/>
          </a:p>
          <a:p>
            <a:pPr lvl="2"/>
            <a:r>
              <a:rPr lang="fr-FR" dirty="0"/>
              <a:t>SMD</a:t>
            </a:r>
          </a:p>
          <a:p>
            <a:pPr lvl="2"/>
            <a:r>
              <a:rPr lang="fr-FR" dirty="0"/>
              <a:t>LA en TT non </a:t>
            </a:r>
            <a:r>
              <a:rPr lang="fr-FR" dirty="0" smtClean="0"/>
              <a:t>intensif</a:t>
            </a:r>
          </a:p>
          <a:p>
            <a:r>
              <a:rPr lang="fr-FR" dirty="0" smtClean="0"/>
              <a:t>Début imminent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FQ sert elle à quelque chose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96347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l’hôpital</a:t>
            </a:r>
            <a:endParaRPr lang="fr-FR" dirty="0"/>
          </a:p>
        </p:txBody>
      </p:sp>
      <p:sp>
        <p:nvSpPr>
          <p:cNvPr id="3" name="Titre 1"/>
          <p:cNvSpPr txBox="1">
            <a:spLocks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800" b="1" kern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 Unicode" pitchFamily="34" charset="0"/>
              </a:defRPr>
            </a:lvl9pPr>
            <a:extLst/>
          </a:lstStyle>
          <a:p>
            <a:r>
              <a:rPr lang="fr-FR" smtClean="0"/>
              <a:t>Patients à « haut risque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53509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090987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Patient de 45 ans</a:t>
            </a:r>
          </a:p>
          <a:p>
            <a:pPr lvl="1"/>
            <a:r>
              <a:rPr lang="fr-FR" dirty="0" smtClean="0"/>
              <a:t>ATCD:</a:t>
            </a:r>
          </a:p>
          <a:p>
            <a:pPr lvl="2"/>
            <a:r>
              <a:rPr lang="fr-FR" dirty="0" smtClean="0"/>
              <a:t>Tabac 30 PA</a:t>
            </a:r>
          </a:p>
          <a:p>
            <a:pPr lvl="2"/>
            <a:r>
              <a:rPr lang="fr-FR" dirty="0" smtClean="0"/>
              <a:t>Cellulite faciale en 2014 - Séjour en réanimation</a:t>
            </a:r>
          </a:p>
          <a:p>
            <a:pPr lvl="2"/>
            <a:r>
              <a:rPr lang="fr-FR" dirty="0" smtClean="0"/>
              <a:t>Portage digestif </a:t>
            </a:r>
            <a:r>
              <a:rPr lang="fr-FR" i="1" dirty="0" smtClean="0"/>
              <a:t>K. pneumoniae</a:t>
            </a:r>
            <a:r>
              <a:rPr lang="fr-FR" dirty="0" smtClean="0"/>
              <a:t> BLSE découvert pendant le séjour en réanimation</a:t>
            </a:r>
          </a:p>
          <a:p>
            <a:pPr lvl="1"/>
            <a:r>
              <a:rPr lang="fr-FR" dirty="0" smtClean="0"/>
              <a:t>LAM avec -5/</a:t>
            </a:r>
            <a:r>
              <a:rPr lang="fr-FR" dirty="0" err="1" smtClean="0"/>
              <a:t>del</a:t>
            </a:r>
            <a:r>
              <a:rPr lang="fr-FR" dirty="0" smtClean="0"/>
              <a:t>(5q)</a:t>
            </a:r>
          </a:p>
          <a:p>
            <a:pPr lvl="2"/>
            <a:r>
              <a:rPr lang="fr-FR" dirty="0" smtClean="0"/>
              <a:t>Chimiothérapie d’induction </a:t>
            </a:r>
          </a:p>
          <a:p>
            <a:pPr lvl="2"/>
            <a:r>
              <a:rPr lang="fr-FR" dirty="0" smtClean="0"/>
              <a:t>Aplasie attendue &gt; 3 semaines</a:t>
            </a:r>
          </a:p>
          <a:p>
            <a:pPr lvl="1"/>
            <a:r>
              <a:rPr lang="fr-FR" dirty="0" smtClean="0"/>
              <a:t>Hospitalisation en hématologie </a:t>
            </a:r>
          </a:p>
          <a:p>
            <a:pPr lvl="2"/>
            <a:r>
              <a:rPr lang="fr-FR" dirty="0" smtClean="0"/>
              <a:t>Secteur protégé avec traitement d’air.</a:t>
            </a:r>
          </a:p>
          <a:p>
            <a:pPr lvl="2"/>
            <a:r>
              <a:rPr lang="fr-FR" dirty="0" smtClean="0"/>
              <a:t>Dépistage d’entrée de BMR négatif</a:t>
            </a:r>
          </a:p>
        </p:txBody>
      </p:sp>
      <p:sp>
        <p:nvSpPr>
          <p:cNvPr id="14338" name="Titr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0" cy="0"/>
          </a:xfrm>
          <a:noFill/>
          <a:ln>
            <a:noFill/>
          </a:ln>
          <a:effectLst>
            <a:outerShdw dist="38100" dir="5400000" rotWithShape="0">
              <a:srgbClr val="000000">
                <a:alpha val="34999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fr-FR" dirty="0" smtClean="0"/>
              <a:t>  </a:t>
            </a:r>
          </a:p>
        </p:txBody>
      </p:sp>
      <p:sp>
        <p:nvSpPr>
          <p:cNvPr id="3" name="Titr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miter lim="800000"/>
          </a:ln>
        </p:spPr>
        <p:txBody>
          <a:bodyPr/>
          <a:lstStyle/>
          <a:p>
            <a:pPr>
              <a:defRPr/>
            </a:pPr>
            <a:r>
              <a:rPr lang="fr-FR" dirty="0" smtClean="0"/>
              <a:t>Vignette 3</a:t>
            </a:r>
          </a:p>
        </p:txBody>
      </p:sp>
    </p:spTree>
    <p:extLst>
      <p:ext uri="{BB962C8B-B14F-4D97-AF65-F5344CB8AC3E}">
        <p14:creationId xmlns:p14="http://schemas.microsoft.com/office/powerpoint/2010/main" val="8220603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fr-FR" dirty="0" smtClean="0"/>
              <a:t>Question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 j7 de neutropénie, 1 épisode fébrile </a:t>
            </a:r>
          </a:p>
          <a:p>
            <a:pPr lvl="1"/>
            <a:r>
              <a:rPr lang="fr-FR" dirty="0" smtClean="0"/>
              <a:t>Pas de signe de gravité</a:t>
            </a:r>
          </a:p>
          <a:p>
            <a:pPr lvl="1"/>
            <a:r>
              <a:rPr lang="fr-FR" dirty="0" smtClean="0"/>
              <a:t>Aucun point d’appel clinique (un KT central propre)</a:t>
            </a:r>
          </a:p>
          <a:p>
            <a:r>
              <a:rPr lang="fr-FR" dirty="0"/>
              <a:t>Quel(s) traitement(s) antibiotique mettez vous en route ?</a:t>
            </a:r>
          </a:p>
          <a:p>
            <a:pPr marL="849313" lvl="1" indent="-457200">
              <a:buFont typeface="Lucida Sans Unicode" pitchFamily="34" charset="0"/>
              <a:buAutoNum type="alphaUcPeriod"/>
            </a:pPr>
            <a:r>
              <a:rPr lang="fr-FR" dirty="0" err="1"/>
              <a:t>Céfépime</a:t>
            </a:r>
            <a:r>
              <a:rPr lang="fr-FR" dirty="0"/>
              <a:t> </a:t>
            </a:r>
          </a:p>
          <a:p>
            <a:pPr marL="849313" lvl="1" indent="-457200">
              <a:buFont typeface="Lucida Sans Unicode" pitchFamily="34" charset="0"/>
              <a:buAutoNum type="alphaUcPeriod"/>
            </a:pPr>
            <a:r>
              <a:rPr lang="fr-FR" dirty="0"/>
              <a:t>Imipénème</a:t>
            </a:r>
          </a:p>
          <a:p>
            <a:pPr marL="849313" lvl="1" indent="-457200">
              <a:buFont typeface="Lucida Sans Unicode" pitchFamily="34" charset="0"/>
              <a:buAutoNum type="alphaUcPeriod"/>
            </a:pPr>
            <a:r>
              <a:rPr lang="fr-FR" dirty="0"/>
              <a:t>Pipéracilline-tazobactam</a:t>
            </a:r>
          </a:p>
          <a:p>
            <a:pPr marL="849313" lvl="1" indent="-457200">
              <a:buFont typeface="Lucida Sans Unicode" pitchFamily="34" charset="0"/>
              <a:buAutoNum type="alphaUcPeriod"/>
            </a:pPr>
            <a:r>
              <a:rPr lang="fr-FR" dirty="0"/>
              <a:t>Amikacine</a:t>
            </a:r>
          </a:p>
          <a:p>
            <a:pPr marL="849313" lvl="1" indent="-457200">
              <a:buFont typeface="Lucida Sans Unicode" pitchFamily="34" charset="0"/>
              <a:buAutoNum type="alphaUcPeriod"/>
            </a:pPr>
            <a:r>
              <a:rPr lang="fr-FR" dirty="0" smtClean="0"/>
              <a:t>Vancomycine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720491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Choix ATB: la vraie vie de la neutropénie fébrile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916113"/>
            <a:ext cx="8229600" cy="4090987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fr-FR" smtClean="0"/>
              <a:t>Référence historique: association ß-lactamine + aminoside</a:t>
            </a:r>
          </a:p>
          <a:p>
            <a:pPr lvl="1" eaLnBrk="1" hangingPunct="1">
              <a:defRPr/>
            </a:pPr>
            <a:r>
              <a:rPr lang="fr-FR" smtClean="0"/>
              <a:t>Nombreux essais thérapeutiques</a:t>
            </a:r>
          </a:p>
          <a:p>
            <a:pPr lvl="2" eaLnBrk="1" hangingPunct="1">
              <a:defRPr/>
            </a:pPr>
            <a:r>
              <a:rPr lang="fr-FR" smtClean="0"/>
              <a:t>Pas de supériorité C3G/Uréidopénicilline/pénèmes</a:t>
            </a:r>
          </a:p>
          <a:p>
            <a:pPr eaLnBrk="1" hangingPunct="1">
              <a:defRPr/>
            </a:pPr>
            <a:r>
              <a:rPr lang="fr-FR" smtClean="0"/>
              <a:t>Choix de la bétalactamine dépendant</a:t>
            </a:r>
          </a:p>
          <a:p>
            <a:pPr lvl="1" eaLnBrk="1" hangingPunct="1">
              <a:defRPr/>
            </a:pPr>
            <a:r>
              <a:rPr lang="fr-FR" smtClean="0"/>
              <a:t>ATCD personnels: ATB/BMR</a:t>
            </a:r>
          </a:p>
          <a:p>
            <a:pPr lvl="1" eaLnBrk="1" hangingPunct="1">
              <a:defRPr/>
            </a:pPr>
            <a:r>
              <a:rPr lang="fr-FR" smtClean="0"/>
              <a:t>Epidémiologie résistances locales</a:t>
            </a:r>
          </a:p>
          <a:p>
            <a:pPr eaLnBrk="1" hangingPunct="1">
              <a:defRPr/>
            </a:pPr>
            <a:r>
              <a:rPr lang="fr-FR" smtClean="0"/>
              <a:t>Bénéfice individuel/collectif</a:t>
            </a:r>
          </a:p>
          <a:p>
            <a:pPr lvl="1" eaLnBrk="1" hangingPunct="1">
              <a:defRPr/>
            </a:pPr>
            <a:r>
              <a:rPr lang="fr-FR" smtClean="0"/>
              <a:t>Traitement antibiotique urgent</a:t>
            </a:r>
          </a:p>
          <a:p>
            <a:pPr lvl="1" eaLnBrk="1" hangingPunct="1">
              <a:defRPr/>
            </a:pPr>
            <a:r>
              <a:rPr lang="fr-FR" smtClean="0"/>
              <a:t>Unités à forte pression de sélection ATB</a:t>
            </a:r>
          </a:p>
          <a:p>
            <a:pPr lvl="1" eaLnBrk="1" hangingPunct="1">
              <a:defRPr/>
            </a:pPr>
            <a:r>
              <a:rPr lang="fr-FR" smtClean="0"/>
              <a:t>Nécessité d’établir des protocoles régulièrement réévalués</a:t>
            </a:r>
          </a:p>
          <a:p>
            <a:pPr eaLnBrk="1" hangingPunct="1">
              <a:defRPr/>
            </a:pPr>
            <a:endParaRPr lang="fr-FR" smtClean="0"/>
          </a:p>
          <a:p>
            <a:pPr eaLnBrk="1" hangingPunct="1">
              <a:defRPr/>
            </a:pPr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989850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4496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Iatrogènes</a:t>
            </a:r>
          </a:p>
          <a:p>
            <a:pPr lvl="1"/>
            <a:r>
              <a:rPr lang="fr-FR" dirty="0" smtClean="0"/>
              <a:t>Chimiothérapie anti cancéreuse</a:t>
            </a:r>
          </a:p>
          <a:p>
            <a:pPr lvl="1"/>
            <a:r>
              <a:rPr lang="fr-FR" dirty="0" smtClean="0"/>
              <a:t>Transplantation </a:t>
            </a:r>
            <a:r>
              <a:rPr lang="fr-FR" dirty="0"/>
              <a:t>de CSH </a:t>
            </a:r>
            <a:endParaRPr lang="fr-FR" dirty="0" smtClean="0"/>
          </a:p>
          <a:p>
            <a:pPr lvl="1"/>
            <a:r>
              <a:rPr lang="fr-FR" dirty="0"/>
              <a:t>Agranulocytose médicamenteuse, toxique </a:t>
            </a:r>
          </a:p>
          <a:p>
            <a:pPr lvl="1"/>
            <a:r>
              <a:rPr lang="fr-FR" dirty="0" err="1" smtClean="0"/>
              <a:t>Radiques</a:t>
            </a:r>
            <a:endParaRPr lang="fr-FR" dirty="0" smtClean="0"/>
          </a:p>
          <a:p>
            <a:r>
              <a:rPr lang="fr-FR" dirty="0" smtClean="0"/>
              <a:t>Tumorales</a:t>
            </a:r>
          </a:p>
          <a:p>
            <a:pPr lvl="1"/>
            <a:r>
              <a:rPr lang="fr-FR" dirty="0"/>
              <a:t>hémopathie, envahissement carcinogène</a:t>
            </a:r>
          </a:p>
          <a:p>
            <a:r>
              <a:rPr lang="fr-FR" dirty="0" smtClean="0"/>
              <a:t>Infectieuses</a:t>
            </a:r>
          </a:p>
          <a:p>
            <a:pPr lvl="1"/>
            <a:r>
              <a:rPr lang="fr-FR" dirty="0" smtClean="0"/>
              <a:t>virale </a:t>
            </a:r>
            <a:r>
              <a:rPr lang="fr-FR" dirty="0"/>
              <a:t>(CMV, EBV </a:t>
            </a:r>
            <a:r>
              <a:rPr lang="fr-FR" dirty="0" smtClean="0"/>
              <a:t>…),  </a:t>
            </a:r>
            <a:r>
              <a:rPr lang="fr-FR" dirty="0"/>
              <a:t>bactérienne (</a:t>
            </a:r>
            <a:r>
              <a:rPr lang="fr-FR" dirty="0" smtClean="0"/>
              <a:t>tuberculose,…), parasitaire (leishmaniose)</a:t>
            </a:r>
          </a:p>
          <a:p>
            <a:r>
              <a:rPr lang="fr-FR" dirty="0" smtClean="0"/>
              <a:t>Immunes</a:t>
            </a:r>
          </a:p>
          <a:p>
            <a:pPr lvl="1"/>
            <a:r>
              <a:rPr lang="fr-FR" dirty="0" smtClean="0"/>
              <a:t>Maladies </a:t>
            </a:r>
            <a:r>
              <a:rPr lang="fr-FR" dirty="0" err="1"/>
              <a:t>autoimmunes</a:t>
            </a:r>
            <a:r>
              <a:rPr lang="fr-FR" dirty="0"/>
              <a:t> </a:t>
            </a:r>
            <a:endParaRPr lang="fr-FR" dirty="0" smtClean="0"/>
          </a:p>
          <a:p>
            <a:pPr lvl="1"/>
            <a:r>
              <a:rPr lang="fr-FR" dirty="0" smtClean="0"/>
              <a:t>SAM</a:t>
            </a:r>
          </a:p>
          <a:p>
            <a:r>
              <a:rPr lang="fr-FR" dirty="0" smtClean="0"/>
              <a:t>Carencielles</a:t>
            </a:r>
          </a:p>
          <a:p>
            <a:pPr lvl="1"/>
            <a:r>
              <a:rPr lang="fr-FR" dirty="0" smtClean="0"/>
              <a:t>B9</a:t>
            </a:r>
            <a:r>
              <a:rPr lang="fr-FR" dirty="0"/>
              <a:t>, </a:t>
            </a:r>
            <a:r>
              <a:rPr lang="fr-FR" dirty="0" smtClean="0"/>
              <a:t>B12</a:t>
            </a:r>
            <a:endParaRPr lang="fr-FR" dirty="0"/>
          </a:p>
          <a:p>
            <a:r>
              <a:rPr lang="fr-FR" dirty="0" smtClean="0"/>
              <a:t>Maladies héréditaires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Neutropénies de diverses origines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39266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Choix ATB: la vraie vie de la neutropénie fébrile</a:t>
            </a:r>
          </a:p>
        </p:txBody>
      </p:sp>
      <p:sp>
        <p:nvSpPr>
          <p:cNvPr id="6051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113"/>
            <a:ext cx="8229600" cy="40909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fr-FR" sz="2400" dirty="0" smtClean="0"/>
              <a:t>On ne sait pas ce qu’on traite (et 1/2 , on ne le saura jamais)</a:t>
            </a:r>
          </a:p>
          <a:p>
            <a:pPr lvl="1" eaLnBrk="1" hangingPunct="1">
              <a:defRPr/>
            </a:pPr>
            <a:r>
              <a:rPr lang="fr-FR" sz="2000" dirty="0" smtClean="0"/>
              <a:t>Mais, il faut traiter vite , c’est une </a:t>
            </a:r>
            <a:r>
              <a:rPr lang="fr-FR" sz="2000" b="1" dirty="0" smtClean="0">
                <a:solidFill>
                  <a:srgbClr val="FF0000"/>
                </a:solidFill>
              </a:rPr>
              <a:t>urgence thérapeutique</a:t>
            </a:r>
          </a:p>
          <a:p>
            <a:pPr eaLnBrk="1" hangingPunct="1">
              <a:defRPr/>
            </a:pPr>
            <a:r>
              <a:rPr lang="fr-FR" sz="2400" dirty="0" smtClean="0"/>
              <a:t>Contraintes</a:t>
            </a:r>
          </a:p>
          <a:p>
            <a:pPr lvl="1" eaLnBrk="1" hangingPunct="1">
              <a:defRPr/>
            </a:pPr>
            <a:r>
              <a:rPr lang="fr-FR" sz="2000" dirty="0" smtClean="0"/>
              <a:t>Examen clinique peu contributif</a:t>
            </a:r>
          </a:p>
          <a:p>
            <a:pPr lvl="1" eaLnBrk="1" hangingPunct="1">
              <a:defRPr/>
            </a:pPr>
            <a:r>
              <a:rPr lang="fr-FR" sz="2000" dirty="0" smtClean="0"/>
              <a:t>Imagerie standard peu contributive</a:t>
            </a:r>
          </a:p>
          <a:p>
            <a:pPr lvl="1" eaLnBrk="1" hangingPunct="1">
              <a:defRPr/>
            </a:pPr>
            <a:r>
              <a:rPr lang="fr-FR" sz="2000" dirty="0" smtClean="0"/>
              <a:t>Traitement le plus souvent probabiliste</a:t>
            </a:r>
          </a:p>
          <a:p>
            <a:pPr eaLnBrk="1" hangingPunct="1">
              <a:defRPr/>
            </a:pPr>
            <a:r>
              <a:rPr lang="fr-FR" sz="2400" dirty="0" smtClean="0"/>
              <a:t>Réévaluation indispensable à 72 heures: </a:t>
            </a:r>
            <a:r>
              <a:rPr lang="fr-FR" sz="2400" dirty="0" err="1" smtClean="0"/>
              <a:t>bactério</a:t>
            </a:r>
            <a:r>
              <a:rPr lang="fr-FR" sz="2400" dirty="0" smtClean="0"/>
              <a:t> et clinique</a:t>
            </a:r>
          </a:p>
          <a:p>
            <a:pPr lvl="1" eaLnBrk="1" hangingPunct="1">
              <a:defRPr/>
            </a:pPr>
            <a:r>
              <a:rPr lang="fr-FR" sz="2000" dirty="0" smtClean="0"/>
              <a:t>Aggravation précoce = échec</a:t>
            </a:r>
          </a:p>
          <a:p>
            <a:pPr lvl="1" eaLnBrk="1" hangingPunct="1">
              <a:defRPr/>
            </a:pPr>
            <a:r>
              <a:rPr lang="fr-FR" sz="2000" dirty="0" smtClean="0"/>
              <a:t>Amélioration même imparfaite = succès</a:t>
            </a:r>
          </a:p>
          <a:p>
            <a:pPr eaLnBrk="1" hangingPunct="1">
              <a:defRPr/>
            </a:pPr>
            <a:r>
              <a:rPr lang="fr-FR" sz="2400" dirty="0" smtClean="0"/>
              <a:t>Et il faut aussi penser</a:t>
            </a:r>
          </a:p>
          <a:p>
            <a:pPr lvl="1" eaLnBrk="1" hangingPunct="1">
              <a:defRPr/>
            </a:pPr>
            <a:r>
              <a:rPr lang="fr-FR" sz="2000" dirty="0" smtClean="0"/>
              <a:t>A l’écologie du service</a:t>
            </a:r>
          </a:p>
          <a:p>
            <a:pPr lvl="1" eaLnBrk="1" hangingPunct="1">
              <a:defRPr/>
            </a:pPr>
            <a:r>
              <a:rPr lang="fr-FR" sz="2000" dirty="0" smtClean="0"/>
              <a:t>A conserver des alternatives si d’autres NF surviennent pendant le séjour</a:t>
            </a:r>
          </a:p>
          <a:p>
            <a:pPr lvl="1" eaLnBrk="1" hangingPunct="1">
              <a:defRPr/>
            </a:pPr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356040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916832"/>
            <a:ext cx="4042792" cy="4090268"/>
          </a:xfrm>
        </p:spPr>
        <p:txBody>
          <a:bodyPr>
            <a:normAutofit/>
          </a:bodyPr>
          <a:lstStyle/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  <a:defRPr/>
            </a:pPr>
            <a:r>
              <a:rPr lang="fr-FR" dirty="0" smtClean="0"/>
              <a:t>Gravité</a:t>
            </a:r>
            <a:endParaRPr lang="fr-FR" dirty="0"/>
          </a:p>
          <a:p>
            <a:pPr lvl="1">
              <a:defRPr/>
            </a:pPr>
            <a:r>
              <a:rPr lang="fr-FR" dirty="0" smtClean="0"/>
              <a:t>Sepsis (le grave)</a:t>
            </a:r>
            <a:endParaRPr lang="fr-FR" dirty="0"/>
          </a:p>
          <a:p>
            <a:pPr lvl="1">
              <a:defRPr/>
            </a:pPr>
            <a:r>
              <a:rPr lang="fr-FR" dirty="0" smtClean="0"/>
              <a:t>Choc septique</a:t>
            </a:r>
            <a:endParaRPr lang="fr-FR" dirty="0"/>
          </a:p>
          <a:p>
            <a:pPr>
              <a:defRPr/>
            </a:pPr>
            <a:r>
              <a:rPr lang="fr-FR" dirty="0" smtClean="0"/>
              <a:t>BMR</a:t>
            </a:r>
          </a:p>
          <a:p>
            <a:pPr lvl="1">
              <a:defRPr/>
            </a:pPr>
            <a:r>
              <a:rPr lang="fr-FR" dirty="0" smtClean="0"/>
              <a:t>Colonisation</a:t>
            </a:r>
          </a:p>
          <a:p>
            <a:pPr lvl="1">
              <a:defRPr/>
            </a:pPr>
            <a:r>
              <a:rPr lang="fr-FR" dirty="0" smtClean="0"/>
              <a:t>Infection</a:t>
            </a:r>
          </a:p>
          <a:p>
            <a:pPr>
              <a:defRPr/>
            </a:pPr>
            <a:r>
              <a:rPr lang="fr-FR" dirty="0" smtClean="0"/>
              <a:t>Si beaucoup de BMR</a:t>
            </a:r>
          </a:p>
          <a:p>
            <a:pPr marL="109537" indent="0">
              <a:buNone/>
              <a:defRPr/>
            </a:pPr>
            <a:r>
              <a:rPr lang="fr-FR" dirty="0" smtClean="0"/>
              <a:t> en début de NF</a:t>
            </a:r>
          </a:p>
          <a:p>
            <a:pPr>
              <a:defRPr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Recommandations </a:t>
            </a:r>
            <a:r>
              <a:rPr lang="fr-FR" dirty="0" smtClean="0"/>
              <a:t>européennes</a:t>
            </a:r>
            <a:r>
              <a:rPr lang="fr-FR" sz="3600" dirty="0" smtClean="0"/>
              <a:t>: </a:t>
            </a:r>
            <a:r>
              <a:rPr lang="fr-FR" dirty="0" smtClean="0"/>
              <a:t>Paramètres du choix </a:t>
            </a:r>
            <a:r>
              <a:rPr lang="fr-FR" dirty="0"/>
              <a:t>ATB </a:t>
            </a:r>
            <a:r>
              <a:rPr lang="fr-FR" dirty="0">
                <a:solidFill>
                  <a:srgbClr val="FF0000"/>
                </a:solidFill>
              </a:rPr>
              <a:t>Actu ECIL10-2024</a:t>
            </a:r>
            <a:endParaRPr lang="fr-FR" dirty="0"/>
          </a:p>
        </p:txBody>
      </p:sp>
      <p:sp>
        <p:nvSpPr>
          <p:cNvPr id="4" name="Accolade fermante 3"/>
          <p:cNvSpPr/>
          <p:nvPr/>
        </p:nvSpPr>
        <p:spPr>
          <a:xfrm>
            <a:off x="3851920" y="1916832"/>
            <a:ext cx="648072" cy="3744416"/>
          </a:xfrm>
          <a:prstGeom prst="rightBrace">
            <a:avLst>
              <a:gd name="adj1" fmla="val 8333"/>
              <a:gd name="adj2" fmla="val 7750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space réservé du contenu 1"/>
          <p:cNvSpPr txBox="1">
            <a:spLocks/>
          </p:cNvSpPr>
          <p:nvPr/>
        </p:nvSpPr>
        <p:spPr bwMode="auto">
          <a:xfrm>
            <a:off x="4355976" y="1570261"/>
            <a:ext cx="4341168" cy="409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defRPr/>
            </a:pPr>
            <a:r>
              <a:rPr lang="fr-FR" dirty="0" smtClean="0"/>
              <a:t>2 stratégies à discuter</a:t>
            </a:r>
          </a:p>
          <a:p>
            <a:pPr lvl="1">
              <a:defRPr/>
            </a:pPr>
            <a:r>
              <a:rPr lang="fr-FR" b="1" dirty="0" smtClean="0">
                <a:solidFill>
                  <a:srgbClr val="0033CC"/>
                </a:solidFill>
              </a:rPr>
              <a:t>Escalade</a:t>
            </a:r>
          </a:p>
          <a:p>
            <a:pPr lvl="2">
              <a:defRPr/>
            </a:pPr>
            <a:r>
              <a:rPr lang="fr-FR" dirty="0" smtClean="0"/>
              <a:t>Traitement probabiliste « non </a:t>
            </a:r>
            <a:r>
              <a:rPr lang="fr-FR" dirty="0" err="1" smtClean="0"/>
              <a:t>carbapénème</a:t>
            </a:r>
            <a:r>
              <a:rPr lang="fr-FR" dirty="0" smtClean="0"/>
              <a:t> »</a:t>
            </a:r>
          </a:p>
          <a:p>
            <a:pPr lvl="2">
              <a:defRPr/>
            </a:pPr>
            <a:r>
              <a:rPr lang="fr-FR" dirty="0" smtClean="0"/>
              <a:t>Escalade selon µbio/ clinique</a:t>
            </a:r>
          </a:p>
          <a:p>
            <a:pPr lvl="1">
              <a:defRPr/>
            </a:pPr>
            <a:r>
              <a:rPr lang="fr-FR" b="1" dirty="0" smtClean="0">
                <a:solidFill>
                  <a:srgbClr val="0033CC"/>
                </a:solidFill>
              </a:rPr>
              <a:t>Désescalade</a:t>
            </a:r>
          </a:p>
          <a:p>
            <a:pPr lvl="2">
              <a:defRPr/>
            </a:pPr>
            <a:r>
              <a:rPr lang="fr-FR" dirty="0" smtClean="0"/>
              <a:t>Couverture initiale large</a:t>
            </a:r>
          </a:p>
          <a:p>
            <a:pPr lvl="2">
              <a:defRPr/>
            </a:pPr>
            <a:r>
              <a:rPr lang="fr-FR" sz="2600" b="1" dirty="0" smtClean="0">
                <a:solidFill>
                  <a:srgbClr val="FF0000"/>
                </a:solidFill>
              </a:rPr>
              <a:t>D</a:t>
            </a:r>
            <a:r>
              <a:rPr lang="fr-FR" sz="2500" b="1" dirty="0" smtClean="0">
                <a:solidFill>
                  <a:srgbClr val="FF0000"/>
                </a:solidFill>
              </a:rPr>
              <a:t>ésescalade si on ne trouve pas de pathogène résistant</a:t>
            </a:r>
          </a:p>
          <a:p>
            <a:pPr>
              <a:defRPr/>
            </a:pPr>
            <a:endParaRPr lang="fr-FR" dirty="0"/>
          </a:p>
        </p:txBody>
      </p:sp>
      <p:grpSp>
        <p:nvGrpSpPr>
          <p:cNvPr id="12" name="Groupe 11"/>
          <p:cNvGrpSpPr/>
          <p:nvPr/>
        </p:nvGrpSpPr>
        <p:grpSpPr>
          <a:xfrm>
            <a:off x="7020273" y="5217949"/>
            <a:ext cx="2123728" cy="1595427"/>
            <a:chOff x="7020273" y="5185019"/>
            <a:chExt cx="2123728" cy="1595427"/>
          </a:xfrm>
        </p:grpSpPr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7020273" y="5185019"/>
              <a:ext cx="2123728" cy="246221"/>
            </a:xfrm>
            <a:prstGeom prst="rect">
              <a:avLst/>
            </a:prstGeom>
            <a:solidFill>
              <a:srgbClr val="66FF33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sz="14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fr-FR" sz="1000" dirty="0" err="1"/>
                <a:t>Averbuch</a:t>
              </a:r>
              <a:r>
                <a:rPr lang="fr-FR" sz="1000" dirty="0"/>
                <a:t> et al. </a:t>
              </a:r>
              <a:r>
                <a:rPr lang="fr-FR" sz="1000" dirty="0" smtClean="0"/>
                <a:t>ecil-leukaemia.com</a:t>
              </a:r>
              <a:endParaRPr lang="en-US" sz="1000" dirty="0"/>
            </a:p>
          </p:txBody>
        </p:sp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85533" y="5445224"/>
              <a:ext cx="2058467" cy="1335222"/>
            </a:xfrm>
            <a:prstGeom prst="rect">
              <a:avLst/>
            </a:prstGeom>
            <a:noFill/>
            <a:ln w="57150">
              <a:solidFill>
                <a:srgbClr val="66FF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7469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160"/>
    </mc:Choice>
    <mc:Fallback xmlns="">
      <p:transition spd="slow" advTm="139160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Fièvre relativement précoce</a:t>
            </a:r>
          </a:p>
          <a:p>
            <a:r>
              <a:rPr lang="fr-FR" dirty="0" smtClean="0"/>
              <a:t>Pas de portage BMR récent</a:t>
            </a:r>
          </a:p>
          <a:p>
            <a:r>
              <a:rPr lang="fr-FR" dirty="0" smtClean="0"/>
              <a:t>Pas de signe de gravité</a:t>
            </a:r>
          </a:p>
          <a:p>
            <a:r>
              <a:rPr lang="fr-FR" dirty="0" smtClean="0"/>
              <a:t>Pas de signe d’appel</a:t>
            </a:r>
          </a:p>
          <a:p>
            <a:endParaRPr lang="fr-FR" dirty="0"/>
          </a:p>
          <a:p>
            <a:r>
              <a:rPr lang="fr-FR" dirty="0" smtClean="0"/>
              <a:t>Monothérapie suffisante</a:t>
            </a:r>
          </a:p>
          <a:p>
            <a:r>
              <a:rPr lang="fr-FR" dirty="0" smtClean="0"/>
              <a:t>Pas d’arguments pour un carbapénème</a:t>
            </a:r>
            <a:endParaRPr lang="fr-FR" dirty="0"/>
          </a:p>
          <a:p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Chez ce patient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77535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patient reste fébrile malgré 72h de pipéracilline – tazobactam</a:t>
            </a:r>
          </a:p>
          <a:p>
            <a:pPr lvl="1"/>
            <a:r>
              <a:rPr lang="fr-FR" dirty="0" smtClean="0"/>
              <a:t>Il n’y a pas de documentation</a:t>
            </a:r>
          </a:p>
          <a:p>
            <a:pPr lvl="1"/>
            <a:r>
              <a:rPr lang="fr-FR" dirty="0" smtClean="0"/>
              <a:t>Il n’a aucun signe de gravité</a:t>
            </a:r>
          </a:p>
          <a:p>
            <a:r>
              <a:rPr lang="fr-FR" dirty="0" smtClean="0"/>
              <a:t>Vous proposez:</a:t>
            </a:r>
          </a:p>
          <a:p>
            <a:pPr marL="879475" lvl="1" indent="-514350">
              <a:buFont typeface="+mj-lt"/>
              <a:buAutoNum type="alphaUcPeriod"/>
            </a:pPr>
            <a:r>
              <a:rPr lang="fr-FR" dirty="0"/>
              <a:t>De ne pas changer d’antibiotique</a:t>
            </a:r>
          </a:p>
          <a:p>
            <a:pPr marL="879475" lvl="1" indent="-514350">
              <a:buFont typeface="+mj-lt"/>
              <a:buAutoNum type="alphaUcPeriod"/>
            </a:pPr>
            <a:r>
              <a:rPr lang="fr-FR" dirty="0" smtClean="0"/>
              <a:t>D’escalader vers l’imipénème</a:t>
            </a:r>
          </a:p>
          <a:p>
            <a:pPr marL="879475" lvl="1" indent="-514350">
              <a:buFont typeface="+mj-lt"/>
              <a:buAutoNum type="alphaUcPeriod"/>
            </a:pPr>
            <a:r>
              <a:rPr lang="fr-FR" dirty="0" smtClean="0"/>
              <a:t>De rajouter de la </a:t>
            </a:r>
            <a:r>
              <a:rPr lang="fr-FR" dirty="0" err="1" smtClean="0"/>
              <a:t>daptomycine</a:t>
            </a:r>
            <a:endParaRPr lang="fr-FR" dirty="0" smtClean="0"/>
          </a:p>
          <a:p>
            <a:pPr marL="879475" lvl="1" indent="-514350">
              <a:buFont typeface="+mj-lt"/>
              <a:buAutoNum type="alphaUcPeriod"/>
            </a:pPr>
            <a:r>
              <a:rPr lang="fr-FR" dirty="0" smtClean="0"/>
              <a:t>De changer pour le </a:t>
            </a:r>
            <a:r>
              <a:rPr lang="fr-FR" dirty="0" err="1" smtClean="0"/>
              <a:t>céfépime</a:t>
            </a:r>
            <a:endParaRPr lang="fr-FR" dirty="0" smtClean="0"/>
          </a:p>
          <a:p>
            <a:pPr marL="879475" lvl="1" indent="-514350">
              <a:buFont typeface="+mj-lt"/>
              <a:buAutoNum type="alphaUcPeriod"/>
            </a:pPr>
            <a:r>
              <a:rPr lang="fr-FR" dirty="0" smtClean="0"/>
              <a:t>De mettre un antifongique en probabiliste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fr-FR" dirty="0" smtClean="0"/>
              <a:t>Question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784676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594324"/>
          </a:xfrm>
        </p:spPr>
        <p:txBody>
          <a:bodyPr/>
          <a:lstStyle/>
          <a:p>
            <a:r>
              <a:rPr lang="fr-FR" sz="2800" dirty="0"/>
              <a:t>Molécules en </a:t>
            </a:r>
            <a:r>
              <a:rPr lang="fr-FR" sz="2800" dirty="0" smtClean="0"/>
              <a:t>probabiliste</a:t>
            </a:r>
          </a:p>
          <a:p>
            <a:pPr lvl="1"/>
            <a:r>
              <a:rPr lang="fr-FR" dirty="0" smtClean="0"/>
              <a:t>Anti G+ seulement si S/CS, portage SARM, ILC/PTM</a:t>
            </a:r>
          </a:p>
          <a:p>
            <a:r>
              <a:rPr lang="fr-FR" altLang="fr-FR" dirty="0" smtClean="0"/>
              <a:t>A 72-96h</a:t>
            </a:r>
          </a:p>
          <a:p>
            <a:pPr lvl="2"/>
            <a:r>
              <a:rPr lang="fr-FR" dirty="0" smtClean="0"/>
              <a:t>Arrêt aminoside  et anti CG+ si prescrits</a:t>
            </a:r>
          </a:p>
          <a:p>
            <a:pPr lvl="2"/>
            <a:r>
              <a:rPr lang="fr-FR" dirty="0" smtClean="0"/>
              <a:t>Décrémenter </a:t>
            </a:r>
            <a:r>
              <a:rPr lang="fr-FR" dirty="0" smtClean="0">
                <a:latin typeface="Symbol" panose="05050102010706020507" pitchFamily="18" charset="2"/>
              </a:rPr>
              <a:t>b</a:t>
            </a:r>
            <a:r>
              <a:rPr lang="fr-FR" dirty="0" smtClean="0"/>
              <a:t>-</a:t>
            </a:r>
            <a:r>
              <a:rPr lang="fr-FR" dirty="0" err="1" smtClean="0"/>
              <a:t>lactamine</a:t>
            </a:r>
            <a:r>
              <a:rPr lang="fr-FR" dirty="0" smtClean="0"/>
              <a:t>, si </a:t>
            </a:r>
            <a:r>
              <a:rPr lang="fr-FR" dirty="0" err="1" smtClean="0"/>
              <a:t>carba</a:t>
            </a:r>
            <a:r>
              <a:rPr lang="fr-FR" dirty="0"/>
              <a:t> </a:t>
            </a:r>
            <a:r>
              <a:rPr lang="fr-FR" dirty="0" smtClean="0"/>
              <a:t>ou + (a discuter aussi si reste fébrile)</a:t>
            </a:r>
          </a:p>
          <a:p>
            <a:pPr lvl="2"/>
            <a:r>
              <a:rPr lang="fr-FR" b="1" dirty="0" smtClean="0">
                <a:solidFill>
                  <a:srgbClr val="FF0000"/>
                </a:solidFill>
              </a:rPr>
              <a:t>Pas </a:t>
            </a:r>
            <a:r>
              <a:rPr lang="fr-FR" b="1" dirty="0">
                <a:solidFill>
                  <a:srgbClr val="FF0000"/>
                </a:solidFill>
              </a:rPr>
              <a:t>d’escalade ATB si patient </a:t>
            </a:r>
            <a:r>
              <a:rPr lang="fr-FR" b="1" dirty="0" smtClean="0">
                <a:solidFill>
                  <a:srgbClr val="FF0000"/>
                </a:solidFill>
              </a:rPr>
              <a:t>stable </a:t>
            </a:r>
            <a:r>
              <a:rPr lang="fr-FR" altLang="fr-FR" b="1" dirty="0" smtClean="0">
                <a:solidFill>
                  <a:srgbClr val="FF0000"/>
                </a:solidFill>
              </a:rPr>
              <a:t>fébrile</a:t>
            </a:r>
            <a:endParaRPr lang="fr-FR" b="1" dirty="0">
              <a:solidFill>
                <a:srgbClr val="FF0000"/>
              </a:solidFill>
            </a:endParaRPr>
          </a:p>
          <a:p>
            <a:pPr lvl="1"/>
            <a:r>
              <a:rPr lang="fr-FR" dirty="0" smtClean="0"/>
              <a:t>Si fébrile recherche IFI, foyer profond et discuter traitement </a:t>
            </a:r>
            <a:r>
              <a:rPr lang="fr-FR" dirty="0"/>
              <a:t>antifongique probabiliste</a:t>
            </a:r>
          </a:p>
          <a:p>
            <a:pPr lvl="2"/>
            <a:r>
              <a:rPr lang="fr-FR" dirty="0" smtClean="0"/>
              <a:t>Ag </a:t>
            </a:r>
            <a:r>
              <a:rPr lang="fr-FR" dirty="0"/>
              <a:t>aspergillaire, TDM thoracique, +/- LBA</a:t>
            </a:r>
          </a:p>
          <a:p>
            <a:pPr lvl="2"/>
            <a:r>
              <a:rPr lang="fr-FR" dirty="0"/>
              <a:t>Imagerie </a:t>
            </a:r>
            <a:r>
              <a:rPr lang="fr-FR" dirty="0" err="1" smtClean="0"/>
              <a:t>abdopelv</a:t>
            </a:r>
            <a:r>
              <a:rPr lang="fr-FR" dirty="0" smtClean="0"/>
              <a:t>, </a:t>
            </a:r>
            <a:r>
              <a:rPr lang="fr-FR" dirty="0"/>
              <a:t>ETT (EI), doppler veineux </a:t>
            </a:r>
            <a:r>
              <a:rPr lang="fr-FR" dirty="0" smtClean="0"/>
              <a:t>(KT)</a:t>
            </a:r>
            <a:endParaRPr lang="fr-FR" dirty="0"/>
          </a:p>
          <a:p>
            <a:endParaRPr lang="fr-FR" dirty="0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3600" dirty="0"/>
              <a:t>Recommandations européennes: </a:t>
            </a:r>
            <a:r>
              <a:rPr lang="fr-FR" sz="3600" dirty="0" smtClean="0"/>
              <a:t>fièvre d’origine inconnue </a:t>
            </a:r>
            <a:r>
              <a:rPr lang="fr-FR" sz="3600" dirty="0" smtClean="0">
                <a:solidFill>
                  <a:srgbClr val="FF0000"/>
                </a:solidFill>
              </a:rPr>
              <a:t>Actu </a:t>
            </a:r>
            <a:r>
              <a:rPr lang="fr-FR" sz="3600" dirty="0">
                <a:solidFill>
                  <a:srgbClr val="FF0000"/>
                </a:solidFill>
              </a:rPr>
              <a:t>ECIL10-2024</a:t>
            </a:r>
            <a:endParaRPr lang="fr-FR" sz="3600" dirty="0" smtClean="0"/>
          </a:p>
        </p:txBody>
      </p:sp>
      <p:grpSp>
        <p:nvGrpSpPr>
          <p:cNvPr id="11" name="Groupe 10"/>
          <p:cNvGrpSpPr/>
          <p:nvPr/>
        </p:nvGrpSpPr>
        <p:grpSpPr>
          <a:xfrm>
            <a:off x="7020273" y="5217949"/>
            <a:ext cx="2123728" cy="1595427"/>
            <a:chOff x="7020273" y="5185019"/>
            <a:chExt cx="2123728" cy="1595427"/>
          </a:xfrm>
        </p:grpSpPr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7020273" y="5185019"/>
              <a:ext cx="2123728" cy="246221"/>
            </a:xfrm>
            <a:prstGeom prst="rect">
              <a:avLst/>
            </a:prstGeom>
            <a:solidFill>
              <a:srgbClr val="66FF33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sz="14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fr-FR" sz="1000" dirty="0" err="1"/>
                <a:t>Averbuch</a:t>
              </a:r>
              <a:r>
                <a:rPr lang="fr-FR" sz="1000" dirty="0"/>
                <a:t> et al. </a:t>
              </a:r>
              <a:r>
                <a:rPr lang="fr-FR" sz="1000" dirty="0" smtClean="0"/>
                <a:t>ecil-leukaemia.com</a:t>
              </a:r>
              <a:endParaRPr lang="en-US" sz="1000" dirty="0"/>
            </a:p>
          </p:txBody>
        </p:sp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85533" y="5445224"/>
              <a:ext cx="2058467" cy="1335222"/>
            </a:xfrm>
            <a:prstGeom prst="rect">
              <a:avLst/>
            </a:prstGeom>
            <a:noFill/>
            <a:ln w="57150">
              <a:solidFill>
                <a:srgbClr val="66FF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7316187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NF: Bêta lactamine anti </a:t>
            </a:r>
            <a:r>
              <a:rPr lang="fr-FR" i="1" dirty="0" smtClean="0"/>
              <a:t>Pseudomonas</a:t>
            </a:r>
            <a:r>
              <a:rPr lang="fr-FR" dirty="0" smtClean="0"/>
              <a:t> active contre les CG+</a:t>
            </a:r>
          </a:p>
          <a:p>
            <a:pPr lvl="1"/>
            <a:r>
              <a:rPr lang="fr-FR" dirty="0" smtClean="0"/>
              <a:t>Association à aminoside controversée</a:t>
            </a:r>
          </a:p>
          <a:p>
            <a:r>
              <a:rPr lang="fr-FR" dirty="0" smtClean="0"/>
              <a:t>Si forme sévère</a:t>
            </a:r>
          </a:p>
          <a:p>
            <a:pPr lvl="1"/>
            <a:r>
              <a:rPr lang="fr-FR" dirty="0" smtClean="0"/>
              <a:t>Association initiale B-lactamine anti </a:t>
            </a:r>
            <a:r>
              <a:rPr lang="fr-FR" i="1" dirty="0"/>
              <a:t>Pseudomonas</a:t>
            </a:r>
            <a:r>
              <a:rPr lang="fr-FR" dirty="0" smtClean="0"/>
              <a:t> + aminoside</a:t>
            </a:r>
          </a:p>
          <a:p>
            <a:pPr lvl="2"/>
            <a:r>
              <a:rPr lang="fr-FR" dirty="0" smtClean="0"/>
              <a:t>Avis d’expert, accord faible</a:t>
            </a:r>
          </a:p>
          <a:p>
            <a:r>
              <a:rPr lang="fr-FR" dirty="0" smtClean="0"/>
              <a:t>Désescalade</a:t>
            </a:r>
          </a:p>
          <a:p>
            <a:pPr lvl="1"/>
            <a:r>
              <a:rPr lang="fr-FR" dirty="0" smtClean="0"/>
              <a:t>Pathogène sensible spectre plus étroit</a:t>
            </a:r>
          </a:p>
          <a:p>
            <a:pPr lvl="2"/>
            <a:r>
              <a:rPr lang="fr-FR" dirty="0"/>
              <a:t>Avis d’expert, accord </a:t>
            </a:r>
            <a:r>
              <a:rPr lang="fr-FR" dirty="0" smtClean="0"/>
              <a:t>fort</a:t>
            </a:r>
          </a:p>
          <a:p>
            <a:pPr lvl="1"/>
            <a:r>
              <a:rPr lang="fr-FR" dirty="0" smtClean="0"/>
              <a:t>Pas de documentation et stable cliniquement</a:t>
            </a:r>
          </a:p>
          <a:p>
            <a:pPr lvl="2"/>
            <a:r>
              <a:rPr lang="fr-FR" dirty="0" smtClean="0"/>
              <a:t>Avis </a:t>
            </a:r>
            <a:r>
              <a:rPr lang="fr-FR" dirty="0"/>
              <a:t>d’expert, accord faible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 France: </a:t>
            </a:r>
            <a:r>
              <a:rPr lang="fr-FR" dirty="0"/>
              <a:t>RFE </a:t>
            </a:r>
            <a:r>
              <a:rPr lang="fr-FR" dirty="0" smtClean="0"/>
              <a:t>prise </a:t>
            </a:r>
            <a:r>
              <a:rPr lang="fr-FR" dirty="0"/>
              <a:t>en charge du neutropénique en réanimation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732240" y="6023033"/>
            <a:ext cx="1954446" cy="369332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dirty="0" err="1" smtClean="0"/>
              <a:t>Schnell</a:t>
            </a:r>
            <a:r>
              <a:rPr lang="fr-FR" dirty="0" smtClean="0"/>
              <a:t> AIC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61069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Aspergillose </a:t>
            </a:r>
          </a:p>
          <a:p>
            <a:pPr lvl="1"/>
            <a:r>
              <a:rPr lang="fr-FR" dirty="0" smtClean="0"/>
              <a:t>Induction de LAM/allogreffe</a:t>
            </a:r>
          </a:p>
          <a:p>
            <a:pPr lvl="2"/>
            <a:r>
              <a:rPr lang="fr-FR" dirty="0" smtClean="0"/>
              <a:t>Importance connaitre taux sérique si prophylaxie </a:t>
            </a:r>
            <a:r>
              <a:rPr lang="fr-FR" dirty="0" err="1" smtClean="0"/>
              <a:t>azolé</a:t>
            </a:r>
            <a:endParaRPr lang="fr-FR" dirty="0" smtClean="0"/>
          </a:p>
          <a:p>
            <a:r>
              <a:rPr lang="fr-FR" dirty="0" smtClean="0"/>
              <a:t>CMV et Pneumocystose</a:t>
            </a:r>
          </a:p>
          <a:p>
            <a:pPr lvl="1"/>
            <a:r>
              <a:rPr lang="fr-FR" dirty="0" smtClean="0"/>
              <a:t>Hémopathies lymphoïdes, anti CD20</a:t>
            </a:r>
          </a:p>
          <a:p>
            <a:pPr lvl="1"/>
            <a:r>
              <a:rPr lang="fr-FR" dirty="0" smtClean="0"/>
              <a:t>Allogreffe</a:t>
            </a:r>
          </a:p>
          <a:p>
            <a:r>
              <a:rPr lang="fr-FR" dirty="0" smtClean="0"/>
              <a:t>KT/peau</a:t>
            </a:r>
          </a:p>
          <a:p>
            <a:pPr lvl="1"/>
            <a:r>
              <a:rPr lang="fr-FR" dirty="0" smtClean="0"/>
              <a:t>CG+</a:t>
            </a:r>
          </a:p>
          <a:p>
            <a:r>
              <a:rPr lang="fr-FR" dirty="0" smtClean="0"/>
              <a:t>Digestif</a:t>
            </a:r>
          </a:p>
          <a:p>
            <a:pPr lvl="1"/>
            <a:r>
              <a:rPr lang="fr-FR" dirty="0" smtClean="0"/>
              <a:t>ICD</a:t>
            </a:r>
          </a:p>
          <a:p>
            <a:pPr lvl="1"/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Risque à évaluer selon hémopathie sous jacente et 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910772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Plutôt « désescalade »: Ciblage BMR en probabiliste si:</a:t>
            </a:r>
          </a:p>
          <a:p>
            <a:pPr lvl="1"/>
            <a:r>
              <a:rPr lang="fr-FR" dirty="0" smtClean="0"/>
              <a:t>Sepsis (le grave)/choc</a:t>
            </a:r>
          </a:p>
          <a:p>
            <a:pPr lvl="1"/>
            <a:r>
              <a:rPr lang="fr-FR" dirty="0" smtClean="0"/>
              <a:t>Colonisation BMR (on en rediscute plus tard)</a:t>
            </a:r>
          </a:p>
          <a:p>
            <a:pPr lvl="1"/>
            <a:r>
              <a:rPr lang="fr-FR" dirty="0"/>
              <a:t>Centres avec beaucoup de BMR en début de </a:t>
            </a:r>
            <a:r>
              <a:rPr lang="fr-FR" dirty="0" smtClean="0"/>
              <a:t>NF (id)</a:t>
            </a:r>
          </a:p>
          <a:p>
            <a:r>
              <a:rPr lang="fr-FR" dirty="0" err="1" smtClean="0"/>
              <a:t>Carbapénèmes</a:t>
            </a:r>
            <a:endParaRPr lang="fr-FR" dirty="0" smtClean="0"/>
          </a:p>
          <a:p>
            <a:r>
              <a:rPr lang="fr-FR" dirty="0"/>
              <a:t>Nouvelles </a:t>
            </a:r>
            <a:r>
              <a:rPr lang="fr-FR" dirty="0" smtClean="0"/>
              <a:t>BL anti EPC/ PA XDR</a:t>
            </a:r>
            <a:endParaRPr lang="fr-FR" dirty="0"/>
          </a:p>
          <a:p>
            <a:r>
              <a:rPr lang="fr-FR" dirty="0" smtClean="0"/>
              <a:t>Aminosides en association avec une BL ne couvrant pas le BMR ciblé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Recommandations européennes: Paramètres du choix ATB </a:t>
            </a:r>
            <a:r>
              <a:rPr lang="fr-FR" dirty="0" smtClean="0">
                <a:solidFill>
                  <a:srgbClr val="FF0000"/>
                </a:solidFill>
              </a:rPr>
              <a:t>Actu ECIL10-2024</a:t>
            </a:r>
            <a:endParaRPr lang="fr-FR" dirty="0">
              <a:solidFill>
                <a:srgbClr val="FF0000"/>
              </a:solidFill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7020273" y="5217949"/>
            <a:ext cx="2123728" cy="1595427"/>
            <a:chOff x="7020273" y="5185019"/>
            <a:chExt cx="2123728" cy="1595427"/>
          </a:xfrm>
        </p:grpSpPr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7020273" y="5185019"/>
              <a:ext cx="2123728" cy="246221"/>
            </a:xfrm>
            <a:prstGeom prst="rect">
              <a:avLst/>
            </a:prstGeom>
            <a:solidFill>
              <a:srgbClr val="66FF33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sz="14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fr-FR" sz="1000" dirty="0" err="1"/>
                <a:t>Averbuch</a:t>
              </a:r>
              <a:r>
                <a:rPr lang="fr-FR" sz="1000" dirty="0"/>
                <a:t> et al. </a:t>
              </a:r>
              <a:r>
                <a:rPr lang="fr-FR" sz="1000" dirty="0" smtClean="0"/>
                <a:t>ecil-leukaemia.com</a:t>
              </a:r>
              <a:endParaRPr lang="en-US" sz="1000" dirty="0"/>
            </a:p>
          </p:txBody>
        </p:sp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85533" y="5445224"/>
              <a:ext cx="2058467" cy="1335222"/>
            </a:xfrm>
            <a:prstGeom prst="rect">
              <a:avLst/>
            </a:prstGeom>
            <a:noFill/>
            <a:ln w="57150">
              <a:solidFill>
                <a:srgbClr val="66FF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3365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160"/>
    </mc:Choice>
    <mc:Fallback xmlns="">
      <p:transition spd="slow" advTm="139160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594324"/>
          </a:xfrm>
        </p:spPr>
        <p:txBody>
          <a:bodyPr/>
          <a:lstStyle/>
          <a:p>
            <a:r>
              <a:rPr lang="fr-FR" sz="2800" dirty="0" smtClean="0"/>
              <a:t>Evaluer pertinence ATB probabiliste vs site infecté</a:t>
            </a:r>
          </a:p>
          <a:p>
            <a:r>
              <a:rPr lang="fr-FR" altLang="fr-FR" dirty="0" smtClean="0"/>
              <a:t>Stable à 72-96h</a:t>
            </a:r>
          </a:p>
          <a:p>
            <a:pPr lvl="2"/>
            <a:r>
              <a:rPr lang="fr-FR" dirty="0" smtClean="0"/>
              <a:t>Arrêt aminoside  et anti CG+ si prescrits</a:t>
            </a:r>
          </a:p>
          <a:p>
            <a:pPr lvl="2"/>
            <a:r>
              <a:rPr lang="fr-FR" dirty="0" smtClean="0"/>
              <a:t>Décrémenter </a:t>
            </a:r>
            <a:r>
              <a:rPr lang="fr-FR" dirty="0" smtClean="0">
                <a:latin typeface="Symbol" panose="05050102010706020507" pitchFamily="18" charset="2"/>
              </a:rPr>
              <a:t>b</a:t>
            </a:r>
            <a:r>
              <a:rPr lang="fr-FR" dirty="0" smtClean="0"/>
              <a:t>-</a:t>
            </a:r>
            <a:r>
              <a:rPr lang="fr-FR" dirty="0" err="1" smtClean="0"/>
              <a:t>lactamine</a:t>
            </a:r>
            <a:r>
              <a:rPr lang="fr-FR" dirty="0" smtClean="0"/>
              <a:t>, si </a:t>
            </a:r>
            <a:r>
              <a:rPr lang="fr-FR" dirty="0" err="1" smtClean="0"/>
              <a:t>carba</a:t>
            </a:r>
            <a:r>
              <a:rPr lang="fr-FR" dirty="0"/>
              <a:t> </a:t>
            </a:r>
            <a:r>
              <a:rPr lang="fr-FR" dirty="0" smtClean="0"/>
              <a:t>ou +</a:t>
            </a:r>
          </a:p>
          <a:p>
            <a:pPr lvl="1"/>
            <a:r>
              <a:rPr lang="fr-FR" dirty="0" smtClean="0"/>
              <a:t>Si fébrile recherche IFI, foyer profond et discuter traitement </a:t>
            </a:r>
            <a:r>
              <a:rPr lang="fr-FR" dirty="0"/>
              <a:t>antifongique probabiliste</a:t>
            </a:r>
          </a:p>
          <a:p>
            <a:pPr lvl="2"/>
            <a:r>
              <a:rPr lang="fr-FR" dirty="0" smtClean="0"/>
              <a:t>Ag </a:t>
            </a:r>
            <a:r>
              <a:rPr lang="fr-FR" dirty="0"/>
              <a:t>aspergillaire, TDM thoracique, +/- LBA</a:t>
            </a:r>
          </a:p>
          <a:p>
            <a:pPr lvl="2"/>
            <a:r>
              <a:rPr lang="fr-FR" dirty="0"/>
              <a:t>Imagerie </a:t>
            </a:r>
            <a:r>
              <a:rPr lang="fr-FR" dirty="0" err="1" smtClean="0"/>
              <a:t>abdopelv</a:t>
            </a:r>
            <a:r>
              <a:rPr lang="fr-FR" dirty="0" smtClean="0"/>
              <a:t>, </a:t>
            </a:r>
            <a:r>
              <a:rPr lang="fr-FR" dirty="0"/>
              <a:t>ETT (EI), doppler veineux </a:t>
            </a:r>
            <a:r>
              <a:rPr lang="fr-FR" dirty="0" smtClean="0"/>
              <a:t>(KT)</a:t>
            </a:r>
            <a:endParaRPr lang="fr-FR" dirty="0"/>
          </a:p>
          <a:p>
            <a:endParaRPr lang="fr-FR" dirty="0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3600" dirty="0"/>
              <a:t>Recommandations européennes: </a:t>
            </a:r>
            <a:r>
              <a:rPr lang="fr-FR" sz="3600" dirty="0" smtClean="0"/>
              <a:t>foyer clinique </a:t>
            </a:r>
            <a:r>
              <a:rPr lang="fr-FR" sz="3600" dirty="0" smtClean="0">
                <a:solidFill>
                  <a:srgbClr val="FF0000"/>
                </a:solidFill>
              </a:rPr>
              <a:t>Actu </a:t>
            </a:r>
            <a:r>
              <a:rPr lang="fr-FR" sz="3600" dirty="0">
                <a:solidFill>
                  <a:srgbClr val="FF0000"/>
                </a:solidFill>
              </a:rPr>
              <a:t>ECIL10-2024</a:t>
            </a:r>
            <a:endParaRPr lang="fr-FR" sz="3600" dirty="0" smtClean="0"/>
          </a:p>
        </p:txBody>
      </p:sp>
      <p:grpSp>
        <p:nvGrpSpPr>
          <p:cNvPr id="10" name="Groupe 9"/>
          <p:cNvGrpSpPr/>
          <p:nvPr/>
        </p:nvGrpSpPr>
        <p:grpSpPr>
          <a:xfrm>
            <a:off x="7020273" y="5217949"/>
            <a:ext cx="2123728" cy="1595427"/>
            <a:chOff x="7020273" y="5185019"/>
            <a:chExt cx="2123728" cy="1595427"/>
          </a:xfrm>
        </p:grpSpPr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7020273" y="5185019"/>
              <a:ext cx="2123728" cy="246221"/>
            </a:xfrm>
            <a:prstGeom prst="rect">
              <a:avLst/>
            </a:prstGeom>
            <a:solidFill>
              <a:srgbClr val="66FF33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sz="14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fr-FR" sz="1000" dirty="0" err="1"/>
                <a:t>Averbuch</a:t>
              </a:r>
              <a:r>
                <a:rPr lang="fr-FR" sz="1000" dirty="0"/>
                <a:t> et al. </a:t>
              </a:r>
              <a:r>
                <a:rPr lang="fr-FR" sz="1000" dirty="0" smtClean="0"/>
                <a:t>ecil-leukaemia.com</a:t>
              </a:r>
              <a:endParaRPr lang="en-US" sz="1000" dirty="0"/>
            </a:p>
          </p:txBody>
        </p:sp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85533" y="5445224"/>
              <a:ext cx="2058467" cy="1335222"/>
            </a:xfrm>
            <a:prstGeom prst="rect">
              <a:avLst/>
            </a:prstGeom>
            <a:noFill/>
            <a:ln w="57150">
              <a:solidFill>
                <a:srgbClr val="66FF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5594292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1" name="Espace réservé du contenu 6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090987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Arrêt ATB probabiliste à ≥ 72h</a:t>
            </a:r>
          </a:p>
          <a:p>
            <a:pPr lvl="1"/>
            <a:r>
              <a:rPr lang="fr-FR" dirty="0" smtClean="0"/>
              <a:t>Si stable apyrexie </a:t>
            </a:r>
            <a:r>
              <a:rPr lang="fr-FR" dirty="0"/>
              <a:t>et</a:t>
            </a:r>
            <a:r>
              <a:rPr lang="fr-FR" dirty="0" smtClean="0"/>
              <a:t> ≥  48h</a:t>
            </a:r>
          </a:p>
          <a:p>
            <a:pPr lvl="2"/>
            <a:r>
              <a:rPr lang="fr-FR" dirty="0" smtClean="0"/>
              <a:t>Quelque soit profondeur et durée de neutropénie</a:t>
            </a:r>
          </a:p>
          <a:p>
            <a:pPr lvl="1"/>
            <a:r>
              <a:rPr lang="fr-FR" dirty="0" smtClean="0"/>
              <a:t>Poursuite chez patients restant fébriles</a:t>
            </a:r>
          </a:p>
          <a:p>
            <a:pPr lvl="2"/>
            <a:r>
              <a:rPr lang="fr-FR" dirty="0" smtClean="0"/>
              <a:t>Sans escalade</a:t>
            </a:r>
          </a:p>
          <a:p>
            <a:pPr lvl="2"/>
            <a:r>
              <a:rPr lang="fr-FR" dirty="0" smtClean="0"/>
              <a:t>En poursuivant efforts de documentation</a:t>
            </a:r>
          </a:p>
          <a:p>
            <a:pPr lvl="2"/>
            <a:r>
              <a:rPr lang="fr-FR" dirty="0" smtClean="0"/>
              <a:t>Arrêt possible quand on pense avoir éliminé une cause bactérienne</a:t>
            </a:r>
          </a:p>
          <a:p>
            <a:r>
              <a:rPr lang="fr-FR" dirty="0" smtClean="0"/>
              <a:t>Si infection documentée (</a:t>
            </a:r>
            <a:r>
              <a:rPr lang="fr-FR" dirty="0" err="1" smtClean="0"/>
              <a:t>microbio</a:t>
            </a:r>
            <a:r>
              <a:rPr lang="fr-FR" dirty="0" smtClean="0"/>
              <a:t> ou clinique)</a:t>
            </a:r>
          </a:p>
          <a:p>
            <a:pPr lvl="1"/>
            <a:r>
              <a:rPr lang="fr-FR" dirty="0" smtClean="0"/>
              <a:t>Jusqu’à éradication microbiologique (i.e., contrôle HC)</a:t>
            </a:r>
          </a:p>
          <a:p>
            <a:pPr lvl="1"/>
            <a:r>
              <a:rPr lang="fr-FR" dirty="0" smtClean="0"/>
              <a:t>Jusqu’à résolution de tous les signes d’infection</a:t>
            </a:r>
          </a:p>
          <a:p>
            <a:pPr lvl="1"/>
            <a:r>
              <a:rPr lang="fr-FR" dirty="0" smtClean="0"/>
              <a:t>Durée adaptée à l’infection et &gt; 72h apyrexie</a:t>
            </a:r>
          </a:p>
          <a:p>
            <a:pPr lvl="1"/>
            <a:r>
              <a:rPr lang="fr-FR" dirty="0"/>
              <a:t>Reprise précoce ATB si réapparition fièvre</a:t>
            </a:r>
          </a:p>
          <a:p>
            <a:pPr lvl="1"/>
            <a:endParaRPr lang="fr-FR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fr-FR" sz="4000" dirty="0"/>
              <a:t>Recommandations européennes: </a:t>
            </a:r>
            <a:r>
              <a:rPr lang="fr-FR" sz="4000" dirty="0" smtClean="0"/>
              <a:t>Durées </a:t>
            </a:r>
            <a:r>
              <a:rPr lang="fr-FR" sz="4000" dirty="0"/>
              <a:t>ATB </a:t>
            </a:r>
            <a:r>
              <a:rPr lang="fr-FR" sz="4000" dirty="0">
                <a:solidFill>
                  <a:srgbClr val="FF0000"/>
                </a:solidFill>
              </a:rPr>
              <a:t>Actu ECIL10-2024</a:t>
            </a:r>
            <a:endParaRPr lang="fr-FR" dirty="0"/>
          </a:p>
        </p:txBody>
      </p:sp>
      <p:grpSp>
        <p:nvGrpSpPr>
          <p:cNvPr id="3" name="Groupe 2"/>
          <p:cNvGrpSpPr/>
          <p:nvPr/>
        </p:nvGrpSpPr>
        <p:grpSpPr>
          <a:xfrm>
            <a:off x="7020273" y="5217949"/>
            <a:ext cx="2123728" cy="1595427"/>
            <a:chOff x="7020273" y="5185019"/>
            <a:chExt cx="2123728" cy="1595427"/>
          </a:xfrm>
        </p:grpSpPr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7020273" y="5185019"/>
              <a:ext cx="2123728" cy="246221"/>
            </a:xfrm>
            <a:prstGeom prst="rect">
              <a:avLst/>
            </a:prstGeom>
            <a:solidFill>
              <a:srgbClr val="66FF33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sz="14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fr-FR" sz="1000" dirty="0" err="1"/>
                <a:t>Averbuch</a:t>
              </a:r>
              <a:r>
                <a:rPr lang="fr-FR" sz="1000" dirty="0"/>
                <a:t> et al. </a:t>
              </a:r>
              <a:r>
                <a:rPr lang="fr-FR" sz="1000" dirty="0" smtClean="0"/>
                <a:t>ecil-leukaemia.com</a:t>
              </a:r>
              <a:endParaRPr lang="en-US" sz="1000" dirty="0"/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85533" y="5445224"/>
              <a:ext cx="2058467" cy="1335222"/>
            </a:xfrm>
            <a:prstGeom prst="rect">
              <a:avLst/>
            </a:prstGeom>
            <a:noFill/>
            <a:ln w="57150">
              <a:solidFill>
                <a:srgbClr val="66FF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24287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Chimiothérapie</a:t>
            </a:r>
          </a:p>
          <a:p>
            <a:pPr lvl="1"/>
            <a:r>
              <a:rPr lang="fr-FR" dirty="0" smtClean="0"/>
              <a:t>360000 personnes/an</a:t>
            </a:r>
          </a:p>
          <a:p>
            <a:pPr lvl="1"/>
            <a:r>
              <a:rPr lang="fr-FR" dirty="0" smtClean="0"/>
              <a:t>Immunothérapies et Inhibiteurs de mécanismes oncogéniques</a:t>
            </a:r>
          </a:p>
          <a:p>
            <a:pPr lvl="1"/>
            <a:r>
              <a:rPr lang="fr-FR" dirty="0" smtClean="0"/>
              <a:t>Radiothérapie</a:t>
            </a:r>
          </a:p>
          <a:p>
            <a:pPr lvl="2"/>
            <a:r>
              <a:rPr lang="fr-FR" dirty="0" smtClean="0"/>
              <a:t>300000 </a:t>
            </a:r>
            <a:r>
              <a:rPr lang="fr-FR" dirty="0"/>
              <a:t>personnes/an</a:t>
            </a:r>
          </a:p>
          <a:p>
            <a:r>
              <a:rPr lang="fr-FR" dirty="0"/>
              <a:t>Leucémies aigues</a:t>
            </a:r>
          </a:p>
          <a:p>
            <a:pPr lvl="1"/>
            <a:r>
              <a:rPr lang="fr-FR" dirty="0"/>
              <a:t>4300 en </a:t>
            </a:r>
            <a:r>
              <a:rPr lang="fr-FR" dirty="0" smtClean="0"/>
              <a:t>2018</a:t>
            </a:r>
            <a:endParaRPr lang="fr-FR" dirty="0"/>
          </a:p>
          <a:p>
            <a:r>
              <a:rPr lang="fr-FR" dirty="0"/>
              <a:t>Greffes de CSH en 2022</a:t>
            </a:r>
          </a:p>
          <a:p>
            <a:pPr lvl="1"/>
            <a:r>
              <a:rPr lang="fr-FR" dirty="0"/>
              <a:t>1989 </a:t>
            </a:r>
            <a:r>
              <a:rPr lang="fr-FR" dirty="0" smtClean="0"/>
              <a:t>allogreffes et 2625 </a:t>
            </a:r>
            <a:r>
              <a:rPr lang="fr-FR" dirty="0"/>
              <a:t>autogreffes</a:t>
            </a:r>
          </a:p>
          <a:p>
            <a:pPr lvl="2"/>
            <a:r>
              <a:rPr lang="fr-FR" dirty="0"/>
              <a:t>(et 5495 greffes d’organes solides avec possibilité de NF chez certaines)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Fréquence des pathologies concernées</a:t>
            </a:r>
          </a:p>
        </p:txBody>
      </p:sp>
      <p:sp>
        <p:nvSpPr>
          <p:cNvPr id="6" name="Rectangle 5"/>
          <p:cNvSpPr/>
          <p:nvPr/>
        </p:nvSpPr>
        <p:spPr>
          <a:xfrm>
            <a:off x="5724128" y="1772816"/>
            <a:ext cx="2813591" cy="369332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dirty="0" smtClean="0"/>
              <a:t>Institut national du cancer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4139952" y="6084004"/>
            <a:ext cx="4275529" cy="369332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dirty="0" smtClean="0"/>
              <a:t>Agence </a:t>
            </a:r>
            <a:r>
              <a:rPr lang="fr-FR" dirty="0"/>
              <a:t>de la biomédecine rapport </a:t>
            </a:r>
            <a:r>
              <a:rPr lang="fr-FR" dirty="0" smtClean="0"/>
              <a:t>2022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4688959" y="4293096"/>
            <a:ext cx="1210588" cy="369332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dirty="0" smtClean="0"/>
              <a:t>SPF 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665824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4496"/>
          </a:xfrm>
        </p:spPr>
        <p:txBody>
          <a:bodyPr>
            <a:normAutofit fontScale="62500" lnSpcReduction="20000"/>
          </a:bodyPr>
          <a:lstStyle/>
          <a:p>
            <a:r>
              <a:rPr lang="fr-FR" sz="3300" dirty="0" smtClean="0"/>
              <a:t>Essai randomisé Espagnol 2012-2016 (6 centres)</a:t>
            </a:r>
          </a:p>
          <a:p>
            <a:pPr lvl="1"/>
            <a:r>
              <a:rPr lang="fr-FR" sz="2900" dirty="0" smtClean="0"/>
              <a:t>Arrêt ATB selon ECIL4 vs poursuite jusqu’à PNN&gt;500</a:t>
            </a:r>
          </a:p>
          <a:p>
            <a:pPr lvl="1"/>
            <a:r>
              <a:rPr lang="fr-FR" sz="2900" dirty="0" smtClean="0"/>
              <a:t>Résultats ITT et PP identiques:</a:t>
            </a:r>
          </a:p>
          <a:p>
            <a:pPr lvl="2"/>
            <a:r>
              <a:rPr lang="fr-FR" sz="2500" dirty="0" smtClean="0"/>
              <a:t>Moins ATB dans groupe « </a:t>
            </a:r>
            <a:r>
              <a:rPr lang="fr-FR" sz="2500" dirty="0" err="1" smtClean="0"/>
              <a:t>arret</a:t>
            </a:r>
            <a:r>
              <a:rPr lang="fr-FR" sz="2500" dirty="0" smtClean="0"/>
              <a:t> » et pas de différence J T°/mortalité</a:t>
            </a:r>
          </a:p>
          <a:p>
            <a:r>
              <a:rPr lang="fr-FR" sz="3300" dirty="0" smtClean="0"/>
              <a:t>Etude avant/après CHU Mondor</a:t>
            </a:r>
          </a:p>
          <a:p>
            <a:pPr lvl="1"/>
            <a:r>
              <a:rPr lang="fr-FR" sz="2900" dirty="0" smtClean="0"/>
              <a:t>Arrêt précoce: 52 faits /58 possibles (100 épisodes NF)</a:t>
            </a:r>
          </a:p>
          <a:p>
            <a:pPr lvl="1"/>
            <a:r>
              <a:rPr lang="fr-FR" sz="2900" dirty="0" smtClean="0"/>
              <a:t>Pas de différence avant/après pour </a:t>
            </a:r>
            <a:r>
              <a:rPr lang="fr-FR" sz="2500" dirty="0" smtClean="0"/>
              <a:t>Transfert en réa / b</a:t>
            </a:r>
            <a:r>
              <a:rPr lang="en-US" sz="2500" dirty="0" err="1" smtClean="0"/>
              <a:t>actériémies</a:t>
            </a:r>
            <a:r>
              <a:rPr lang="en-US" sz="2500" dirty="0" smtClean="0"/>
              <a:t> / ICD / DC</a:t>
            </a:r>
          </a:p>
          <a:p>
            <a:r>
              <a:rPr lang="fr-FR" sz="3300" dirty="0" smtClean="0"/>
              <a:t>Cohorte « après » CHU Lille</a:t>
            </a:r>
          </a:p>
          <a:p>
            <a:pPr lvl="1"/>
            <a:r>
              <a:rPr lang="fr-FR" sz="2900" dirty="0" smtClean="0"/>
              <a:t>49 arrêts précoces sur 115 épisodes fébriles dont HC, ECBU, poumon</a:t>
            </a:r>
          </a:p>
          <a:p>
            <a:pPr lvl="1"/>
            <a:r>
              <a:rPr lang="fr-FR" sz="2900" dirty="0" smtClean="0"/>
              <a:t>20% échec avec reprise rapide ATB, </a:t>
            </a:r>
            <a:r>
              <a:rPr lang="fr-FR" sz="2500" dirty="0" smtClean="0"/>
              <a:t>Aucun DC, SG, CS, transfert en réa</a:t>
            </a:r>
          </a:p>
          <a:p>
            <a:r>
              <a:rPr lang="fr-FR" sz="3300" dirty="0" smtClean="0"/>
              <a:t>Cohorte </a:t>
            </a:r>
            <a:r>
              <a:rPr lang="fr-FR" sz="3300" dirty="0" err="1" smtClean="0"/>
              <a:t>retrospective</a:t>
            </a:r>
            <a:r>
              <a:rPr lang="fr-FR" sz="3300" dirty="0" smtClean="0"/>
              <a:t> Ouest F</a:t>
            </a:r>
          </a:p>
          <a:p>
            <a:pPr lvl="1"/>
            <a:r>
              <a:rPr lang="fr-FR" sz="2900" dirty="0" smtClean="0"/>
              <a:t>170 épisodes fébriles</a:t>
            </a:r>
          </a:p>
          <a:p>
            <a:pPr lvl="1"/>
            <a:r>
              <a:rPr lang="fr-FR" sz="2900" dirty="0" smtClean="0"/>
              <a:t>Plus de bactériémie dans la cohorte « </a:t>
            </a:r>
            <a:r>
              <a:rPr lang="fr-FR" sz="2900" dirty="0" err="1" smtClean="0"/>
              <a:t>arret</a:t>
            </a:r>
            <a:r>
              <a:rPr lang="fr-FR" sz="2900" dirty="0" smtClean="0"/>
              <a:t> ATB » 27vs 12%</a:t>
            </a:r>
          </a:p>
          <a:p>
            <a:pPr lvl="1"/>
            <a:r>
              <a:rPr lang="fr-FR" sz="2900" dirty="0" smtClean="0"/>
              <a:t>Pas de différence Réa/choc/décès/récurrence fébrile</a:t>
            </a:r>
          </a:p>
          <a:p>
            <a:r>
              <a:rPr lang="fr-FR" sz="3300" dirty="0" smtClean="0"/>
              <a:t>Comparaison durée courte (max7j vs longue/104 bactériémies)</a:t>
            </a:r>
          </a:p>
          <a:p>
            <a:pPr lvl="1"/>
            <a:r>
              <a:rPr lang="fr-FR" sz="2900" dirty="0" smtClean="0"/>
              <a:t>Pas de différence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Arrêt précoce supporté par plusieurs étude</a:t>
            </a:r>
            <a:endParaRPr lang="fr-FR" dirty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6300192" y="908720"/>
            <a:ext cx="2638415" cy="1384995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dirty="0" err="1"/>
              <a:t>Aguilar</a:t>
            </a:r>
            <a:r>
              <a:rPr lang="fr-FR" dirty="0"/>
              <a:t> </a:t>
            </a:r>
            <a:r>
              <a:rPr lang="fr-FR" dirty="0" err="1"/>
              <a:t>Guisado</a:t>
            </a:r>
            <a:r>
              <a:rPr lang="fr-FR" dirty="0"/>
              <a:t> Lancet ID 2017</a:t>
            </a:r>
          </a:p>
          <a:p>
            <a:r>
              <a:rPr lang="fr-FR" dirty="0"/>
              <a:t>la </a:t>
            </a:r>
            <a:r>
              <a:rPr lang="fr-FR" dirty="0" err="1"/>
              <a:t>Martire</a:t>
            </a:r>
            <a:r>
              <a:rPr lang="fr-FR" dirty="0"/>
              <a:t> et al, EJCMID 2018</a:t>
            </a:r>
            <a:endParaRPr lang="en-US" dirty="0"/>
          </a:p>
          <a:p>
            <a:r>
              <a:rPr lang="fr-FR" dirty="0"/>
              <a:t>Van de </a:t>
            </a:r>
            <a:r>
              <a:rPr lang="fr-FR" dirty="0" err="1"/>
              <a:t>Wyngaert</a:t>
            </a:r>
            <a:r>
              <a:rPr lang="fr-FR" dirty="0"/>
              <a:t> et al. IJAA </a:t>
            </a:r>
            <a:r>
              <a:rPr lang="fr-FR" dirty="0" smtClean="0"/>
              <a:t>2019</a:t>
            </a:r>
          </a:p>
          <a:p>
            <a:r>
              <a:rPr lang="fr-FR" dirty="0" err="1" smtClean="0"/>
              <a:t>Paret</a:t>
            </a:r>
            <a:r>
              <a:rPr lang="fr-FR" dirty="0" smtClean="0"/>
              <a:t> et al, AAC 2022</a:t>
            </a:r>
          </a:p>
          <a:p>
            <a:r>
              <a:rPr lang="fr-FR" dirty="0" err="1" smtClean="0"/>
              <a:t>Metais</a:t>
            </a:r>
            <a:r>
              <a:rPr lang="fr-FR" dirty="0" smtClean="0"/>
              <a:t> et al, J </a:t>
            </a:r>
            <a:r>
              <a:rPr lang="fr-FR" dirty="0" err="1" smtClean="0"/>
              <a:t>Inf</a:t>
            </a:r>
            <a:r>
              <a:rPr lang="fr-FR" dirty="0" smtClean="0"/>
              <a:t> 2022</a:t>
            </a:r>
          </a:p>
          <a:p>
            <a:r>
              <a:rPr lang="fr-FR" dirty="0" smtClean="0"/>
              <a:t>Durand et al, ARIC 2024</a:t>
            </a:r>
          </a:p>
        </p:txBody>
      </p:sp>
    </p:spTree>
    <p:extLst>
      <p:ext uri="{BB962C8B-B14F-4D97-AF65-F5344CB8AC3E}">
        <p14:creationId xmlns:p14="http://schemas.microsoft.com/office/powerpoint/2010/main" val="309797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110"/>
    </mc:Choice>
    <mc:Fallback xmlns="">
      <p:transition spd="slow" advTm="46110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Adaptation locale des recommandations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Doit-on tenir compte de la résistance aux ATB en empirique?</a:t>
            </a:r>
          </a:p>
        </p:txBody>
      </p:sp>
    </p:spTree>
    <p:extLst>
      <p:ext uri="{BB962C8B-B14F-4D97-AF65-F5344CB8AC3E}">
        <p14:creationId xmlns:p14="http://schemas.microsoft.com/office/powerpoint/2010/main" val="212863602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Dépistage systématique ?</a:t>
            </a:r>
          </a:p>
          <a:p>
            <a:r>
              <a:rPr lang="fr-FR" dirty="0"/>
              <a:t>Antibiogramme sur prélèvements de dépistage ?</a:t>
            </a:r>
          </a:p>
          <a:p>
            <a:r>
              <a:rPr lang="fr-FR" dirty="0"/>
              <a:t>En 1</a:t>
            </a:r>
            <a:r>
              <a:rPr lang="fr-FR" baseline="30000" dirty="0"/>
              <a:t>ère</a:t>
            </a:r>
            <a:r>
              <a:rPr lang="fr-FR" dirty="0"/>
              <a:t> ligne sur un porteur ?</a:t>
            </a:r>
          </a:p>
          <a:p>
            <a:r>
              <a:rPr lang="fr-FR" dirty="0"/>
              <a:t>Si échec 1</a:t>
            </a:r>
            <a:r>
              <a:rPr lang="fr-FR" baseline="30000" dirty="0"/>
              <a:t>ère</a:t>
            </a:r>
            <a:r>
              <a:rPr lang="fr-FR" dirty="0"/>
              <a:t> ligne chez un porteur ?</a:t>
            </a:r>
          </a:p>
          <a:p>
            <a:r>
              <a:rPr lang="fr-FR" dirty="0"/>
              <a:t>Si appel du labo pour HC+ chez un porteur ?</a:t>
            </a:r>
          </a:p>
          <a:p>
            <a:r>
              <a:rPr lang="fr-FR" dirty="0"/>
              <a:t>Uniquement si sepsis/choc chez un porteur ?</a:t>
            </a:r>
          </a:p>
          <a:p>
            <a:pPr marL="109537" indent="0">
              <a:buNone/>
            </a:pP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Stratégies à définir par centre</a:t>
            </a:r>
          </a:p>
        </p:txBody>
      </p:sp>
    </p:spTree>
    <p:extLst>
      <p:ext uri="{BB962C8B-B14F-4D97-AF65-F5344CB8AC3E}">
        <p14:creationId xmlns:p14="http://schemas.microsoft.com/office/powerpoint/2010/main" val="31526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426"/>
    </mc:Choice>
    <mc:Fallback xmlns="">
      <p:transition spd="slow" advTm="88426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Sur 831 patients avec au moins un prélèvement </a:t>
            </a:r>
            <a:r>
              <a:rPr lang="fr-FR" dirty="0" err="1" smtClean="0"/>
              <a:t>bactério</a:t>
            </a:r>
            <a:r>
              <a:rPr lang="fr-FR" dirty="0" smtClean="0"/>
              <a:t> (tous sites):</a:t>
            </a:r>
          </a:p>
          <a:p>
            <a:pPr lvl="1"/>
            <a:r>
              <a:rPr lang="fr-FR" dirty="0"/>
              <a:t>159 avec au moins 1 BMR</a:t>
            </a:r>
          </a:p>
          <a:p>
            <a:pPr lvl="1"/>
            <a:r>
              <a:rPr lang="fr-FR" dirty="0"/>
              <a:t>152 entérobactéries </a:t>
            </a:r>
            <a:r>
              <a:rPr lang="fr-FR" dirty="0" smtClean="0"/>
              <a:t>BMR dont 61 EPC et 106 BLSE</a:t>
            </a:r>
            <a:endParaRPr lang="fr-FR" dirty="0"/>
          </a:p>
          <a:p>
            <a:pPr lvl="1"/>
            <a:r>
              <a:rPr lang="fr-FR" dirty="0"/>
              <a:t>   91 « que » </a:t>
            </a:r>
            <a:r>
              <a:rPr lang="fr-FR" dirty="0" smtClean="0"/>
              <a:t>BLSE /   </a:t>
            </a:r>
            <a:r>
              <a:rPr lang="fr-FR" dirty="0"/>
              <a:t>16 « que » </a:t>
            </a:r>
            <a:r>
              <a:rPr lang="fr-FR" dirty="0" smtClean="0"/>
              <a:t>EPC /    </a:t>
            </a:r>
            <a:r>
              <a:rPr lang="fr-FR" dirty="0"/>
              <a:t>45 </a:t>
            </a:r>
            <a:r>
              <a:rPr lang="fr-FR" dirty="0" smtClean="0"/>
              <a:t>les 2</a:t>
            </a:r>
            <a:endParaRPr lang="fr-FR" dirty="0"/>
          </a:p>
          <a:p>
            <a:pPr lvl="1"/>
            <a:r>
              <a:rPr lang="fr-FR" dirty="0"/>
              <a:t>5 non </a:t>
            </a:r>
            <a:r>
              <a:rPr lang="fr-FR" dirty="0" err="1"/>
              <a:t>fermentans</a:t>
            </a:r>
            <a:r>
              <a:rPr lang="fr-FR" dirty="0"/>
              <a:t> avec </a:t>
            </a:r>
            <a:r>
              <a:rPr lang="fr-FR" dirty="0" err="1"/>
              <a:t>carbapénémase</a:t>
            </a:r>
            <a:endParaRPr lang="fr-FR" dirty="0"/>
          </a:p>
          <a:p>
            <a:pPr lvl="1"/>
            <a:r>
              <a:rPr lang="fr-FR" dirty="0"/>
              <a:t>1 SARM</a:t>
            </a:r>
            <a:endParaRPr lang="fr-FR" dirty="0" smtClean="0"/>
          </a:p>
          <a:p>
            <a:r>
              <a:rPr lang="fr-FR" dirty="0" smtClean="0"/>
              <a:t>Combien d’infections à BLSE/EPC ?</a:t>
            </a:r>
          </a:p>
          <a:p>
            <a:pPr lvl="1"/>
            <a:r>
              <a:rPr lang="fr-FR" dirty="0" smtClean="0"/>
              <a:t>10 </a:t>
            </a:r>
            <a:r>
              <a:rPr lang="fr-FR" dirty="0"/>
              <a:t>patients avec </a:t>
            </a:r>
            <a:r>
              <a:rPr lang="fr-FR" dirty="0" smtClean="0"/>
              <a:t>au moins un épisode de bactériémie BLSE</a:t>
            </a:r>
          </a:p>
          <a:p>
            <a:pPr lvl="1"/>
            <a:r>
              <a:rPr lang="fr-FR" dirty="0" smtClean="0"/>
              <a:t>12 </a:t>
            </a:r>
            <a:r>
              <a:rPr lang="fr-FR" dirty="0"/>
              <a:t>patients avec au moins un épisode de bactériémie </a:t>
            </a:r>
            <a:r>
              <a:rPr lang="fr-FR" dirty="0" smtClean="0"/>
              <a:t>EPC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BLSE/EPC </a:t>
            </a:r>
            <a:r>
              <a:rPr lang="fr-FR" dirty="0" err="1" smtClean="0"/>
              <a:t>MdS</a:t>
            </a:r>
            <a:r>
              <a:rPr lang="fr-FR" dirty="0" smtClean="0"/>
              <a:t> 2023</a:t>
            </a:r>
            <a:endParaRPr lang="fr-FR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140200" y="6308725"/>
            <a:ext cx="3557449" cy="369332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</a:lstStyle>
          <a:p>
            <a:r>
              <a:rPr lang="fr-FR" altLang="fr-FR" dirty="0"/>
              <a:t>Dr </a:t>
            </a:r>
            <a:r>
              <a:rPr lang="fr-FR" altLang="fr-FR" dirty="0" err="1" smtClean="0"/>
              <a:t>Titecat</a:t>
            </a:r>
            <a:r>
              <a:rPr lang="fr-FR" altLang="fr-FR" dirty="0" smtClean="0"/>
              <a:t>, </a:t>
            </a:r>
            <a:r>
              <a:rPr lang="fr-FR" altLang="fr-FR" dirty="0"/>
              <a:t>données non publiées</a:t>
            </a:r>
          </a:p>
        </p:txBody>
      </p:sp>
    </p:spTree>
    <p:extLst>
      <p:ext uri="{BB962C8B-B14F-4D97-AF65-F5344CB8AC3E}">
        <p14:creationId xmlns:p14="http://schemas.microsoft.com/office/powerpoint/2010/main" val="401629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7060" y="135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Stratégie ATB: exemple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84784"/>
            <a:ext cx="8878440" cy="5197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888" y="18631"/>
            <a:ext cx="137160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810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732"/>
    </mc:Choice>
    <mc:Fallback xmlns="">
      <p:transition spd="slow" advTm="108732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7060" y="135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Stratégie ATB: exemple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60" y="1700808"/>
            <a:ext cx="8949442" cy="4154041"/>
          </a:xfrm>
          <a:prstGeom prst="rect">
            <a:avLst/>
          </a:prstGeom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888" y="18631"/>
            <a:ext cx="137160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3152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732"/>
    </mc:Choice>
    <mc:Fallback xmlns="">
      <p:transition spd="slow" advTm="108732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Stratégie ATB: exemple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8760"/>
            <a:ext cx="899100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574" y="3645024"/>
            <a:ext cx="8923714" cy="2916163"/>
          </a:xfrm>
          <a:prstGeom prst="rect">
            <a:avLst/>
          </a:prstGeom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888" y="18631"/>
            <a:ext cx="137160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334213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12568"/>
          </a:xfrm>
        </p:spPr>
        <p:txBody>
          <a:bodyPr>
            <a:normAutofit fontScale="77500" lnSpcReduction="2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fr-FR" altLang="fr-FR" sz="2800" b="1" dirty="0" smtClean="0">
                <a:solidFill>
                  <a:srgbClr val="000000"/>
                </a:solidFill>
              </a:rPr>
              <a:t>BLSE</a:t>
            </a:r>
            <a:r>
              <a:rPr lang="fr-FR" altLang="fr-FR" sz="2800" b="1" dirty="0" smtClean="0">
                <a:solidFill>
                  <a:srgbClr val="000000"/>
                </a:solidFill>
              </a:rPr>
              <a:t>: </a:t>
            </a:r>
            <a:r>
              <a:rPr lang="fr-FR" altLang="fr-FR" sz="2800" dirty="0" smtClean="0">
                <a:solidFill>
                  <a:srgbClr val="000000"/>
                </a:solidFill>
              </a:rPr>
              <a:t>désescalade en épargne de </a:t>
            </a:r>
            <a:r>
              <a:rPr lang="fr-FR" altLang="fr-FR" sz="2800" dirty="0" err="1" smtClean="0">
                <a:solidFill>
                  <a:srgbClr val="000000"/>
                </a:solidFill>
              </a:rPr>
              <a:t>carbapénème</a:t>
            </a:r>
            <a:r>
              <a:rPr lang="fr-FR" altLang="fr-FR" sz="2800" dirty="0" smtClean="0">
                <a:solidFill>
                  <a:srgbClr val="000000"/>
                </a:solidFill>
              </a:rPr>
              <a:t>. </a:t>
            </a:r>
            <a:r>
              <a:rPr lang="fr-FR" altLang="fr-FR" sz="2800" b="1" dirty="0" smtClean="0">
                <a:solidFill>
                  <a:srgbClr val="000000"/>
                </a:solidFill>
              </a:rPr>
              <a:t>PAS en probabiliste</a:t>
            </a:r>
          </a:p>
          <a:p>
            <a:pPr marL="598488" lvl="1" indent="-342900" eaLnBrk="1" hangingPunct="1">
              <a:spcBef>
                <a:spcPct val="0"/>
              </a:spcBef>
              <a:defRPr/>
            </a:pPr>
            <a:r>
              <a:rPr lang="fr-FR" altLang="fr-FR" sz="2100" b="1" dirty="0" err="1" smtClean="0">
                <a:solidFill>
                  <a:srgbClr val="000000"/>
                </a:solidFill>
              </a:rPr>
              <a:t>Témocilline</a:t>
            </a:r>
            <a:r>
              <a:rPr lang="fr-FR" altLang="fr-FR" sz="2100" dirty="0">
                <a:solidFill>
                  <a:srgbClr val="000000"/>
                </a:solidFill>
              </a:rPr>
              <a:t>: charge 2g en 1h puis 6g en </a:t>
            </a:r>
            <a:r>
              <a:rPr lang="fr-FR" altLang="fr-FR" sz="2100" dirty="0" err="1">
                <a:solidFill>
                  <a:srgbClr val="000000"/>
                </a:solidFill>
              </a:rPr>
              <a:t>sap</a:t>
            </a:r>
            <a:r>
              <a:rPr lang="fr-FR" altLang="fr-FR" sz="2100" dirty="0">
                <a:solidFill>
                  <a:srgbClr val="000000"/>
                </a:solidFill>
              </a:rPr>
              <a:t> sur 24h. Actif QUE sur BGN. Sur infections urinaires </a:t>
            </a:r>
            <a:r>
              <a:rPr lang="fr-FR" altLang="fr-FR" sz="2100" dirty="0" err="1">
                <a:solidFill>
                  <a:srgbClr val="000000"/>
                </a:solidFill>
              </a:rPr>
              <a:t>bactériémiques</a:t>
            </a:r>
            <a:r>
              <a:rPr lang="fr-FR" altLang="fr-FR" sz="2100" dirty="0">
                <a:solidFill>
                  <a:srgbClr val="000000"/>
                </a:solidFill>
              </a:rPr>
              <a:t> ou </a:t>
            </a:r>
            <a:r>
              <a:rPr lang="fr-FR" altLang="fr-FR" sz="2100" dirty="0" smtClean="0">
                <a:solidFill>
                  <a:srgbClr val="000000"/>
                </a:solidFill>
              </a:rPr>
              <a:t>non</a:t>
            </a:r>
            <a:r>
              <a:rPr lang="fr-FR" altLang="fr-FR" sz="2100" dirty="0" smtClean="0">
                <a:solidFill>
                  <a:srgbClr val="000000"/>
                </a:solidFill>
              </a:rPr>
              <a:t>.</a:t>
            </a:r>
            <a:endParaRPr lang="fr-FR" altLang="fr-FR" sz="2100" dirty="0" smtClean="0">
              <a:solidFill>
                <a:srgbClr val="000000"/>
              </a:solidFill>
            </a:endParaRPr>
          </a:p>
          <a:p>
            <a:pPr marL="598488" lvl="1" indent="-342900" eaLnBrk="1" hangingPunct="1">
              <a:spcBef>
                <a:spcPct val="0"/>
              </a:spcBef>
              <a:defRPr/>
            </a:pPr>
            <a:r>
              <a:rPr lang="fr-FR" altLang="fr-FR" sz="2100" b="1" dirty="0" smtClean="0">
                <a:solidFill>
                  <a:srgbClr val="000000"/>
                </a:solidFill>
              </a:rPr>
              <a:t>Céfoxitine</a:t>
            </a:r>
            <a:r>
              <a:rPr lang="fr-FR" altLang="fr-FR" sz="2100" dirty="0" smtClean="0">
                <a:solidFill>
                  <a:srgbClr val="000000"/>
                </a:solidFill>
              </a:rPr>
              <a:t>: charge 2g en 1h puis 6-8g en perfusion sur 24h. Que sur </a:t>
            </a:r>
            <a:r>
              <a:rPr lang="fr-FR" altLang="fr-FR" sz="2100" i="1" dirty="0" smtClean="0">
                <a:solidFill>
                  <a:srgbClr val="000000"/>
                </a:solidFill>
              </a:rPr>
              <a:t>E. coli</a:t>
            </a:r>
            <a:r>
              <a:rPr lang="fr-FR" altLang="fr-FR" sz="2100" dirty="0" smtClean="0">
                <a:solidFill>
                  <a:srgbClr val="000000"/>
                </a:solidFill>
              </a:rPr>
              <a:t> BLSE</a:t>
            </a:r>
            <a:endParaRPr lang="fr-FR" altLang="fr-FR" sz="2100" b="1" dirty="0" smtClean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fr-FR" altLang="fr-FR" sz="2800" b="1" dirty="0" smtClean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fr-FR" altLang="fr-FR" sz="2800" b="1" dirty="0" err="1" smtClean="0">
                <a:solidFill>
                  <a:srgbClr val="000000"/>
                </a:solidFill>
              </a:rPr>
              <a:t>Carbapénémases</a:t>
            </a:r>
            <a:r>
              <a:rPr lang="fr-FR" altLang="fr-FR" sz="2800" b="1" dirty="0" smtClean="0">
                <a:solidFill>
                  <a:srgbClr val="000000"/>
                </a:solidFill>
              </a:rPr>
              <a:t> </a:t>
            </a:r>
            <a:r>
              <a:rPr lang="fr-FR" altLang="fr-FR" sz="2800" b="1" dirty="0" smtClean="0">
                <a:solidFill>
                  <a:srgbClr val="000000"/>
                </a:solidFill>
              </a:rPr>
              <a:t>(EPC =  OXA48, NDM, KPC, …)</a:t>
            </a:r>
          </a:p>
          <a:p>
            <a:pPr marL="598488" lvl="1" indent="-342900" eaLnBrk="1" hangingPunct="1">
              <a:lnSpc>
                <a:spcPct val="80000"/>
              </a:lnSpc>
              <a:defRPr/>
            </a:pPr>
            <a:r>
              <a:rPr lang="fr-FR" altLang="fr-FR" sz="2400" b="1" dirty="0" smtClean="0">
                <a:solidFill>
                  <a:srgbClr val="000000"/>
                </a:solidFill>
              </a:rPr>
              <a:t>Oxa48: </a:t>
            </a:r>
            <a:r>
              <a:rPr lang="fr-FR" altLang="fr-FR" sz="2400" b="1" dirty="0" err="1" smtClean="0">
                <a:solidFill>
                  <a:srgbClr val="000000"/>
                </a:solidFill>
              </a:rPr>
              <a:t>Ceftazidime</a:t>
            </a:r>
            <a:r>
              <a:rPr lang="fr-FR" altLang="fr-FR" sz="2400" b="1" dirty="0" smtClean="0">
                <a:solidFill>
                  <a:srgbClr val="000000"/>
                </a:solidFill>
              </a:rPr>
              <a:t>/</a:t>
            </a:r>
            <a:r>
              <a:rPr lang="fr-FR" altLang="fr-FR" sz="2400" b="1" dirty="0" err="1" smtClean="0">
                <a:solidFill>
                  <a:srgbClr val="000000"/>
                </a:solidFill>
              </a:rPr>
              <a:t>avibactam</a:t>
            </a:r>
            <a:r>
              <a:rPr lang="fr-FR" altLang="fr-FR" sz="2400" dirty="0" smtClean="0">
                <a:solidFill>
                  <a:srgbClr val="000000"/>
                </a:solidFill>
              </a:rPr>
              <a:t>: </a:t>
            </a:r>
          </a:p>
          <a:p>
            <a:pPr marL="836613" lvl="2" indent="-342900" eaLnBrk="1" hangingPunct="1">
              <a:lnSpc>
                <a:spcPct val="80000"/>
              </a:lnSpc>
              <a:defRPr/>
            </a:pPr>
            <a:r>
              <a:rPr lang="fr-FR" altLang="fr-FR" sz="2200" dirty="0" smtClean="0">
                <a:solidFill>
                  <a:srgbClr val="000000"/>
                </a:solidFill>
              </a:rPr>
              <a:t>charge 2g/1g en 2h puis 2g/1g en </a:t>
            </a:r>
            <a:r>
              <a:rPr lang="fr-FR" altLang="fr-FR" sz="2200" dirty="0" err="1" smtClean="0">
                <a:solidFill>
                  <a:srgbClr val="000000"/>
                </a:solidFill>
              </a:rPr>
              <a:t>sap</a:t>
            </a:r>
            <a:r>
              <a:rPr lang="fr-FR" altLang="fr-FR" sz="2200" dirty="0" smtClean="0">
                <a:solidFill>
                  <a:srgbClr val="000000"/>
                </a:solidFill>
              </a:rPr>
              <a:t> /8h. Peu actif sur CG+.</a:t>
            </a:r>
          </a:p>
          <a:p>
            <a:pPr marL="598488" lvl="1" indent="-342900" eaLnBrk="1" hangingPunct="1">
              <a:lnSpc>
                <a:spcPct val="80000"/>
              </a:lnSpc>
              <a:defRPr/>
            </a:pPr>
            <a:r>
              <a:rPr lang="fr-FR" altLang="fr-FR" sz="2400" b="1" dirty="0" smtClean="0">
                <a:solidFill>
                  <a:srgbClr val="000000"/>
                </a:solidFill>
              </a:rPr>
              <a:t>KPC: </a:t>
            </a:r>
            <a:r>
              <a:rPr lang="fr-FR" altLang="fr-FR" sz="2400" b="1" dirty="0" err="1" smtClean="0">
                <a:solidFill>
                  <a:srgbClr val="000000"/>
                </a:solidFill>
              </a:rPr>
              <a:t>Ceftazidime</a:t>
            </a:r>
            <a:r>
              <a:rPr lang="fr-FR" altLang="fr-FR" sz="2400" b="1" dirty="0" smtClean="0">
                <a:solidFill>
                  <a:srgbClr val="000000"/>
                </a:solidFill>
              </a:rPr>
              <a:t>/</a:t>
            </a:r>
            <a:r>
              <a:rPr lang="fr-FR" altLang="fr-FR" sz="2400" b="1" dirty="0" err="1" smtClean="0">
                <a:solidFill>
                  <a:srgbClr val="000000"/>
                </a:solidFill>
              </a:rPr>
              <a:t>avibactam</a:t>
            </a:r>
            <a:r>
              <a:rPr lang="fr-FR" altLang="fr-FR" sz="2400" b="1" dirty="0" smtClean="0">
                <a:solidFill>
                  <a:srgbClr val="000000"/>
                </a:solidFill>
              </a:rPr>
              <a:t> </a:t>
            </a:r>
            <a:r>
              <a:rPr lang="fr-FR" altLang="fr-FR" sz="2400" dirty="0" smtClean="0">
                <a:solidFill>
                  <a:srgbClr val="000000"/>
                </a:solidFill>
              </a:rPr>
              <a:t>(id) ou </a:t>
            </a:r>
            <a:r>
              <a:rPr lang="fr-FR" altLang="fr-FR" sz="2400" b="1" dirty="0" err="1" smtClean="0">
                <a:solidFill>
                  <a:srgbClr val="000000"/>
                </a:solidFill>
              </a:rPr>
              <a:t>meropénème</a:t>
            </a:r>
            <a:r>
              <a:rPr lang="fr-FR" altLang="fr-FR" sz="2400" b="1" dirty="0" smtClean="0">
                <a:solidFill>
                  <a:srgbClr val="000000"/>
                </a:solidFill>
              </a:rPr>
              <a:t>/</a:t>
            </a:r>
            <a:r>
              <a:rPr lang="fr-FR" altLang="fr-FR" sz="2400" b="1" dirty="0" err="1" smtClean="0">
                <a:solidFill>
                  <a:srgbClr val="000000"/>
                </a:solidFill>
              </a:rPr>
              <a:t>vaborbactam</a:t>
            </a:r>
            <a:r>
              <a:rPr lang="fr-FR" altLang="fr-FR" sz="2400" dirty="0" smtClean="0">
                <a:solidFill>
                  <a:srgbClr val="000000"/>
                </a:solidFill>
              </a:rPr>
              <a:t>: </a:t>
            </a:r>
          </a:p>
          <a:p>
            <a:pPr marL="836613" lvl="2" indent="-342900" eaLnBrk="1" hangingPunct="1">
              <a:lnSpc>
                <a:spcPct val="80000"/>
              </a:lnSpc>
              <a:defRPr/>
            </a:pPr>
            <a:r>
              <a:rPr lang="fr-FR" altLang="fr-FR" sz="2200" dirty="0" smtClean="0">
                <a:solidFill>
                  <a:srgbClr val="000000"/>
                </a:solidFill>
              </a:rPr>
              <a:t>2g/1g en 3h /8h. </a:t>
            </a:r>
          </a:p>
          <a:p>
            <a:pPr marL="598488" lvl="1" indent="-342900" eaLnBrk="1" hangingPunct="1">
              <a:lnSpc>
                <a:spcPct val="80000"/>
              </a:lnSpc>
              <a:defRPr/>
            </a:pPr>
            <a:r>
              <a:rPr lang="fr-FR" altLang="fr-FR" sz="2400" b="1" dirty="0" smtClean="0">
                <a:solidFill>
                  <a:srgbClr val="000000"/>
                </a:solidFill>
              </a:rPr>
              <a:t>NDM: </a:t>
            </a:r>
            <a:r>
              <a:rPr lang="fr-FR" altLang="fr-FR" sz="2400" b="1" dirty="0" err="1" smtClean="0">
                <a:solidFill>
                  <a:srgbClr val="000000"/>
                </a:solidFill>
              </a:rPr>
              <a:t>Ceftazidime</a:t>
            </a:r>
            <a:r>
              <a:rPr lang="fr-FR" altLang="fr-FR" sz="2400" b="1" dirty="0" smtClean="0">
                <a:solidFill>
                  <a:srgbClr val="000000"/>
                </a:solidFill>
              </a:rPr>
              <a:t>/</a:t>
            </a:r>
            <a:r>
              <a:rPr lang="fr-FR" altLang="fr-FR" sz="2400" b="1" dirty="0" err="1" smtClean="0">
                <a:solidFill>
                  <a:srgbClr val="000000"/>
                </a:solidFill>
              </a:rPr>
              <a:t>avibactam</a:t>
            </a:r>
            <a:r>
              <a:rPr lang="fr-FR" altLang="fr-FR" sz="2400" dirty="0" smtClean="0">
                <a:solidFill>
                  <a:srgbClr val="000000"/>
                </a:solidFill>
              </a:rPr>
              <a:t> (id) </a:t>
            </a:r>
            <a:r>
              <a:rPr lang="fr-FR" altLang="fr-FR" sz="3600" b="1" dirty="0" smtClean="0">
                <a:solidFill>
                  <a:srgbClr val="000000"/>
                </a:solidFill>
              </a:rPr>
              <a:t>+</a:t>
            </a:r>
            <a:r>
              <a:rPr lang="fr-FR" altLang="fr-FR" sz="2400" dirty="0" smtClean="0">
                <a:solidFill>
                  <a:srgbClr val="000000"/>
                </a:solidFill>
              </a:rPr>
              <a:t> </a:t>
            </a:r>
            <a:r>
              <a:rPr lang="fr-FR" altLang="fr-FR" sz="2400" b="1" dirty="0" err="1" smtClean="0">
                <a:solidFill>
                  <a:srgbClr val="000000"/>
                </a:solidFill>
              </a:rPr>
              <a:t>Aztreonam</a:t>
            </a:r>
            <a:r>
              <a:rPr lang="fr-FR" altLang="fr-FR" sz="2400" dirty="0" smtClean="0">
                <a:solidFill>
                  <a:srgbClr val="000000"/>
                </a:solidFill>
              </a:rPr>
              <a:t>: </a:t>
            </a:r>
          </a:p>
          <a:p>
            <a:pPr marL="836613" lvl="2" indent="-342900" eaLnBrk="1" hangingPunct="1">
              <a:lnSpc>
                <a:spcPct val="80000"/>
              </a:lnSpc>
              <a:defRPr/>
            </a:pPr>
            <a:r>
              <a:rPr lang="fr-FR" altLang="fr-FR" sz="2200" dirty="0" smtClean="0">
                <a:solidFill>
                  <a:srgbClr val="000000"/>
                </a:solidFill>
              </a:rPr>
              <a:t>charge 2g en 1h puis 6-8g en </a:t>
            </a:r>
            <a:r>
              <a:rPr lang="fr-FR" altLang="fr-FR" sz="2200" dirty="0" err="1" smtClean="0">
                <a:solidFill>
                  <a:srgbClr val="000000"/>
                </a:solidFill>
              </a:rPr>
              <a:t>sap</a:t>
            </a:r>
            <a:r>
              <a:rPr lang="fr-FR" altLang="fr-FR" sz="2200" dirty="0" smtClean="0">
                <a:solidFill>
                  <a:srgbClr val="000000"/>
                </a:solidFill>
              </a:rPr>
              <a:t>/24h (c’est </a:t>
            </a:r>
            <a:r>
              <a:rPr lang="fr-FR" altLang="fr-FR" sz="2200" dirty="0" err="1" smtClean="0">
                <a:solidFill>
                  <a:srgbClr val="000000"/>
                </a:solidFill>
              </a:rPr>
              <a:t>avi+azt</a:t>
            </a:r>
            <a:r>
              <a:rPr lang="fr-FR" altLang="fr-FR" sz="2200" dirty="0" smtClean="0">
                <a:solidFill>
                  <a:srgbClr val="000000"/>
                </a:solidFill>
              </a:rPr>
              <a:t> qui est actif sur les NDM)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fr-FR" altLang="fr-FR" sz="2800" b="1" dirty="0" smtClean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fr-FR" altLang="fr-FR" sz="2800" b="1" dirty="0" err="1" smtClean="0">
                <a:solidFill>
                  <a:srgbClr val="000000"/>
                </a:solidFill>
              </a:rPr>
              <a:t>P</a:t>
            </a:r>
            <a:r>
              <a:rPr lang="fr-FR" altLang="fr-FR" sz="2800" b="1" i="1" dirty="0" err="1" smtClean="0">
                <a:solidFill>
                  <a:srgbClr val="000000"/>
                </a:solidFill>
              </a:rPr>
              <a:t>.aeruginosa</a:t>
            </a:r>
            <a:r>
              <a:rPr lang="fr-FR" altLang="fr-FR" sz="2800" b="1" i="1" dirty="0" smtClean="0">
                <a:solidFill>
                  <a:srgbClr val="000000"/>
                </a:solidFill>
              </a:rPr>
              <a:t> </a:t>
            </a:r>
            <a:r>
              <a:rPr lang="fr-FR" altLang="fr-FR" sz="2800" b="1" dirty="0" smtClean="0">
                <a:solidFill>
                  <a:srgbClr val="000000"/>
                </a:solidFill>
              </a:rPr>
              <a:t>multi R</a:t>
            </a:r>
          </a:p>
          <a:p>
            <a:pPr marL="598488" lvl="1" indent="-342900" eaLnBrk="1" hangingPunct="1">
              <a:lnSpc>
                <a:spcPct val="80000"/>
              </a:lnSpc>
              <a:defRPr/>
            </a:pPr>
            <a:r>
              <a:rPr lang="fr-FR" altLang="fr-FR" sz="2400" b="1" dirty="0" err="1" smtClean="0">
                <a:solidFill>
                  <a:srgbClr val="000000"/>
                </a:solidFill>
              </a:rPr>
              <a:t>Ceftolozane</a:t>
            </a:r>
            <a:r>
              <a:rPr lang="fr-FR" altLang="fr-FR" sz="2400" b="1" dirty="0" smtClean="0">
                <a:solidFill>
                  <a:srgbClr val="000000"/>
                </a:solidFill>
              </a:rPr>
              <a:t>/</a:t>
            </a:r>
            <a:r>
              <a:rPr lang="fr-FR" altLang="fr-FR" sz="2400" b="1" dirty="0" err="1" smtClean="0">
                <a:solidFill>
                  <a:srgbClr val="000000"/>
                </a:solidFill>
              </a:rPr>
              <a:t>tazobactam</a:t>
            </a:r>
            <a:r>
              <a:rPr lang="fr-FR" altLang="fr-FR" sz="2400" dirty="0">
                <a:solidFill>
                  <a:srgbClr val="000000"/>
                </a:solidFill>
              </a:rPr>
              <a:t>: </a:t>
            </a:r>
            <a:endParaRPr lang="fr-FR" altLang="fr-FR" sz="2400" dirty="0" smtClean="0">
              <a:solidFill>
                <a:srgbClr val="000000"/>
              </a:solidFill>
            </a:endParaRPr>
          </a:p>
          <a:p>
            <a:pPr marL="836613" lvl="2" indent="-342900" eaLnBrk="1" hangingPunct="1">
              <a:lnSpc>
                <a:spcPct val="80000"/>
              </a:lnSpc>
              <a:defRPr/>
            </a:pPr>
            <a:r>
              <a:rPr lang="fr-FR" altLang="fr-FR" sz="2200" dirty="0" smtClean="0">
                <a:solidFill>
                  <a:srgbClr val="000000"/>
                </a:solidFill>
              </a:rPr>
              <a:t>Charge </a:t>
            </a:r>
            <a:r>
              <a:rPr lang="fr-FR" altLang="fr-FR" sz="2200" dirty="0">
                <a:solidFill>
                  <a:srgbClr val="000000"/>
                </a:solidFill>
              </a:rPr>
              <a:t>2g/1g en 1h puis 2g/1g en </a:t>
            </a:r>
            <a:r>
              <a:rPr lang="fr-FR" altLang="fr-FR" sz="2200" dirty="0" err="1">
                <a:solidFill>
                  <a:srgbClr val="000000"/>
                </a:solidFill>
              </a:rPr>
              <a:t>sap</a:t>
            </a:r>
            <a:r>
              <a:rPr lang="fr-FR" altLang="fr-FR" sz="2200" dirty="0">
                <a:solidFill>
                  <a:srgbClr val="000000"/>
                </a:solidFill>
              </a:rPr>
              <a:t>/8h. Peu actif sur CG+.</a:t>
            </a:r>
            <a:r>
              <a:rPr lang="fr-FR" altLang="fr-FR" sz="2200" b="1" dirty="0">
                <a:solidFill>
                  <a:srgbClr val="000000"/>
                </a:solidFill>
              </a:rPr>
              <a:t> </a:t>
            </a:r>
            <a:endParaRPr lang="fr-FR" altLang="fr-FR" sz="2200" b="1" dirty="0" smtClean="0">
              <a:solidFill>
                <a:srgbClr val="000000"/>
              </a:solidFill>
            </a:endParaRPr>
          </a:p>
          <a:p>
            <a:pPr marL="598488" lvl="1" indent="-342900" eaLnBrk="1" hangingPunct="1">
              <a:lnSpc>
                <a:spcPct val="80000"/>
              </a:lnSpc>
              <a:defRPr/>
            </a:pPr>
            <a:r>
              <a:rPr lang="fr-FR" altLang="fr-FR" sz="2400" b="1" dirty="0" err="1" smtClean="0">
                <a:solidFill>
                  <a:srgbClr val="000000"/>
                </a:solidFill>
              </a:rPr>
              <a:t>Colimycine</a:t>
            </a:r>
            <a:r>
              <a:rPr lang="fr-FR" altLang="fr-FR" sz="2400" dirty="0">
                <a:solidFill>
                  <a:srgbClr val="000000"/>
                </a:solidFill>
              </a:rPr>
              <a:t>: </a:t>
            </a:r>
            <a:endParaRPr lang="fr-FR" altLang="fr-FR" sz="2400" dirty="0" smtClean="0">
              <a:solidFill>
                <a:srgbClr val="000000"/>
              </a:solidFill>
            </a:endParaRPr>
          </a:p>
          <a:p>
            <a:pPr marL="836613" lvl="2" indent="-342900" eaLnBrk="1" hangingPunct="1">
              <a:lnSpc>
                <a:spcPct val="80000"/>
              </a:lnSpc>
              <a:defRPr/>
            </a:pPr>
            <a:r>
              <a:rPr lang="fr-FR" altLang="fr-FR" sz="2200" dirty="0" smtClean="0">
                <a:solidFill>
                  <a:srgbClr val="000000"/>
                </a:solidFill>
              </a:rPr>
              <a:t>charge</a:t>
            </a:r>
            <a:r>
              <a:rPr lang="fr-FR" altLang="fr-FR" sz="2200" dirty="0">
                <a:solidFill>
                  <a:srgbClr val="000000"/>
                </a:solidFill>
              </a:rPr>
              <a:t>: 9MU en 1h puis 4,5 à 6 MU en 1h/12h. Actif sur </a:t>
            </a:r>
            <a:r>
              <a:rPr lang="fr-FR" altLang="fr-FR" sz="2200" dirty="0" err="1">
                <a:solidFill>
                  <a:srgbClr val="000000"/>
                </a:solidFill>
              </a:rPr>
              <a:t>acineto</a:t>
            </a:r>
            <a:r>
              <a:rPr lang="fr-FR" altLang="fr-FR" sz="2200" dirty="0">
                <a:solidFill>
                  <a:srgbClr val="000000"/>
                </a:solidFill>
              </a:rPr>
              <a:t> et EPC (sauf </a:t>
            </a:r>
            <a:r>
              <a:rPr lang="fr-FR" altLang="fr-FR" sz="2200" i="1" dirty="0">
                <a:solidFill>
                  <a:srgbClr val="000000"/>
                </a:solidFill>
              </a:rPr>
              <a:t>Serratia, Proteus, </a:t>
            </a:r>
            <a:r>
              <a:rPr lang="fr-FR" altLang="fr-FR" sz="2200" i="1" dirty="0" err="1" smtClean="0">
                <a:solidFill>
                  <a:srgbClr val="000000"/>
                </a:solidFill>
              </a:rPr>
              <a:t>Morganella</a:t>
            </a:r>
            <a:r>
              <a:rPr lang="fr-FR" altLang="fr-FR" sz="2200" dirty="0" smtClean="0">
                <a:solidFill>
                  <a:srgbClr val="000000"/>
                </a:solidFill>
              </a:rPr>
              <a:t>)</a:t>
            </a:r>
          </a:p>
          <a:p>
            <a:pPr marL="598488" lvl="1" indent="-342900" eaLnBrk="1" hangingPunct="1">
              <a:lnSpc>
                <a:spcPct val="80000"/>
              </a:lnSpc>
              <a:defRPr/>
            </a:pPr>
            <a:r>
              <a:rPr lang="fr-FR" altLang="fr-FR" sz="2400" b="1" dirty="0" err="1" smtClean="0">
                <a:solidFill>
                  <a:srgbClr val="000000"/>
                </a:solidFill>
              </a:rPr>
              <a:t>Céfidérocol</a:t>
            </a:r>
            <a:r>
              <a:rPr lang="fr-FR" altLang="fr-FR" sz="2400" dirty="0">
                <a:solidFill>
                  <a:srgbClr val="000000"/>
                </a:solidFill>
              </a:rPr>
              <a:t>: 2g en 3h /8h. </a:t>
            </a:r>
            <a:endParaRPr lang="fr-FR" altLang="fr-FR" sz="2400" dirty="0" smtClean="0">
              <a:solidFill>
                <a:srgbClr val="000000"/>
              </a:solidFill>
            </a:endParaRPr>
          </a:p>
          <a:p>
            <a:pPr marL="836613" lvl="2" indent="-342900" eaLnBrk="1" hangingPunct="1">
              <a:lnSpc>
                <a:spcPct val="80000"/>
              </a:lnSpc>
              <a:defRPr/>
            </a:pPr>
            <a:r>
              <a:rPr lang="fr-FR" altLang="fr-FR" sz="2200" dirty="0" smtClean="0">
                <a:solidFill>
                  <a:srgbClr val="000000"/>
                </a:solidFill>
              </a:rPr>
              <a:t>Intérêt </a:t>
            </a:r>
            <a:r>
              <a:rPr lang="fr-FR" altLang="fr-FR" sz="2200" dirty="0">
                <a:solidFill>
                  <a:srgbClr val="000000"/>
                </a:solidFill>
              </a:rPr>
              <a:t>aussi sur  NDM, </a:t>
            </a:r>
            <a:r>
              <a:rPr lang="fr-FR" altLang="fr-FR" sz="2200" i="1" dirty="0" err="1">
                <a:solidFill>
                  <a:srgbClr val="000000"/>
                </a:solidFill>
              </a:rPr>
              <a:t>Acineto</a:t>
            </a:r>
            <a:r>
              <a:rPr lang="fr-FR" altLang="fr-FR" sz="2200" dirty="0">
                <a:solidFill>
                  <a:srgbClr val="000000"/>
                </a:solidFill>
              </a:rPr>
              <a:t>, </a:t>
            </a:r>
            <a:r>
              <a:rPr lang="fr-FR" altLang="fr-FR" sz="2200" i="1" dirty="0" err="1">
                <a:solidFill>
                  <a:srgbClr val="000000"/>
                </a:solidFill>
              </a:rPr>
              <a:t>Stenotrophomonas</a:t>
            </a:r>
            <a:r>
              <a:rPr lang="fr-FR" altLang="fr-FR" sz="2200" dirty="0">
                <a:solidFill>
                  <a:srgbClr val="000000"/>
                </a:solidFill>
              </a:rPr>
              <a:t>. Utiliser en association, PAS en probabiliste.</a:t>
            </a:r>
          </a:p>
          <a:p>
            <a:endParaRPr lang="fr-FR" alt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mtClean="0"/>
              <a:t>Quelles molécules pour quels BMR ?</a:t>
            </a:r>
            <a:endParaRPr lang="fr-FR" altLang="fr-FR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888" y="18631"/>
            <a:ext cx="137160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0273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7913"/>
    </mc:Choice>
    <mc:Fallback xmlns="">
      <p:transition spd="slow" advTm="177913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Tout est évolutif</a:t>
            </a:r>
          </a:p>
        </p:txBody>
      </p:sp>
      <p:sp>
        <p:nvSpPr>
          <p:cNvPr id="151554" name="Rectangle 4"/>
          <p:cNvSpPr>
            <a:spLocks noGrp="1"/>
          </p:cNvSpPr>
          <p:nvPr>
            <p:ph type="body" idx="4294967295"/>
          </p:nvPr>
        </p:nvSpPr>
        <p:spPr>
          <a:xfrm>
            <a:off x="457200" y="1989138"/>
            <a:ext cx="7427168" cy="40179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 smtClean="0"/>
              <a:t>Analyse 1/an des résultats de microbiologie de l’année</a:t>
            </a:r>
          </a:p>
          <a:p>
            <a:pPr lvl="1">
              <a:defRPr/>
            </a:pPr>
            <a:r>
              <a:rPr lang="fr-FR" dirty="0" smtClean="0"/>
              <a:t>Au global </a:t>
            </a:r>
          </a:p>
          <a:p>
            <a:pPr lvl="1">
              <a:defRPr/>
            </a:pPr>
            <a:r>
              <a:rPr lang="fr-FR" dirty="0"/>
              <a:t>P</a:t>
            </a:r>
            <a:r>
              <a:rPr lang="fr-FR" dirty="0" smtClean="0"/>
              <a:t>our LA/allogreffe</a:t>
            </a:r>
          </a:p>
          <a:p>
            <a:pPr lvl="1">
              <a:defRPr/>
            </a:pPr>
            <a:r>
              <a:rPr lang="fr-FR" dirty="0" smtClean="0"/>
              <a:t>Tous prélèvements</a:t>
            </a:r>
          </a:p>
          <a:p>
            <a:pPr lvl="1">
              <a:defRPr/>
            </a:pPr>
            <a:r>
              <a:rPr lang="fr-FR" dirty="0" smtClean="0"/>
              <a:t>Hémocultures</a:t>
            </a:r>
          </a:p>
          <a:p>
            <a:pPr>
              <a:defRPr/>
            </a:pPr>
            <a:r>
              <a:rPr lang="fr-FR" dirty="0" smtClean="0"/>
              <a:t>Revue des échecs</a:t>
            </a:r>
          </a:p>
        </p:txBody>
      </p:sp>
    </p:spTree>
    <p:extLst>
      <p:ext uri="{BB962C8B-B14F-4D97-AF65-F5344CB8AC3E}">
        <p14:creationId xmlns:p14="http://schemas.microsoft.com/office/powerpoint/2010/main" val="4326224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Levures</a:t>
            </a:r>
          </a:p>
          <a:p>
            <a:pPr lvl="1"/>
            <a:r>
              <a:rPr lang="fr-FR" dirty="0" smtClean="0"/>
              <a:t>Candidémie &gt; candidose péritonéale &gt;&gt; CCD-CHS</a:t>
            </a:r>
          </a:p>
          <a:p>
            <a:pPr lvl="1"/>
            <a:r>
              <a:rPr lang="fr-FR" dirty="0" smtClean="0"/>
              <a:t>Risque sur neutropénie – ATB large spectre – KTC - réa</a:t>
            </a:r>
          </a:p>
          <a:p>
            <a:pPr lvl="1"/>
            <a:r>
              <a:rPr lang="fr-FR" dirty="0" smtClean="0"/>
              <a:t>↗ espèce « non albicans » R ou SDD fluconazole</a:t>
            </a:r>
          </a:p>
          <a:p>
            <a:r>
              <a:rPr lang="fr-FR" dirty="0" smtClean="0"/>
              <a:t>Moisissures</a:t>
            </a:r>
          </a:p>
          <a:p>
            <a:pPr lvl="1"/>
            <a:r>
              <a:rPr lang="fr-FR" i="1" dirty="0" smtClean="0"/>
              <a:t>Aspergillus</a:t>
            </a:r>
            <a:r>
              <a:rPr lang="fr-FR" dirty="0" smtClean="0"/>
              <a:t> </a:t>
            </a:r>
            <a:r>
              <a:rPr lang="fr-FR" sz="1800" dirty="0" smtClean="0"/>
              <a:t>&gt; </a:t>
            </a:r>
            <a:r>
              <a:rPr lang="fr-FR" sz="1800" i="1" dirty="0" smtClean="0"/>
              <a:t>Candida</a:t>
            </a:r>
            <a:r>
              <a:rPr lang="fr-FR" sz="1800" dirty="0" smtClean="0"/>
              <a:t> &gt;&gt; mucor &gt;&gt;&gt; </a:t>
            </a:r>
            <a:r>
              <a:rPr lang="fr-FR" sz="1800" i="1" dirty="0" err="1" smtClean="0"/>
              <a:t>Fusarium</a:t>
            </a:r>
            <a:r>
              <a:rPr lang="fr-FR" sz="1800" i="1" dirty="0" smtClean="0"/>
              <a:t>/</a:t>
            </a:r>
            <a:r>
              <a:rPr lang="fr-FR" sz="1800" i="1" dirty="0" err="1" smtClean="0"/>
              <a:t>Scedosporium</a:t>
            </a:r>
            <a:r>
              <a:rPr lang="fr-FR" sz="1800" i="1" dirty="0" smtClean="0"/>
              <a:t>/</a:t>
            </a:r>
            <a:r>
              <a:rPr lang="fr-FR" sz="1800" i="1" dirty="0" err="1" smtClean="0"/>
              <a:t>Lamentospora</a:t>
            </a:r>
            <a:endParaRPr lang="fr-FR" i="1" dirty="0" smtClean="0"/>
          </a:p>
          <a:p>
            <a:pPr lvl="1"/>
            <a:r>
              <a:rPr lang="fr-FR" dirty="0" smtClean="0"/>
              <a:t>Risque sur durée neutropénie – corticoïdes</a:t>
            </a:r>
          </a:p>
          <a:p>
            <a:pPr lvl="1"/>
            <a:r>
              <a:rPr lang="fr-FR" dirty="0" smtClean="0"/>
              <a:t>↗ résistances primaires aux azolés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Fongique et neutropénie en </a:t>
            </a:r>
            <a:r>
              <a:rPr lang="fr-FR" dirty="0" smtClean="0"/>
              <a:t>bref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4310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1671898"/>
            <a:ext cx="8229600" cy="4090268"/>
          </a:xfrm>
        </p:spPr>
        <p:txBody>
          <a:bodyPr>
            <a:normAutofit/>
          </a:bodyPr>
          <a:lstStyle/>
          <a:p>
            <a:r>
              <a:rPr lang="fr-FR" dirty="0" smtClean="0"/>
              <a:t>Neutropénies fébriles PMSI France 2018</a:t>
            </a:r>
          </a:p>
          <a:p>
            <a:pPr lvl="1"/>
            <a:r>
              <a:rPr lang="fr-FR" dirty="0" smtClean="0"/>
              <a:t>12961 épisodes et 18093 séjours (1,4/pt) soit 7,3% </a:t>
            </a:r>
            <a:r>
              <a:rPr lang="fr-FR" dirty="0"/>
              <a:t>des patients</a:t>
            </a:r>
          </a:p>
          <a:p>
            <a:pPr lvl="2"/>
            <a:r>
              <a:rPr lang="fr-FR" dirty="0" smtClean="0"/>
              <a:t>6,3% pour tumeurs solides</a:t>
            </a:r>
          </a:p>
          <a:p>
            <a:pPr lvl="2"/>
            <a:r>
              <a:rPr lang="fr-FR" dirty="0" smtClean="0"/>
              <a:t>12,9% pour hémopathies malignes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Fréquence des </a:t>
            </a:r>
            <a:r>
              <a:rPr lang="fr-FR" dirty="0"/>
              <a:t>épisodes fébriles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355976" y="2624383"/>
            <a:ext cx="4450898" cy="369332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dirty="0" err="1" smtClean="0"/>
              <a:t>Freyer</a:t>
            </a:r>
            <a:r>
              <a:rPr lang="fr-FR" dirty="0" smtClean="0"/>
              <a:t> RESP et </a:t>
            </a:r>
            <a:r>
              <a:rPr lang="fr-FR" dirty="0"/>
              <a:t>al 2021/Bull Cancer </a:t>
            </a:r>
            <a:r>
              <a:rPr lang="fr-FR" dirty="0" smtClean="0"/>
              <a:t>2016</a:t>
            </a:r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8081835"/>
              </p:ext>
            </p:extLst>
          </p:nvPr>
        </p:nvGraphicFramePr>
        <p:xfrm>
          <a:off x="2069976" y="4005064"/>
          <a:ext cx="4572000" cy="2667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258934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Bien codifié en hémato, moins chez les autres ID</a:t>
            </a:r>
          </a:p>
          <a:p>
            <a:pPr lvl="1"/>
            <a:r>
              <a:rPr lang="fr-FR" dirty="0" smtClean="0"/>
              <a:t>Prophylaxie moisissures chez patients à haut risque</a:t>
            </a:r>
          </a:p>
          <a:p>
            <a:pPr lvl="1"/>
            <a:r>
              <a:rPr lang="fr-FR" dirty="0" smtClean="0"/>
              <a:t>Monitorage biomarqueurs si faible risque ou pas de prophylaxie</a:t>
            </a:r>
          </a:p>
          <a:p>
            <a:r>
              <a:rPr lang="fr-FR" dirty="0" smtClean="0"/>
              <a:t>Traitement curatif </a:t>
            </a:r>
          </a:p>
          <a:p>
            <a:pPr lvl="1"/>
            <a:r>
              <a:rPr lang="fr-FR" dirty="0" smtClean="0"/>
              <a:t>Candida: </a:t>
            </a:r>
            <a:r>
              <a:rPr lang="fr-FR" dirty="0" err="1" smtClean="0"/>
              <a:t>candine</a:t>
            </a:r>
            <a:r>
              <a:rPr lang="fr-FR" dirty="0" smtClean="0"/>
              <a:t> puis adapter</a:t>
            </a:r>
          </a:p>
          <a:p>
            <a:pPr lvl="1"/>
            <a:r>
              <a:rPr lang="fr-FR" dirty="0" smtClean="0"/>
              <a:t>Aspergillus: </a:t>
            </a:r>
          </a:p>
          <a:p>
            <a:pPr lvl="2"/>
            <a:r>
              <a:rPr lang="fr-FR" dirty="0" smtClean="0"/>
              <a:t>voriconazole si pas de prophylaxie</a:t>
            </a:r>
          </a:p>
          <a:p>
            <a:pPr lvl="2"/>
            <a:r>
              <a:rPr lang="fr-FR" dirty="0" err="1" smtClean="0"/>
              <a:t>Ampho</a:t>
            </a:r>
            <a:r>
              <a:rPr lang="fr-FR" dirty="0" smtClean="0"/>
              <a:t> B liposomale si survient sous prophylaxie azolé, ou mutation de résistance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Fongique et </a:t>
            </a:r>
            <a:r>
              <a:rPr lang="fr-FR" dirty="0"/>
              <a:t>neutropénie en bref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943583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Fongique et neutropénie </a:t>
            </a:r>
            <a:r>
              <a:rPr lang="fr-FR" dirty="0" smtClean="0"/>
              <a:t>pour aller plus loin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sz="2400" dirty="0" smtClean="0">
                <a:hlinkClick r:id="rId2"/>
              </a:rPr>
              <a:t>Antifongiques </a:t>
            </a:r>
            <a:r>
              <a:rPr lang="fr-FR" sz="2400" dirty="0">
                <a:hlinkClick r:id="rId2"/>
              </a:rPr>
              <a:t>en </a:t>
            </a:r>
            <a:r>
              <a:rPr lang="fr-FR" sz="2400" dirty="0" smtClean="0">
                <a:hlinkClick r:id="rId2"/>
              </a:rPr>
              <a:t>Hémato adulte </a:t>
            </a:r>
          </a:p>
          <a:p>
            <a:pPr lvl="1"/>
            <a:r>
              <a:rPr lang="fr-FR" sz="2000" dirty="0">
                <a:hlinkClick r:id="rId2"/>
              </a:rPr>
              <a:t>P</a:t>
            </a:r>
            <a:r>
              <a:rPr lang="fr-FR" sz="2000" dirty="0" smtClean="0">
                <a:hlinkClick r:id="rId2"/>
              </a:rPr>
              <a:t>rotocole CHU </a:t>
            </a:r>
            <a:r>
              <a:rPr lang="fr-FR" sz="2000" dirty="0">
                <a:hlinkClick r:id="rId2"/>
              </a:rPr>
              <a:t>Lille</a:t>
            </a:r>
            <a:r>
              <a:rPr lang="fr-FR" sz="2000" dirty="0"/>
              <a:t>  2025 </a:t>
            </a:r>
            <a:endParaRPr lang="fr-FR" sz="2000" dirty="0" smtClean="0"/>
          </a:p>
          <a:p>
            <a:endParaRPr lang="fr-FR" sz="2400" dirty="0" smtClean="0">
              <a:hlinkClick r:id="rId3"/>
            </a:endParaRPr>
          </a:p>
          <a:p>
            <a:r>
              <a:rPr lang="fr-FR" sz="2400" dirty="0">
                <a:hlinkClick r:id="rId4"/>
              </a:rPr>
              <a:t>Diagnostic biologique des infections fongiques </a:t>
            </a:r>
            <a:r>
              <a:rPr lang="fr-FR" sz="2400" dirty="0"/>
              <a:t> </a:t>
            </a:r>
            <a:endParaRPr lang="fr-FR" sz="2400" dirty="0" smtClean="0"/>
          </a:p>
          <a:p>
            <a:pPr lvl="1"/>
            <a:r>
              <a:rPr lang="fr-FR" sz="2000" dirty="0" smtClean="0"/>
              <a:t>Pr </a:t>
            </a:r>
            <a:r>
              <a:rPr lang="fr-FR" sz="2000" dirty="0"/>
              <a:t>B. </a:t>
            </a:r>
            <a:r>
              <a:rPr lang="fr-FR" sz="2000" dirty="0" err="1" smtClean="0"/>
              <a:t>Sendid</a:t>
            </a:r>
            <a:r>
              <a:rPr lang="fr-FR" sz="2000" dirty="0" smtClean="0"/>
              <a:t> 2024</a:t>
            </a:r>
          </a:p>
          <a:p>
            <a:pPr lvl="1"/>
            <a:endParaRPr lang="fr-FR" sz="2000" dirty="0" smtClean="0">
              <a:hlinkClick r:id="rId5"/>
            </a:endParaRPr>
          </a:p>
          <a:p>
            <a:r>
              <a:rPr lang="fr-FR" sz="2400" dirty="0" err="1" smtClean="0">
                <a:hlinkClick r:id="rId5"/>
              </a:rPr>
              <a:t>What's</a:t>
            </a:r>
            <a:r>
              <a:rPr lang="fr-FR" sz="2400" dirty="0" smtClean="0">
                <a:hlinkClick r:id="rId5"/>
              </a:rPr>
              <a:t> </a:t>
            </a:r>
            <a:r>
              <a:rPr lang="fr-FR" sz="2400" dirty="0">
                <a:hlinkClick r:id="rId5"/>
              </a:rPr>
              <a:t>new in the anti-</a:t>
            </a:r>
            <a:r>
              <a:rPr lang="fr-FR" sz="2400" dirty="0" err="1">
                <a:hlinkClick r:id="rId5"/>
              </a:rPr>
              <a:t>fungal</a:t>
            </a:r>
            <a:r>
              <a:rPr lang="fr-FR" sz="2400" dirty="0">
                <a:hlinkClick r:id="rId5"/>
              </a:rPr>
              <a:t> pipeline ?</a:t>
            </a:r>
            <a:r>
              <a:rPr lang="fr-FR" sz="2400" dirty="0"/>
              <a:t> </a:t>
            </a:r>
            <a:endParaRPr lang="fr-FR" sz="2400" dirty="0" smtClean="0"/>
          </a:p>
          <a:p>
            <a:pPr lvl="1"/>
            <a:r>
              <a:rPr lang="fr-FR" sz="2000" dirty="0" smtClean="0"/>
              <a:t>Pr </a:t>
            </a:r>
            <a:r>
              <a:rPr lang="fr-FR" sz="2000" dirty="0"/>
              <a:t>E </a:t>
            </a:r>
            <a:r>
              <a:rPr lang="fr-FR" sz="2000" dirty="0" smtClean="0"/>
              <a:t>Faure 12/2023</a:t>
            </a:r>
          </a:p>
          <a:p>
            <a:endParaRPr lang="fr-FR" sz="2400" dirty="0" smtClean="0">
              <a:hlinkClick r:id="rId6"/>
            </a:endParaRPr>
          </a:p>
          <a:p>
            <a:r>
              <a:rPr lang="fr-FR" sz="2400" dirty="0" smtClean="0">
                <a:hlinkClick r:id="rId6"/>
              </a:rPr>
              <a:t>Infections </a:t>
            </a:r>
            <a:r>
              <a:rPr lang="fr-FR" sz="2400" dirty="0">
                <a:hlinkClick r:id="rId6"/>
              </a:rPr>
              <a:t>fongiques de l'immunodéprimé</a:t>
            </a:r>
            <a:r>
              <a:rPr lang="fr-FR" sz="2400" dirty="0"/>
              <a:t>    </a:t>
            </a:r>
            <a:endParaRPr lang="fr-FR" sz="2400" dirty="0" smtClean="0"/>
          </a:p>
          <a:p>
            <a:pPr lvl="1"/>
            <a:r>
              <a:rPr lang="fr-FR" sz="2000" dirty="0" smtClean="0"/>
              <a:t>Pr </a:t>
            </a:r>
            <a:r>
              <a:rPr lang="fr-FR" sz="2000" dirty="0"/>
              <a:t>E. Faure</a:t>
            </a:r>
            <a:r>
              <a:rPr lang="fr-FR" sz="2000" dirty="0" smtClean="0"/>
              <a:t> 2023</a:t>
            </a:r>
          </a:p>
          <a:p>
            <a:endParaRPr lang="fr-FR" sz="2400" dirty="0" smtClean="0">
              <a:hlinkClick r:id="rId7"/>
            </a:endParaRPr>
          </a:p>
          <a:p>
            <a:r>
              <a:rPr lang="fr-FR" sz="2400" dirty="0" smtClean="0">
                <a:hlinkClick r:id="rId7"/>
              </a:rPr>
              <a:t>Aspergillose </a:t>
            </a:r>
            <a:r>
              <a:rPr lang="fr-FR" sz="2400" dirty="0">
                <a:hlinkClick r:id="rId7"/>
              </a:rPr>
              <a:t>invasive</a:t>
            </a:r>
            <a:r>
              <a:rPr lang="fr-FR" sz="2400" dirty="0"/>
              <a:t> </a:t>
            </a:r>
            <a:endParaRPr lang="fr-FR" sz="2400" dirty="0" smtClean="0"/>
          </a:p>
          <a:p>
            <a:pPr lvl="1"/>
            <a:r>
              <a:rPr lang="fr-FR" sz="2000" dirty="0" smtClean="0"/>
              <a:t>Dr </a:t>
            </a:r>
            <a:r>
              <a:rPr lang="fr-FR" sz="2000" dirty="0"/>
              <a:t>S. Alfandari</a:t>
            </a:r>
            <a:r>
              <a:rPr lang="fr-FR" sz="2000" dirty="0" smtClean="0"/>
              <a:t> </a:t>
            </a:r>
            <a:r>
              <a:rPr lang="fr-FR" sz="2000" dirty="0"/>
              <a:t>2021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94741" y="1691449"/>
            <a:ext cx="946762" cy="94676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24128" y="2129120"/>
            <a:ext cx="946762" cy="95269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76056" y="3141366"/>
            <a:ext cx="924263" cy="930169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64088" y="4131083"/>
            <a:ext cx="958832" cy="961905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04026" y="4941168"/>
            <a:ext cx="967974" cy="9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72831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Celles pour lesquelles il y a une prévention</a:t>
            </a:r>
          </a:p>
          <a:p>
            <a:pPr lvl="1"/>
            <a:r>
              <a:rPr lang="fr-FR" dirty="0" smtClean="0"/>
              <a:t>HSV</a:t>
            </a:r>
          </a:p>
          <a:p>
            <a:pPr lvl="1"/>
            <a:r>
              <a:rPr lang="fr-FR" dirty="0" smtClean="0"/>
              <a:t>VZV</a:t>
            </a:r>
          </a:p>
          <a:p>
            <a:pPr lvl="1"/>
            <a:r>
              <a:rPr lang="fr-FR" dirty="0" smtClean="0"/>
              <a:t>CMV</a:t>
            </a:r>
          </a:p>
          <a:p>
            <a:pPr lvl="1"/>
            <a:r>
              <a:rPr lang="fr-FR" dirty="0" smtClean="0"/>
              <a:t>HVB</a:t>
            </a:r>
          </a:p>
          <a:p>
            <a:r>
              <a:rPr lang="fr-FR" dirty="0" smtClean="0"/>
              <a:t>Les autres ou il y a (parfois) un traitement curatif</a:t>
            </a:r>
          </a:p>
          <a:p>
            <a:pPr lvl="1"/>
            <a:r>
              <a:rPr lang="fr-FR" dirty="0" smtClean="0"/>
              <a:t>COVID19</a:t>
            </a:r>
          </a:p>
          <a:p>
            <a:pPr lvl="1"/>
            <a:r>
              <a:rPr lang="fr-FR" dirty="0" smtClean="0"/>
              <a:t>VRS</a:t>
            </a:r>
          </a:p>
          <a:p>
            <a:pPr lvl="1"/>
            <a:r>
              <a:rPr lang="fr-FR" dirty="0" err="1" smtClean="0"/>
              <a:t>Adenovirus</a:t>
            </a:r>
            <a:endParaRPr lang="fr-FR" dirty="0" smtClean="0"/>
          </a:p>
          <a:p>
            <a:pPr lvl="1"/>
            <a:r>
              <a:rPr lang="fr-FR" dirty="0" err="1" smtClean="0"/>
              <a:t>BKVirus</a:t>
            </a:r>
            <a:endParaRPr lang="fr-FR" dirty="0" smtClean="0"/>
          </a:p>
          <a:p>
            <a:pPr lvl="1"/>
            <a:r>
              <a:rPr lang="fr-FR" dirty="0" smtClean="0"/>
              <a:t>HHV6</a:t>
            </a:r>
          </a:p>
          <a:p>
            <a:pPr lvl="1"/>
            <a:r>
              <a:rPr lang="fr-FR" dirty="0" smtClean="0"/>
              <a:t>etc……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Infections virales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156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381"/>
    </mc:Choice>
    <mc:Fallback xmlns="">
      <p:transition spd="slow" advTm="18381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5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Risque variable selon profondeur/durée</a:t>
            </a:r>
          </a:p>
          <a:p>
            <a:r>
              <a:rPr lang="fr-FR" dirty="0"/>
              <a:t>Importance de connaitre son écologie</a:t>
            </a:r>
          </a:p>
          <a:p>
            <a:r>
              <a:rPr lang="fr-FR" dirty="0" smtClean="0"/>
              <a:t>Les stratégies de traitement évoluent</a:t>
            </a:r>
          </a:p>
          <a:p>
            <a:pPr lvl="1"/>
            <a:r>
              <a:rPr lang="fr-FR" dirty="0" smtClean="0"/>
              <a:t>Pas d’association/escalade systématique</a:t>
            </a:r>
          </a:p>
          <a:p>
            <a:pPr lvl="1"/>
            <a:r>
              <a:rPr lang="fr-FR" dirty="0" smtClean="0"/>
              <a:t>Epargnez les molécules, chez les </a:t>
            </a:r>
            <a:r>
              <a:rPr lang="fr-FR" dirty="0" err="1" smtClean="0"/>
              <a:t>neutropéniques</a:t>
            </a:r>
            <a:r>
              <a:rPr lang="fr-FR" dirty="0" smtClean="0"/>
              <a:t> aussi</a:t>
            </a:r>
          </a:p>
          <a:p>
            <a:r>
              <a:rPr lang="fr-FR" smtClean="0"/>
              <a:t>Penser aussi au </a:t>
            </a:r>
            <a:r>
              <a:rPr lang="fr-FR" dirty="0" smtClean="0"/>
              <a:t>fongique et/ou au viral selon les patients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Conclusion: Neutropénie fébrile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918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5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Fréquent</a:t>
            </a:r>
          </a:p>
          <a:p>
            <a:pPr lvl="1"/>
            <a:r>
              <a:rPr lang="fr-FR" dirty="0" smtClean="0"/>
              <a:t>Tumeurs solides: 13% des patients et 3,6% des cycles. </a:t>
            </a:r>
          </a:p>
          <a:p>
            <a:pPr lvl="1"/>
            <a:r>
              <a:rPr lang="fr-FR" dirty="0" smtClean="0"/>
              <a:t>Leucémies/greffe: 70% des patients</a:t>
            </a:r>
          </a:p>
          <a:p>
            <a:r>
              <a:rPr lang="fr-FR" dirty="0" smtClean="0"/>
              <a:t>Répété</a:t>
            </a:r>
          </a:p>
          <a:p>
            <a:pPr lvl="1"/>
            <a:r>
              <a:rPr lang="fr-FR" dirty="0" smtClean="0"/>
              <a:t>Tumeurs solides: 3% ont au moins 2 épisodes</a:t>
            </a:r>
          </a:p>
          <a:p>
            <a:pPr lvl="1"/>
            <a:r>
              <a:rPr lang="fr-FR" dirty="0" smtClean="0"/>
              <a:t>Leucémies/greffe: 15% des patients</a:t>
            </a:r>
          </a:p>
          <a:p>
            <a:r>
              <a:rPr lang="fr-FR" dirty="0" smtClean="0"/>
              <a:t>Rarement documenté</a:t>
            </a:r>
          </a:p>
          <a:p>
            <a:pPr lvl="1"/>
            <a:r>
              <a:rPr lang="fr-FR" dirty="0" smtClean="0"/>
              <a:t>Tumeurs solides: 5-7%</a:t>
            </a:r>
          </a:p>
          <a:p>
            <a:pPr lvl="1"/>
            <a:r>
              <a:rPr lang="fr-FR" dirty="0" smtClean="0"/>
              <a:t>Leucémies/greffe: 22-39% des infections</a:t>
            </a:r>
          </a:p>
        </p:txBody>
      </p:sp>
      <p:sp>
        <p:nvSpPr>
          <p:cNvPr id="2693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Fièvre au cours des neutropénies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5868144" y="1331883"/>
            <a:ext cx="2980303" cy="923330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dirty="0"/>
              <a:t>Cullen et al NEJM </a:t>
            </a:r>
            <a:r>
              <a:rPr lang="da-DK" dirty="0" smtClean="0"/>
              <a:t>2005</a:t>
            </a:r>
          </a:p>
          <a:p>
            <a:r>
              <a:rPr lang="da-DK" dirty="0"/>
              <a:t>Bucaneve et al NEJM 2005</a:t>
            </a:r>
          </a:p>
          <a:p>
            <a:r>
              <a:rPr lang="da-DK" dirty="0"/>
              <a:t>Akova et al CID </a:t>
            </a:r>
            <a:r>
              <a:rPr lang="da-DK" dirty="0" smtClean="0"/>
              <a:t>2005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191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Complications NF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Liées à l’infection</a:t>
            </a:r>
          </a:p>
          <a:p>
            <a:pPr lvl="1"/>
            <a:r>
              <a:rPr lang="fr-FR" dirty="0"/>
              <a:t>Défaillance hémodynamique, cardiaque, rénale</a:t>
            </a:r>
          </a:p>
          <a:p>
            <a:pPr lvl="2"/>
            <a:r>
              <a:rPr lang="fr-FR" dirty="0"/>
              <a:t>Jusqu’à 25-30% en l’absence </a:t>
            </a:r>
            <a:r>
              <a:rPr lang="fr-FR" dirty="0" smtClean="0"/>
              <a:t>de traitement</a:t>
            </a:r>
            <a:endParaRPr lang="fr-FR" dirty="0"/>
          </a:p>
          <a:p>
            <a:pPr lvl="1"/>
            <a:r>
              <a:rPr lang="fr-FR" dirty="0"/>
              <a:t>Mortalité</a:t>
            </a:r>
          </a:p>
          <a:p>
            <a:pPr lvl="2"/>
            <a:r>
              <a:rPr lang="fr-FR" dirty="0" smtClean="0"/>
              <a:t>9,8</a:t>
            </a:r>
            <a:r>
              <a:rPr lang="fr-FR" dirty="0"/>
              <a:t>% de mortalité </a:t>
            </a:r>
            <a:r>
              <a:rPr lang="fr-FR" dirty="0" smtClean="0"/>
              <a:t>hospitalière</a:t>
            </a:r>
          </a:p>
          <a:p>
            <a:pPr lvl="2"/>
            <a:r>
              <a:rPr lang="fr-FR" dirty="0" smtClean="0"/>
              <a:t>7,3 % hémopathies </a:t>
            </a:r>
            <a:r>
              <a:rPr lang="fr-FR" dirty="0"/>
              <a:t>malignes</a:t>
            </a:r>
          </a:p>
          <a:p>
            <a:pPr lvl="2"/>
            <a:r>
              <a:rPr lang="fr-FR" dirty="0"/>
              <a:t>12,9% tumeurs </a:t>
            </a:r>
            <a:r>
              <a:rPr lang="fr-FR" dirty="0" smtClean="0"/>
              <a:t>solides</a:t>
            </a:r>
            <a:endParaRPr lang="fr-FR" dirty="0"/>
          </a:p>
          <a:p>
            <a:r>
              <a:rPr lang="fr-FR" dirty="0" smtClean="0"/>
              <a:t>Liées </a:t>
            </a:r>
            <a:r>
              <a:rPr lang="fr-FR" dirty="0"/>
              <a:t>au cancer</a:t>
            </a:r>
          </a:p>
          <a:p>
            <a:pPr lvl="1"/>
            <a:r>
              <a:rPr lang="fr-FR" dirty="0"/>
              <a:t>Retard dans le calendrier de chimio</a:t>
            </a:r>
          </a:p>
          <a:p>
            <a:pPr lvl="1"/>
            <a:r>
              <a:rPr lang="fr-FR" dirty="0"/>
              <a:t>Poursuite avec une chimio sous optimale</a:t>
            </a:r>
          </a:p>
          <a:p>
            <a:pPr lvl="2"/>
            <a:r>
              <a:rPr lang="fr-FR" dirty="0"/>
              <a:t>Doses réduites</a:t>
            </a:r>
          </a:p>
          <a:p>
            <a:pPr lvl="2"/>
            <a:r>
              <a:rPr lang="fr-FR" dirty="0"/>
              <a:t>Molécules 2</a:t>
            </a:r>
            <a:r>
              <a:rPr lang="fr-FR" baseline="30000" dirty="0"/>
              <a:t>ème</a:t>
            </a:r>
            <a:r>
              <a:rPr lang="fr-FR" dirty="0"/>
              <a:t> choix</a:t>
            </a:r>
          </a:p>
          <a:p>
            <a:pPr lvl="2"/>
            <a:endParaRPr lang="fr-FR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5652120" y="1701215"/>
            <a:ext cx="2617063" cy="369332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dirty="0" err="1"/>
              <a:t>Freyer</a:t>
            </a:r>
            <a:r>
              <a:rPr lang="fr-FR" dirty="0"/>
              <a:t> RESP et al 2021</a:t>
            </a:r>
          </a:p>
        </p:txBody>
      </p:sp>
    </p:spTree>
    <p:extLst>
      <p:ext uri="{BB962C8B-B14F-4D97-AF65-F5344CB8AC3E}">
        <p14:creationId xmlns:p14="http://schemas.microsoft.com/office/powerpoint/2010/main" val="1411214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16780</TotalTime>
  <Words>4135</Words>
  <Application>Microsoft Office PowerPoint</Application>
  <PresentationFormat>Affichage à l'écran (4:3)</PresentationFormat>
  <Paragraphs>898</Paragraphs>
  <Slides>73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14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73</vt:i4>
      </vt:variant>
    </vt:vector>
  </HeadingPairs>
  <TitlesOfParts>
    <vt:vector size="89" baseType="lpstr">
      <vt:lpstr>MS PGothic</vt:lpstr>
      <vt:lpstr>SimSun</vt:lpstr>
      <vt:lpstr>Arial</vt:lpstr>
      <vt:lpstr>Arial Black</vt:lpstr>
      <vt:lpstr>Arial Narrow</vt:lpstr>
      <vt:lpstr>Berlin Sans FB Demi</vt:lpstr>
      <vt:lpstr>Calibri</vt:lpstr>
      <vt:lpstr>Lucida Sans Unicode</vt:lpstr>
      <vt:lpstr>Symbol</vt:lpstr>
      <vt:lpstr>Times New Roman</vt:lpstr>
      <vt:lpstr>Verdana</vt:lpstr>
      <vt:lpstr>Wingdings</vt:lpstr>
      <vt:lpstr>Wingdings 2</vt:lpstr>
      <vt:lpstr>Wingdings 3</vt:lpstr>
      <vt:lpstr>1_Concourse</vt:lpstr>
      <vt:lpstr>Graphique</vt:lpstr>
      <vt:lpstr>Neutropénie fébrile</vt:lpstr>
      <vt:lpstr>Menu</vt:lpstr>
      <vt:lpstr>Neutropénie</vt:lpstr>
      <vt:lpstr>Neutropénie fébrile</vt:lpstr>
      <vt:lpstr>Neutropénies de diverses origines</vt:lpstr>
      <vt:lpstr>Fréquence des pathologies concernées</vt:lpstr>
      <vt:lpstr>Fréquence des épisodes fébriles</vt:lpstr>
      <vt:lpstr>Fièvre au cours des neutropénies</vt:lpstr>
      <vt:lpstr>Complications NF</vt:lpstr>
      <vt:lpstr>Modèles expérimentaux</vt:lpstr>
      <vt:lpstr>Facteurs de risque épisode fébrile</vt:lpstr>
      <vt:lpstr>Quelle neutropénie fébrile ?</vt:lpstr>
      <vt:lpstr>Les risques</vt:lpstr>
      <vt:lpstr>Hématologie</vt:lpstr>
      <vt:lpstr>Fréquence épisodes fébriles</vt:lpstr>
      <vt:lpstr>Infections et allogreffe</vt:lpstr>
      <vt:lpstr>Ecologie variable</vt:lpstr>
      <vt:lpstr>Le problème en France et en Europe c’est bien le niveau de résistance des BGN</vt:lpstr>
      <vt:lpstr>Mortalité des infections bactériennes:</vt:lpstr>
      <vt:lpstr>Neutropénie: sepsis, choc et survie</vt:lpstr>
      <vt:lpstr>Neutropénie: sepsis sévère, choc et survie</vt:lpstr>
      <vt:lpstr>Importance du suivi de données locales</vt:lpstr>
      <vt:lpstr>Prise en charge</vt:lpstr>
      <vt:lpstr>Objectifs</vt:lpstr>
      <vt:lpstr>Antibioprophylaxie</vt:lpstr>
      <vt:lpstr>  </vt:lpstr>
      <vt:lpstr>Question</vt:lpstr>
      <vt:lpstr>Prophylaxies: recommandations</vt:lpstr>
      <vt:lpstr>Antibioprophylaxie par lévofloxacine (ABPL)</vt:lpstr>
      <vt:lpstr>Antibioprophylaxie neutropénie en France</vt:lpstr>
      <vt:lpstr>Décontamination digestive</vt:lpstr>
      <vt:lpstr>PEC neutropénie fébrile</vt:lpstr>
      <vt:lpstr>Vignette 2</vt:lpstr>
      <vt:lpstr>Question</vt:lpstr>
      <vt:lpstr>Questions à se poser en ville</vt:lpstr>
      <vt:lpstr>Evaluation du risque</vt:lpstr>
      <vt:lpstr>Patients à « bas risque »</vt:lpstr>
      <vt:lpstr>Type de pathologie</vt:lpstr>
      <vt:lpstr>Recherche</vt:lpstr>
      <vt:lpstr>Quel bilan en ville ?</vt:lpstr>
      <vt:lpstr>Oral ou IV: que des vieilles études, avec peu de BMR</vt:lpstr>
      <vt:lpstr>Evaluation</vt:lpstr>
      <vt:lpstr>Est-ce que ca marche dans la vraie vie ?</vt:lpstr>
      <vt:lpstr>Est-ce que ca marche dans la vraie vie ?</vt:lpstr>
      <vt:lpstr>La FQ sert elle à quelque chose ?</vt:lpstr>
      <vt:lpstr>A l’hôpital</vt:lpstr>
      <vt:lpstr>  </vt:lpstr>
      <vt:lpstr>Question</vt:lpstr>
      <vt:lpstr>Choix ATB: la vraie vie de la neutropénie fébrile</vt:lpstr>
      <vt:lpstr>Choix ATB: la vraie vie de la neutropénie fébrile</vt:lpstr>
      <vt:lpstr>Recommandations européennes: Paramètres du choix ATB Actu ECIL10-2024</vt:lpstr>
      <vt:lpstr>Chez ce patient</vt:lpstr>
      <vt:lpstr>Question</vt:lpstr>
      <vt:lpstr>Recommandations européennes: fièvre d’origine inconnue Actu ECIL10-2024</vt:lpstr>
      <vt:lpstr>En France: RFE prise en charge du neutropénique en réanimation</vt:lpstr>
      <vt:lpstr>Risque à évaluer selon hémopathie sous jacente et présentation</vt:lpstr>
      <vt:lpstr>Recommandations européennes: Paramètres du choix ATB Actu ECIL10-2024</vt:lpstr>
      <vt:lpstr>Recommandations européennes: foyer clinique Actu ECIL10-2024</vt:lpstr>
      <vt:lpstr>Recommandations européennes: Durées ATB Actu ECIL10-2024</vt:lpstr>
      <vt:lpstr>Arrêt précoce supporté par plusieurs étude</vt:lpstr>
      <vt:lpstr>Adaptation locale des recommandations</vt:lpstr>
      <vt:lpstr>Stratégies à définir par centre</vt:lpstr>
      <vt:lpstr>BLSE/EPC MdS 2023</vt:lpstr>
      <vt:lpstr>Stratégie ATB: exemple</vt:lpstr>
      <vt:lpstr>Stratégie ATB: exemple</vt:lpstr>
      <vt:lpstr>Stratégie ATB: exemple</vt:lpstr>
      <vt:lpstr>Quelles molécules pour quels BMR ?</vt:lpstr>
      <vt:lpstr>Tout est évolutif</vt:lpstr>
      <vt:lpstr>Fongique et neutropénie en bref</vt:lpstr>
      <vt:lpstr>Fongique et neutropénie en bref</vt:lpstr>
      <vt:lpstr>Fongique et neutropénie pour aller plus loin</vt:lpstr>
      <vt:lpstr>Infections virales</vt:lpstr>
      <vt:lpstr>Conclusion: Neutropénie fébrile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ABT-SOT</dc:title>
  <dc:creator>Serge Alfandari</dc:creator>
  <cp:lastModifiedBy>salfandari</cp:lastModifiedBy>
  <cp:revision>920</cp:revision>
  <dcterms:created xsi:type="dcterms:W3CDTF">2010-11-21T17:00:31Z</dcterms:created>
  <dcterms:modified xsi:type="dcterms:W3CDTF">2025-04-18T14:38:51Z</dcterms:modified>
</cp:coreProperties>
</file>