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5"/>
  </p:notesMasterIdLst>
  <p:handoutMasterIdLst>
    <p:handoutMasterId r:id="rId56"/>
  </p:handoutMasterIdLst>
  <p:sldIdLst>
    <p:sldId id="708" r:id="rId2"/>
    <p:sldId id="709" r:id="rId3"/>
    <p:sldId id="710" r:id="rId4"/>
    <p:sldId id="711" r:id="rId5"/>
    <p:sldId id="712" r:id="rId6"/>
    <p:sldId id="713" r:id="rId7"/>
    <p:sldId id="714" r:id="rId8"/>
    <p:sldId id="715" r:id="rId9"/>
    <p:sldId id="716" r:id="rId10"/>
    <p:sldId id="718" r:id="rId11"/>
    <p:sldId id="719" r:id="rId12"/>
    <p:sldId id="721" r:id="rId13"/>
    <p:sldId id="722" r:id="rId14"/>
    <p:sldId id="723" r:id="rId15"/>
    <p:sldId id="725" r:id="rId16"/>
    <p:sldId id="726" r:id="rId17"/>
    <p:sldId id="724" r:id="rId18"/>
    <p:sldId id="728" r:id="rId19"/>
    <p:sldId id="730" r:id="rId20"/>
    <p:sldId id="731" r:id="rId21"/>
    <p:sldId id="732" r:id="rId22"/>
    <p:sldId id="733" r:id="rId23"/>
    <p:sldId id="735" r:id="rId24"/>
    <p:sldId id="736" r:id="rId25"/>
    <p:sldId id="737" r:id="rId26"/>
    <p:sldId id="738" r:id="rId27"/>
    <p:sldId id="739" r:id="rId28"/>
    <p:sldId id="740" r:id="rId29"/>
    <p:sldId id="741" r:id="rId30"/>
    <p:sldId id="742" r:id="rId31"/>
    <p:sldId id="743" r:id="rId32"/>
    <p:sldId id="744" r:id="rId33"/>
    <p:sldId id="747" r:id="rId34"/>
    <p:sldId id="748" r:id="rId35"/>
    <p:sldId id="749" r:id="rId36"/>
    <p:sldId id="750" r:id="rId37"/>
    <p:sldId id="763" r:id="rId38"/>
    <p:sldId id="752" r:id="rId39"/>
    <p:sldId id="765" r:id="rId40"/>
    <p:sldId id="766" r:id="rId41"/>
    <p:sldId id="767" r:id="rId42"/>
    <p:sldId id="768" r:id="rId43"/>
    <p:sldId id="764" r:id="rId44"/>
    <p:sldId id="769" r:id="rId45"/>
    <p:sldId id="753" r:id="rId46"/>
    <p:sldId id="754" r:id="rId47"/>
    <p:sldId id="770" r:id="rId48"/>
    <p:sldId id="771" r:id="rId49"/>
    <p:sldId id="762" r:id="rId50"/>
    <p:sldId id="756" r:id="rId51"/>
    <p:sldId id="757" r:id="rId52"/>
    <p:sldId id="758" r:id="rId53"/>
    <p:sldId id="75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66FF33"/>
    <a:srgbClr val="FF0000"/>
    <a:srgbClr val="969696"/>
    <a:srgbClr val="FF66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0" autoAdjust="0"/>
    <p:restoredTop sz="95652" autoAdjust="0"/>
  </p:normalViewPr>
  <p:slideViewPr>
    <p:cSldViewPr>
      <p:cViewPr>
        <p:scale>
          <a:sx n="80" d="100"/>
          <a:sy n="80" d="100"/>
        </p:scale>
        <p:origin x="-17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23/04/2025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23/04/2025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C57455-D528-4564-A7DC-6F4FADD3DA3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2ED75-08ED-4877-BACE-043DF9E74BC6}" type="slidenum">
              <a:rPr lang="fr-F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BB5D81-EA5A-4303-9B54-E8C43CC06EB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043EF632-83E6-48FD-97C0-9DB3DC810D15}" type="slidenum">
              <a:rPr lang="fr-FR" sz="1200">
                <a:latin typeface="Calibri" pitchFamily="34" charset="0"/>
              </a:rPr>
              <a:pPr algn="r"/>
              <a:t>20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2A0CDE-E1DD-4C0C-B3B0-5F49723F05F5}" type="slidenum">
              <a:rPr lang="fr-FR" sz="1200">
                <a:latin typeface="Calibri" pitchFamily="34" charset="0"/>
              </a:rPr>
              <a:pPr algn="r"/>
              <a:t>22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13B54-F3EC-493D-8D8B-A26460944392}" type="slidenum">
              <a:rPr lang="fr-FR" smtClean="0"/>
              <a:pPr>
                <a:defRPr/>
              </a:pPr>
              <a:t>38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9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0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0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8B47-EE64-465D-A0B5-2F0B7AC041C5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8FC3-F4ED-46EA-AAB7-8FC27418FD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search?q=spilf&amp;sca_esv=28f8fab5923385a6&amp;udm=2&amp;source=iu&amp;ictx=1&amp;vet=1&amp;fir=6OVNxmVhl8RWhM,rhzPTYZms-pV3M,/g/1q6lc3dxv;kmZrdTDVW3STsM,9Bq2FLwXmblmoM,_;ZcahP05gBwWMnM,9Bq2FLwXmblmoM,_&amp;usg=AI4_-kSbjoO1hS0kl2aPxUFszevB2RN9mA&amp;sa=X&amp;ved=2ahUKEwidh8faiJGJAxU1KEQIHUtEFssQ_B16BAg1EAE#vhid=6OVNxmVhl8RWhM&amp;vssid=mosa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ZoneTexte 3"/>
          <p:cNvSpPr txBox="1">
            <a:spLocks noChangeArrowheads="1"/>
          </p:cNvSpPr>
          <p:nvPr/>
        </p:nvSpPr>
        <p:spPr bwMode="auto">
          <a:xfrm>
            <a:off x="0" y="427891"/>
            <a:ext cx="9144000" cy="984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DUACAI </a:t>
            </a:r>
            <a:endParaRPr lang="fr-FR" dirty="0" smtClean="0"/>
          </a:p>
          <a:p>
            <a:r>
              <a:rPr lang="fr-FR" dirty="0" smtClean="0"/>
              <a:t>23/04/2025</a:t>
            </a:r>
            <a:endParaRPr lang="fr-FR" dirty="0"/>
          </a:p>
        </p:txBody>
      </p:sp>
      <p:sp>
        <p:nvSpPr>
          <p:cNvPr id="52227" name="Rectangle 10"/>
          <p:cNvSpPr>
            <a:spLocks noGrp="1"/>
          </p:cNvSpPr>
          <p:nvPr>
            <p:ph type="ctrTitle" idx="4294967295"/>
          </p:nvPr>
        </p:nvSpPr>
        <p:spPr>
          <a:xfrm>
            <a:off x="467544" y="2276872"/>
            <a:ext cx="8496944" cy="792162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Infections sur cathéter vasculaire</a:t>
            </a:r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933056"/>
            <a:ext cx="40671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4534842"/>
            <a:ext cx="1584176" cy="584775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Dr S. </a:t>
            </a:r>
            <a:r>
              <a:rPr lang="fr-FR" sz="1600" b="1" dirty="0" err="1">
                <a:solidFill>
                  <a:schemeClr val="tx1"/>
                </a:solidFill>
                <a:latin typeface="Calibri" pitchFamily="34" charset="0"/>
              </a:rPr>
              <a:t>Alfandari</a:t>
            </a:r>
            <a:endParaRPr lang="fr-FR" sz="16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CH Tourcoing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093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Diagnostic (infections sur KT central)</a:t>
            </a:r>
            <a:endParaRPr lang="fr-FR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Définitions &amp; critères</a:t>
            </a:r>
          </a:p>
        </p:txBody>
      </p:sp>
    </p:spTree>
    <p:extLst>
      <p:ext uri="{BB962C8B-B14F-4D97-AF65-F5344CB8AC3E}">
        <p14:creationId xmlns:p14="http://schemas.microsoft.com/office/powerpoint/2010/main" val="16107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Suspicion d’infection 		</a:t>
            </a:r>
            <a:r>
              <a:rPr lang="fr-FR" sz="2400" b="1" dirty="0" smtClean="0">
                <a:solidFill>
                  <a:srgbClr val="FF0000"/>
                </a:solidFill>
              </a:rPr>
              <a:t>Avis d’Expert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généraux d'inflammation </a:t>
            </a:r>
            <a:r>
              <a:rPr lang="fr-FR" sz="1600" dirty="0" smtClean="0"/>
              <a:t>aiguë apr</a:t>
            </a:r>
            <a:r>
              <a:rPr lang="fr-FR" sz="1600" dirty="0"/>
              <a:t>è</a:t>
            </a:r>
            <a:r>
              <a:rPr lang="fr-FR" sz="1600" dirty="0" smtClean="0"/>
              <a:t>s </a:t>
            </a:r>
            <a:r>
              <a:rPr lang="fr-FR" sz="1600" dirty="0"/>
              <a:t>la pose du </a:t>
            </a:r>
            <a:r>
              <a:rPr lang="fr-FR" sz="1600" dirty="0" smtClean="0"/>
              <a:t>KT </a:t>
            </a:r>
            <a:r>
              <a:rPr lang="fr-FR" sz="1600" dirty="0"/>
              <a:t>sans autre point d’appel </a:t>
            </a:r>
            <a:r>
              <a:rPr lang="fr-FR" sz="1600" dirty="0" smtClean="0"/>
              <a:t>infectieux </a:t>
            </a:r>
            <a:r>
              <a:rPr lang="fr-FR" sz="1600" dirty="0"/>
              <a:t>et sans cause non infectieuse </a:t>
            </a:r>
            <a:r>
              <a:rPr lang="fr-FR" sz="1600" dirty="0" smtClean="0"/>
              <a:t>probable</a:t>
            </a:r>
          </a:p>
          <a:p>
            <a:pPr lvl="1"/>
            <a:r>
              <a:rPr lang="fr-FR" sz="1600" dirty="0" smtClean="0"/>
              <a:t>Signes </a:t>
            </a:r>
            <a:r>
              <a:rPr lang="fr-FR" sz="1600" dirty="0"/>
              <a:t>locaux autour du cathéter (cellulite ou rougeur &gt; 0,5 cm de diamètre, </a:t>
            </a:r>
            <a:r>
              <a:rPr lang="fr-FR" sz="1600" dirty="0" err="1" smtClean="0"/>
              <a:t>tunnélite</a:t>
            </a:r>
            <a:r>
              <a:rPr lang="fr-FR" sz="1600" dirty="0" smtClean="0"/>
              <a:t>, pus </a:t>
            </a:r>
            <a:r>
              <a:rPr lang="fr-FR" sz="1600" dirty="0"/>
              <a:t>au point de ponction ou </a:t>
            </a:r>
            <a:r>
              <a:rPr lang="fr-FR" sz="1600" dirty="0" smtClean="0"/>
              <a:t>abcès)</a:t>
            </a:r>
          </a:p>
          <a:p>
            <a:pPr lvl="1"/>
            <a:r>
              <a:rPr lang="fr-FR" sz="1600" dirty="0"/>
              <a:t>Hémoculture positive sans porte d'entrée </a:t>
            </a:r>
            <a:r>
              <a:rPr lang="fr-FR" sz="1600" dirty="0" smtClean="0"/>
              <a:t>certaine</a:t>
            </a:r>
          </a:p>
          <a:p>
            <a:r>
              <a:rPr lang="fr-FR" sz="2000" b="1" dirty="0" smtClean="0"/>
              <a:t>Infection non compliquée</a:t>
            </a:r>
          </a:p>
          <a:p>
            <a:pPr lvl="1"/>
            <a:r>
              <a:rPr lang="fr-FR" sz="1600" dirty="0" smtClean="0"/>
              <a:t>Apyrexie et HC négatives à 72 (hors matériel intra vasculaire, IE …)</a:t>
            </a:r>
          </a:p>
          <a:p>
            <a:r>
              <a:rPr lang="fr-FR" sz="2000" b="1" dirty="0" smtClean="0"/>
              <a:t>Bactériémie liée au KT</a:t>
            </a:r>
          </a:p>
          <a:p>
            <a:pPr lvl="1"/>
            <a:r>
              <a:rPr lang="fr-FR" sz="1600" dirty="0" smtClean="0"/>
              <a:t>HC+ dans les 48h autour du retrait du KT (ou suspicion)</a:t>
            </a:r>
          </a:p>
          <a:p>
            <a:pPr marL="392113" lvl="1" indent="0">
              <a:buNone/>
            </a:pPr>
            <a:r>
              <a:rPr lang="fr-FR" sz="1600" dirty="0" smtClean="0"/>
              <a:t>ET</a:t>
            </a:r>
          </a:p>
          <a:p>
            <a:pPr lvl="1"/>
            <a:r>
              <a:rPr lang="fr-FR" sz="1600" dirty="0" smtClean="0"/>
              <a:t>Soit même germe / site d’insertion, ou culture KT ≥ 10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ufc/ml</a:t>
            </a:r>
          </a:p>
          <a:p>
            <a:pPr lvl="1"/>
            <a:r>
              <a:rPr lang="fr-FR" sz="1600" dirty="0" smtClean="0"/>
              <a:t>Soit différentiel de pousse &gt; 2h en faveur HC/KT</a:t>
            </a:r>
          </a:p>
          <a:p>
            <a:r>
              <a:rPr lang="fr-FR" sz="2000" b="1" dirty="0" smtClean="0"/>
              <a:t>Bactériémie persistante:</a:t>
            </a:r>
          </a:p>
          <a:p>
            <a:pPr lvl="1"/>
            <a:r>
              <a:rPr lang="fr-FR" sz="1600" dirty="0" smtClean="0"/>
              <a:t>HC+ après 3j de TT adapté</a:t>
            </a:r>
          </a:p>
          <a:p>
            <a:pPr lvl="1"/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définitions importantes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</p:spTree>
    <p:extLst>
      <p:ext uri="{BB962C8B-B14F-4D97-AF65-F5344CB8AC3E}">
        <p14:creationId xmlns:p14="http://schemas.microsoft.com/office/powerpoint/2010/main" val="2573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Incidence: n cas infection sur CVC / n patients avec CVC</a:t>
            </a:r>
          </a:p>
          <a:p>
            <a:r>
              <a:rPr lang="fr-FR" dirty="0" smtClean="0"/>
              <a:t>Indicateur recommandé = Densité d’incidence: rapporté à l’utilisation du dispositif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Nombre nouveaux cas ILC x 1000 / total journées CVC</a:t>
            </a:r>
          </a:p>
          <a:p>
            <a:pPr lvl="3"/>
            <a:r>
              <a:rPr lang="fr-FR" dirty="0" smtClean="0"/>
              <a:t>2 CVJ posé 5 jours = 1 CVC posé 10j = 10 JKT</a:t>
            </a:r>
          </a:p>
          <a:p>
            <a:r>
              <a:rPr lang="fr-FR" dirty="0" smtClean="0"/>
              <a:t>Suivi en infections/1000JKT ou bactériémies/1000JKT</a:t>
            </a:r>
          </a:p>
          <a:p>
            <a:pPr marL="593725" lvl="4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fr-FR" dirty="0"/>
              <a:t>A défaut: N ILC/ 1000 J hospitalisation</a:t>
            </a:r>
          </a:p>
          <a:p>
            <a:r>
              <a:rPr lang="fr-FR" dirty="0" smtClean="0"/>
              <a:t>Objectif national CVC 		</a:t>
            </a:r>
          </a:p>
          <a:p>
            <a:pPr lvl="1"/>
            <a:r>
              <a:rPr lang="fr-FR" dirty="0" smtClean="0"/>
              <a:t>Réanimation: &lt; 1/1000JKT</a:t>
            </a:r>
          </a:p>
          <a:p>
            <a:pPr lvl="1"/>
            <a:r>
              <a:rPr lang="fr-FR" dirty="0" smtClean="0"/>
              <a:t>Hémato-</a:t>
            </a:r>
            <a:r>
              <a:rPr lang="fr-FR" dirty="0" err="1" smtClean="0"/>
              <a:t>cancéro</a:t>
            </a:r>
            <a:r>
              <a:rPr lang="fr-FR" dirty="0" smtClean="0"/>
              <a:t>: &lt; 2/1000JKT</a:t>
            </a:r>
          </a:p>
          <a:p>
            <a:pPr lvl="1"/>
            <a:r>
              <a:rPr lang="fr-FR" dirty="0" smtClean="0"/>
              <a:t>Médecine-chirurgie: &lt; 0,1/1000 JH</a:t>
            </a:r>
            <a:endParaRPr lang="fr-FR" dirty="0" smtClean="0"/>
          </a:p>
        </p:txBody>
      </p:sp>
      <p:sp>
        <p:nvSpPr>
          <p:cNvPr id="737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Surveillance des ILC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279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On vient de loin: bactériémies </a:t>
            </a:r>
            <a:r>
              <a:rPr lang="fr-FR" dirty="0" smtClean="0"/>
              <a:t>/ KT</a:t>
            </a: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8229600" cy="4967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 smtClean="0"/>
              <a:t>Revue 200 études prospectives: /1000 J KT</a:t>
            </a:r>
          </a:p>
          <a:p>
            <a:pPr lvl="1" eaLnBrk="1" hangingPunct="1">
              <a:defRPr/>
            </a:pPr>
            <a:r>
              <a:rPr lang="fr-FR" dirty="0" smtClean="0"/>
              <a:t>KT </a:t>
            </a:r>
            <a:r>
              <a:rPr lang="fr-FR" dirty="0" err="1" smtClean="0"/>
              <a:t>periph</a:t>
            </a:r>
            <a:r>
              <a:rPr lang="fr-FR" dirty="0" smtClean="0"/>
              <a:t>				0.5</a:t>
            </a:r>
          </a:p>
          <a:p>
            <a:pPr lvl="1" eaLnBrk="1" hangingPunct="1">
              <a:defRPr/>
            </a:pPr>
            <a:r>
              <a:rPr lang="fr-FR" dirty="0" smtClean="0"/>
              <a:t>KT </a:t>
            </a:r>
            <a:r>
              <a:rPr lang="fr-FR" dirty="0" err="1" smtClean="0"/>
              <a:t>arteriels</a:t>
            </a:r>
            <a:r>
              <a:rPr lang="fr-FR" dirty="0" smtClean="0"/>
              <a:t>			1.7</a:t>
            </a:r>
          </a:p>
          <a:p>
            <a:pPr lvl="1" eaLnBrk="1" hangingPunct="1">
              <a:defRPr/>
            </a:pPr>
            <a:r>
              <a:rPr lang="fr-FR" dirty="0" smtClean="0"/>
              <a:t>PICC				2.1</a:t>
            </a:r>
          </a:p>
          <a:p>
            <a:pPr lvl="1" eaLnBrk="1" hangingPunct="1">
              <a:defRPr/>
            </a:pPr>
            <a:r>
              <a:rPr lang="fr-FR" dirty="0" smtClean="0"/>
              <a:t>KT central courte durée		1.2 à 4.8	</a:t>
            </a:r>
          </a:p>
          <a:p>
            <a:pPr lvl="1" eaLnBrk="1" hangingPunct="1">
              <a:defRPr/>
            </a:pPr>
            <a:r>
              <a:rPr lang="fr-FR" dirty="0" smtClean="0"/>
              <a:t>KT manchon/tunnel		1.6</a:t>
            </a:r>
          </a:p>
          <a:p>
            <a:pPr lvl="1" eaLnBrk="1" hangingPunct="1">
              <a:defRPr/>
            </a:pPr>
            <a:r>
              <a:rPr lang="fr-FR" dirty="0" smtClean="0"/>
              <a:t>Hémodialyse courte durée	</a:t>
            </a:r>
            <a:r>
              <a:rPr lang="fr-FR" dirty="0" smtClean="0"/>
              <a:t>4.8</a:t>
            </a:r>
            <a:endParaRPr lang="fr-FR" dirty="0" smtClean="0"/>
          </a:p>
          <a:p>
            <a:pPr lvl="1" eaLnBrk="1" hangingPunct="1">
              <a:defRPr/>
            </a:pPr>
            <a:r>
              <a:rPr lang="fr-FR" dirty="0" smtClean="0"/>
              <a:t>Hémodialyse manchon/tunnel	1.6</a:t>
            </a:r>
          </a:p>
          <a:p>
            <a:pPr lvl="1" eaLnBrk="1" hangingPunct="1">
              <a:defRPr/>
            </a:pPr>
            <a:r>
              <a:rPr lang="fr-FR" dirty="0" smtClean="0"/>
              <a:t>Chambres implantables		0.1</a:t>
            </a:r>
          </a:p>
          <a:p>
            <a:pPr lvl="1" eaLnBrk="1" hangingPunct="1">
              <a:defRPr/>
            </a:pPr>
            <a:endParaRPr lang="fr-FR" dirty="0"/>
          </a:p>
          <a:p>
            <a:pPr marL="392113" lvl="1" indent="0" eaLnBrk="1" hangingPunct="1">
              <a:buNone/>
              <a:defRPr/>
            </a:pPr>
            <a:endParaRPr lang="fr-FR" dirty="0" smtClean="0"/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139952" y="5733256"/>
            <a:ext cx="294183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Maki Mayo Clin Proc, 2006</a:t>
            </a:r>
          </a:p>
        </p:txBody>
      </p:sp>
    </p:spTree>
    <p:extLst>
      <p:ext uri="{BB962C8B-B14F-4D97-AF65-F5344CB8AC3E}">
        <p14:creationId xmlns:p14="http://schemas.microsoft.com/office/powerpoint/2010/main" val="548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Réanimations: KT, PAVM, bactériémies </a:t>
            </a:r>
            <a:r>
              <a:rPr lang="fr-FR" dirty="0" err="1"/>
              <a:t>noso</a:t>
            </a:r>
            <a:endParaRPr lang="fr-FR" dirty="0"/>
          </a:p>
          <a:p>
            <a:pPr lvl="1"/>
            <a:r>
              <a:rPr lang="fr-FR" dirty="0" err="1"/>
              <a:t>RéaREZO</a:t>
            </a:r>
            <a:r>
              <a:rPr lang="fr-FR" dirty="0"/>
              <a:t>, suite de REA-RAISIN</a:t>
            </a:r>
          </a:p>
          <a:p>
            <a:pPr lvl="2"/>
            <a:r>
              <a:rPr lang="fr-FR" dirty="0" smtClean="0"/>
              <a:t>83 services </a:t>
            </a:r>
            <a:r>
              <a:rPr lang="fr-FR" dirty="0"/>
              <a:t>en </a:t>
            </a:r>
            <a:r>
              <a:rPr lang="fr-FR" dirty="0" smtClean="0"/>
              <a:t>2023</a:t>
            </a:r>
            <a:endParaRPr lang="fr-FR" dirty="0"/>
          </a:p>
          <a:p>
            <a:pPr lvl="2"/>
            <a:r>
              <a:rPr lang="fr-FR" dirty="0"/>
              <a:t>Surveillance / 12mois</a:t>
            </a:r>
          </a:p>
          <a:p>
            <a:r>
              <a:rPr lang="fr-FR" dirty="0" smtClean="0"/>
              <a:t>Tous </a:t>
            </a:r>
            <a:r>
              <a:rPr lang="fr-FR" dirty="0"/>
              <a:t>services: </a:t>
            </a:r>
            <a:r>
              <a:rPr lang="fr-FR" dirty="0" smtClean="0"/>
              <a:t>bactériémies associées aux soins</a:t>
            </a:r>
            <a:endParaRPr lang="fr-FR" dirty="0"/>
          </a:p>
          <a:p>
            <a:pPr lvl="1"/>
            <a:r>
              <a:rPr lang="fr-FR" dirty="0"/>
              <a:t>SPIADI</a:t>
            </a:r>
          </a:p>
          <a:p>
            <a:pPr lvl="2"/>
            <a:r>
              <a:rPr lang="fr-FR" dirty="0" smtClean="0"/>
              <a:t>681 </a:t>
            </a:r>
            <a:r>
              <a:rPr lang="fr-FR" dirty="0" smtClean="0"/>
              <a:t>établissements </a:t>
            </a:r>
            <a:r>
              <a:rPr lang="fr-FR" dirty="0"/>
              <a:t>en </a:t>
            </a:r>
            <a:r>
              <a:rPr lang="fr-FR" dirty="0" smtClean="0"/>
              <a:t>2023</a:t>
            </a:r>
            <a:endParaRPr lang="fr-FR" dirty="0"/>
          </a:p>
          <a:p>
            <a:pPr lvl="2"/>
            <a:r>
              <a:rPr lang="fr-FR" dirty="0"/>
              <a:t>Surveillance / </a:t>
            </a:r>
            <a:r>
              <a:rPr lang="fr-FR" dirty="0" smtClean="0"/>
              <a:t>3mois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réseaux de surveillance avec données sur cathéters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Réa-REZO: suivi sur 1 an</a:t>
            </a:r>
            <a:endParaRPr lang="fr-FR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99316"/>
              </p:ext>
            </p:extLst>
          </p:nvPr>
        </p:nvGraphicFramePr>
        <p:xfrm>
          <a:off x="1259632" y="1772816"/>
          <a:ext cx="5675388" cy="3657600"/>
        </p:xfrm>
        <a:graphic>
          <a:graphicData uri="http://schemas.openxmlformats.org/drawingml/2006/table">
            <a:tbl>
              <a:tblPr/>
              <a:tblGrid>
                <a:gridCol w="3262859"/>
                <a:gridCol w="1001077"/>
                <a:gridCol w="1411452"/>
              </a:tblGrid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Réa-REZO 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2023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Rezo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Tcg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Services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Nb patients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28100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319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Bactériémies acquises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3,7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PAVM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19,3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Portage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20,7%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Acquisition BMR</a:t>
                      </a: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10,3%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KT veineux central 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ILC 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0,56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(0)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3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Bactériémies/ 1000 j CVC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0,64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2945" marR="429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0,56 (n=2)</a:t>
                      </a:r>
                    </a:p>
                  </a:txBody>
                  <a:tcPr marL="42945" marR="429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 de courbes de suivi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62992"/>
            <a:ext cx="8135484" cy="407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8816 bactériémies </a:t>
            </a:r>
            <a:r>
              <a:rPr lang="fr-FR" dirty="0" smtClean="0"/>
              <a:t>associées aux soins</a:t>
            </a:r>
          </a:p>
          <a:p>
            <a:r>
              <a:rPr lang="fr-FR" dirty="0" smtClean="0"/>
              <a:t>2607 (29,6%) </a:t>
            </a:r>
            <a:r>
              <a:rPr lang="fr-FR" dirty="0"/>
              <a:t>liées à un cathéter</a:t>
            </a:r>
          </a:p>
          <a:p>
            <a:pPr lvl="1"/>
            <a:r>
              <a:rPr lang="fr-FR" dirty="0"/>
              <a:t>Dont </a:t>
            </a:r>
            <a:r>
              <a:rPr lang="fr-FR" dirty="0" smtClean="0"/>
              <a:t>10,2% </a:t>
            </a:r>
            <a:r>
              <a:rPr lang="fr-FR" dirty="0"/>
              <a:t>en </a:t>
            </a:r>
            <a:r>
              <a:rPr lang="fr-FR" dirty="0" smtClean="0"/>
              <a:t>réanimation</a:t>
            </a:r>
          </a:p>
          <a:p>
            <a:r>
              <a:rPr lang="fr-FR" dirty="0" smtClean="0"/>
              <a:t>Mortalité (toutes causes) à J7: ~10%</a:t>
            </a:r>
          </a:p>
          <a:p>
            <a:pPr lvl="1"/>
            <a:r>
              <a:rPr lang="fr-FR" dirty="0" smtClean="0"/>
              <a:t>En réanimation 17% à J7</a:t>
            </a: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90% </a:t>
            </a:r>
            <a:r>
              <a:rPr lang="fr-FR" b="1" dirty="0" smtClean="0">
                <a:solidFill>
                  <a:srgbClr val="FF0000"/>
                </a:solidFill>
              </a:rPr>
              <a:t>des bactériémies sur KT sont ailleurs qu’en réa</a:t>
            </a:r>
          </a:p>
          <a:p>
            <a:pPr lvl="1"/>
            <a:r>
              <a:rPr lang="fr-FR" dirty="0" smtClean="0"/>
              <a:t>74% CVC</a:t>
            </a:r>
          </a:p>
          <a:p>
            <a:pPr lvl="1"/>
            <a:r>
              <a:rPr lang="fr-FR" dirty="0" smtClean="0"/>
              <a:t>15% CVP</a:t>
            </a:r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000000"/>
                </a:solidFill>
                <a:cs typeface="Times New Roman" pitchFamily="18" charset="0"/>
              </a:rPr>
              <a:t>SPIADI </a:t>
            </a:r>
            <a:r>
              <a:rPr lang="fr-FR" sz="4000" dirty="0" smtClean="0">
                <a:solidFill>
                  <a:srgbClr val="000000"/>
                </a:solidFill>
                <a:cs typeface="Times New Roman" pitchFamily="18" charset="0"/>
              </a:rPr>
              <a:t>2023: </a:t>
            </a:r>
            <a:r>
              <a:rPr lang="fr-FR" dirty="0" smtClean="0"/>
              <a:t>681 </a:t>
            </a:r>
            <a:r>
              <a:rPr lang="fr-FR" dirty="0" smtClean="0"/>
              <a:t>établissements/3 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90268"/>
          </a:xfrm>
        </p:spPr>
        <p:txBody>
          <a:bodyPr/>
          <a:lstStyle/>
          <a:p>
            <a:r>
              <a:rPr lang="fr-FR" dirty="0"/>
              <a:t>Est-ce qu’on ne va pas couvrir les </a:t>
            </a:r>
            <a:r>
              <a:rPr lang="fr-FR" dirty="0" err="1"/>
              <a:t>staph</a:t>
            </a:r>
            <a:r>
              <a:rPr lang="fr-FR" dirty="0"/>
              <a:t> ?</a:t>
            </a:r>
          </a:p>
          <a:p>
            <a:r>
              <a:rPr lang="fr-FR" dirty="0"/>
              <a:t>Est-ce qu’on va couvrir systématiquement </a:t>
            </a:r>
            <a:r>
              <a:rPr lang="fr-FR" i="1" dirty="0"/>
              <a:t>Candida</a:t>
            </a:r>
            <a:r>
              <a:rPr lang="fr-FR" dirty="0"/>
              <a:t> ?</a:t>
            </a:r>
          </a:p>
          <a:p>
            <a:endParaRPr lang="fr-FR" dirty="0"/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Microbiologie des BLC</a:t>
            </a:r>
            <a:br>
              <a:rPr lang="fr-FR" smtClean="0"/>
            </a:br>
            <a:r>
              <a:rPr lang="fr-FR" smtClean="0"/>
              <a:t>l’écologie locale n’est pas si utile</a:t>
            </a:r>
            <a:endParaRPr lang="fr-FR" dirty="0" smtClean="0"/>
          </a:p>
        </p:txBody>
      </p:sp>
      <p:pic>
        <p:nvPicPr>
          <p:cNvPr id="3891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3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13070"/>
              </p:ext>
            </p:extLst>
          </p:nvPr>
        </p:nvGraphicFramePr>
        <p:xfrm>
          <a:off x="1475656" y="2708920"/>
          <a:ext cx="5917882" cy="3566160"/>
        </p:xfrm>
        <a:graphic>
          <a:graphicData uri="http://schemas.openxmlformats.org/drawingml/2006/table">
            <a:tbl>
              <a:tblPr/>
              <a:tblGrid>
                <a:gridCol w="1898396"/>
                <a:gridCol w="1646364"/>
                <a:gridCol w="1109028"/>
                <a:gridCol w="1264094"/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SPIADI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(tous services) 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(que réa)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Tourcoing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2607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S. aureus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Entérobactéries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kumimoji="0" lang="fr-FR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P. aeruginosa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Candida spp.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Entérocoques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53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3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Facteurs de risques</a:t>
            </a:r>
          </a:p>
        </p:txBody>
      </p:sp>
      <p:sp>
        <p:nvSpPr>
          <p:cNvPr id="40962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4038600" cy="4680222"/>
          </a:xfrm>
        </p:spPr>
        <p:txBody>
          <a:bodyPr>
            <a:normAutofit/>
          </a:bodyPr>
          <a:lstStyle/>
          <a:p>
            <a:r>
              <a:rPr lang="fr-FR" dirty="0" smtClean="0"/>
              <a:t>Liés aux patients :</a:t>
            </a:r>
          </a:p>
          <a:p>
            <a:pPr lvl="1"/>
            <a:r>
              <a:rPr lang="fr-FR" dirty="0"/>
              <a:t>grande densité des soins</a:t>
            </a:r>
          </a:p>
          <a:p>
            <a:pPr lvl="1"/>
            <a:r>
              <a:rPr lang="fr-FR" dirty="0"/>
              <a:t>Hospitalisation prolongée avant </a:t>
            </a:r>
            <a:r>
              <a:rPr lang="fr-FR" dirty="0" smtClean="0"/>
              <a:t>pose</a:t>
            </a:r>
          </a:p>
          <a:p>
            <a:pPr lvl="1"/>
            <a:r>
              <a:rPr lang="fr-FR" dirty="0"/>
              <a:t>transfert d'une autre réa</a:t>
            </a:r>
          </a:p>
          <a:p>
            <a:pPr lvl="1"/>
            <a:r>
              <a:rPr lang="fr-FR" dirty="0" smtClean="0"/>
              <a:t>sexe masculin</a:t>
            </a:r>
          </a:p>
          <a:p>
            <a:pPr lvl="1"/>
            <a:r>
              <a:rPr lang="fr-FR" dirty="0" smtClean="0"/>
              <a:t>Immunodépression</a:t>
            </a:r>
          </a:p>
          <a:p>
            <a:pPr lvl="1"/>
            <a:r>
              <a:rPr lang="fr-FR" dirty="0" smtClean="0"/>
              <a:t>Neutropénie</a:t>
            </a:r>
          </a:p>
          <a:p>
            <a:pPr lvl="1"/>
            <a:r>
              <a:rPr lang="fr-FR" dirty="0"/>
              <a:t>chirurgie urgente ou </a:t>
            </a:r>
            <a:r>
              <a:rPr lang="fr-FR" dirty="0" smtClean="0"/>
              <a:t>réglée</a:t>
            </a:r>
          </a:p>
          <a:p>
            <a:pPr lvl="1"/>
            <a:r>
              <a:rPr lang="fr-FR" dirty="0"/>
              <a:t>âge élevé</a:t>
            </a:r>
            <a:endParaRPr lang="fr-FR" dirty="0" smtClean="0"/>
          </a:p>
          <a:p>
            <a:pPr lvl="1"/>
            <a:r>
              <a:rPr lang="fr-FR" dirty="0" smtClean="0"/>
              <a:t>petit poids de naissance 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648200" y="1989138"/>
            <a:ext cx="4038600" cy="460821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Liés à la pose :</a:t>
            </a:r>
          </a:p>
          <a:p>
            <a:pPr lvl="1"/>
            <a:r>
              <a:rPr lang="fr-FR" dirty="0"/>
              <a:t>matériaux: polyuréthanes et silicone &gt; PVC.</a:t>
            </a:r>
          </a:p>
          <a:p>
            <a:pPr lvl="1"/>
            <a:r>
              <a:rPr lang="fr-FR" dirty="0"/>
              <a:t>site d'insertion : </a:t>
            </a:r>
          </a:p>
          <a:p>
            <a:pPr lvl="2"/>
            <a:r>
              <a:rPr lang="fr-FR" dirty="0"/>
              <a:t>Fémoral et </a:t>
            </a:r>
            <a:r>
              <a:rPr lang="fr-FR" dirty="0" err="1"/>
              <a:t>jug</a:t>
            </a:r>
            <a:r>
              <a:rPr lang="fr-FR" dirty="0"/>
              <a:t> interne &gt; </a:t>
            </a:r>
            <a:r>
              <a:rPr lang="fr-FR" dirty="0" err="1" smtClean="0"/>
              <a:t>ss</a:t>
            </a:r>
            <a:r>
              <a:rPr lang="fr-FR" dirty="0" smtClean="0"/>
              <a:t> </a:t>
            </a:r>
            <a:r>
              <a:rPr lang="fr-FR" dirty="0" err="1" smtClean="0"/>
              <a:t>clav</a:t>
            </a:r>
            <a:r>
              <a:rPr lang="fr-FR" dirty="0"/>
              <a:t>	(données pré </a:t>
            </a:r>
            <a:r>
              <a:rPr lang="fr-FR" dirty="0" err="1"/>
              <a:t>echo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Condition d’asepsie chirurgicale</a:t>
            </a:r>
          </a:p>
          <a:p>
            <a:pPr lvl="1"/>
            <a:r>
              <a:rPr lang="fr-FR" dirty="0"/>
              <a:t>Forte colonisation sur site de pose</a:t>
            </a:r>
          </a:p>
          <a:p>
            <a:r>
              <a:rPr lang="fr-FR" dirty="0" smtClean="0"/>
              <a:t>Liés à l’utilisation </a:t>
            </a:r>
          </a:p>
          <a:p>
            <a:pPr lvl="1"/>
            <a:r>
              <a:rPr lang="fr-FR" dirty="0" smtClean="0"/>
              <a:t>Nutrition parentérale</a:t>
            </a:r>
          </a:p>
          <a:p>
            <a:pPr lvl="1"/>
            <a:r>
              <a:rPr lang="fr-FR" dirty="0" smtClean="0"/>
              <a:t>Manipulations de la ligne veineuse</a:t>
            </a:r>
          </a:p>
          <a:p>
            <a:pPr lvl="1"/>
            <a:r>
              <a:rPr lang="fr-FR" dirty="0" smtClean="0"/>
              <a:t>Durée du cathétérisme </a:t>
            </a:r>
          </a:p>
          <a:p>
            <a:pPr lvl="1"/>
            <a:r>
              <a:rPr lang="fr-FR" dirty="0" smtClean="0"/>
              <a:t>AB pendant la durée d’insertion protecteurs.</a:t>
            </a:r>
          </a:p>
        </p:txBody>
      </p:sp>
    </p:spTree>
    <p:extLst>
      <p:ext uri="{BB962C8B-B14F-4D97-AF65-F5344CB8AC3E}">
        <p14:creationId xmlns:p14="http://schemas.microsoft.com/office/powerpoint/2010/main" val="128263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SRLF, Gestion des abords vasculaires en réanimation, RFE Avril 2019</a:t>
            </a:r>
          </a:p>
          <a:p>
            <a:pPr lvl="1"/>
            <a:r>
              <a:rPr lang="fr-FR" dirty="0" smtClean="0"/>
              <a:t>42 </a:t>
            </a:r>
            <a:r>
              <a:rPr lang="fr-FR" dirty="0" err="1" smtClean="0"/>
              <a:t>recos</a:t>
            </a:r>
            <a:r>
              <a:rPr lang="fr-FR" dirty="0" smtClean="0"/>
              <a:t> dont 9 pédiatriques</a:t>
            </a:r>
          </a:p>
          <a:p>
            <a:pPr lvl="1"/>
            <a:r>
              <a:rPr lang="fr-FR" dirty="0" smtClean="0"/>
              <a:t>18 sur prise en charge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/>
              <a:t>SPILF; verrou ATB pour les ILC, </a:t>
            </a:r>
            <a:r>
              <a:rPr lang="fr-FR" dirty="0" smtClean="0"/>
              <a:t>Albert </a:t>
            </a:r>
            <a:r>
              <a:rPr lang="fr-FR" dirty="0"/>
              <a:t>et al </a:t>
            </a:r>
            <a:r>
              <a:rPr lang="fr-FR" dirty="0" err="1"/>
              <a:t>IDNow</a:t>
            </a:r>
            <a:r>
              <a:rPr lang="fr-FR" dirty="0"/>
              <a:t> 2021</a:t>
            </a:r>
          </a:p>
          <a:p>
            <a:r>
              <a:rPr lang="fr-FR" dirty="0" smtClean="0"/>
              <a:t>Un peu de:</a:t>
            </a:r>
          </a:p>
          <a:p>
            <a:pPr lvl="1"/>
            <a:r>
              <a:rPr lang="fr-FR" dirty="0" smtClean="0"/>
              <a:t>SPILF, Durées des traitements anti-infectieux. Recommandations françaises SPILF et GPIP, </a:t>
            </a:r>
            <a:r>
              <a:rPr lang="fr-FR" dirty="0" err="1" smtClean="0"/>
              <a:t>Gauzit</a:t>
            </a:r>
            <a:r>
              <a:rPr lang="fr-FR" dirty="0" smtClean="0"/>
              <a:t> et al, </a:t>
            </a:r>
            <a:r>
              <a:rPr lang="fr-FR" dirty="0" err="1" smtClean="0"/>
              <a:t>IDNow</a:t>
            </a:r>
            <a:r>
              <a:rPr lang="fr-FR" dirty="0" smtClean="0"/>
              <a:t> 2021</a:t>
            </a:r>
          </a:p>
          <a:p>
            <a:r>
              <a:rPr lang="fr-FR" dirty="0" smtClean="0"/>
              <a:t>Un soupçon de:</a:t>
            </a:r>
          </a:p>
          <a:p>
            <a:pPr lvl="1"/>
            <a:r>
              <a:rPr lang="fr-FR" dirty="0" smtClean="0"/>
              <a:t>IDSA, Recommandations sur les ILC, </a:t>
            </a:r>
            <a:r>
              <a:rPr lang="fr-FR" dirty="0" err="1" smtClean="0"/>
              <a:t>Mermel</a:t>
            </a:r>
            <a:r>
              <a:rPr lang="fr-FR" dirty="0" smtClean="0"/>
              <a:t> et al. CID 2009</a:t>
            </a:r>
          </a:p>
          <a:p>
            <a:pPr lvl="1"/>
            <a:r>
              <a:rPr lang="fr-FR" dirty="0" smtClean="0"/>
              <a:t>HAS/SPILF/SRLF. Antibiothérapie des infections à entérobactéries et à </a:t>
            </a:r>
            <a:r>
              <a:rPr lang="fr-FR" i="1" dirty="0" smtClean="0"/>
              <a:t>P. aeruginosa</a:t>
            </a:r>
            <a:r>
              <a:rPr lang="fr-FR" dirty="0" smtClean="0"/>
              <a:t> chez l’adulte : place des carbapénèmes et de leurs alternatives. RBP 2019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On va parler de: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9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56" y="548680"/>
            <a:ext cx="9144000" cy="1181993"/>
          </a:xfrm>
          <a:solidFill>
            <a:srgbClr val="FFC000"/>
          </a:soli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fr-FR" smtClean="0"/>
              <a:t>Prévention des infections de CVC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lvl="2">
              <a:lnSpc>
                <a:spcPct val="80000"/>
              </a:lnSpc>
            </a:pPr>
            <a:r>
              <a:rPr lang="fr-FR" sz="1900" dirty="0" smtClean="0"/>
              <a:t>SFAR </a:t>
            </a:r>
            <a:r>
              <a:rPr lang="fr-FR" sz="1900" dirty="0" err="1" smtClean="0"/>
              <a:t>echo</a:t>
            </a:r>
            <a:r>
              <a:rPr lang="fr-FR" sz="1900" dirty="0" smtClean="0"/>
              <a:t>/</a:t>
            </a:r>
            <a:r>
              <a:rPr lang="fr-FR" sz="1900" dirty="0" err="1" smtClean="0"/>
              <a:t>kt</a:t>
            </a:r>
            <a:r>
              <a:rPr lang="fr-FR" sz="1900" dirty="0" smtClean="0"/>
              <a:t> 2014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SRLF/SFAR </a:t>
            </a:r>
            <a:r>
              <a:rPr lang="fr-FR" sz="1900" dirty="0" err="1"/>
              <a:t>prev</a:t>
            </a:r>
            <a:r>
              <a:rPr lang="fr-FR" sz="1900" dirty="0"/>
              <a:t> IN Réa 2008</a:t>
            </a:r>
          </a:p>
          <a:p>
            <a:pPr lvl="2">
              <a:lnSpc>
                <a:spcPct val="80000"/>
              </a:lnSpc>
            </a:pPr>
            <a:r>
              <a:rPr lang="fr-FR" sz="1900" dirty="0"/>
              <a:t>HCSP surveillance et prévention des IAS 2010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</a:t>
            </a:r>
            <a:r>
              <a:rPr lang="fr-FR" sz="1900" dirty="0"/>
              <a:t>(CCI) </a:t>
            </a:r>
            <a:r>
              <a:rPr lang="fr-FR" sz="1900" dirty="0" smtClean="0"/>
              <a:t>2011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SF2H (PICC) 2013 </a:t>
            </a:r>
            <a:endParaRPr lang="fr-FR" sz="1900" dirty="0"/>
          </a:p>
          <a:p>
            <a:pPr marL="0" indent="0" algn="ctr" eaLnBrk="1" hangingPunct="1">
              <a:buFont typeface="Wingdings 3" pitchFamily="18" charset="2"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90495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Organisation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Limiter les indications et enlever KT inutiles</a:t>
            </a:r>
          </a:p>
          <a:p>
            <a:pPr lvl="1"/>
            <a:r>
              <a:rPr lang="fr-FR" dirty="0" smtClean="0"/>
              <a:t>Formation et évaluation périodique</a:t>
            </a:r>
          </a:p>
          <a:p>
            <a:pPr lvl="1"/>
            <a:r>
              <a:rPr lang="fr-FR" dirty="0" smtClean="0"/>
              <a:t>Suivre taux d’ILC et BLC/ 1000 JKT</a:t>
            </a:r>
          </a:p>
          <a:p>
            <a:r>
              <a:rPr lang="fr-FR" dirty="0" smtClean="0"/>
              <a:t>Préparation</a:t>
            </a:r>
          </a:p>
          <a:p>
            <a:pPr lvl="1"/>
            <a:r>
              <a:rPr lang="fr-FR" dirty="0" smtClean="0"/>
              <a:t>Habillage/asepsie chirurgical</a:t>
            </a:r>
          </a:p>
          <a:p>
            <a:pPr lvl="1"/>
            <a:r>
              <a:rPr lang="fr-FR" dirty="0" smtClean="0"/>
              <a:t>Hygiène des mains: pose, pansements, manipulations</a:t>
            </a:r>
          </a:p>
          <a:p>
            <a:r>
              <a:rPr lang="fr-FR" dirty="0" smtClean="0"/>
              <a:t>Pose</a:t>
            </a:r>
          </a:p>
          <a:p>
            <a:pPr lvl="1"/>
            <a:r>
              <a:rPr lang="fr-FR" dirty="0" smtClean="0"/>
              <a:t>Check-list</a:t>
            </a:r>
          </a:p>
          <a:p>
            <a:pPr lvl="1"/>
            <a:r>
              <a:rPr lang="fr-FR" dirty="0" smtClean="0"/>
              <a:t>Remplacer KT posé dans de mauvaises conditions</a:t>
            </a:r>
          </a:p>
          <a:p>
            <a:pPr lvl="1"/>
            <a:r>
              <a:rPr lang="fr-FR" dirty="0" smtClean="0"/>
              <a:t>Pas de changement systématique du KT</a:t>
            </a:r>
          </a:p>
          <a:p>
            <a:pPr lvl="1"/>
            <a:r>
              <a:rPr lang="fr-FR" dirty="0" smtClean="0"/>
              <a:t>Changement sur guide:  Même asepsie que pose initiale</a:t>
            </a:r>
          </a:p>
          <a:p>
            <a:pPr lvl="2"/>
            <a:r>
              <a:rPr lang="fr-FR" dirty="0" smtClean="0"/>
              <a:t>Pas en cas d'infection (indication "mécanique« )</a:t>
            </a:r>
          </a:p>
          <a:p>
            <a:pPr lvl="1"/>
            <a:r>
              <a:rPr lang="fr-FR" dirty="0" smtClean="0"/>
              <a:t>Pose </a:t>
            </a:r>
            <a:r>
              <a:rPr lang="fr-FR" dirty="0" err="1" smtClean="0"/>
              <a:t>échoguidée</a:t>
            </a:r>
            <a:r>
              <a:rPr lang="fr-FR" dirty="0" smtClean="0"/>
              <a:t> suggérée</a:t>
            </a:r>
          </a:p>
          <a:p>
            <a:endParaRPr lang="fr-FR" dirty="0" smtClean="0"/>
          </a:p>
        </p:txBody>
      </p:sp>
      <p:sp>
        <p:nvSpPr>
          <p:cNvPr id="911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recommandées en France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11243"/>
            <a:ext cx="3774841" cy="22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Surveiller tous les cathéters tous les jours </a:t>
            </a:r>
          </a:p>
          <a:p>
            <a:pPr lvl="1"/>
            <a:r>
              <a:rPr lang="fr-FR" dirty="0"/>
              <a:t>Contrôle visuel ou palpation 1/j</a:t>
            </a:r>
          </a:p>
          <a:p>
            <a:pPr lvl="1"/>
            <a:r>
              <a:rPr lang="fr-FR" dirty="0"/>
              <a:t>Configuration: Minimiser raccords/voies d’accès</a:t>
            </a:r>
          </a:p>
          <a:p>
            <a:r>
              <a:rPr lang="fr-FR" dirty="0" smtClean="0"/>
              <a:t>Pansement stérile transparent semi perméable</a:t>
            </a:r>
          </a:p>
          <a:p>
            <a:pPr lvl="1"/>
            <a:r>
              <a:rPr lang="fr-FR" dirty="0" smtClean="0"/>
              <a:t>Changement uniquement si décollé ou souillé</a:t>
            </a:r>
          </a:p>
          <a:p>
            <a:r>
              <a:rPr lang="fr-FR" dirty="0" smtClean="0"/>
              <a:t>Limitation manipulations et ouvertures de voie</a:t>
            </a:r>
          </a:p>
          <a:p>
            <a:pPr lvl="1"/>
            <a:r>
              <a:rPr lang="fr-FR" dirty="0" smtClean="0"/>
              <a:t>Notion de système clos</a:t>
            </a:r>
          </a:p>
          <a:p>
            <a:pPr lvl="1"/>
            <a:r>
              <a:rPr lang="fr-FR" dirty="0" smtClean="0"/>
              <a:t>Avant manipulation: </a:t>
            </a:r>
            <a:r>
              <a:rPr lang="fr-FR" dirty="0" err="1" smtClean="0"/>
              <a:t>désinf</a:t>
            </a:r>
            <a:r>
              <a:rPr lang="fr-FR" dirty="0" smtClean="0"/>
              <a:t> embouts/robinets</a:t>
            </a:r>
          </a:p>
          <a:p>
            <a:r>
              <a:rPr lang="fr-FR" dirty="0" smtClean="0"/>
              <a:t>Changement des tubulures après chaque transfusion et dans les 24h suivant produits lipidiques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Entretien et manipulations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720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Chlorhexidine à </a:t>
            </a:r>
            <a:r>
              <a:rPr lang="fr-FR" dirty="0"/>
              <a:t>2</a:t>
            </a:r>
            <a:r>
              <a:rPr lang="fr-FR" dirty="0" smtClean="0"/>
              <a:t>%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89" y="2184586"/>
            <a:ext cx="4416741" cy="36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25672" y="6292358"/>
            <a:ext cx="232627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Mimoz</a:t>
            </a:r>
            <a:r>
              <a:rPr lang="fr-FR" dirty="0"/>
              <a:t>. Lancet, 2015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28" y="2492896"/>
            <a:ext cx="1728192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 txBox="1">
            <a:spLocks/>
          </p:cNvSpPr>
          <p:nvPr/>
        </p:nvSpPr>
        <p:spPr>
          <a:xfrm>
            <a:off x="457200" y="1916832"/>
            <a:ext cx="8229600" cy="409026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0033CC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000" dirty="0" smtClean="0"/>
              <a:t>Étude CLEAN</a:t>
            </a:r>
          </a:p>
          <a:p>
            <a:pPr lvl="1"/>
            <a:r>
              <a:rPr lang="fr-FR" sz="1800" dirty="0" smtClean="0"/>
              <a:t>Essai randomisé dans 11 réanimations </a:t>
            </a:r>
          </a:p>
          <a:p>
            <a:r>
              <a:rPr lang="fr-FR" sz="2000" dirty="0" smtClean="0"/>
              <a:t>4 bras</a:t>
            </a:r>
          </a:p>
          <a:p>
            <a:pPr lvl="1"/>
            <a:r>
              <a:rPr lang="fr-FR" sz="1800" dirty="0" smtClean="0"/>
              <a:t>Chlorhexidine alcoolique 2%  -1 temps</a:t>
            </a:r>
          </a:p>
          <a:p>
            <a:pPr lvl="1"/>
            <a:r>
              <a:rPr lang="fr-FR" sz="1800" dirty="0" smtClean="0"/>
              <a:t>Chlorhexidine alcoolique 2% - 4 temps</a:t>
            </a:r>
          </a:p>
          <a:p>
            <a:pPr lvl="1"/>
            <a:r>
              <a:rPr lang="fr-FR" sz="1800" dirty="0" smtClean="0"/>
              <a:t>Bétadine alcoolique 5%  -1 temps</a:t>
            </a:r>
          </a:p>
          <a:p>
            <a:pPr lvl="1"/>
            <a:r>
              <a:rPr lang="fr-FR" sz="1800" dirty="0" smtClean="0"/>
              <a:t>Bétadine alcoolique 5%  -4 temps</a:t>
            </a:r>
            <a:endParaRPr lang="fr-FR" sz="1800" dirty="0"/>
          </a:p>
        </p:txBody>
      </p:sp>
      <p:pic>
        <p:nvPicPr>
          <p:cNvPr id="9" name="Picture 4" descr="https://encrypted-tbn2.gstatic.com/images?q=tbn:ANd9GcQzcDxXTVsmfVqteOSBdK9YIrWiw5ISBjTuwoli7pugRFgN9xz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9435"/>
            <a:ext cx="1410918" cy="21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Recommandations France: gros changement en 2016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4 </a:t>
            </a:r>
            <a:r>
              <a:rPr lang="fr-FR" sz="2000" dirty="0" smtClean="0"/>
              <a:t>temps avec détersion n’est recommandé que si la peau est visuellement souillée.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Si la </a:t>
            </a:r>
            <a:r>
              <a:rPr lang="fr-FR" sz="2000" b="1" dirty="0" smtClean="0">
                <a:solidFill>
                  <a:srgbClr val="FF0000"/>
                </a:solidFill>
              </a:rPr>
              <a:t>peau</a:t>
            </a:r>
            <a:r>
              <a:rPr lang="fr-FR" sz="2000" dirty="0" smtClean="0"/>
              <a:t> est visuellement </a:t>
            </a:r>
            <a:r>
              <a:rPr lang="fr-FR" sz="2000" b="1" dirty="0" smtClean="0">
                <a:solidFill>
                  <a:srgbClr val="FF0000"/>
                </a:solidFill>
              </a:rPr>
              <a:t>propre</a:t>
            </a:r>
            <a:r>
              <a:rPr lang="fr-FR" sz="2000" dirty="0" smtClean="0"/>
              <a:t>: </a:t>
            </a:r>
            <a:r>
              <a:rPr lang="fr-FR" sz="2000" b="1" dirty="0" smtClean="0">
                <a:solidFill>
                  <a:srgbClr val="FF0000"/>
                </a:solidFill>
              </a:rPr>
              <a:t>un seul passage d’un antiseptique alcoolique</a:t>
            </a:r>
            <a:r>
              <a:rPr lang="fr-FR" sz="2000" dirty="0" smtClean="0"/>
              <a:t> suffit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Respect impératif du temps de contact/séchage (min 30 sec)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Antisepsie réalisée par l’opérateur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L’IDE contrôle l’absence de fautes d’asepsie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Choix du produit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De préférence </a:t>
            </a:r>
            <a:r>
              <a:rPr lang="fr-FR" sz="2000" dirty="0" err="1" smtClean="0"/>
              <a:t>chlorhexidine</a:t>
            </a:r>
            <a:r>
              <a:rPr lang="fr-FR" sz="2000" dirty="0" smtClean="0"/>
              <a:t> alcoolique à 2%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KT central: antisepsie pour les cathéters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771800" y="6314084"/>
            <a:ext cx="527580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Recommandations SF2H, Hygiènes 2016;24:3-82</a:t>
            </a:r>
          </a:p>
        </p:txBody>
      </p:sp>
    </p:spTree>
    <p:extLst>
      <p:ext uri="{BB962C8B-B14F-4D97-AF65-F5344CB8AC3E}">
        <p14:creationId xmlns:p14="http://schemas.microsoft.com/office/powerpoint/2010/main" val="3927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100" b="1" dirty="0" smtClean="0"/>
              <a:t>Antibioprophylaxie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Non recommandée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Pas efficace sur taux infection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Verrou préventif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Administration d’un ATB à forte concentration (ou </a:t>
            </a:r>
            <a:r>
              <a:rPr lang="fr-FR" sz="1800" dirty="0" err="1" smtClean="0"/>
              <a:t>taurolidine</a:t>
            </a:r>
            <a:r>
              <a:rPr lang="fr-FR" sz="1800" dirty="0" smtClean="0"/>
              <a:t>), en petite quantité (2-3 ml) pour couvrir le volume de la chambre (éventuelle) et de la lumière du KT, laissé en place en l’absence d’utilisation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Ne se discute que si utilisation intermittente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Uniquement si capital veineux central limité et bactériémies sur KT à répétition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Patient ayant du matériel étranger intravasculaire </a:t>
            </a:r>
          </a:p>
          <a:p>
            <a:pPr>
              <a:lnSpc>
                <a:spcPct val="80000"/>
              </a:lnSpc>
            </a:pPr>
            <a:r>
              <a:rPr lang="fr-FR" sz="2100" b="1" dirty="0" smtClean="0"/>
              <a:t>Cathéters imprégnés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Antiseptiques ou antibiotiques sur la surface interne et/ou externe du KT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Non recommandés en routine</a:t>
            </a:r>
          </a:p>
          <a:p>
            <a:pPr lvl="3">
              <a:lnSpc>
                <a:spcPct val="80000"/>
              </a:lnSpc>
            </a:pPr>
            <a:r>
              <a:rPr lang="fr-FR" sz="1500" dirty="0" smtClean="0"/>
              <a:t>A discuter si taux élevés malgré mesures préventives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Antibiotiques et prévention des IC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2492896"/>
            <a:ext cx="18389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Buetti</a:t>
            </a:r>
            <a:r>
              <a:rPr lang="fr-FR" dirty="0"/>
              <a:t> CMI 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576639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USA 2006</a:t>
            </a:r>
          </a:p>
          <a:p>
            <a:pPr lvl="1"/>
            <a:r>
              <a:rPr lang="fr-FR" dirty="0" smtClean="0"/>
              <a:t>1,4 BLC/1000 JH </a:t>
            </a:r>
            <a:r>
              <a:rPr lang="fr-FR" dirty="0"/>
              <a:t>après</a:t>
            </a:r>
            <a:r>
              <a:rPr lang="fr-FR" dirty="0" smtClean="0"/>
              <a:t> mise en place de 5 mesures/108 services</a:t>
            </a:r>
          </a:p>
          <a:p>
            <a:r>
              <a:rPr lang="fr-FR" dirty="0" smtClean="0"/>
              <a:t>Suisse 2009</a:t>
            </a:r>
          </a:p>
          <a:p>
            <a:pPr lvl="1"/>
            <a:r>
              <a:rPr lang="fr-FR" dirty="0" smtClean="0"/>
              <a:t>1 BLC/1000 JH après intervention sur hygiène des mains / 5 services</a:t>
            </a:r>
          </a:p>
          <a:p>
            <a:r>
              <a:rPr lang="fr-FR" dirty="0" smtClean="0"/>
              <a:t>Pays Bas 2019</a:t>
            </a:r>
          </a:p>
          <a:p>
            <a:pPr lvl="1"/>
            <a:r>
              <a:rPr lang="fr-FR" dirty="0"/>
              <a:t>1,6 BLC/1000 JH </a:t>
            </a:r>
            <a:r>
              <a:rPr lang="fr-FR" dirty="0" smtClean="0"/>
              <a:t>après </a:t>
            </a:r>
            <a:r>
              <a:rPr lang="fr-FR" dirty="0"/>
              <a:t>mise en place de </a:t>
            </a:r>
            <a:r>
              <a:rPr lang="fr-FR" dirty="0" smtClean="0"/>
              <a:t>6 mesures/66 hôpitaux</a:t>
            </a:r>
          </a:p>
          <a:p>
            <a:r>
              <a:rPr lang="fr-FR" dirty="0" smtClean="0"/>
              <a:t>Réanimation France 2023</a:t>
            </a:r>
            <a:endParaRPr lang="fr-FR" dirty="0" smtClean="0"/>
          </a:p>
          <a:p>
            <a:pPr lvl="1"/>
            <a:r>
              <a:rPr lang="fr-FR" dirty="0" err="1" smtClean="0"/>
              <a:t>Spiadi</a:t>
            </a:r>
            <a:r>
              <a:rPr lang="fr-FR" dirty="0" smtClean="0"/>
              <a:t> /3 </a:t>
            </a:r>
            <a:r>
              <a:rPr lang="fr-FR" dirty="0"/>
              <a:t>mois </a:t>
            </a:r>
            <a:r>
              <a:rPr lang="fr-FR" dirty="0" smtClean="0"/>
              <a:t>: </a:t>
            </a:r>
            <a:r>
              <a:rPr lang="fr-FR" dirty="0" smtClean="0"/>
              <a:t>0,93 </a:t>
            </a:r>
            <a:r>
              <a:rPr lang="fr-FR" dirty="0"/>
              <a:t>BLC/1000 JH / </a:t>
            </a:r>
            <a:r>
              <a:rPr lang="fr-FR" dirty="0" smtClean="0"/>
              <a:t>135 services</a:t>
            </a:r>
            <a:endParaRPr lang="fr-FR" dirty="0"/>
          </a:p>
          <a:p>
            <a:pPr lvl="1"/>
            <a:r>
              <a:rPr lang="fr-FR" dirty="0" err="1" smtClean="0"/>
              <a:t>Rea</a:t>
            </a:r>
            <a:r>
              <a:rPr lang="fr-FR" dirty="0" smtClean="0"/>
              <a:t> </a:t>
            </a:r>
            <a:r>
              <a:rPr lang="fr-FR" dirty="0" err="1" smtClean="0"/>
              <a:t>rezo</a:t>
            </a:r>
            <a:r>
              <a:rPr lang="fr-FR" dirty="0" smtClean="0"/>
              <a:t> /12 </a:t>
            </a:r>
            <a:r>
              <a:rPr lang="fr-FR" dirty="0" smtClean="0"/>
              <a:t>mois </a:t>
            </a:r>
            <a:r>
              <a:rPr lang="fr-FR" dirty="0" smtClean="0"/>
              <a:t>: 0,55 </a:t>
            </a:r>
            <a:r>
              <a:rPr lang="fr-FR" dirty="0"/>
              <a:t>BLC/1000 </a:t>
            </a:r>
            <a:r>
              <a:rPr lang="fr-FR" dirty="0" smtClean="0"/>
              <a:t>JH / </a:t>
            </a:r>
            <a:r>
              <a:rPr lang="fr-FR" dirty="0" smtClean="0"/>
              <a:t>83 </a:t>
            </a:r>
            <a:r>
              <a:rPr lang="fr-FR" dirty="0" smtClean="0"/>
              <a:t>services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: </a:t>
            </a:r>
            <a:r>
              <a:rPr lang="fr-FR" dirty="0"/>
              <a:t>&lt; </a:t>
            </a:r>
            <a:r>
              <a:rPr lang="fr-FR" dirty="0" smtClean="0"/>
              <a:t>1 </a:t>
            </a:r>
            <a:r>
              <a:rPr lang="fr-FR" dirty="0"/>
              <a:t>BLC/1000 </a:t>
            </a:r>
            <a:r>
              <a:rPr lang="fr-FR" dirty="0" smtClean="0"/>
              <a:t>JH</a:t>
            </a:r>
            <a:endParaRPr lang="fr-FR" dirty="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45808" y="1844824"/>
            <a:ext cx="249299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Pronovost NEJM 2006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29696" y="2780928"/>
            <a:ext cx="19928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Zingg</a:t>
            </a:r>
            <a:r>
              <a:rPr lang="fr-FR" dirty="0"/>
              <a:t>, CCM 2009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62390" y="3501008"/>
            <a:ext cx="243739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Var der Kooi JHI 2022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52084" y="5543073"/>
            <a:ext cx="337784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Rapports SPIADI et REAREZO</a:t>
            </a:r>
          </a:p>
        </p:txBody>
      </p:sp>
    </p:spTree>
    <p:extLst>
      <p:ext uri="{BB962C8B-B14F-4D97-AF65-F5344CB8AC3E}">
        <p14:creationId xmlns:p14="http://schemas.microsoft.com/office/powerpoint/2010/main" val="200916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les KT périph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Hygiène des mains, asepsie, traçabilité</a:t>
            </a:r>
          </a:p>
          <a:p>
            <a:r>
              <a:rPr lang="fr-FR" dirty="0"/>
              <a:t>ERC 1000 patients</a:t>
            </a:r>
          </a:p>
          <a:p>
            <a:pPr lvl="1"/>
            <a:r>
              <a:rPr lang="fr-FR" dirty="0" smtClean="0"/>
              <a:t>Intérêt aussi de </a:t>
            </a:r>
            <a:r>
              <a:rPr lang="fr-FR" dirty="0" err="1" smtClean="0"/>
              <a:t>chlorexidine</a:t>
            </a:r>
            <a:r>
              <a:rPr lang="fr-FR" dirty="0" smtClean="0"/>
              <a:t> 2%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24128" y="2780928"/>
            <a:ext cx="287771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Guenezan</a:t>
            </a:r>
            <a:r>
              <a:rPr lang="fr-FR" dirty="0"/>
              <a:t> Lancet ID 2021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507906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Traitement des infections de CVC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54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Conduite à tenir en cas de suspicion d’infection sur KT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mtClean="0"/>
              <a:t>Confrontation de 3 éléments </a:t>
            </a:r>
          </a:p>
          <a:p>
            <a:pPr lvl="1">
              <a:defRPr/>
            </a:pPr>
            <a:r>
              <a:rPr lang="fr-FR" smtClean="0"/>
              <a:t>Signes locaux </a:t>
            </a:r>
          </a:p>
          <a:p>
            <a:pPr lvl="1">
              <a:defRPr/>
            </a:pPr>
            <a:r>
              <a:rPr lang="fr-FR" smtClean="0"/>
              <a:t>Manifestations cliniques générales</a:t>
            </a:r>
          </a:p>
          <a:p>
            <a:pPr lvl="1">
              <a:defRPr/>
            </a:pPr>
            <a:r>
              <a:rPr lang="fr-FR" smtClean="0"/>
              <a:t>Résultat des hémocultures</a:t>
            </a:r>
          </a:p>
          <a:p>
            <a:pPr>
              <a:defRPr/>
            </a:pPr>
            <a:r>
              <a:rPr lang="fr-FR" smtClean="0"/>
              <a:t>Eléments de discussion</a:t>
            </a:r>
          </a:p>
          <a:p>
            <a:pPr lvl="1">
              <a:defRPr/>
            </a:pPr>
            <a:r>
              <a:rPr lang="fr-FR" smtClean="0"/>
              <a:t>Sévérité de l’infection de cathéter</a:t>
            </a:r>
          </a:p>
          <a:p>
            <a:pPr lvl="2">
              <a:defRPr/>
            </a:pPr>
            <a:r>
              <a:rPr lang="fr-FR" smtClean="0"/>
              <a:t>Risque complications</a:t>
            </a:r>
          </a:p>
          <a:p>
            <a:pPr lvl="1">
              <a:defRPr/>
            </a:pPr>
            <a:r>
              <a:rPr lang="fr-FR" smtClean="0"/>
              <a:t>Sévérité du patient</a:t>
            </a:r>
          </a:p>
          <a:p>
            <a:pPr lvl="2">
              <a:defRPr/>
            </a:pPr>
            <a:r>
              <a:rPr lang="fr-FR" smtClean="0"/>
              <a:t>Risque non ablation &gt; risque ablation</a:t>
            </a:r>
          </a:p>
          <a:p>
            <a:pPr lvl="1">
              <a:defRPr/>
            </a:pPr>
            <a:r>
              <a:rPr lang="fr-FR" smtClean="0"/>
              <a:t>Facilité prévisible de la pose (et de l’ablation)</a:t>
            </a:r>
          </a:p>
          <a:p>
            <a:pPr lvl="2">
              <a:defRPr/>
            </a:pPr>
            <a:r>
              <a:rPr lang="fr-FR" smtClean="0"/>
              <a:t>Complications mécaniques/hémorragiques</a:t>
            </a:r>
          </a:p>
          <a:p>
            <a:pPr lvl="1">
              <a:defRPr/>
            </a:pPr>
            <a:r>
              <a:rPr lang="fr-FR" smtClean="0"/>
              <a:t>Motif de l’accès veineux central</a:t>
            </a:r>
          </a:p>
          <a:p>
            <a:pPr lvl="2">
              <a:defRPr/>
            </a:pPr>
            <a:r>
              <a:rPr lang="fr-FR" smtClean="0"/>
              <a:t>Vital à court ou long terme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88224" y="2204864"/>
            <a:ext cx="216024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ATB ou pas ?</a:t>
            </a:r>
          </a:p>
          <a:p>
            <a:endParaRPr lang="fr-FR" dirty="0"/>
          </a:p>
          <a:p>
            <a:r>
              <a:rPr lang="fr-FR" dirty="0" smtClean="0"/>
              <a:t>Ablation ou pas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Périphériques dont </a:t>
            </a:r>
          </a:p>
          <a:p>
            <a:pPr lvl="1"/>
            <a:r>
              <a:rPr lang="fr-FR" dirty="0" err="1" smtClean="0"/>
              <a:t>Midline</a:t>
            </a:r>
            <a:endParaRPr lang="en-US" dirty="0" smtClean="0"/>
          </a:p>
          <a:p>
            <a:r>
              <a:rPr lang="en-US" dirty="0" err="1" smtClean="0"/>
              <a:t>Centraux</a:t>
            </a:r>
            <a:r>
              <a:rPr lang="en-US" dirty="0" smtClean="0"/>
              <a:t> c</a:t>
            </a:r>
            <a:r>
              <a:rPr lang="fr-FR" dirty="0" err="1" smtClean="0"/>
              <a:t>ourte</a:t>
            </a:r>
            <a:r>
              <a:rPr lang="fr-FR" dirty="0" smtClean="0"/>
              <a:t> durée 		</a:t>
            </a:r>
          </a:p>
          <a:p>
            <a:r>
              <a:rPr lang="fr-FR" dirty="0" smtClean="0"/>
              <a:t>Longue durée, dont:</a:t>
            </a:r>
          </a:p>
          <a:p>
            <a:pPr lvl="1"/>
            <a:r>
              <a:rPr lang="fr-FR" dirty="0" err="1" smtClean="0"/>
              <a:t>Manchoné</a:t>
            </a:r>
            <a:r>
              <a:rPr lang="fr-FR" dirty="0" smtClean="0"/>
              <a:t>/</a:t>
            </a:r>
            <a:r>
              <a:rPr lang="fr-FR" dirty="0" err="1" smtClean="0"/>
              <a:t>tunnélisés</a:t>
            </a:r>
            <a:endParaRPr lang="fr-FR" dirty="0"/>
          </a:p>
          <a:p>
            <a:pPr lvl="1"/>
            <a:r>
              <a:rPr lang="fr-FR" dirty="0" smtClean="0"/>
              <a:t>PICC</a:t>
            </a:r>
            <a:endParaRPr lang="fr-FR" dirty="0"/>
          </a:p>
          <a:p>
            <a:pPr lvl="1"/>
            <a:r>
              <a:rPr lang="fr-FR" dirty="0" smtClean="0"/>
              <a:t>Chambre implantable</a:t>
            </a:r>
          </a:p>
          <a:p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cathéters</a:t>
            </a:r>
            <a:endParaRPr lang="fr-FR" dirty="0"/>
          </a:p>
        </p:txBody>
      </p:sp>
      <p:pic>
        <p:nvPicPr>
          <p:cNvPr id="37890" name="Picture 2" descr="http://www.afphb.be/doc/afphb/implants/lienshtm/imp/img/vascu/F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0728"/>
            <a:ext cx="1422940" cy="18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ecole-de-la-denutrition.com/wp-content/uploads/2014/10/cancer-nutrition-parenterale-voie-veineuse-centr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361011" cy="21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tacath_and_10_cent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89" y="5433392"/>
            <a:ext cx="86444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ortacath_chest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206" y="5224112"/>
            <a:ext cx="2268029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ull-size image (31 K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1630" y="836712"/>
            <a:ext cx="1665066" cy="15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06550"/>
            <a:ext cx="8229600" cy="40902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T° isolée (0 signe de gravité/signe local/fièvre non infectieuse/autre foyer suspecté)</a:t>
            </a:r>
          </a:p>
          <a:p>
            <a:pPr lvl="1"/>
            <a:r>
              <a:rPr lang="fr-FR" dirty="0" smtClean="0"/>
              <a:t>Retirer le KT si  pas indispensable</a:t>
            </a:r>
          </a:p>
          <a:p>
            <a:pPr lvl="1"/>
            <a:r>
              <a:rPr lang="fr-FR" dirty="0" smtClean="0"/>
              <a:t>Si le KT ne peut pas être remplacé sans risque important: faire 2 HC KT/périph pour différentiel de pousse</a:t>
            </a:r>
          </a:p>
          <a:p>
            <a:r>
              <a:rPr lang="fr-FR" dirty="0" smtClean="0"/>
              <a:t>Suspicion d’ILC avec signe de gravité</a:t>
            </a:r>
          </a:p>
          <a:p>
            <a:pPr lvl="1"/>
            <a:r>
              <a:rPr lang="fr-FR" dirty="0" smtClean="0"/>
              <a:t>0 autre point d’appel infectieux, retirer le KT après 2 HC KT/périph</a:t>
            </a:r>
          </a:p>
          <a:p>
            <a:r>
              <a:rPr lang="fr-FR" dirty="0" smtClean="0"/>
              <a:t>Bactériémie liée au KT démontrée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etirer le KT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Suspicion </a:t>
            </a:r>
            <a:r>
              <a:rPr lang="fr-FR" dirty="0"/>
              <a:t>d’infection sur KT </a:t>
            </a:r>
            <a:r>
              <a:rPr lang="fr-FR" dirty="0" smtClean="0"/>
              <a:t>en réanimation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Colonisation de KT à </a:t>
            </a:r>
            <a:r>
              <a:rPr lang="fr-FR" b="1" i="1" dirty="0" smtClean="0"/>
              <a:t>S. aureus</a:t>
            </a:r>
          </a:p>
          <a:p>
            <a:pPr lvl="1"/>
            <a:r>
              <a:rPr lang="fr-FR" dirty="0" smtClean="0"/>
              <a:t>Culture ≥ 10</a:t>
            </a:r>
            <a:r>
              <a:rPr lang="fr-FR" baseline="30000" dirty="0" smtClean="0"/>
              <a:t>3</a:t>
            </a:r>
            <a:r>
              <a:rPr lang="fr-FR" dirty="0" smtClean="0"/>
              <a:t> / ml</a:t>
            </a:r>
          </a:p>
          <a:p>
            <a:pPr lvl="1"/>
            <a:r>
              <a:rPr lang="fr-FR" dirty="0" smtClean="0"/>
              <a:t>Faire une série d’HC	 </a:t>
            </a:r>
            <a:r>
              <a:rPr lang="fr-FR" b="1" dirty="0" smtClean="0">
                <a:solidFill>
                  <a:srgbClr val="FF0000"/>
                </a:solidFill>
              </a:rPr>
              <a:t>GRADE </a:t>
            </a:r>
            <a:r>
              <a:rPr lang="fr-FR" b="1" dirty="0">
                <a:solidFill>
                  <a:srgbClr val="FF0000"/>
                </a:solidFill>
              </a:rPr>
              <a:t>2+ </a:t>
            </a:r>
            <a:r>
              <a:rPr lang="fr-FR" dirty="0">
                <a:solidFill>
                  <a:srgbClr val="FF0000"/>
                </a:solidFill>
              </a:rPr>
              <a:t>	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HC </a:t>
            </a:r>
            <a:r>
              <a:rPr lang="fr-FR" b="1" dirty="0" smtClean="0"/>
              <a:t>persistantes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aire </a:t>
            </a:r>
            <a:r>
              <a:rPr lang="fr-FR" dirty="0" err="1" smtClean="0"/>
              <a:t>echo</a:t>
            </a:r>
            <a:r>
              <a:rPr lang="fr-FR" dirty="0" smtClean="0"/>
              <a:t>/doppler, imagerie/</a:t>
            </a:r>
            <a:r>
              <a:rPr lang="fr-FR" dirty="0" err="1" smtClean="0"/>
              <a:t>embols</a:t>
            </a:r>
            <a:r>
              <a:rPr lang="fr-FR" dirty="0" smtClean="0"/>
              <a:t> septiques et </a:t>
            </a:r>
            <a:r>
              <a:rPr lang="fr-FR" dirty="0" err="1" smtClean="0"/>
              <a:t>echo</a:t>
            </a:r>
            <a:r>
              <a:rPr lang="fr-FR" dirty="0" smtClean="0"/>
              <a:t> </a:t>
            </a:r>
            <a:r>
              <a:rPr lang="fr-FR" dirty="0" err="1" smtClean="0"/>
              <a:t>coeur</a:t>
            </a:r>
            <a:r>
              <a:rPr lang="fr-FR" dirty="0" smtClean="0"/>
              <a:t> (si KT en cave sup)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/>
              <a:t>HC </a:t>
            </a:r>
            <a:r>
              <a:rPr lang="fr-FR" b="1" dirty="0" smtClean="0"/>
              <a:t>persistantes à </a:t>
            </a:r>
            <a:r>
              <a:rPr lang="fr-FR" b="1" i="1" dirty="0" smtClean="0"/>
              <a:t>S. aureus</a:t>
            </a:r>
            <a:r>
              <a:rPr lang="fr-FR" b="1" dirty="0" smtClean="0"/>
              <a:t> ou entérocoque</a:t>
            </a:r>
          </a:p>
          <a:p>
            <a:pPr lvl="1"/>
            <a:r>
              <a:rPr lang="fr-FR" dirty="0" smtClean="0"/>
              <a:t>Faire ETO</a:t>
            </a:r>
            <a:endParaRPr lang="fr-FR" b="1" dirty="0" smtClean="0"/>
          </a:p>
          <a:p>
            <a:r>
              <a:rPr lang="fr-FR" b="1" dirty="0" smtClean="0"/>
              <a:t>HC persistante et risque EI</a:t>
            </a:r>
          </a:p>
          <a:p>
            <a:pPr lvl="1"/>
            <a:r>
              <a:rPr lang="fr-FR" dirty="0" smtClean="0"/>
              <a:t>Faire ETO, quel que soit le germe si:</a:t>
            </a:r>
            <a:endParaRPr lang="fr-FR" b="1" dirty="0" smtClean="0"/>
          </a:p>
          <a:p>
            <a:pPr lvl="2"/>
            <a:r>
              <a:rPr lang="fr-FR" dirty="0"/>
              <a:t>hémodialyse, foyers emboliques d'infection, toxicomanie </a:t>
            </a:r>
            <a:r>
              <a:rPr lang="fr-FR" dirty="0" smtClean="0"/>
              <a:t>IV, CCI, </a:t>
            </a:r>
            <a:r>
              <a:rPr lang="fr-FR" dirty="0"/>
              <a:t>dispositif électronique intracardiaque, valve prothétique, </a:t>
            </a:r>
            <a:r>
              <a:rPr lang="fr-FR" dirty="0" smtClean="0"/>
              <a:t>ATCD EI </a:t>
            </a:r>
            <a:r>
              <a:rPr lang="fr-FR" dirty="0"/>
              <a:t>et anomalie structurelle cardiaque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</a:t>
            </a:r>
            <a:r>
              <a:rPr lang="fr-FR" dirty="0"/>
              <a:t>d’extension ILC en réanimation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Associer: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/>
              <a:t>Un anti </a:t>
            </a:r>
            <a:r>
              <a:rPr lang="fr-FR" i="1" dirty="0" smtClean="0"/>
              <a:t>Pseudomonas</a:t>
            </a:r>
            <a:r>
              <a:rPr lang="fr-FR" dirty="0" smtClean="0"/>
              <a:t> </a:t>
            </a:r>
            <a:endParaRPr lang="fr-FR" dirty="0"/>
          </a:p>
          <a:p>
            <a:pPr lvl="1"/>
            <a:r>
              <a:rPr lang="fr-FR" dirty="0" smtClean="0"/>
              <a:t>Un anti Gram </a:t>
            </a:r>
            <a:r>
              <a:rPr lang="fr-FR" dirty="0"/>
              <a:t>+ (plutôt </a:t>
            </a:r>
            <a:r>
              <a:rPr lang="fr-FR" dirty="0" err="1"/>
              <a:t>dapto</a:t>
            </a:r>
            <a:r>
              <a:rPr lang="fr-FR" dirty="0"/>
              <a:t> si choc ou IRA)</a:t>
            </a:r>
            <a:endParaRPr lang="fr-FR" dirty="0" smtClean="0"/>
          </a:p>
          <a:p>
            <a:pPr lvl="1"/>
            <a:r>
              <a:rPr lang="fr-FR" dirty="0" smtClean="0"/>
              <a:t>Pas d’antifongique</a:t>
            </a:r>
          </a:p>
          <a:p>
            <a:r>
              <a:rPr lang="fr-FR" dirty="0" smtClean="0"/>
              <a:t>A tempérer selon</a:t>
            </a:r>
          </a:p>
          <a:p>
            <a:pPr lvl="1"/>
            <a:r>
              <a:rPr lang="fr-FR" dirty="0" smtClean="0"/>
              <a:t>Epidémiologie locale</a:t>
            </a:r>
          </a:p>
          <a:p>
            <a:pPr lvl="1"/>
            <a:r>
              <a:rPr lang="fr-FR" dirty="0" smtClean="0"/>
              <a:t>Choc septique</a:t>
            </a:r>
          </a:p>
          <a:p>
            <a:pPr lvl="1"/>
            <a:r>
              <a:rPr lang="fr-FR" dirty="0" smtClean="0"/>
              <a:t>Immunodépression grave (neutropénie/transplantation d’organe)</a:t>
            </a:r>
          </a:p>
          <a:p>
            <a:pPr lvl="1"/>
            <a:r>
              <a:rPr lang="fr-FR" dirty="0" smtClean="0"/>
              <a:t>Colonisation connue à BMR</a:t>
            </a:r>
          </a:p>
          <a:p>
            <a:pPr lvl="2"/>
            <a:r>
              <a:rPr lang="fr-FR" dirty="0" smtClean="0"/>
              <a:t>Pour ce dernier point, non abordé ici, la RFE « alternatives aux carbapénèmes » qui est postérieure, limite cela aux 3 derniers mois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ATB probabiliste </a:t>
            </a:r>
            <a:r>
              <a:rPr lang="fr-FR" dirty="0" smtClean="0"/>
              <a:t>ILC en </a:t>
            </a:r>
            <a:r>
              <a:rPr lang="fr-FR" dirty="0"/>
              <a:t>réanimation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concernent que les KT centraux en réanimation</a:t>
            </a:r>
          </a:p>
          <a:p>
            <a:pPr lvl="1"/>
            <a:r>
              <a:rPr lang="fr-FR" dirty="0" smtClean="0"/>
              <a:t>C’est de l’accès veineux de durée courte/moyenne</a:t>
            </a:r>
          </a:p>
          <a:p>
            <a:pPr lvl="1"/>
            <a:r>
              <a:rPr lang="fr-FR" dirty="0" smtClean="0"/>
              <a:t>Dans un secteur ou il est facile de poser/enlever les CVC</a:t>
            </a:r>
            <a:endParaRPr lang="fr-FR" dirty="0"/>
          </a:p>
          <a:p>
            <a:r>
              <a:rPr lang="fr-FR" dirty="0" smtClean="0"/>
              <a:t>On peut en tirer des enseignements mais ce n’est pas forcément utilisable dans tous les services en l’état</a:t>
            </a:r>
          </a:p>
          <a:p>
            <a:pPr lvl="1"/>
            <a:r>
              <a:rPr lang="fr-FR" dirty="0" smtClean="0"/>
              <a:t>Le « hors » réanimation</a:t>
            </a:r>
          </a:p>
          <a:p>
            <a:pPr lvl="1"/>
            <a:r>
              <a:rPr lang="fr-FR" dirty="0" smtClean="0"/>
              <a:t>Les infections de chambre implantable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qu’il n’y a pas dans ces </a:t>
            </a:r>
            <a:r>
              <a:rPr lang="fr-FR" dirty="0" err="1" smtClean="0"/>
              <a:t>recos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4183" y="5006973"/>
            <a:ext cx="2174219" cy="182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smtClean="0"/>
              <a:t>Situation complexe</a:t>
            </a:r>
          </a:p>
          <a:p>
            <a:r>
              <a:rPr lang="fr-FR" dirty="0" smtClean="0"/>
              <a:t>Risque infectieux évalué en parallèle avec </a:t>
            </a:r>
          </a:p>
          <a:p>
            <a:pPr lvl="1"/>
            <a:r>
              <a:rPr lang="fr-FR" dirty="0" smtClean="0"/>
              <a:t>Risque mécanique</a:t>
            </a:r>
          </a:p>
          <a:p>
            <a:pPr lvl="1"/>
            <a:r>
              <a:rPr lang="fr-FR" dirty="0" smtClean="0"/>
              <a:t>Risque hémorragique</a:t>
            </a:r>
          </a:p>
          <a:p>
            <a:r>
              <a:rPr lang="fr-FR" dirty="0" smtClean="0"/>
              <a:t>Bactériémie et neutropénie avec </a:t>
            </a:r>
            <a:r>
              <a:rPr lang="fr-FR" dirty="0" err="1" smtClean="0"/>
              <a:t>mucite</a:t>
            </a:r>
            <a:endParaRPr lang="fr-FR" dirty="0" smtClean="0"/>
          </a:p>
          <a:p>
            <a:pPr lvl="1"/>
            <a:r>
              <a:rPr lang="fr-FR" dirty="0" smtClean="0"/>
              <a:t>Plus souvent translocation </a:t>
            </a:r>
            <a:r>
              <a:rPr lang="fr-FR" dirty="0" err="1" smtClean="0"/>
              <a:t>dig</a:t>
            </a:r>
            <a:r>
              <a:rPr lang="fr-FR" dirty="0" smtClean="0"/>
              <a:t> que BLC</a:t>
            </a:r>
          </a:p>
          <a:p>
            <a:r>
              <a:rPr lang="fr-FR" dirty="0" smtClean="0"/>
              <a:t>Ablation souvent temporisée</a:t>
            </a: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et neutropénie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32363" y="5805488"/>
            <a:ext cx="20954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Sexton ICHE 2010</a:t>
            </a:r>
          </a:p>
        </p:txBody>
      </p:sp>
    </p:spTree>
    <p:extLst>
      <p:ext uri="{BB962C8B-B14F-4D97-AF65-F5344CB8AC3E}">
        <p14:creationId xmlns:p14="http://schemas.microsoft.com/office/powerpoint/2010/main" val="2444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Nutrition parentérale sur grèle court</a:t>
            </a:r>
          </a:p>
          <a:p>
            <a:r>
              <a:rPr lang="fr-FR" smtClean="0"/>
              <a:t>Besoin d’un accès veineux central A VIE</a:t>
            </a:r>
          </a:p>
          <a:p>
            <a:r>
              <a:rPr lang="fr-FR" smtClean="0"/>
              <a:t>Capital veineux central limité</a:t>
            </a:r>
          </a:p>
          <a:p>
            <a:r>
              <a:rPr lang="fr-FR" smtClean="0"/>
              <a:t>IDSA: indication d’ablation immédiate plus limitées</a:t>
            </a:r>
          </a:p>
          <a:p>
            <a:pPr lvl="1"/>
            <a:r>
              <a:rPr lang="fr-FR" smtClean="0"/>
              <a:t>Sepsis sévère, thrombophlébite, endocardite, tunnelite</a:t>
            </a:r>
          </a:p>
          <a:p>
            <a:pPr lvl="1"/>
            <a:r>
              <a:rPr lang="fr-FR" i="1" smtClean="0"/>
              <a:t>S. aureus</a:t>
            </a:r>
            <a:r>
              <a:rPr lang="fr-FR" smtClean="0"/>
              <a:t>, Pyo, candida, McB</a:t>
            </a:r>
          </a:p>
          <a:p>
            <a:pPr lvl="1"/>
            <a:endParaRPr lang="fr-FR" smtClean="0"/>
          </a:p>
          <a:p>
            <a:endParaRPr lang="fr-FR" smtClean="0"/>
          </a:p>
        </p:txBody>
      </p:sp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Cathéter longue durée/CI</a:t>
            </a:r>
          </a:p>
        </p:txBody>
      </p:sp>
    </p:spTree>
    <p:extLst>
      <p:ext uri="{BB962C8B-B14F-4D97-AF65-F5344CB8AC3E}">
        <p14:creationId xmlns:p14="http://schemas.microsoft.com/office/powerpoint/2010/main" val="2031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Sepsis </a:t>
            </a:r>
            <a:r>
              <a:rPr lang="fr-FR" dirty="0"/>
              <a:t>(quick SOFA≥2) ou choc </a:t>
            </a:r>
            <a:r>
              <a:rPr lang="fr-FR" dirty="0" smtClean="0"/>
              <a:t>septique.</a:t>
            </a:r>
            <a:endParaRPr lang="fr-FR" dirty="0"/>
          </a:p>
          <a:p>
            <a:pPr lvl="0"/>
            <a:r>
              <a:rPr lang="fr-FR" dirty="0" smtClean="0"/>
              <a:t>Atteinte </a:t>
            </a:r>
            <a:r>
              <a:rPr lang="fr-FR" dirty="0"/>
              <a:t>extra luminale : </a:t>
            </a:r>
            <a:endParaRPr lang="fr-FR" dirty="0" smtClean="0"/>
          </a:p>
          <a:p>
            <a:pPr lvl="1"/>
            <a:r>
              <a:rPr lang="fr-FR" dirty="0" smtClean="0"/>
              <a:t>infection </a:t>
            </a:r>
            <a:r>
              <a:rPr lang="fr-FR" dirty="0"/>
              <a:t>de poche, tunnéllite que l’on ne peut espérer stériliser avec une antibiothérapie seule</a:t>
            </a:r>
          </a:p>
          <a:p>
            <a:pPr lvl="0"/>
            <a:r>
              <a:rPr lang="fr-FR" dirty="0" smtClean="0"/>
              <a:t>Localisation </a:t>
            </a:r>
            <a:r>
              <a:rPr lang="fr-FR" dirty="0"/>
              <a:t>secondaire (thrombophlébite, </a:t>
            </a:r>
            <a:r>
              <a:rPr lang="fr-FR" dirty="0" err="1"/>
              <a:t>spondylodiscite</a:t>
            </a:r>
            <a:r>
              <a:rPr lang="fr-FR" dirty="0"/>
              <a:t>, endocardite…)</a:t>
            </a:r>
          </a:p>
          <a:p>
            <a:r>
              <a:rPr lang="fr-FR" i="1" dirty="0" smtClean="0"/>
              <a:t>S</a:t>
            </a:r>
            <a:r>
              <a:rPr lang="fr-FR" i="1" dirty="0"/>
              <a:t>. aureus </a:t>
            </a:r>
            <a:r>
              <a:rPr lang="fr-FR" dirty="0"/>
              <a:t>ou </a:t>
            </a:r>
            <a:r>
              <a:rPr lang="fr-FR" i="1" dirty="0"/>
              <a:t>Candida </a:t>
            </a:r>
            <a:r>
              <a:rPr lang="fr-FR" i="1" dirty="0" err="1"/>
              <a:t>sp</a:t>
            </a:r>
            <a:r>
              <a:rPr lang="fr-FR" i="1" dirty="0"/>
              <a:t>.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(</a:t>
            </a:r>
            <a:r>
              <a:rPr lang="fr-FR" dirty="0" smtClean="0"/>
              <a:t>et, avis perso, les non </a:t>
            </a:r>
            <a:r>
              <a:rPr lang="fr-FR" dirty="0" err="1" smtClean="0"/>
              <a:t>fermentants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situations devant faire enlever un KT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63888" y="6093296"/>
            <a:ext cx="374974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SPILF2021, SRLF2019, IDSA2009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1340768"/>
            <a:ext cx="1845907" cy="15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1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03263" y="6115832"/>
            <a:ext cx="391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alt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 National du Cancer 2016 - INCA 2010</a:t>
            </a:r>
          </a:p>
          <a:p>
            <a:pPr algn="r">
              <a:spcBef>
                <a:spcPct val="0"/>
              </a:spcBef>
            </a:pPr>
            <a:r>
              <a:rPr lang="fr-FR" alt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2008 - Société de Néphrologie 2026</a:t>
            </a:r>
            <a:endParaRPr lang="fr-FR" altLang="fr-FR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575" y="1714595"/>
            <a:ext cx="1600226" cy="126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319" y="3562456"/>
            <a:ext cx="1526743" cy="1653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560" y="2982379"/>
            <a:ext cx="2215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x-none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Cathéters à chambres implantables (CCI)</a:t>
            </a:r>
            <a:endParaRPr lang="en-US" altLang="x-none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40799" y="6115829"/>
            <a:ext cx="1893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20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Dialysis</a:t>
            </a:r>
            <a:r>
              <a:rPr lang="fr-FR" altLang="x-none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x-none" sz="20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catheter</a:t>
            </a:r>
            <a:endParaRPr lang="en-US" altLang="x-none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35463" y="2207111"/>
            <a:ext cx="46790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380 000 nouveaux cas de cancer par an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500 patients en nutrition parentérale à domicile (cathéters </a:t>
            </a:r>
            <a:r>
              <a:rPr lang="fr-FR" altLang="x-non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tunnellisés</a:t>
            </a: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CCI)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32043" y="3761088"/>
            <a:ext cx="46386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5 000 patients en hémodialyse sur cathéters </a:t>
            </a:r>
            <a:r>
              <a:rPr lang="fr-FR" altLang="x-non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tunnellisés</a:t>
            </a:r>
            <a:endParaRPr lang="fr-FR" altLang="x-non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35896" y="5248153"/>
            <a:ext cx="4552208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x-none" sz="24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 chez 4 à 10% des patients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liées aux cathéters longue durée</a:t>
            </a:r>
          </a:p>
        </p:txBody>
      </p:sp>
    </p:spTree>
    <p:extLst>
      <p:ext uri="{BB962C8B-B14F-4D97-AF65-F5344CB8AC3E}">
        <p14:creationId xmlns:p14="http://schemas.microsoft.com/office/powerpoint/2010/main" val="10125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4005263"/>
            <a:ext cx="210826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err="1"/>
              <a:t>Rijnders</a:t>
            </a:r>
            <a:r>
              <a:rPr lang="en-GB" dirty="0"/>
              <a:t> JAC 2005</a:t>
            </a:r>
          </a:p>
        </p:txBody>
      </p:sp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755650" y="5157788"/>
            <a:ext cx="2305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1400" b="1">
                <a:solidFill>
                  <a:srgbClr val="000000"/>
                </a:solidFill>
              </a:rPr>
              <a:t>Kaplan-Meier survival analysis of time to treatment failure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smtClean="0"/>
              <a:t>Peut on conserver un KT avec BLC ?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772816"/>
            <a:ext cx="8893175" cy="1079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Essai randomisé en aveugle: Maintien + ATB IV + verrou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KT longue durée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Verrou </a:t>
            </a:r>
            <a:r>
              <a:rPr lang="fr-FR" sz="1500" dirty="0" err="1" smtClean="0"/>
              <a:t>vanco</a:t>
            </a:r>
            <a:r>
              <a:rPr lang="fr-FR" sz="1500" dirty="0" smtClean="0"/>
              <a:t> ou </a:t>
            </a:r>
            <a:r>
              <a:rPr lang="fr-FR" sz="1500" dirty="0" err="1" smtClean="0"/>
              <a:t>cefta</a:t>
            </a:r>
            <a:r>
              <a:rPr lang="fr-FR" sz="1500" dirty="0" smtClean="0"/>
              <a:t> vs placebo (+ ATB iv)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85 bactériémies/KT en 30 mois dont 46 inclus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/>
              <a:t>Exclusions: </a:t>
            </a:r>
            <a:r>
              <a:rPr lang="fr-FR" sz="1300" dirty="0" err="1" smtClean="0"/>
              <a:t>inf</a:t>
            </a:r>
            <a:r>
              <a:rPr lang="fr-FR" sz="1300" dirty="0" smtClean="0"/>
              <a:t> </a:t>
            </a:r>
            <a:r>
              <a:rPr lang="fr-FR" sz="1300" dirty="0" err="1" smtClean="0"/>
              <a:t>polymicrobiennes</a:t>
            </a:r>
            <a:r>
              <a:rPr lang="fr-FR" sz="1300" dirty="0" smtClean="0"/>
              <a:t>, </a:t>
            </a:r>
            <a:r>
              <a:rPr lang="fr-FR" sz="1300" dirty="0" err="1" smtClean="0"/>
              <a:t>fungi</a:t>
            </a:r>
            <a:r>
              <a:rPr lang="fr-FR" sz="1300" dirty="0" smtClean="0"/>
              <a:t>, infection précoce, </a:t>
            </a:r>
            <a:r>
              <a:rPr lang="fr-FR" sz="1300" dirty="0" err="1" smtClean="0"/>
              <a:t>tunnelite</a:t>
            </a:r>
            <a:r>
              <a:rPr lang="fr-FR" sz="1300" dirty="0" smtClean="0"/>
              <a:t> , KT non dispo 8h/j</a:t>
            </a:r>
          </a:p>
          <a:p>
            <a:pPr lvl="2">
              <a:lnSpc>
                <a:spcPct val="80000"/>
              </a:lnSpc>
            </a:pPr>
            <a:r>
              <a:rPr lang="fr-FR" sz="1500" dirty="0" err="1" smtClean="0"/>
              <a:t>Endpoint</a:t>
            </a:r>
            <a:r>
              <a:rPr lang="fr-FR" sz="1500" dirty="0" smtClean="0"/>
              <a:t>: pas de négativation des HC ou rechute au même germe</a:t>
            </a:r>
          </a:p>
          <a:p>
            <a:pPr lvl="2">
              <a:lnSpc>
                <a:spcPct val="80000"/>
              </a:lnSpc>
            </a:pPr>
            <a:r>
              <a:rPr lang="fr-FR" sz="1500" dirty="0" smtClean="0"/>
              <a:t>A J180 (</a:t>
            </a:r>
            <a:r>
              <a:rPr lang="fr-FR" sz="1500" dirty="0" err="1" smtClean="0"/>
              <a:t>endpoint</a:t>
            </a:r>
            <a:r>
              <a:rPr lang="fr-FR" sz="1500" dirty="0" smtClean="0"/>
              <a:t>):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Verrou: 33% vs Placebo: 57% (</a:t>
            </a:r>
            <a:r>
              <a:rPr lang="fr-FR" sz="1300" dirty="0" err="1" smtClean="0">
                <a:solidFill>
                  <a:srgbClr val="0000CC"/>
                </a:solidFill>
              </a:rPr>
              <a:t>hazard</a:t>
            </a:r>
            <a:r>
              <a:rPr lang="fr-FR" sz="1300" dirty="0" smtClean="0">
                <a:solidFill>
                  <a:srgbClr val="0000CC"/>
                </a:solidFill>
              </a:rPr>
              <a:t> ratio 0.55, P =0.10) </a:t>
            </a:r>
          </a:p>
          <a:p>
            <a:pPr lvl="3">
              <a:lnSpc>
                <a:spcPct val="80000"/>
              </a:lnSpc>
            </a:pPr>
            <a:r>
              <a:rPr lang="fr-FR" sz="1300" dirty="0" smtClean="0">
                <a:solidFill>
                  <a:srgbClr val="0000CC"/>
                </a:solidFill>
              </a:rPr>
              <a:t>Rechutes: 14% vs 39</a:t>
            </a:r>
            <a:endParaRPr lang="fr-FR" sz="2000" dirty="0" smtClean="0"/>
          </a:p>
        </p:txBody>
      </p:sp>
      <p:pic>
        <p:nvPicPr>
          <p:cNvPr id="6144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005263"/>
            <a:ext cx="4956175" cy="2852737"/>
          </a:xfrm>
        </p:spPr>
      </p:pic>
    </p:spTree>
    <p:extLst>
      <p:ext uri="{BB962C8B-B14F-4D97-AF65-F5344CB8AC3E}">
        <p14:creationId xmlns:p14="http://schemas.microsoft.com/office/powerpoint/2010/main" val="4265763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35413"/>
              </p:ext>
            </p:extLst>
          </p:nvPr>
        </p:nvGraphicFramePr>
        <p:xfrm>
          <a:off x="179512" y="1484783"/>
          <a:ext cx="8475236" cy="213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6682">
                  <a:extLst>
                    <a:ext uri="{9D8B030D-6E8A-4147-A177-3AD203B41FA5}">
                      <a16:colId xmlns="" xmlns:a16="http://schemas.microsoft.com/office/drawing/2014/main" val="403890913"/>
                    </a:ext>
                  </a:extLst>
                </a:gridCol>
                <a:gridCol w="11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9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9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9081">
                <a:tc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Définitions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 </a:t>
                      </a:r>
                    </a:p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KTLD</a:t>
                      </a:r>
                      <a:endParaRPr lang="fr-FR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HC </a:t>
                      </a:r>
                    </a:p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périph</a:t>
                      </a:r>
                      <a:endParaRPr lang="fr-FR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Signes cliniques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60">
                <a:tc>
                  <a:txBody>
                    <a:bodyPr/>
                    <a:lstStyle/>
                    <a:p>
                      <a:r>
                        <a:rPr lang="fr-FR" sz="19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Colonisation du CIVLD </a:t>
                      </a:r>
                      <a:r>
                        <a:rPr lang="fr-FR" sz="19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900" u="none" strike="noStrik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lang="fr-FR" sz="19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Négative</a:t>
                      </a: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Absents</a:t>
                      </a: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54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Infection liée au CIVLD probable </a:t>
                      </a:r>
                      <a:r>
                        <a:rPr lang="fr-FR" sz="19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*****</a:t>
                      </a:r>
                      <a:endParaRPr lang="fr-FR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lang="fr-FR" sz="19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Négative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Présents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52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Bactériémie (ou </a:t>
                      </a:r>
                      <a:r>
                        <a:rPr lang="fr-FR" sz="19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fongémie</a:t>
                      </a:r>
                      <a:r>
                        <a:rPr lang="fr-FR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liée au CIVLD </a:t>
                      </a: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endParaRPr lang="fr-FR" sz="19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(∆</a:t>
                      </a:r>
                      <a:r>
                        <a:rPr lang="fr-FR" sz="1900" b="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≥2h)</a:t>
                      </a:r>
                      <a:r>
                        <a:rPr lang="fr-FR" sz="1900" b="1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ou -</a:t>
                      </a:r>
                    </a:p>
                  </a:txBody>
                  <a:tcPr marL="68580" marR="68580" anchor="ctr"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4293096"/>
            <a:ext cx="75346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Bactéries commensales : un contrôle de l’HC sur CIVLD est nécessaire pour différencier la colonisation de la CIVLD d’une contamination du prélèvement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2-Delta: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différentielle de délai de positivité entre HC prélevées sur CIVLD et périphérique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3-Cette approche diagnostique peut être prise en défaut notamment pour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 </a:t>
            </a:r>
            <a:r>
              <a:rPr lang="fr-F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S.aureus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(mauvaises valeurs prédictives négative et positive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*****: rappel, ne concerne pas les ID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BD282CDE-7C63-BDD9-2B9B-29D880A6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" y="0"/>
            <a:ext cx="9140625" cy="1143000"/>
          </a:xfrm>
        </p:spPr>
        <p:txBody>
          <a:bodyPr/>
          <a:lstStyle/>
          <a:p>
            <a:r>
              <a:rPr lang="fr-FR" dirty="0"/>
              <a:t>Diagnostic microbiologique des ILC</a:t>
            </a:r>
          </a:p>
        </p:txBody>
      </p:sp>
    </p:spTree>
    <p:extLst>
      <p:ext uri="{BB962C8B-B14F-4D97-AF65-F5344CB8AC3E}">
        <p14:creationId xmlns:p14="http://schemas.microsoft.com/office/powerpoint/2010/main" val="21156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/>
              <a:t>Pathogenèse de </a:t>
            </a:r>
            <a:r>
              <a:rPr lang="fr-FR" dirty="0" smtClean="0"/>
              <a:t>l’ILC</a:t>
            </a:r>
            <a:r>
              <a:rPr lang="fr-FR" dirty="0" smtClean="0"/>
              <a:t>: </a:t>
            </a:r>
            <a:r>
              <a:rPr lang="fr-FR" dirty="0"/>
              <a:t>le mécanisme de l’infection va conditionner les traitements possibles</a:t>
            </a:r>
            <a:endParaRPr lang="fr-FR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65400"/>
            <a:ext cx="8229600" cy="3671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100" smtClean="0"/>
              <a:t>Infection extraluminale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Mécanisme dominant la première semaine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 Site d'insertion contaminé lors de la pose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Contamination secondaire plus rare (pansement)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Contamination endoluminale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Colonisation d'un raccord KT - Ligne veineuse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Manipulations septiques (injections, déconnexion...)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Flore hospitalière colonisant les mains du personnel soignant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Hématogène ( &lt;10% 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 secondaire à un foyer infectieux à distance</a:t>
            </a:r>
          </a:p>
          <a:p>
            <a:pPr eaLnBrk="1" hangingPunct="1">
              <a:lnSpc>
                <a:spcPct val="80000"/>
              </a:lnSpc>
            </a:pPr>
            <a:r>
              <a:rPr lang="fr-FR" sz="2100" smtClean="0"/>
              <a:t> Contamination de l'infusat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6613525" y="1773238"/>
            <a:ext cx="1879600" cy="194468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816725" y="1989138"/>
            <a:ext cx="1471613" cy="1512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>
              <a:latin typeface="Book Antiqua" pitchFamily="18" charset="0"/>
            </a:endParaRP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7104063" y="32861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7021513" y="3070225"/>
            <a:ext cx="122237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6899275" y="3025775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7021513" y="315595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7021513" y="3198813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6940550" y="3113088"/>
            <a:ext cx="122238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6694488" y="2119313"/>
            <a:ext cx="122237" cy="128587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694488" y="22479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9" name="Oval 14"/>
          <p:cNvSpPr>
            <a:spLocks noChangeArrowheads="1"/>
          </p:cNvSpPr>
          <p:nvPr/>
        </p:nvSpPr>
        <p:spPr bwMode="auto">
          <a:xfrm>
            <a:off x="6653213" y="2205038"/>
            <a:ext cx="123825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Oval 15"/>
          <p:cNvSpPr>
            <a:spLocks noChangeArrowheads="1"/>
          </p:cNvSpPr>
          <p:nvPr/>
        </p:nvSpPr>
        <p:spPr bwMode="auto">
          <a:xfrm>
            <a:off x="6613525" y="2076450"/>
            <a:ext cx="122238" cy="12858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1" name="Oval 16"/>
          <p:cNvSpPr>
            <a:spLocks noChangeArrowheads="1"/>
          </p:cNvSpPr>
          <p:nvPr/>
        </p:nvSpPr>
        <p:spPr bwMode="auto">
          <a:xfrm>
            <a:off x="6735763" y="2032000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2" name="Oval 17"/>
          <p:cNvSpPr>
            <a:spLocks noChangeArrowheads="1"/>
          </p:cNvSpPr>
          <p:nvPr/>
        </p:nvSpPr>
        <p:spPr bwMode="auto">
          <a:xfrm>
            <a:off x="6777038" y="1946275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Oval 18"/>
          <p:cNvSpPr>
            <a:spLocks noChangeArrowheads="1"/>
          </p:cNvSpPr>
          <p:nvPr/>
        </p:nvSpPr>
        <p:spPr bwMode="auto">
          <a:xfrm>
            <a:off x="6694488" y="1989138"/>
            <a:ext cx="122237" cy="130175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V="1">
            <a:off x="5508625" y="3213100"/>
            <a:ext cx="1511300" cy="936625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V="1">
            <a:off x="4572000" y="2205038"/>
            <a:ext cx="2087563" cy="576262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1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45644"/>
            <a:ext cx="25812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43" y="2332956"/>
            <a:ext cx="21621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428" y="1340768"/>
            <a:ext cx="685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707904" y="1916832"/>
            <a:ext cx="43924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Instillation locale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 restreint (2 à 3 ml)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antibiotique fortement concentrée (100 à 1000 x CMI)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5982466-C949-CA69-901A-B1B5B05B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" y="0"/>
            <a:ext cx="9140625" cy="1143000"/>
          </a:xfrm>
        </p:spPr>
        <p:txBody>
          <a:bodyPr/>
          <a:lstStyle/>
          <a:p>
            <a:r>
              <a:rPr lang="fr-FR" dirty="0"/>
              <a:t>Principe du verrou antibiotique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51720" y="499957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Intérêt qui si infection </a:t>
            </a:r>
            <a:r>
              <a:rPr lang="fr-FR" dirty="0" err="1" smtClean="0"/>
              <a:t>INTRAluminale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66985"/>
              </p:ext>
            </p:extLst>
          </p:nvPr>
        </p:nvGraphicFramePr>
        <p:xfrm>
          <a:off x="400050" y="1963435"/>
          <a:ext cx="8303078" cy="384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5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8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24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continu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000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Verrou intermittent</a:t>
                      </a:r>
                    </a:p>
                  </a:txBody>
                  <a:tcPr marL="68580" marR="68580">
                    <a:solidFill>
                      <a:srgbClr val="000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dynamique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0001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9587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Antibiotique à forte concentration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laissé en place dans la lumière du cathéter 24 h/24. 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CIVLD n’est pas utilisé pendant toute la durée du</a:t>
                      </a:r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traitement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(10 jours)</a:t>
                      </a:r>
                      <a:endParaRPr lang="fr-FR" sz="1800" b="1" baseline="30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Après 72 h de verrou continu,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 amélioration clinique,  </a:t>
                      </a: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l’antibiotique n’est laissé</a:t>
                      </a:r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 place dans la lumière du CIVLD que 12 h /24 (au minimum) 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Objectif</a:t>
                      </a:r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permettre d’administrer en alternance d’autres produits (nutrition parentérale, …). 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Perfusion continue à la seringue électrique sur le CIVLD de vancomycine à forte concentration. 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lumière interne du cathéter est en contact continu avec une concentration de vancomycine &gt; 100 CMI.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rgbClr val="E0E9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="" xmlns:a16="http://schemas.microsoft.com/office/drawing/2014/main" id="{CF8A4C7C-05C3-7CFA-25BD-5A649BAE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" y="0"/>
            <a:ext cx="9140625" cy="1143000"/>
          </a:xfrm>
        </p:spPr>
        <p:txBody>
          <a:bodyPr/>
          <a:lstStyle/>
          <a:p>
            <a:r>
              <a:rPr lang="fr-FR" dirty="0"/>
              <a:t>Définitions des verrous</a:t>
            </a:r>
          </a:p>
        </p:txBody>
      </p:sp>
    </p:spTree>
    <p:extLst>
      <p:ext uri="{BB962C8B-B14F-4D97-AF65-F5344CB8AC3E}">
        <p14:creationId xmlns:p14="http://schemas.microsoft.com/office/powerpoint/2010/main" val="11975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AEBF6FF5-9E34-FFD6-B626-97B8569B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r>
              <a:rPr lang="fr-FR" dirty="0"/>
              <a:t>Option pour traiter une infection non compliquée liée à un CIVLD, à staphylocoque à coagulase négative ou entérocoque.</a:t>
            </a:r>
          </a:p>
          <a:p>
            <a:r>
              <a:rPr lang="fr-FR" dirty="0"/>
              <a:t>Peut être envisagé pour infection non compliquée à entérobactéries  avec avis spécialisé.</a:t>
            </a:r>
          </a:p>
          <a:p>
            <a:pPr lvl="1"/>
            <a:r>
              <a:rPr lang="fr-FR" dirty="0"/>
              <a:t>Réserve chez les patients neutropéniques</a:t>
            </a:r>
          </a:p>
          <a:p>
            <a:r>
              <a:rPr lang="fr-FR" dirty="0"/>
              <a:t>A discuter au cas par cas pour infection non compliquée à </a:t>
            </a:r>
            <a:r>
              <a:rPr lang="fr-FR" i="1" dirty="0"/>
              <a:t>Pseudomonas </a:t>
            </a:r>
            <a:r>
              <a:rPr lang="fr-FR" i="1" dirty="0" err="1"/>
              <a:t>aeruginosa</a:t>
            </a:r>
            <a:r>
              <a:rPr lang="fr-FR" dirty="0"/>
              <a:t> avec avis spécialisé.</a:t>
            </a:r>
          </a:p>
          <a:p>
            <a:pPr lvl="1"/>
            <a:r>
              <a:rPr lang="fr-FR" dirty="0"/>
              <a:t>Réserve chez les patients neutropéniques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1524A64-1858-C28F-3A5B-BBD1ACC7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Indications des verrous curatifs</a:t>
            </a:r>
          </a:p>
        </p:txBody>
      </p:sp>
    </p:spTree>
    <p:extLst>
      <p:ext uri="{BB962C8B-B14F-4D97-AF65-F5344CB8AC3E}">
        <p14:creationId xmlns:p14="http://schemas.microsoft.com/office/powerpoint/2010/main" val="16537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1599F220-92B0-8500-16CC-A110C442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pPr lvl="1"/>
            <a:r>
              <a:rPr lang="fr-FR" dirty="0"/>
              <a:t>Adulte et enfant</a:t>
            </a:r>
          </a:p>
          <a:p>
            <a:pPr lvl="1"/>
            <a:r>
              <a:rPr lang="fr-FR" dirty="0"/>
              <a:t>Exclusion des verrous préventif</a:t>
            </a:r>
          </a:p>
          <a:p>
            <a:pPr lvl="1"/>
            <a:r>
              <a:rPr lang="fr-FR" dirty="0"/>
              <a:t>Types de cathéters intraveineux de longue durée (CIVLD) concernés :</a:t>
            </a:r>
          </a:p>
          <a:p>
            <a:pPr lvl="2"/>
            <a:r>
              <a:rPr lang="fr-FR" dirty="0"/>
              <a:t>Cathéters à chambre implantable</a:t>
            </a:r>
          </a:p>
          <a:p>
            <a:pPr lvl="2"/>
            <a:r>
              <a:rPr lang="fr-FR" dirty="0"/>
              <a:t>Cathéters </a:t>
            </a:r>
            <a:r>
              <a:rPr lang="fr-FR" dirty="0" err="1"/>
              <a:t>tunnélisés</a:t>
            </a:r>
            <a:endParaRPr lang="fr-FR" dirty="0"/>
          </a:p>
          <a:p>
            <a:pPr lvl="1"/>
            <a:r>
              <a:rPr lang="fr-FR" dirty="0"/>
              <a:t>Types de CIVLD exclus:</a:t>
            </a:r>
          </a:p>
          <a:p>
            <a:pPr lvl="2"/>
            <a:r>
              <a:rPr lang="fr-FR" dirty="0"/>
              <a:t>Cathéters de dialyse</a:t>
            </a:r>
          </a:p>
          <a:p>
            <a:pPr lvl="2"/>
            <a:r>
              <a:rPr lang="fr-FR" dirty="0"/>
              <a:t>PICC-line, MID-line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5CFDDD37-3472-D115-63E4-C899FB80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Champs d’application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6093296"/>
            <a:ext cx="262123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Albert et al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IDNow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2021</a:t>
            </a:r>
          </a:p>
        </p:txBody>
      </p:sp>
      <p:pic>
        <p:nvPicPr>
          <p:cNvPr id="7" name="Picture 2">
            <a:hlinkClick r:id="rId3"/>
            <a:extLst>
              <a:ext uri="{FF2B5EF4-FFF2-40B4-BE49-F238E27FC236}">
                <a16:creationId xmlns="" xmlns:a16="http://schemas.microsoft.com/office/drawing/2014/main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054794-4A88-0C12-4C9E-F07B97F7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r>
              <a:rPr lang="fr-FR" dirty="0"/>
              <a:t>Ablation systématique du CIVLD en cas de:</a:t>
            </a:r>
          </a:p>
          <a:p>
            <a:pPr lvl="1"/>
            <a:r>
              <a:rPr lang="fr-FR" i="1" dirty="0"/>
              <a:t>Staphylococcus aureus</a:t>
            </a:r>
            <a:r>
              <a:rPr lang="fr-FR" dirty="0"/>
              <a:t> ou</a:t>
            </a:r>
            <a:r>
              <a:rPr lang="fr-FR" i="1" dirty="0"/>
              <a:t> Candida </a:t>
            </a:r>
            <a:r>
              <a:rPr lang="fr-FR" i="1" dirty="0" err="1"/>
              <a:t>spp</a:t>
            </a:r>
            <a:r>
              <a:rPr lang="fr-FR" i="1" dirty="0"/>
              <a:t>.</a:t>
            </a:r>
          </a:p>
          <a:p>
            <a:pPr lvl="1"/>
            <a:r>
              <a:rPr lang="fr-FR" dirty="0"/>
              <a:t>Complications locales, loco régionales et systémiques. </a:t>
            </a:r>
          </a:p>
          <a:p>
            <a:r>
              <a:rPr lang="fr-FR" dirty="0"/>
              <a:t>Pas de verrou probabiliste (sans hémoculture positive)</a:t>
            </a:r>
          </a:p>
          <a:p>
            <a:r>
              <a:rPr lang="fr-FR" dirty="0"/>
              <a:t>Pas de verrou antibiotique si décision d’ablation</a:t>
            </a:r>
          </a:p>
          <a:p>
            <a:r>
              <a:rPr lang="fr-FR" dirty="0"/>
              <a:t>Si matériel prothétique: avis infectiologique.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E6CC77E-4769-BEA4-1144-14C04516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Contre-indications des verrous</a:t>
            </a:r>
          </a:p>
        </p:txBody>
      </p:sp>
      <p:pic>
        <p:nvPicPr>
          <p:cNvPr id="10" name="Picture 9" descr="suite 008">
            <a:extLst>
              <a:ext uri="{FF2B5EF4-FFF2-40B4-BE49-F238E27FC236}">
                <a16:creationId xmlns="" xmlns:a16="http://schemas.microsoft.com/office/drawing/2014/main" id="{824B7A50-39BD-361F-82BE-508FC5E6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901" y="4561904"/>
            <a:ext cx="2124302" cy="211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96C4008B-9BA3-D114-87F3-673AFFE1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010" y="4660014"/>
            <a:ext cx="1826514" cy="19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0A1E3A9-07D5-8E51-0E66-927EB03D9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802601"/>
            <a:ext cx="2521845" cy="183933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C05F9790-2872-DF67-C3B0-D272391C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785" y="0"/>
            <a:ext cx="1536161" cy="19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Verrou antibiotique pratique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4294967295"/>
          </p:nvPr>
        </p:nvSpPr>
        <p:spPr>
          <a:xfrm>
            <a:off x="539552" y="1628800"/>
            <a:ext cx="8352928" cy="4515742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Modalités pratiques :</a:t>
            </a:r>
          </a:p>
          <a:p>
            <a:pPr lvl="1"/>
            <a:r>
              <a:rPr lang="fr-FR" sz="2000" dirty="0"/>
              <a:t>Rinçage pulsé (10 ml de SSI) avant changement de verrou ou si hémoculture.</a:t>
            </a:r>
          </a:p>
          <a:p>
            <a:pPr lvl="1"/>
            <a:r>
              <a:rPr lang="fr-FR" sz="2000" dirty="0"/>
              <a:t>Injection de 3 </a:t>
            </a:r>
            <a:r>
              <a:rPr lang="fr-FR" sz="2000" dirty="0" err="1"/>
              <a:t>mL</a:t>
            </a:r>
            <a:r>
              <a:rPr lang="fr-FR" sz="2000" dirty="0"/>
              <a:t> de verrou </a:t>
            </a:r>
            <a:r>
              <a:rPr lang="fr-FR" sz="2000" dirty="0" smtClean="0"/>
              <a:t>(volume chambre </a:t>
            </a:r>
            <a:r>
              <a:rPr lang="fr-FR" sz="2000" dirty="0"/>
              <a:t>et </a:t>
            </a:r>
            <a:r>
              <a:rPr lang="fr-FR" sz="2000" dirty="0" smtClean="0"/>
              <a:t>cathéter</a:t>
            </a:r>
            <a:r>
              <a:rPr lang="fr-FR" sz="2000" dirty="0"/>
              <a:t>) </a:t>
            </a:r>
          </a:p>
          <a:p>
            <a:r>
              <a:rPr lang="fr-FR" sz="2400" b="1" dirty="0"/>
              <a:t>Choix préférentiel (dilutions stables au moins 48h à 37°c): </a:t>
            </a:r>
          </a:p>
          <a:p>
            <a:pPr lvl="1"/>
            <a:r>
              <a:rPr lang="fr-FR" sz="2000" dirty="0"/>
              <a:t>CG+:	Vancomycine : </a:t>
            </a:r>
            <a:r>
              <a:rPr lang="fr-FR" sz="2000" dirty="0" smtClean="0"/>
              <a:t>		3 </a:t>
            </a:r>
            <a:r>
              <a:rPr lang="fr-FR" sz="2000" dirty="0" err="1"/>
              <a:t>mL</a:t>
            </a:r>
            <a:r>
              <a:rPr lang="fr-FR" sz="2000" dirty="0"/>
              <a:t> à 12,5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BGN: 	Amikacine S: 		Amikacine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pPr lvl="1"/>
            <a:r>
              <a:rPr lang="fr-FR" sz="2000" dirty="0"/>
              <a:t>		Amikacine R/</a:t>
            </a:r>
            <a:r>
              <a:rPr lang="fr-FR" sz="2000" dirty="0" err="1"/>
              <a:t>genta</a:t>
            </a:r>
            <a:r>
              <a:rPr lang="fr-FR" sz="2000" dirty="0"/>
              <a:t> S:	Gentamicine : 3 </a:t>
            </a:r>
            <a:r>
              <a:rPr lang="fr-FR" sz="2000" dirty="0" err="1"/>
              <a:t>mL</a:t>
            </a:r>
            <a:r>
              <a:rPr lang="fr-FR" sz="2000" dirty="0"/>
              <a:t> à 5 mg/</a:t>
            </a:r>
            <a:r>
              <a:rPr lang="fr-FR" sz="2000" dirty="0" err="1"/>
              <a:t>mL</a:t>
            </a:r>
            <a:endParaRPr lang="fr-FR" sz="2000" dirty="0"/>
          </a:p>
          <a:p>
            <a:r>
              <a:rPr lang="fr-FR" sz="2400" b="1" dirty="0" smtClean="0"/>
              <a:t>Rythme </a:t>
            </a:r>
            <a:r>
              <a:rPr lang="fr-FR" sz="2400" b="1" dirty="0"/>
              <a:t>de changement :</a:t>
            </a:r>
          </a:p>
          <a:p>
            <a:pPr lvl="1"/>
            <a:r>
              <a:rPr lang="fr-FR" sz="2000" dirty="0"/>
              <a:t>Verrou ATB laissé en place et changé toutes les</a:t>
            </a:r>
            <a:r>
              <a:rPr lang="fr-FR" sz="2000" b="1" dirty="0">
                <a:solidFill>
                  <a:srgbClr val="FF0000"/>
                </a:solidFill>
              </a:rPr>
              <a:t> 48h</a:t>
            </a:r>
          </a:p>
          <a:p>
            <a:pPr lvl="1"/>
            <a:r>
              <a:rPr lang="fr-FR" sz="2000" dirty="0" smtClean="0"/>
              <a:t>Cathéter </a:t>
            </a:r>
            <a:r>
              <a:rPr lang="fr-FR" sz="2000" dirty="0"/>
              <a:t>au repos, </a:t>
            </a:r>
            <a:r>
              <a:rPr lang="fr-FR" sz="2000" dirty="0" smtClean="0"/>
              <a:t>idéalement 10j, </a:t>
            </a:r>
            <a:r>
              <a:rPr lang="fr-FR" sz="2000" dirty="0"/>
              <a:t>à défaut </a:t>
            </a:r>
            <a:r>
              <a:rPr lang="fr-FR" sz="2000" dirty="0" smtClean="0"/>
              <a:t>72h</a:t>
            </a:r>
            <a:r>
              <a:rPr lang="fr-FR" sz="2000" dirty="0"/>
              <a:t>.</a:t>
            </a:r>
          </a:p>
          <a:p>
            <a:pPr lvl="2"/>
            <a:r>
              <a:rPr lang="fr-FR" sz="1800" dirty="0"/>
              <a:t>Si KT indispensable </a:t>
            </a:r>
            <a:r>
              <a:rPr lang="fr-FR" sz="1800" dirty="0" smtClean="0"/>
              <a:t>(TPN), </a:t>
            </a:r>
            <a:r>
              <a:rPr lang="fr-FR" sz="1800" dirty="0"/>
              <a:t>après </a:t>
            </a:r>
            <a:r>
              <a:rPr lang="fr-FR" sz="1800" dirty="0" smtClean="0"/>
              <a:t>72h, alterner </a:t>
            </a:r>
            <a:r>
              <a:rPr lang="fr-FR" sz="1800" dirty="0"/>
              <a:t>12h </a:t>
            </a:r>
            <a:r>
              <a:rPr lang="fr-FR" sz="1800" dirty="0" smtClean="0"/>
              <a:t>nutrition/12h verrou</a:t>
            </a:r>
            <a:endParaRPr lang="fr-FR" sz="1800" dirty="0"/>
          </a:p>
          <a:p>
            <a:pPr lvl="1"/>
            <a:r>
              <a:rPr lang="fr-FR" sz="2000" dirty="0" smtClean="0"/>
              <a:t>Si </a:t>
            </a:r>
            <a:r>
              <a:rPr lang="fr-FR" sz="2000" dirty="0"/>
              <a:t>besoin d’utiliser la voie veineuse faute d’alternative pour </a:t>
            </a:r>
            <a:r>
              <a:rPr lang="fr-FR" sz="2000" dirty="0" smtClean="0"/>
              <a:t>l’ATB</a:t>
            </a:r>
            <a:endParaRPr lang="fr-FR" sz="2000" dirty="0"/>
          </a:p>
          <a:p>
            <a:pPr lvl="2"/>
            <a:r>
              <a:rPr lang="fr-FR" sz="1800" dirty="0"/>
              <a:t>Perfusion continue de vancomycine pour un CG+ sur le cathéter </a:t>
            </a:r>
            <a:endParaRPr lang="fr-FR" sz="1800" dirty="0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="" xmlns:a16="http://schemas.microsoft.com/office/drawing/2014/main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Colonisation de cathéter :</a:t>
            </a:r>
          </a:p>
          <a:p>
            <a:pPr lvl="1"/>
            <a:r>
              <a:rPr lang="fr-FR" dirty="0" smtClean="0"/>
              <a:t>HC +KT et – périph, sans signes d’infection:  </a:t>
            </a:r>
            <a:r>
              <a:rPr lang="fr-FR" dirty="0"/>
              <a:t>verrou </a:t>
            </a:r>
            <a:r>
              <a:rPr lang="fr-FR" dirty="0" smtClean="0"/>
              <a:t>seul10j possible</a:t>
            </a:r>
            <a:r>
              <a:rPr lang="fr-FR" dirty="0"/>
              <a:t>.</a:t>
            </a:r>
          </a:p>
          <a:p>
            <a:r>
              <a:rPr lang="fr-FR" b="1" dirty="0"/>
              <a:t>Infection liée au cathéter probable :</a:t>
            </a:r>
          </a:p>
          <a:p>
            <a:pPr lvl="1"/>
            <a:r>
              <a:rPr lang="fr-FR" dirty="0"/>
              <a:t>HC +KT et – périph, </a:t>
            </a:r>
            <a:r>
              <a:rPr lang="fr-FR" dirty="0" smtClean="0"/>
              <a:t>et signes </a:t>
            </a:r>
            <a:r>
              <a:rPr lang="fr-FR" dirty="0"/>
              <a:t>d’infection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SCN </a:t>
            </a:r>
            <a:r>
              <a:rPr lang="fr-FR" dirty="0"/>
              <a:t>et entérocoque: </a:t>
            </a:r>
            <a:r>
              <a:rPr lang="fr-FR" dirty="0" smtClean="0"/>
              <a:t>verrou seul 10j </a:t>
            </a:r>
            <a:r>
              <a:rPr lang="fr-FR" dirty="0"/>
              <a:t>possible sauf neutropénie fébrile</a:t>
            </a:r>
          </a:p>
          <a:p>
            <a:pPr lvl="2"/>
            <a:r>
              <a:rPr lang="fr-FR" dirty="0"/>
              <a:t>Si </a:t>
            </a:r>
            <a:r>
              <a:rPr lang="fr-FR" dirty="0" smtClean="0"/>
              <a:t>fièvre </a:t>
            </a:r>
            <a:r>
              <a:rPr lang="fr-FR" dirty="0"/>
              <a:t>à 48h, ou </a:t>
            </a:r>
            <a:r>
              <a:rPr lang="fr-FR" dirty="0" smtClean="0"/>
              <a:t> HC périph+: </a:t>
            </a:r>
            <a:r>
              <a:rPr lang="fr-FR" dirty="0"/>
              <a:t>ajout ATB systémique.</a:t>
            </a:r>
          </a:p>
          <a:p>
            <a:pPr lvl="1"/>
            <a:r>
              <a:rPr lang="fr-FR" dirty="0" smtClean="0"/>
              <a:t>BGN: </a:t>
            </a:r>
            <a:r>
              <a:rPr lang="fr-FR" dirty="0"/>
              <a:t>verrou + </a:t>
            </a:r>
            <a:r>
              <a:rPr lang="fr-FR" dirty="0" smtClean="0"/>
              <a:t>ATB 10j</a:t>
            </a:r>
            <a:endParaRPr lang="fr-FR" dirty="0"/>
          </a:p>
          <a:p>
            <a:r>
              <a:rPr lang="fr-FR" b="1" dirty="0"/>
              <a:t>Bactériémie (ou fongémie) liée au cathéter :</a:t>
            </a:r>
          </a:p>
          <a:p>
            <a:pPr lvl="1"/>
            <a:r>
              <a:rPr lang="fr-FR" dirty="0"/>
              <a:t>HC +KT et </a:t>
            </a:r>
            <a:r>
              <a:rPr lang="fr-FR" dirty="0" smtClean="0"/>
              <a:t>périph</a:t>
            </a:r>
            <a:r>
              <a:rPr lang="fr-FR" dirty="0"/>
              <a:t>, et signes d’infection:</a:t>
            </a:r>
          </a:p>
          <a:p>
            <a:pPr lvl="2"/>
            <a:r>
              <a:rPr lang="fr-FR" dirty="0" smtClean="0"/>
              <a:t>Et différentiel &gt; 2h </a:t>
            </a:r>
            <a:r>
              <a:rPr lang="fr-FR" dirty="0"/>
              <a:t>(sauf </a:t>
            </a:r>
            <a:r>
              <a:rPr lang="fr-FR" i="1" dirty="0"/>
              <a:t>S. aureus </a:t>
            </a:r>
            <a:r>
              <a:rPr lang="fr-FR" dirty="0"/>
              <a:t>et les levures ou c’est moins net)</a:t>
            </a:r>
          </a:p>
          <a:p>
            <a:pPr lvl="1"/>
            <a:r>
              <a:rPr lang="fr-FR" dirty="0"/>
              <a:t>Verrou + antibiothérapie systémique pendant 10j</a:t>
            </a:r>
          </a:p>
          <a:p>
            <a:r>
              <a:rPr lang="fr-FR" b="1" dirty="0"/>
              <a:t>Echec : </a:t>
            </a:r>
            <a:r>
              <a:rPr lang="fr-FR" dirty="0"/>
              <a:t>Fièvre </a:t>
            </a:r>
            <a:r>
              <a:rPr lang="fr-FR" dirty="0" smtClean="0"/>
              <a:t>ou </a:t>
            </a:r>
            <a:r>
              <a:rPr lang="fr-FR" dirty="0"/>
              <a:t>HC+ à J4, </a:t>
            </a:r>
            <a:r>
              <a:rPr lang="fr-FR" dirty="0" smtClean="0"/>
              <a:t>ou àJ11, </a:t>
            </a:r>
            <a:r>
              <a:rPr lang="fr-FR" dirty="0"/>
              <a:t>ou localisations secondaires</a:t>
            </a:r>
          </a:p>
          <a:p>
            <a:pPr lvl="1"/>
            <a:r>
              <a:rPr lang="fr-FR" dirty="0"/>
              <a:t>Ablation du cathéter + antibiothérapie systémique</a:t>
            </a:r>
          </a:p>
          <a:p>
            <a:r>
              <a:rPr lang="fr-FR" b="1" dirty="0"/>
              <a:t>Surveillance </a:t>
            </a:r>
            <a:r>
              <a:rPr lang="fr-FR" dirty="0"/>
              <a:t>: clinique </a:t>
            </a:r>
            <a:r>
              <a:rPr lang="fr-FR" dirty="0" smtClean="0"/>
              <a:t>et </a:t>
            </a:r>
            <a:endParaRPr lang="fr-FR" dirty="0"/>
          </a:p>
          <a:p>
            <a:pPr lvl="1"/>
            <a:r>
              <a:rPr lang="fr-FR" dirty="0"/>
              <a:t>1 HC KT/périph à J4 ; 1 HC KT à J11 ; 1 HC KT juste avant la réutilisation du KT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</a:t>
            </a:r>
            <a:r>
              <a:rPr lang="fr-FR" dirty="0" smtClean="0"/>
              <a:t>si verrou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="" xmlns:a16="http://schemas.microsoft.com/office/drawing/2014/main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34435" y="1326281"/>
            <a:ext cx="66021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seul des critères ci-dessous suffit à définir l’échec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21B87B4-DD70-4C7A-83BF-F16BDBEB646E}"/>
              </a:ext>
            </a:extLst>
          </p:cNvPr>
          <p:cNvSpPr txBox="1"/>
          <p:nvPr/>
        </p:nvSpPr>
        <p:spPr>
          <a:xfrm>
            <a:off x="1234433" y="5589243"/>
            <a:ext cx="660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Echec = ablation systématique du CIVLD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C581D2FA-79FD-1962-2D20-F93A47E3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90268"/>
          </a:xfrm>
        </p:spPr>
        <p:txBody>
          <a:bodyPr/>
          <a:lstStyle/>
          <a:p>
            <a:r>
              <a:rPr lang="fr-FR" dirty="0"/>
              <a:t>≥ J4 du traitement par verrou : </a:t>
            </a:r>
          </a:p>
          <a:p>
            <a:pPr lvl="1"/>
            <a:r>
              <a:rPr lang="fr-FR" dirty="0"/>
              <a:t>Fièvre attribuée à l’ILC et/ou persistance d’hémoculture(s) positive(s) au même microorganisme. </a:t>
            </a:r>
          </a:p>
          <a:p>
            <a:r>
              <a:rPr lang="fr-FR" dirty="0"/>
              <a:t>24 h ou plus après la fin du traitement par verrou: </a:t>
            </a:r>
          </a:p>
          <a:p>
            <a:pPr lvl="1"/>
            <a:r>
              <a:rPr lang="fr-FR" dirty="0"/>
              <a:t>Hémoculture(s) positive(s) au même microorganisme.</a:t>
            </a:r>
          </a:p>
          <a:p>
            <a:r>
              <a:rPr lang="fr-FR" dirty="0"/>
              <a:t>Au cours ou décours du traitement par verrou : </a:t>
            </a:r>
          </a:p>
          <a:p>
            <a:pPr lvl="1"/>
            <a:r>
              <a:rPr lang="fr-FR" dirty="0"/>
              <a:t>Localisations septiques secondaires (endocardite, emboles septiques…).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343747A5-163B-BC09-1BB1-FF9B1D02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1"/>
            <a:ext cx="9144000" cy="1143000"/>
          </a:xfrm>
        </p:spPr>
        <p:txBody>
          <a:bodyPr/>
          <a:lstStyle/>
          <a:p>
            <a:r>
              <a:rPr lang="fr-FR" dirty="0"/>
              <a:t>Critères d’échec des verrous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07904" y="6144542"/>
            <a:ext cx="26853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Albert et al ID Now 2021</a:t>
            </a:r>
          </a:p>
        </p:txBody>
      </p:sp>
      <p:pic>
        <p:nvPicPr>
          <p:cNvPr id="7" name="Picture 2">
            <a:hlinkClick r:id="rId3"/>
            <a:extLst>
              <a:ext uri="{FF2B5EF4-FFF2-40B4-BE49-F238E27FC236}">
                <a16:creationId xmlns="" xmlns:a16="http://schemas.microsoft.com/office/drawing/2014/main" id="{230F6D84-EC2C-5FF4-7104-F9E6F2632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551" y="5893458"/>
            <a:ext cx="803044" cy="7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CBA0B40-91A1-7E43-85A8-4D784A200BB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0" t="31915" r="5440" b="11932"/>
          <a:stretch/>
        </p:blipFill>
        <p:spPr>
          <a:xfrm>
            <a:off x="1331640" y="2949403"/>
            <a:ext cx="6588732" cy="3721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AD480D-7303-8B47-86C1-8B73E352308E}"/>
              </a:ext>
            </a:extLst>
          </p:cNvPr>
          <p:cNvSpPr/>
          <p:nvPr/>
        </p:nvSpPr>
        <p:spPr>
          <a:xfrm>
            <a:off x="1585481" y="2149168"/>
            <a:ext cx="5238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Chronologie des hémocultures de contrôle sur le CIVLD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965BF2E-029B-D828-A696-A574FA0DCF22}"/>
              </a:ext>
            </a:extLst>
          </p:cNvPr>
          <p:cNvSpPr txBox="1"/>
          <p:nvPr/>
        </p:nvSpPr>
        <p:spPr>
          <a:xfrm>
            <a:off x="1585484" y="1379087"/>
            <a:ext cx="589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Clinique 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signes généraux d’infection, complications locales ou loco-régionales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806F920-12D4-5554-E61C-2D03BD96B4D3}"/>
              </a:ext>
            </a:extLst>
          </p:cNvPr>
          <p:cNvSpPr/>
          <p:nvPr/>
        </p:nvSpPr>
        <p:spPr bwMode="auto">
          <a:xfrm>
            <a:off x="2832889" y="5922218"/>
            <a:ext cx="3420428" cy="76377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paire d’</a:t>
            </a:r>
            <a:r>
              <a:rPr lang="fr-FR" sz="2000" dirty="0" err="1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le CIVLD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+ 1 </a:t>
            </a:r>
            <a:r>
              <a:rPr lang="fr-FR" sz="2000" dirty="0" err="1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hémoc</a:t>
            </a:r>
            <a:r>
              <a:rPr lang="fr-FR" sz="2000" dirty="0">
                <a:solidFill>
                  <a:srgbClr val="0001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périphérique à JA</a:t>
            </a: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76141297-984E-64DA-A08E-76924668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" y="0"/>
            <a:ext cx="9140625" cy="1143000"/>
          </a:xfrm>
        </p:spPr>
        <p:txBody>
          <a:bodyPr/>
          <a:lstStyle/>
          <a:p>
            <a:r>
              <a:rPr lang="fr-FR" dirty="0"/>
              <a:t>Surveillance systématique</a:t>
            </a:r>
          </a:p>
        </p:txBody>
      </p:sp>
    </p:spTree>
    <p:extLst>
      <p:ext uri="{BB962C8B-B14F-4D97-AF65-F5344CB8AC3E}">
        <p14:creationId xmlns:p14="http://schemas.microsoft.com/office/powerpoint/2010/main" val="430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Bactériémie (après ablation du cathéter et 1</a:t>
            </a:r>
            <a:r>
              <a:rPr lang="fr-FR" b="1" baseline="30000" dirty="0"/>
              <a:t>ère</a:t>
            </a:r>
            <a:r>
              <a:rPr lang="fr-FR" b="1" dirty="0"/>
              <a:t> HC négative)</a:t>
            </a:r>
          </a:p>
          <a:p>
            <a:pPr lvl="1"/>
            <a:r>
              <a:rPr lang="fr-FR" dirty="0"/>
              <a:t>Staphylocoque à coagulase négative : </a:t>
            </a:r>
          </a:p>
          <a:p>
            <a:pPr lvl="2"/>
            <a:r>
              <a:rPr lang="fr-FR" dirty="0"/>
              <a:t>3 jours si apyrexie, et pas de matériel intravasculaire (7j pour la SRLF)</a:t>
            </a:r>
          </a:p>
          <a:p>
            <a:pPr lvl="1"/>
            <a:r>
              <a:rPr lang="fr-FR" dirty="0"/>
              <a:t>Entérocoque, streptocoque ou BGN</a:t>
            </a:r>
          </a:p>
          <a:p>
            <a:pPr lvl="2"/>
            <a:r>
              <a:rPr lang="fr-FR" dirty="0"/>
              <a:t>7 jours </a:t>
            </a:r>
          </a:p>
          <a:p>
            <a:pPr lvl="2"/>
            <a:r>
              <a:rPr lang="fr-FR" dirty="0"/>
              <a:t>Si </a:t>
            </a:r>
            <a:r>
              <a:rPr lang="fr-FR" i="1" dirty="0"/>
              <a:t>Pseudomonas</a:t>
            </a:r>
            <a:r>
              <a:rPr lang="fr-FR" dirty="0"/>
              <a:t> ou </a:t>
            </a:r>
            <a:r>
              <a:rPr lang="fr-FR" i="1" dirty="0" err="1"/>
              <a:t>Acinetobacter</a:t>
            </a:r>
            <a:r>
              <a:rPr lang="fr-FR" dirty="0"/>
              <a:t> et HC négative: HC négative: 3-5 j</a:t>
            </a:r>
          </a:p>
          <a:p>
            <a:pPr lvl="1"/>
            <a:r>
              <a:rPr lang="fr-FR" i="1" dirty="0"/>
              <a:t>S. aureus</a:t>
            </a:r>
            <a:r>
              <a:rPr lang="fr-FR" dirty="0"/>
              <a:t> ou levure</a:t>
            </a:r>
          </a:p>
          <a:p>
            <a:pPr lvl="2"/>
            <a:r>
              <a:rPr lang="fr-FR" dirty="0"/>
              <a:t>14 jours après ablation et négativation des hémocultures</a:t>
            </a:r>
          </a:p>
          <a:p>
            <a:pPr lvl="2"/>
            <a:r>
              <a:rPr lang="fr-FR" dirty="0"/>
              <a:t>HC négative: 3-5 j</a:t>
            </a:r>
          </a:p>
          <a:p>
            <a:r>
              <a:rPr lang="fr-FR" b="1" dirty="0"/>
              <a:t>Cathéter laissé en place</a:t>
            </a:r>
          </a:p>
          <a:p>
            <a:pPr lvl="1"/>
            <a:r>
              <a:rPr lang="fr-FR" dirty="0"/>
              <a:t>Entérocoque, streptocoque, SCN ou BGN</a:t>
            </a:r>
          </a:p>
          <a:p>
            <a:pPr lvl="2"/>
            <a:r>
              <a:rPr lang="fr-FR" dirty="0"/>
              <a:t>10 jours ATB systémique + 10 j verrou</a:t>
            </a:r>
          </a:p>
          <a:p>
            <a:r>
              <a:rPr lang="fr-FR" b="1" dirty="0"/>
              <a:t>Localisation secondaire</a:t>
            </a:r>
          </a:p>
          <a:p>
            <a:pPr lvl="1"/>
            <a:r>
              <a:rPr lang="fr-FR" dirty="0"/>
              <a:t>Thrombophlébite : 3 semaines</a:t>
            </a:r>
          </a:p>
          <a:p>
            <a:pPr lvl="1"/>
            <a:r>
              <a:rPr lang="fr-FR" dirty="0"/>
              <a:t>IE: 4 à 6 semaines selon espèce/valve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Durée </a:t>
            </a:r>
            <a:r>
              <a:rPr lang="fr-FR" dirty="0"/>
              <a:t>d’antibiothérapie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43608" y="5996817"/>
            <a:ext cx="6821034" cy="707886"/>
          </a:xfrm>
          <a:prstGeom prst="rect">
            <a:avLst/>
          </a:prstGeom>
          <a:solidFill>
            <a:srgbClr val="66FF33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fr-FR" dirty="0" err="1"/>
              <a:t>Reco</a:t>
            </a:r>
            <a:r>
              <a:rPr lang="fr-FR" dirty="0"/>
              <a:t> Formalisée d’Experts SRLF 2019</a:t>
            </a:r>
          </a:p>
          <a:p>
            <a:r>
              <a:rPr lang="fr-FR" dirty="0"/>
              <a:t>SPILF, Durées des traitements anti-infectieux, </a:t>
            </a:r>
            <a:r>
              <a:rPr lang="fr-FR" dirty="0" err="1"/>
              <a:t>IDNow</a:t>
            </a:r>
            <a:r>
              <a:rPr lang="fr-FR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11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z="2400" dirty="0" smtClean="0"/>
              <a:t>Infection sur matériel inerte → Constitution d’un BIOFILM</a:t>
            </a:r>
          </a:p>
          <a:p>
            <a:pPr lvl="1"/>
            <a:r>
              <a:rPr lang="en-US" sz="2000" dirty="0" smtClean="0"/>
              <a:t>&gt; </a:t>
            </a:r>
            <a:r>
              <a:rPr lang="fr-FR" sz="2000" dirty="0" smtClean="0"/>
              <a:t>apparition dès 24h</a:t>
            </a:r>
          </a:p>
          <a:p>
            <a:pPr lvl="1"/>
            <a:r>
              <a:rPr lang="fr-FR" sz="2000" dirty="0" smtClean="0"/>
              <a:t>= Dépôt d'un film protéique et plaquettaire sur le cathéter</a:t>
            </a:r>
          </a:p>
          <a:p>
            <a:pPr lvl="1"/>
            <a:r>
              <a:rPr lang="fr-FR" sz="2000" dirty="0" smtClean="0"/>
              <a:t>avec adhésion et accumulation de micro-organismes</a:t>
            </a:r>
          </a:p>
          <a:p>
            <a:pPr lvl="1"/>
            <a:r>
              <a:rPr lang="fr-FR" sz="2000" dirty="0" smtClean="0"/>
              <a:t>avec production par certaines bactéries de substances</a:t>
            </a:r>
          </a:p>
          <a:p>
            <a:pPr lvl="1"/>
            <a:r>
              <a:rPr lang="fr-FR" sz="2000" dirty="0" smtClean="0"/>
              <a:t>polysaccharidiques favorisant l'adhésion (</a:t>
            </a:r>
            <a:r>
              <a:rPr lang="fr-FR" sz="2000" dirty="0" err="1" smtClean="0"/>
              <a:t>slime</a:t>
            </a:r>
            <a:r>
              <a:rPr lang="fr-FR" sz="2000" dirty="0" smtClean="0"/>
              <a:t>).</a:t>
            </a:r>
          </a:p>
          <a:p>
            <a:r>
              <a:rPr lang="fr-FR" sz="2400" dirty="0" smtClean="0"/>
              <a:t>Risque dépendant </a:t>
            </a:r>
          </a:p>
          <a:p>
            <a:pPr lvl="1"/>
            <a:r>
              <a:rPr lang="fr-FR" sz="2000" dirty="0" smtClean="0"/>
              <a:t>de la durée d’implantation du KT</a:t>
            </a:r>
          </a:p>
          <a:p>
            <a:pPr lvl="1"/>
            <a:r>
              <a:rPr lang="fr-FR" sz="2000" dirty="0" smtClean="0"/>
              <a:t>de l’agent pathogène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Biofilm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341813"/>
            <a:ext cx="33480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81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 faire devant une culture de KT+ à l’ablation ?</a:t>
            </a:r>
          </a:p>
        </p:txBody>
      </p:sp>
      <p:sp>
        <p:nvSpPr>
          <p:cNvPr id="74754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3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8150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8038" y="6457950"/>
            <a:ext cx="43140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Mermel</a:t>
            </a:r>
            <a:r>
              <a:rPr lang="fr-FR" dirty="0"/>
              <a:t> et al. IDSA guidelines. CID 2009</a:t>
            </a:r>
          </a:p>
        </p:txBody>
      </p: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4500563" y="4797425"/>
            <a:ext cx="1439862" cy="1655763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04678" y="3951583"/>
            <a:ext cx="1439862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71800" y="116632"/>
            <a:ext cx="2736304" cy="5575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latin typeface="Lucida Sans Unicode" pitchFamily="34" charset="0"/>
            </a:endParaRPr>
          </a:p>
        </p:txBody>
      </p:sp>
      <p:cxnSp>
        <p:nvCxnSpPr>
          <p:cNvPr id="15" name="Connecteur en angle 14"/>
          <p:cNvCxnSpPr>
            <a:stCxn id="6" idx="2"/>
          </p:cNvCxnSpPr>
          <p:nvPr/>
        </p:nvCxnSpPr>
        <p:spPr>
          <a:xfrm rot="16200000" flipH="1">
            <a:off x="3074845" y="1739275"/>
            <a:ext cx="3114871" cy="984657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56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 asymptomatique</a:t>
            </a:r>
          </a:p>
          <a:p>
            <a:pPr lvl="1"/>
            <a:r>
              <a:rPr lang="fr-FR" dirty="0" smtClean="0"/>
              <a:t>Pas d’ATB</a:t>
            </a:r>
          </a:p>
          <a:p>
            <a:pPr lvl="1"/>
            <a:r>
              <a:rPr lang="fr-FR" dirty="0" smtClean="0"/>
              <a:t>Si SA/Candida/BGN non fermentant: HC si pas déjà faite</a:t>
            </a:r>
          </a:p>
          <a:p>
            <a:r>
              <a:rPr lang="fr-FR" dirty="0" smtClean="0"/>
              <a:t>Retrait du KT si infection non expliquée</a:t>
            </a:r>
          </a:p>
          <a:p>
            <a:pPr lvl="1"/>
            <a:r>
              <a:rPr lang="fr-FR" dirty="0" smtClean="0"/>
              <a:t>SA/Candida/BGN </a:t>
            </a:r>
            <a:r>
              <a:rPr lang="fr-FR" dirty="0"/>
              <a:t>non </a:t>
            </a:r>
            <a:r>
              <a:rPr lang="fr-FR" dirty="0" smtClean="0"/>
              <a:t>fermentant: TT 3 à 5 jours</a:t>
            </a:r>
          </a:p>
          <a:p>
            <a:pPr lvl="1"/>
            <a:r>
              <a:rPr lang="fr-FR" dirty="0" smtClean="0"/>
              <a:t>Autre espèce: pas de traitement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KT positif seul: ≥ 10</a:t>
            </a:r>
            <a:r>
              <a:rPr lang="fr-FR" baseline="30000" dirty="0" smtClean="0"/>
              <a:t>3</a:t>
            </a:r>
            <a:r>
              <a:rPr lang="fr-FR" dirty="0" smtClean="0"/>
              <a:t>ufc/ml</a:t>
            </a:r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24128" y="5996818"/>
            <a:ext cx="13516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SRLF 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602759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Avis d’experts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8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500" dirty="0" smtClean="0"/>
              <a:t>Prévention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Ca marche !</a:t>
            </a:r>
          </a:p>
          <a:p>
            <a:pPr lvl="1">
              <a:lnSpc>
                <a:spcPct val="80000"/>
              </a:lnSpc>
            </a:pPr>
            <a:r>
              <a:rPr lang="fr-FR" sz="2100" dirty="0" smtClean="0"/>
              <a:t>Moins de 1 BLC/1000JKT est un minimum</a:t>
            </a:r>
          </a:p>
          <a:p>
            <a:pPr>
              <a:lnSpc>
                <a:spcPct val="90000"/>
              </a:lnSpc>
            </a:pPr>
            <a:r>
              <a:rPr lang="fr-FR" sz="2500" dirty="0" smtClean="0">
                <a:solidFill>
                  <a:schemeClr val="tx1"/>
                </a:solidFill>
              </a:rPr>
              <a:t>Traitement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Infections sévères, à risque de complication..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Ablation rapide + ATB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Infections peu sévères, germes peu pathogènes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Les méthodes conservatoires se discutent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ATB + verrou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Cathéter positif isolé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Symptomatique : ATB courte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/>
              <a:t>Asymptomatique : abstention</a:t>
            </a:r>
          </a:p>
        </p:txBody>
      </p:sp>
      <p:sp>
        <p:nvSpPr>
          <p:cNvPr id="5120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dirty="0" smtClean="0"/>
              <a:t>Conclusion: infection de cathéter</a:t>
            </a:r>
          </a:p>
        </p:txBody>
      </p:sp>
    </p:spTree>
    <p:extLst>
      <p:ext uri="{BB962C8B-B14F-4D97-AF65-F5344CB8AC3E}">
        <p14:creationId xmlns:p14="http://schemas.microsoft.com/office/powerpoint/2010/main" val="662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Diagnostic (infections sur KT central)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fr-FR" smtClean="0"/>
              <a:t>Méthodes</a:t>
            </a:r>
          </a:p>
        </p:txBody>
      </p:sp>
    </p:spTree>
    <p:extLst>
      <p:ext uri="{BB962C8B-B14F-4D97-AF65-F5344CB8AC3E}">
        <p14:creationId xmlns:p14="http://schemas.microsoft.com/office/powerpoint/2010/main" val="502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15616" y="5873835"/>
            <a:ext cx="20697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Maki, NEJM, 1977</a:t>
            </a:r>
            <a:endParaRPr lang="fr-FR" dirty="0"/>
          </a:p>
        </p:txBody>
      </p:sp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5435600" y="4221163"/>
            <a:ext cx="2847975" cy="2087562"/>
            <a:chOff x="1416" y="960"/>
            <a:chExt cx="4177" cy="2348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420" y="1684"/>
              <a:ext cx="2680" cy="1624"/>
            </a:xfrm>
            <a:prstGeom prst="ellipse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3C000A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1420" y="1444"/>
              <a:ext cx="2680" cy="1624"/>
            </a:xfrm>
            <a:prstGeom prst="ellipse">
              <a:avLst/>
            </a:prstGeom>
            <a:solidFill>
              <a:srgbClr val="3F000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1468" y="1492"/>
              <a:ext cx="2584" cy="1528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1416" y="2304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410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2232" y="2016"/>
              <a:ext cx="1008" cy="624"/>
            </a:xfrm>
            <a:prstGeom prst="line">
              <a:avLst/>
            </a:prstGeom>
            <a:noFill/>
            <a:ln w="47625" cmpd="thinThick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 flipV="1">
              <a:off x="2712" y="2064"/>
              <a:ext cx="384" cy="2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 flipV="1">
              <a:off x="3096" y="1584"/>
              <a:ext cx="1056" cy="4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89" name="Line 12"/>
            <p:cNvSpPr>
              <a:spLocks noChangeShapeType="1"/>
            </p:cNvSpPr>
            <p:nvPr/>
          </p:nvSpPr>
          <p:spPr bwMode="auto">
            <a:xfrm flipV="1">
              <a:off x="2712" y="2160"/>
              <a:ext cx="432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0" name="Line 13"/>
            <p:cNvSpPr>
              <a:spLocks noChangeShapeType="1"/>
            </p:cNvSpPr>
            <p:nvPr/>
          </p:nvSpPr>
          <p:spPr bwMode="auto">
            <a:xfrm flipV="1">
              <a:off x="3144" y="1584"/>
              <a:ext cx="1008" cy="5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 flipV="1">
              <a:off x="2712" y="2016"/>
              <a:ext cx="336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3048" y="1584"/>
              <a:ext cx="1104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3" name="Oval 16"/>
            <p:cNvSpPr>
              <a:spLocks noChangeArrowheads="1"/>
            </p:cNvSpPr>
            <p:nvPr/>
          </p:nvSpPr>
          <p:spPr bwMode="auto">
            <a:xfrm>
              <a:off x="2236" y="2020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4" name="Oval 17"/>
            <p:cNvSpPr>
              <a:spLocks noChangeArrowheads="1"/>
            </p:cNvSpPr>
            <p:nvPr/>
          </p:nvSpPr>
          <p:spPr bwMode="auto">
            <a:xfrm>
              <a:off x="3196" y="2596"/>
              <a:ext cx="40" cy="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5016" y="1920"/>
              <a:ext cx="432" cy="192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96" name="Freeform 19"/>
            <p:cNvSpPr>
              <a:spLocks/>
            </p:cNvSpPr>
            <p:nvPr/>
          </p:nvSpPr>
          <p:spPr bwMode="auto">
            <a:xfrm>
              <a:off x="3996" y="1116"/>
              <a:ext cx="709" cy="193"/>
            </a:xfrm>
            <a:custGeom>
              <a:avLst/>
              <a:gdLst>
                <a:gd name="T0" fmla="*/ 12 w 709"/>
                <a:gd name="T1" fmla="*/ 180 h 193"/>
                <a:gd name="T2" fmla="*/ 0 w 709"/>
                <a:gd name="T3" fmla="*/ 156 h 193"/>
                <a:gd name="T4" fmla="*/ 24 w 709"/>
                <a:gd name="T5" fmla="*/ 132 h 193"/>
                <a:gd name="T6" fmla="*/ 24 w 709"/>
                <a:gd name="T7" fmla="*/ 108 h 193"/>
                <a:gd name="T8" fmla="*/ 48 w 709"/>
                <a:gd name="T9" fmla="*/ 96 h 193"/>
                <a:gd name="T10" fmla="*/ 48 w 709"/>
                <a:gd name="T11" fmla="*/ 72 h 193"/>
                <a:gd name="T12" fmla="*/ 72 w 709"/>
                <a:gd name="T13" fmla="*/ 60 h 193"/>
                <a:gd name="T14" fmla="*/ 84 w 709"/>
                <a:gd name="T15" fmla="*/ 36 h 193"/>
                <a:gd name="T16" fmla="*/ 108 w 709"/>
                <a:gd name="T17" fmla="*/ 24 h 193"/>
                <a:gd name="T18" fmla="*/ 132 w 709"/>
                <a:gd name="T19" fmla="*/ 12 h 193"/>
                <a:gd name="T20" fmla="*/ 156 w 709"/>
                <a:gd name="T21" fmla="*/ 0 h 193"/>
                <a:gd name="T22" fmla="*/ 180 w 709"/>
                <a:gd name="T23" fmla="*/ 0 h 193"/>
                <a:gd name="T24" fmla="*/ 204 w 709"/>
                <a:gd name="T25" fmla="*/ 12 h 193"/>
                <a:gd name="T26" fmla="*/ 228 w 709"/>
                <a:gd name="T27" fmla="*/ 12 h 193"/>
                <a:gd name="T28" fmla="*/ 252 w 709"/>
                <a:gd name="T29" fmla="*/ 24 h 193"/>
                <a:gd name="T30" fmla="*/ 276 w 709"/>
                <a:gd name="T31" fmla="*/ 24 h 193"/>
                <a:gd name="T32" fmla="*/ 300 w 709"/>
                <a:gd name="T33" fmla="*/ 36 h 193"/>
                <a:gd name="T34" fmla="*/ 324 w 709"/>
                <a:gd name="T35" fmla="*/ 48 h 193"/>
                <a:gd name="T36" fmla="*/ 348 w 709"/>
                <a:gd name="T37" fmla="*/ 60 h 193"/>
                <a:gd name="T38" fmla="*/ 372 w 709"/>
                <a:gd name="T39" fmla="*/ 60 h 193"/>
                <a:gd name="T40" fmla="*/ 396 w 709"/>
                <a:gd name="T41" fmla="*/ 84 h 193"/>
                <a:gd name="T42" fmla="*/ 420 w 709"/>
                <a:gd name="T43" fmla="*/ 84 h 193"/>
                <a:gd name="T44" fmla="*/ 444 w 709"/>
                <a:gd name="T45" fmla="*/ 96 h 193"/>
                <a:gd name="T46" fmla="*/ 468 w 709"/>
                <a:gd name="T47" fmla="*/ 108 h 193"/>
                <a:gd name="T48" fmla="*/ 492 w 709"/>
                <a:gd name="T49" fmla="*/ 108 h 193"/>
                <a:gd name="T50" fmla="*/ 516 w 709"/>
                <a:gd name="T51" fmla="*/ 120 h 193"/>
                <a:gd name="T52" fmla="*/ 540 w 709"/>
                <a:gd name="T53" fmla="*/ 132 h 193"/>
                <a:gd name="T54" fmla="*/ 564 w 709"/>
                <a:gd name="T55" fmla="*/ 144 h 193"/>
                <a:gd name="T56" fmla="*/ 588 w 709"/>
                <a:gd name="T57" fmla="*/ 144 h 193"/>
                <a:gd name="T58" fmla="*/ 612 w 709"/>
                <a:gd name="T59" fmla="*/ 156 h 193"/>
                <a:gd name="T60" fmla="*/ 636 w 709"/>
                <a:gd name="T61" fmla="*/ 168 h 193"/>
                <a:gd name="T62" fmla="*/ 660 w 709"/>
                <a:gd name="T63" fmla="*/ 168 h 193"/>
                <a:gd name="T64" fmla="*/ 684 w 709"/>
                <a:gd name="T65" fmla="*/ 180 h 193"/>
                <a:gd name="T66" fmla="*/ 708 w 709"/>
                <a:gd name="T67" fmla="*/ 192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9"/>
                <a:gd name="T103" fmla="*/ 0 h 193"/>
                <a:gd name="T104" fmla="*/ 709 w 709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9" h="193">
                  <a:moveTo>
                    <a:pt x="12" y="180"/>
                  </a:moveTo>
                  <a:lnTo>
                    <a:pt x="0" y="156"/>
                  </a:lnTo>
                  <a:lnTo>
                    <a:pt x="24" y="132"/>
                  </a:lnTo>
                  <a:lnTo>
                    <a:pt x="24" y="108"/>
                  </a:lnTo>
                  <a:lnTo>
                    <a:pt x="48" y="96"/>
                  </a:lnTo>
                  <a:lnTo>
                    <a:pt x="48" y="72"/>
                  </a:lnTo>
                  <a:lnTo>
                    <a:pt x="72" y="60"/>
                  </a:lnTo>
                  <a:lnTo>
                    <a:pt x="84" y="36"/>
                  </a:lnTo>
                  <a:lnTo>
                    <a:pt x="108" y="24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4" y="12"/>
                  </a:lnTo>
                  <a:lnTo>
                    <a:pt x="228" y="12"/>
                  </a:lnTo>
                  <a:lnTo>
                    <a:pt x="252" y="24"/>
                  </a:lnTo>
                  <a:lnTo>
                    <a:pt x="276" y="24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60"/>
                  </a:lnTo>
                  <a:lnTo>
                    <a:pt x="396" y="84"/>
                  </a:lnTo>
                  <a:lnTo>
                    <a:pt x="420" y="84"/>
                  </a:lnTo>
                  <a:lnTo>
                    <a:pt x="444" y="96"/>
                  </a:lnTo>
                  <a:lnTo>
                    <a:pt x="468" y="108"/>
                  </a:lnTo>
                  <a:lnTo>
                    <a:pt x="492" y="108"/>
                  </a:lnTo>
                  <a:lnTo>
                    <a:pt x="516" y="120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44"/>
                  </a:lnTo>
                  <a:lnTo>
                    <a:pt x="612" y="156"/>
                  </a:lnTo>
                  <a:lnTo>
                    <a:pt x="636" y="168"/>
                  </a:lnTo>
                  <a:lnTo>
                    <a:pt x="660" y="168"/>
                  </a:lnTo>
                  <a:lnTo>
                    <a:pt x="684" y="180"/>
                  </a:lnTo>
                  <a:lnTo>
                    <a:pt x="708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7" name="Freeform 20"/>
            <p:cNvSpPr>
              <a:spLocks/>
            </p:cNvSpPr>
            <p:nvPr/>
          </p:nvSpPr>
          <p:spPr bwMode="auto">
            <a:xfrm>
              <a:off x="4176" y="1020"/>
              <a:ext cx="601" cy="145"/>
            </a:xfrm>
            <a:custGeom>
              <a:avLst/>
              <a:gdLst>
                <a:gd name="T0" fmla="*/ 24 w 601"/>
                <a:gd name="T1" fmla="*/ 84 h 145"/>
                <a:gd name="T2" fmla="*/ 0 w 601"/>
                <a:gd name="T3" fmla="*/ 96 h 145"/>
                <a:gd name="T4" fmla="*/ 24 w 601"/>
                <a:gd name="T5" fmla="*/ 84 h 145"/>
                <a:gd name="T6" fmla="*/ 36 w 601"/>
                <a:gd name="T7" fmla="*/ 60 h 145"/>
                <a:gd name="T8" fmla="*/ 48 w 601"/>
                <a:gd name="T9" fmla="*/ 36 h 145"/>
                <a:gd name="T10" fmla="*/ 72 w 601"/>
                <a:gd name="T11" fmla="*/ 24 h 145"/>
                <a:gd name="T12" fmla="*/ 96 w 601"/>
                <a:gd name="T13" fmla="*/ 12 h 145"/>
                <a:gd name="T14" fmla="*/ 120 w 601"/>
                <a:gd name="T15" fmla="*/ 0 h 145"/>
                <a:gd name="T16" fmla="*/ 144 w 601"/>
                <a:gd name="T17" fmla="*/ 0 h 145"/>
                <a:gd name="T18" fmla="*/ 168 w 601"/>
                <a:gd name="T19" fmla="*/ 0 h 145"/>
                <a:gd name="T20" fmla="*/ 192 w 601"/>
                <a:gd name="T21" fmla="*/ 0 h 145"/>
                <a:gd name="T22" fmla="*/ 216 w 601"/>
                <a:gd name="T23" fmla="*/ 0 h 145"/>
                <a:gd name="T24" fmla="*/ 240 w 601"/>
                <a:gd name="T25" fmla="*/ 0 h 145"/>
                <a:gd name="T26" fmla="*/ 264 w 601"/>
                <a:gd name="T27" fmla="*/ 0 h 145"/>
                <a:gd name="T28" fmla="*/ 288 w 601"/>
                <a:gd name="T29" fmla="*/ 12 h 145"/>
                <a:gd name="T30" fmla="*/ 312 w 601"/>
                <a:gd name="T31" fmla="*/ 24 h 145"/>
                <a:gd name="T32" fmla="*/ 336 w 601"/>
                <a:gd name="T33" fmla="*/ 36 h 145"/>
                <a:gd name="T34" fmla="*/ 360 w 601"/>
                <a:gd name="T35" fmla="*/ 48 h 145"/>
                <a:gd name="T36" fmla="*/ 384 w 601"/>
                <a:gd name="T37" fmla="*/ 60 h 145"/>
                <a:gd name="T38" fmla="*/ 408 w 601"/>
                <a:gd name="T39" fmla="*/ 72 h 145"/>
                <a:gd name="T40" fmla="*/ 432 w 601"/>
                <a:gd name="T41" fmla="*/ 84 h 145"/>
                <a:gd name="T42" fmla="*/ 456 w 601"/>
                <a:gd name="T43" fmla="*/ 84 h 145"/>
                <a:gd name="T44" fmla="*/ 480 w 601"/>
                <a:gd name="T45" fmla="*/ 96 h 145"/>
                <a:gd name="T46" fmla="*/ 504 w 601"/>
                <a:gd name="T47" fmla="*/ 108 h 145"/>
                <a:gd name="T48" fmla="*/ 528 w 601"/>
                <a:gd name="T49" fmla="*/ 108 h 145"/>
                <a:gd name="T50" fmla="*/ 552 w 601"/>
                <a:gd name="T51" fmla="*/ 120 h 145"/>
                <a:gd name="T52" fmla="*/ 576 w 601"/>
                <a:gd name="T53" fmla="*/ 132 h 145"/>
                <a:gd name="T54" fmla="*/ 600 w 601"/>
                <a:gd name="T55" fmla="*/ 144 h 1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145"/>
                <a:gd name="T86" fmla="*/ 601 w 601"/>
                <a:gd name="T87" fmla="*/ 145 h 1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145">
                  <a:moveTo>
                    <a:pt x="24" y="84"/>
                  </a:moveTo>
                  <a:lnTo>
                    <a:pt x="0" y="96"/>
                  </a:lnTo>
                  <a:lnTo>
                    <a:pt x="24" y="84"/>
                  </a:lnTo>
                  <a:lnTo>
                    <a:pt x="36" y="60"/>
                  </a:lnTo>
                  <a:lnTo>
                    <a:pt x="48" y="36"/>
                  </a:lnTo>
                  <a:lnTo>
                    <a:pt x="72" y="24"/>
                  </a:lnTo>
                  <a:lnTo>
                    <a:pt x="96" y="12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92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12"/>
                  </a:lnTo>
                  <a:lnTo>
                    <a:pt x="312" y="24"/>
                  </a:lnTo>
                  <a:lnTo>
                    <a:pt x="336" y="36"/>
                  </a:lnTo>
                  <a:lnTo>
                    <a:pt x="360" y="48"/>
                  </a:lnTo>
                  <a:lnTo>
                    <a:pt x="384" y="60"/>
                  </a:lnTo>
                  <a:lnTo>
                    <a:pt x="408" y="72"/>
                  </a:lnTo>
                  <a:lnTo>
                    <a:pt x="432" y="84"/>
                  </a:lnTo>
                  <a:lnTo>
                    <a:pt x="456" y="84"/>
                  </a:lnTo>
                  <a:lnTo>
                    <a:pt x="480" y="96"/>
                  </a:lnTo>
                  <a:lnTo>
                    <a:pt x="504" y="108"/>
                  </a:lnTo>
                  <a:lnTo>
                    <a:pt x="528" y="108"/>
                  </a:lnTo>
                  <a:lnTo>
                    <a:pt x="552" y="120"/>
                  </a:lnTo>
                  <a:lnTo>
                    <a:pt x="576" y="132"/>
                  </a:lnTo>
                  <a:lnTo>
                    <a:pt x="600" y="144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8" name="Freeform 21"/>
            <p:cNvSpPr>
              <a:spLocks/>
            </p:cNvSpPr>
            <p:nvPr/>
          </p:nvSpPr>
          <p:spPr bwMode="auto">
            <a:xfrm>
              <a:off x="3912" y="1728"/>
              <a:ext cx="1093" cy="241"/>
            </a:xfrm>
            <a:custGeom>
              <a:avLst/>
              <a:gdLst>
                <a:gd name="T0" fmla="*/ 48 w 1093"/>
                <a:gd name="T1" fmla="*/ 0 h 241"/>
                <a:gd name="T2" fmla="*/ 24 w 1093"/>
                <a:gd name="T3" fmla="*/ 12 h 241"/>
                <a:gd name="T4" fmla="*/ 12 w 1093"/>
                <a:gd name="T5" fmla="*/ 36 h 241"/>
                <a:gd name="T6" fmla="*/ 0 w 1093"/>
                <a:gd name="T7" fmla="*/ 60 h 241"/>
                <a:gd name="T8" fmla="*/ 0 w 1093"/>
                <a:gd name="T9" fmla="*/ 84 h 241"/>
                <a:gd name="T10" fmla="*/ 0 w 1093"/>
                <a:gd name="T11" fmla="*/ 108 h 241"/>
                <a:gd name="T12" fmla="*/ 12 w 1093"/>
                <a:gd name="T13" fmla="*/ 132 h 241"/>
                <a:gd name="T14" fmla="*/ 36 w 1093"/>
                <a:gd name="T15" fmla="*/ 144 h 241"/>
                <a:gd name="T16" fmla="*/ 36 w 1093"/>
                <a:gd name="T17" fmla="*/ 168 h 241"/>
                <a:gd name="T18" fmla="*/ 60 w 1093"/>
                <a:gd name="T19" fmla="*/ 168 h 241"/>
                <a:gd name="T20" fmla="*/ 84 w 1093"/>
                <a:gd name="T21" fmla="*/ 180 h 241"/>
                <a:gd name="T22" fmla="*/ 108 w 1093"/>
                <a:gd name="T23" fmla="*/ 180 h 241"/>
                <a:gd name="T24" fmla="*/ 132 w 1093"/>
                <a:gd name="T25" fmla="*/ 180 h 241"/>
                <a:gd name="T26" fmla="*/ 156 w 1093"/>
                <a:gd name="T27" fmla="*/ 180 h 241"/>
                <a:gd name="T28" fmla="*/ 180 w 1093"/>
                <a:gd name="T29" fmla="*/ 168 h 241"/>
                <a:gd name="T30" fmla="*/ 204 w 1093"/>
                <a:gd name="T31" fmla="*/ 168 h 241"/>
                <a:gd name="T32" fmla="*/ 228 w 1093"/>
                <a:gd name="T33" fmla="*/ 168 h 241"/>
                <a:gd name="T34" fmla="*/ 252 w 1093"/>
                <a:gd name="T35" fmla="*/ 168 h 241"/>
                <a:gd name="T36" fmla="*/ 276 w 1093"/>
                <a:gd name="T37" fmla="*/ 168 h 241"/>
                <a:gd name="T38" fmla="*/ 300 w 1093"/>
                <a:gd name="T39" fmla="*/ 156 h 241"/>
                <a:gd name="T40" fmla="*/ 324 w 1093"/>
                <a:gd name="T41" fmla="*/ 156 h 241"/>
                <a:gd name="T42" fmla="*/ 348 w 1093"/>
                <a:gd name="T43" fmla="*/ 156 h 241"/>
                <a:gd name="T44" fmla="*/ 372 w 1093"/>
                <a:gd name="T45" fmla="*/ 156 h 241"/>
                <a:gd name="T46" fmla="*/ 396 w 1093"/>
                <a:gd name="T47" fmla="*/ 168 h 241"/>
                <a:gd name="T48" fmla="*/ 420 w 1093"/>
                <a:gd name="T49" fmla="*/ 168 h 241"/>
                <a:gd name="T50" fmla="*/ 444 w 1093"/>
                <a:gd name="T51" fmla="*/ 168 h 241"/>
                <a:gd name="T52" fmla="*/ 468 w 1093"/>
                <a:gd name="T53" fmla="*/ 180 h 241"/>
                <a:gd name="T54" fmla="*/ 492 w 1093"/>
                <a:gd name="T55" fmla="*/ 180 h 241"/>
                <a:gd name="T56" fmla="*/ 516 w 1093"/>
                <a:gd name="T57" fmla="*/ 180 h 241"/>
                <a:gd name="T58" fmla="*/ 540 w 1093"/>
                <a:gd name="T59" fmla="*/ 192 h 241"/>
                <a:gd name="T60" fmla="*/ 564 w 1093"/>
                <a:gd name="T61" fmla="*/ 192 h 241"/>
                <a:gd name="T62" fmla="*/ 588 w 1093"/>
                <a:gd name="T63" fmla="*/ 204 h 241"/>
                <a:gd name="T64" fmla="*/ 612 w 1093"/>
                <a:gd name="T65" fmla="*/ 216 h 241"/>
                <a:gd name="T66" fmla="*/ 636 w 1093"/>
                <a:gd name="T67" fmla="*/ 228 h 241"/>
                <a:gd name="T68" fmla="*/ 660 w 1093"/>
                <a:gd name="T69" fmla="*/ 228 h 241"/>
                <a:gd name="T70" fmla="*/ 684 w 1093"/>
                <a:gd name="T71" fmla="*/ 240 h 241"/>
                <a:gd name="T72" fmla="*/ 708 w 1093"/>
                <a:gd name="T73" fmla="*/ 240 h 241"/>
                <a:gd name="T74" fmla="*/ 732 w 1093"/>
                <a:gd name="T75" fmla="*/ 228 h 241"/>
                <a:gd name="T76" fmla="*/ 756 w 1093"/>
                <a:gd name="T77" fmla="*/ 228 h 241"/>
                <a:gd name="T78" fmla="*/ 780 w 1093"/>
                <a:gd name="T79" fmla="*/ 216 h 241"/>
                <a:gd name="T80" fmla="*/ 804 w 1093"/>
                <a:gd name="T81" fmla="*/ 216 h 241"/>
                <a:gd name="T82" fmla="*/ 828 w 1093"/>
                <a:gd name="T83" fmla="*/ 204 h 241"/>
                <a:gd name="T84" fmla="*/ 852 w 1093"/>
                <a:gd name="T85" fmla="*/ 192 h 241"/>
                <a:gd name="T86" fmla="*/ 876 w 1093"/>
                <a:gd name="T87" fmla="*/ 192 h 241"/>
                <a:gd name="T88" fmla="*/ 900 w 1093"/>
                <a:gd name="T89" fmla="*/ 192 h 241"/>
                <a:gd name="T90" fmla="*/ 924 w 1093"/>
                <a:gd name="T91" fmla="*/ 192 h 241"/>
                <a:gd name="T92" fmla="*/ 948 w 1093"/>
                <a:gd name="T93" fmla="*/ 192 h 241"/>
                <a:gd name="T94" fmla="*/ 972 w 1093"/>
                <a:gd name="T95" fmla="*/ 192 h 241"/>
                <a:gd name="T96" fmla="*/ 996 w 1093"/>
                <a:gd name="T97" fmla="*/ 192 h 241"/>
                <a:gd name="T98" fmla="*/ 1020 w 1093"/>
                <a:gd name="T99" fmla="*/ 192 h 241"/>
                <a:gd name="T100" fmla="*/ 1044 w 1093"/>
                <a:gd name="T101" fmla="*/ 192 h 241"/>
                <a:gd name="T102" fmla="*/ 1068 w 1093"/>
                <a:gd name="T103" fmla="*/ 192 h 241"/>
                <a:gd name="T104" fmla="*/ 1092 w 1093"/>
                <a:gd name="T105" fmla="*/ 192 h 2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3"/>
                <a:gd name="T160" fmla="*/ 0 h 241"/>
                <a:gd name="T161" fmla="*/ 1093 w 1093"/>
                <a:gd name="T162" fmla="*/ 241 h 2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3" h="241">
                  <a:moveTo>
                    <a:pt x="48" y="0"/>
                  </a:moveTo>
                  <a:lnTo>
                    <a:pt x="24" y="12"/>
                  </a:lnTo>
                  <a:lnTo>
                    <a:pt x="12" y="36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0" y="108"/>
                  </a:lnTo>
                  <a:lnTo>
                    <a:pt x="12" y="132"/>
                  </a:lnTo>
                  <a:lnTo>
                    <a:pt x="36" y="144"/>
                  </a:lnTo>
                  <a:lnTo>
                    <a:pt x="36" y="168"/>
                  </a:lnTo>
                  <a:lnTo>
                    <a:pt x="60" y="168"/>
                  </a:lnTo>
                  <a:lnTo>
                    <a:pt x="84" y="180"/>
                  </a:lnTo>
                  <a:lnTo>
                    <a:pt x="108" y="180"/>
                  </a:lnTo>
                  <a:lnTo>
                    <a:pt x="132" y="180"/>
                  </a:lnTo>
                  <a:lnTo>
                    <a:pt x="156" y="180"/>
                  </a:lnTo>
                  <a:lnTo>
                    <a:pt x="180" y="168"/>
                  </a:lnTo>
                  <a:lnTo>
                    <a:pt x="204" y="168"/>
                  </a:lnTo>
                  <a:lnTo>
                    <a:pt x="228" y="168"/>
                  </a:lnTo>
                  <a:lnTo>
                    <a:pt x="252" y="168"/>
                  </a:lnTo>
                  <a:lnTo>
                    <a:pt x="276" y="168"/>
                  </a:lnTo>
                  <a:lnTo>
                    <a:pt x="300" y="156"/>
                  </a:lnTo>
                  <a:lnTo>
                    <a:pt x="324" y="156"/>
                  </a:lnTo>
                  <a:lnTo>
                    <a:pt x="348" y="156"/>
                  </a:lnTo>
                  <a:lnTo>
                    <a:pt x="372" y="156"/>
                  </a:lnTo>
                  <a:lnTo>
                    <a:pt x="396" y="168"/>
                  </a:lnTo>
                  <a:lnTo>
                    <a:pt x="420" y="168"/>
                  </a:lnTo>
                  <a:lnTo>
                    <a:pt x="444" y="168"/>
                  </a:lnTo>
                  <a:lnTo>
                    <a:pt x="468" y="180"/>
                  </a:lnTo>
                  <a:lnTo>
                    <a:pt x="492" y="180"/>
                  </a:lnTo>
                  <a:lnTo>
                    <a:pt x="516" y="180"/>
                  </a:lnTo>
                  <a:lnTo>
                    <a:pt x="540" y="192"/>
                  </a:lnTo>
                  <a:lnTo>
                    <a:pt x="564" y="192"/>
                  </a:lnTo>
                  <a:lnTo>
                    <a:pt x="588" y="204"/>
                  </a:lnTo>
                  <a:lnTo>
                    <a:pt x="612" y="216"/>
                  </a:lnTo>
                  <a:lnTo>
                    <a:pt x="636" y="228"/>
                  </a:lnTo>
                  <a:lnTo>
                    <a:pt x="660" y="228"/>
                  </a:lnTo>
                  <a:lnTo>
                    <a:pt x="684" y="240"/>
                  </a:lnTo>
                  <a:lnTo>
                    <a:pt x="708" y="240"/>
                  </a:lnTo>
                  <a:lnTo>
                    <a:pt x="732" y="228"/>
                  </a:lnTo>
                  <a:lnTo>
                    <a:pt x="756" y="228"/>
                  </a:lnTo>
                  <a:lnTo>
                    <a:pt x="780" y="216"/>
                  </a:lnTo>
                  <a:lnTo>
                    <a:pt x="804" y="216"/>
                  </a:lnTo>
                  <a:lnTo>
                    <a:pt x="828" y="204"/>
                  </a:lnTo>
                  <a:lnTo>
                    <a:pt x="852" y="192"/>
                  </a:lnTo>
                  <a:lnTo>
                    <a:pt x="876" y="192"/>
                  </a:lnTo>
                  <a:lnTo>
                    <a:pt x="900" y="192"/>
                  </a:lnTo>
                  <a:lnTo>
                    <a:pt x="924" y="192"/>
                  </a:lnTo>
                  <a:lnTo>
                    <a:pt x="948" y="192"/>
                  </a:lnTo>
                  <a:lnTo>
                    <a:pt x="972" y="192"/>
                  </a:lnTo>
                  <a:lnTo>
                    <a:pt x="996" y="192"/>
                  </a:lnTo>
                  <a:lnTo>
                    <a:pt x="1020" y="192"/>
                  </a:lnTo>
                  <a:lnTo>
                    <a:pt x="1044" y="192"/>
                  </a:lnTo>
                  <a:lnTo>
                    <a:pt x="1068" y="192"/>
                  </a:lnTo>
                  <a:lnTo>
                    <a:pt x="1092" y="192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599" name="Freeform 22"/>
            <p:cNvSpPr>
              <a:spLocks/>
            </p:cNvSpPr>
            <p:nvPr/>
          </p:nvSpPr>
          <p:spPr bwMode="auto">
            <a:xfrm>
              <a:off x="3960" y="1620"/>
              <a:ext cx="457" cy="121"/>
            </a:xfrm>
            <a:custGeom>
              <a:avLst/>
              <a:gdLst>
                <a:gd name="T0" fmla="*/ 0 w 457"/>
                <a:gd name="T1" fmla="*/ 108 h 121"/>
                <a:gd name="T2" fmla="*/ 24 w 457"/>
                <a:gd name="T3" fmla="*/ 84 h 121"/>
                <a:gd name="T4" fmla="*/ 48 w 457"/>
                <a:gd name="T5" fmla="*/ 84 h 121"/>
                <a:gd name="T6" fmla="*/ 72 w 457"/>
                <a:gd name="T7" fmla="*/ 84 h 121"/>
                <a:gd name="T8" fmla="*/ 96 w 457"/>
                <a:gd name="T9" fmla="*/ 84 h 121"/>
                <a:gd name="T10" fmla="*/ 120 w 457"/>
                <a:gd name="T11" fmla="*/ 84 h 121"/>
                <a:gd name="T12" fmla="*/ 144 w 457"/>
                <a:gd name="T13" fmla="*/ 84 h 121"/>
                <a:gd name="T14" fmla="*/ 168 w 457"/>
                <a:gd name="T15" fmla="*/ 84 h 121"/>
                <a:gd name="T16" fmla="*/ 192 w 457"/>
                <a:gd name="T17" fmla="*/ 72 h 121"/>
                <a:gd name="T18" fmla="*/ 216 w 457"/>
                <a:gd name="T19" fmla="*/ 72 h 121"/>
                <a:gd name="T20" fmla="*/ 240 w 457"/>
                <a:gd name="T21" fmla="*/ 84 h 121"/>
                <a:gd name="T22" fmla="*/ 264 w 457"/>
                <a:gd name="T23" fmla="*/ 84 h 121"/>
                <a:gd name="T24" fmla="*/ 288 w 457"/>
                <a:gd name="T25" fmla="*/ 84 h 121"/>
                <a:gd name="T26" fmla="*/ 312 w 457"/>
                <a:gd name="T27" fmla="*/ 84 h 121"/>
                <a:gd name="T28" fmla="*/ 336 w 457"/>
                <a:gd name="T29" fmla="*/ 84 h 121"/>
                <a:gd name="T30" fmla="*/ 360 w 457"/>
                <a:gd name="T31" fmla="*/ 96 h 121"/>
                <a:gd name="T32" fmla="*/ 384 w 457"/>
                <a:gd name="T33" fmla="*/ 96 h 121"/>
                <a:gd name="T34" fmla="*/ 408 w 457"/>
                <a:gd name="T35" fmla="*/ 96 h 121"/>
                <a:gd name="T36" fmla="*/ 432 w 457"/>
                <a:gd name="T37" fmla="*/ 108 h 121"/>
                <a:gd name="T38" fmla="*/ 456 w 457"/>
                <a:gd name="T39" fmla="*/ 120 h 121"/>
                <a:gd name="T40" fmla="*/ 432 w 457"/>
                <a:gd name="T41" fmla="*/ 108 h 121"/>
                <a:gd name="T42" fmla="*/ 408 w 457"/>
                <a:gd name="T43" fmla="*/ 96 h 121"/>
                <a:gd name="T44" fmla="*/ 396 w 457"/>
                <a:gd name="T45" fmla="*/ 72 h 121"/>
                <a:gd name="T46" fmla="*/ 384 w 457"/>
                <a:gd name="T47" fmla="*/ 48 h 121"/>
                <a:gd name="T48" fmla="*/ 372 w 457"/>
                <a:gd name="T49" fmla="*/ 24 h 121"/>
                <a:gd name="T50" fmla="*/ 360 w 457"/>
                <a:gd name="T51" fmla="*/ 0 h 1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57"/>
                <a:gd name="T79" fmla="*/ 0 h 121"/>
                <a:gd name="T80" fmla="*/ 457 w 457"/>
                <a:gd name="T81" fmla="*/ 121 h 1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57" h="121">
                  <a:moveTo>
                    <a:pt x="0" y="108"/>
                  </a:moveTo>
                  <a:lnTo>
                    <a:pt x="24" y="84"/>
                  </a:lnTo>
                  <a:lnTo>
                    <a:pt x="48" y="84"/>
                  </a:lnTo>
                  <a:lnTo>
                    <a:pt x="72" y="84"/>
                  </a:lnTo>
                  <a:lnTo>
                    <a:pt x="96" y="84"/>
                  </a:lnTo>
                  <a:lnTo>
                    <a:pt x="120" y="84"/>
                  </a:lnTo>
                  <a:lnTo>
                    <a:pt x="144" y="84"/>
                  </a:lnTo>
                  <a:lnTo>
                    <a:pt x="168" y="84"/>
                  </a:lnTo>
                  <a:lnTo>
                    <a:pt x="192" y="72"/>
                  </a:lnTo>
                  <a:lnTo>
                    <a:pt x="216" y="72"/>
                  </a:lnTo>
                  <a:lnTo>
                    <a:pt x="240" y="84"/>
                  </a:lnTo>
                  <a:lnTo>
                    <a:pt x="264" y="84"/>
                  </a:lnTo>
                  <a:lnTo>
                    <a:pt x="288" y="84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60" y="96"/>
                  </a:lnTo>
                  <a:lnTo>
                    <a:pt x="384" y="96"/>
                  </a:lnTo>
                  <a:lnTo>
                    <a:pt x="408" y="96"/>
                  </a:lnTo>
                  <a:lnTo>
                    <a:pt x="432" y="108"/>
                  </a:lnTo>
                  <a:lnTo>
                    <a:pt x="456" y="120"/>
                  </a:lnTo>
                  <a:lnTo>
                    <a:pt x="432" y="108"/>
                  </a:lnTo>
                  <a:lnTo>
                    <a:pt x="408" y="96"/>
                  </a:lnTo>
                  <a:lnTo>
                    <a:pt x="396" y="72"/>
                  </a:lnTo>
                  <a:lnTo>
                    <a:pt x="384" y="48"/>
                  </a:lnTo>
                  <a:lnTo>
                    <a:pt x="372" y="24"/>
                  </a:lnTo>
                  <a:lnTo>
                    <a:pt x="360" y="0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0" name="Freeform 23"/>
            <p:cNvSpPr>
              <a:spLocks/>
            </p:cNvSpPr>
            <p:nvPr/>
          </p:nvSpPr>
          <p:spPr bwMode="auto">
            <a:xfrm>
              <a:off x="3876" y="1272"/>
              <a:ext cx="637" cy="337"/>
            </a:xfrm>
            <a:custGeom>
              <a:avLst/>
              <a:gdLst>
                <a:gd name="T0" fmla="*/ 468 w 637"/>
                <a:gd name="T1" fmla="*/ 312 h 337"/>
                <a:gd name="T2" fmla="*/ 444 w 637"/>
                <a:gd name="T3" fmla="*/ 336 h 337"/>
                <a:gd name="T4" fmla="*/ 420 w 637"/>
                <a:gd name="T5" fmla="*/ 324 h 337"/>
                <a:gd name="T6" fmla="*/ 396 w 637"/>
                <a:gd name="T7" fmla="*/ 324 h 337"/>
                <a:gd name="T8" fmla="*/ 372 w 637"/>
                <a:gd name="T9" fmla="*/ 312 h 337"/>
                <a:gd name="T10" fmla="*/ 348 w 637"/>
                <a:gd name="T11" fmla="*/ 312 h 337"/>
                <a:gd name="T12" fmla="*/ 324 w 637"/>
                <a:gd name="T13" fmla="*/ 300 h 337"/>
                <a:gd name="T14" fmla="*/ 300 w 637"/>
                <a:gd name="T15" fmla="*/ 288 h 337"/>
                <a:gd name="T16" fmla="*/ 276 w 637"/>
                <a:gd name="T17" fmla="*/ 288 h 337"/>
                <a:gd name="T18" fmla="*/ 252 w 637"/>
                <a:gd name="T19" fmla="*/ 276 h 337"/>
                <a:gd name="T20" fmla="*/ 228 w 637"/>
                <a:gd name="T21" fmla="*/ 276 h 337"/>
                <a:gd name="T22" fmla="*/ 204 w 637"/>
                <a:gd name="T23" fmla="*/ 276 h 337"/>
                <a:gd name="T24" fmla="*/ 180 w 637"/>
                <a:gd name="T25" fmla="*/ 276 h 337"/>
                <a:gd name="T26" fmla="*/ 156 w 637"/>
                <a:gd name="T27" fmla="*/ 264 h 337"/>
                <a:gd name="T28" fmla="*/ 132 w 637"/>
                <a:gd name="T29" fmla="*/ 264 h 337"/>
                <a:gd name="T30" fmla="*/ 108 w 637"/>
                <a:gd name="T31" fmla="*/ 252 h 337"/>
                <a:gd name="T32" fmla="*/ 84 w 637"/>
                <a:gd name="T33" fmla="*/ 240 h 337"/>
                <a:gd name="T34" fmla="*/ 60 w 637"/>
                <a:gd name="T35" fmla="*/ 240 h 337"/>
                <a:gd name="T36" fmla="*/ 36 w 637"/>
                <a:gd name="T37" fmla="*/ 228 h 337"/>
                <a:gd name="T38" fmla="*/ 12 w 637"/>
                <a:gd name="T39" fmla="*/ 216 h 337"/>
                <a:gd name="T40" fmla="*/ 0 w 637"/>
                <a:gd name="T41" fmla="*/ 192 h 337"/>
                <a:gd name="T42" fmla="*/ 0 w 637"/>
                <a:gd name="T43" fmla="*/ 168 h 337"/>
                <a:gd name="T44" fmla="*/ 0 w 637"/>
                <a:gd name="T45" fmla="*/ 144 h 337"/>
                <a:gd name="T46" fmla="*/ 0 w 637"/>
                <a:gd name="T47" fmla="*/ 120 h 337"/>
                <a:gd name="T48" fmla="*/ 12 w 637"/>
                <a:gd name="T49" fmla="*/ 96 h 337"/>
                <a:gd name="T50" fmla="*/ 12 w 637"/>
                <a:gd name="T51" fmla="*/ 72 h 337"/>
                <a:gd name="T52" fmla="*/ 36 w 637"/>
                <a:gd name="T53" fmla="*/ 60 h 337"/>
                <a:gd name="T54" fmla="*/ 36 w 637"/>
                <a:gd name="T55" fmla="*/ 36 h 337"/>
                <a:gd name="T56" fmla="*/ 60 w 637"/>
                <a:gd name="T57" fmla="*/ 24 h 337"/>
                <a:gd name="T58" fmla="*/ 84 w 637"/>
                <a:gd name="T59" fmla="*/ 12 h 337"/>
                <a:gd name="T60" fmla="*/ 108 w 637"/>
                <a:gd name="T61" fmla="*/ 12 h 337"/>
                <a:gd name="T62" fmla="*/ 132 w 637"/>
                <a:gd name="T63" fmla="*/ 0 h 337"/>
                <a:gd name="T64" fmla="*/ 156 w 637"/>
                <a:gd name="T65" fmla="*/ 12 h 337"/>
                <a:gd name="T66" fmla="*/ 180 w 637"/>
                <a:gd name="T67" fmla="*/ 12 h 337"/>
                <a:gd name="T68" fmla="*/ 204 w 637"/>
                <a:gd name="T69" fmla="*/ 12 h 337"/>
                <a:gd name="T70" fmla="*/ 228 w 637"/>
                <a:gd name="T71" fmla="*/ 24 h 337"/>
                <a:gd name="T72" fmla="*/ 252 w 637"/>
                <a:gd name="T73" fmla="*/ 24 h 337"/>
                <a:gd name="T74" fmla="*/ 276 w 637"/>
                <a:gd name="T75" fmla="*/ 36 h 337"/>
                <a:gd name="T76" fmla="*/ 300 w 637"/>
                <a:gd name="T77" fmla="*/ 36 h 337"/>
                <a:gd name="T78" fmla="*/ 324 w 637"/>
                <a:gd name="T79" fmla="*/ 48 h 337"/>
                <a:gd name="T80" fmla="*/ 348 w 637"/>
                <a:gd name="T81" fmla="*/ 60 h 337"/>
                <a:gd name="T82" fmla="*/ 372 w 637"/>
                <a:gd name="T83" fmla="*/ 72 h 337"/>
                <a:gd name="T84" fmla="*/ 396 w 637"/>
                <a:gd name="T85" fmla="*/ 84 h 337"/>
                <a:gd name="T86" fmla="*/ 420 w 637"/>
                <a:gd name="T87" fmla="*/ 96 h 337"/>
                <a:gd name="T88" fmla="*/ 444 w 637"/>
                <a:gd name="T89" fmla="*/ 108 h 337"/>
                <a:gd name="T90" fmla="*/ 468 w 637"/>
                <a:gd name="T91" fmla="*/ 108 h 337"/>
                <a:gd name="T92" fmla="*/ 492 w 637"/>
                <a:gd name="T93" fmla="*/ 120 h 337"/>
                <a:gd name="T94" fmla="*/ 516 w 637"/>
                <a:gd name="T95" fmla="*/ 132 h 337"/>
                <a:gd name="T96" fmla="*/ 540 w 637"/>
                <a:gd name="T97" fmla="*/ 132 h 337"/>
                <a:gd name="T98" fmla="*/ 564 w 637"/>
                <a:gd name="T99" fmla="*/ 144 h 337"/>
                <a:gd name="T100" fmla="*/ 588 w 637"/>
                <a:gd name="T101" fmla="*/ 156 h 337"/>
                <a:gd name="T102" fmla="*/ 612 w 637"/>
                <a:gd name="T103" fmla="*/ 156 h 337"/>
                <a:gd name="T104" fmla="*/ 636 w 637"/>
                <a:gd name="T105" fmla="*/ 168 h 3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7"/>
                <a:gd name="T160" fmla="*/ 0 h 337"/>
                <a:gd name="T161" fmla="*/ 637 w 637"/>
                <a:gd name="T162" fmla="*/ 337 h 33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7" h="337">
                  <a:moveTo>
                    <a:pt x="468" y="312"/>
                  </a:moveTo>
                  <a:lnTo>
                    <a:pt x="444" y="336"/>
                  </a:lnTo>
                  <a:lnTo>
                    <a:pt x="420" y="324"/>
                  </a:lnTo>
                  <a:lnTo>
                    <a:pt x="396" y="324"/>
                  </a:lnTo>
                  <a:lnTo>
                    <a:pt x="372" y="312"/>
                  </a:lnTo>
                  <a:lnTo>
                    <a:pt x="348" y="312"/>
                  </a:lnTo>
                  <a:lnTo>
                    <a:pt x="324" y="300"/>
                  </a:lnTo>
                  <a:lnTo>
                    <a:pt x="300" y="288"/>
                  </a:lnTo>
                  <a:lnTo>
                    <a:pt x="276" y="288"/>
                  </a:lnTo>
                  <a:lnTo>
                    <a:pt x="252" y="276"/>
                  </a:lnTo>
                  <a:lnTo>
                    <a:pt x="228" y="276"/>
                  </a:lnTo>
                  <a:lnTo>
                    <a:pt x="204" y="276"/>
                  </a:lnTo>
                  <a:lnTo>
                    <a:pt x="180" y="276"/>
                  </a:lnTo>
                  <a:lnTo>
                    <a:pt x="156" y="264"/>
                  </a:lnTo>
                  <a:lnTo>
                    <a:pt x="132" y="264"/>
                  </a:lnTo>
                  <a:lnTo>
                    <a:pt x="108" y="252"/>
                  </a:lnTo>
                  <a:lnTo>
                    <a:pt x="84" y="240"/>
                  </a:lnTo>
                  <a:lnTo>
                    <a:pt x="60" y="240"/>
                  </a:lnTo>
                  <a:lnTo>
                    <a:pt x="36" y="228"/>
                  </a:lnTo>
                  <a:lnTo>
                    <a:pt x="12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12" y="9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36" y="36"/>
                  </a:lnTo>
                  <a:lnTo>
                    <a:pt x="60" y="24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80" y="12"/>
                  </a:lnTo>
                  <a:lnTo>
                    <a:pt x="204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36"/>
                  </a:lnTo>
                  <a:lnTo>
                    <a:pt x="300" y="36"/>
                  </a:lnTo>
                  <a:lnTo>
                    <a:pt x="324" y="48"/>
                  </a:lnTo>
                  <a:lnTo>
                    <a:pt x="348" y="60"/>
                  </a:lnTo>
                  <a:lnTo>
                    <a:pt x="372" y="72"/>
                  </a:lnTo>
                  <a:lnTo>
                    <a:pt x="396" y="84"/>
                  </a:lnTo>
                  <a:lnTo>
                    <a:pt x="420" y="96"/>
                  </a:lnTo>
                  <a:lnTo>
                    <a:pt x="444" y="108"/>
                  </a:lnTo>
                  <a:lnTo>
                    <a:pt x="468" y="108"/>
                  </a:lnTo>
                  <a:lnTo>
                    <a:pt x="492" y="120"/>
                  </a:lnTo>
                  <a:lnTo>
                    <a:pt x="516" y="132"/>
                  </a:lnTo>
                  <a:lnTo>
                    <a:pt x="540" y="132"/>
                  </a:lnTo>
                  <a:lnTo>
                    <a:pt x="564" y="144"/>
                  </a:lnTo>
                  <a:lnTo>
                    <a:pt x="588" y="156"/>
                  </a:lnTo>
                  <a:lnTo>
                    <a:pt x="612" y="156"/>
                  </a:lnTo>
                  <a:lnTo>
                    <a:pt x="636" y="168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1" name="Freeform 24"/>
            <p:cNvSpPr>
              <a:spLocks/>
            </p:cNvSpPr>
            <p:nvPr/>
          </p:nvSpPr>
          <p:spPr bwMode="auto">
            <a:xfrm>
              <a:off x="4032" y="1536"/>
              <a:ext cx="37" cy="97"/>
            </a:xfrm>
            <a:custGeom>
              <a:avLst/>
              <a:gdLst>
                <a:gd name="T0" fmla="*/ 24 w 37"/>
                <a:gd name="T1" fmla="*/ 0 h 97"/>
                <a:gd name="T2" fmla="*/ 36 w 37"/>
                <a:gd name="T3" fmla="*/ 24 h 97"/>
                <a:gd name="T4" fmla="*/ 24 w 37"/>
                <a:gd name="T5" fmla="*/ 48 h 97"/>
                <a:gd name="T6" fmla="*/ 12 w 37"/>
                <a:gd name="T7" fmla="*/ 72 h 97"/>
                <a:gd name="T8" fmla="*/ 0 w 3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97"/>
                <a:gd name="T17" fmla="*/ 37 w 3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97">
                  <a:moveTo>
                    <a:pt x="24" y="0"/>
                  </a:moveTo>
                  <a:lnTo>
                    <a:pt x="36" y="24"/>
                  </a:lnTo>
                  <a:lnTo>
                    <a:pt x="24" y="48"/>
                  </a:lnTo>
                  <a:lnTo>
                    <a:pt x="12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2" name="Freeform 25"/>
            <p:cNvSpPr>
              <a:spLocks/>
            </p:cNvSpPr>
            <p:nvPr/>
          </p:nvSpPr>
          <p:spPr bwMode="auto">
            <a:xfrm>
              <a:off x="3936" y="1824"/>
              <a:ext cx="121" cy="49"/>
            </a:xfrm>
            <a:custGeom>
              <a:avLst/>
              <a:gdLst>
                <a:gd name="T0" fmla="*/ 22 w 121"/>
                <a:gd name="T1" fmla="*/ 0 h 49"/>
                <a:gd name="T2" fmla="*/ 0 w 121"/>
                <a:gd name="T3" fmla="*/ 48 h 49"/>
                <a:gd name="T4" fmla="*/ 11 w 121"/>
                <a:gd name="T5" fmla="*/ 0 h 49"/>
                <a:gd name="T6" fmla="*/ 33 w 121"/>
                <a:gd name="T7" fmla="*/ 0 h 49"/>
                <a:gd name="T8" fmla="*/ 55 w 121"/>
                <a:gd name="T9" fmla="*/ 0 h 49"/>
                <a:gd name="T10" fmla="*/ 76 w 121"/>
                <a:gd name="T11" fmla="*/ 0 h 49"/>
                <a:gd name="T12" fmla="*/ 98 w 121"/>
                <a:gd name="T13" fmla="*/ 0 h 49"/>
                <a:gd name="T14" fmla="*/ 120 w 121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49"/>
                <a:gd name="T26" fmla="*/ 121 w 121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49">
                  <a:moveTo>
                    <a:pt x="22" y="0"/>
                  </a:moveTo>
                  <a:lnTo>
                    <a:pt x="0" y="48"/>
                  </a:lnTo>
                  <a:lnTo>
                    <a:pt x="11" y="0"/>
                  </a:lnTo>
                  <a:lnTo>
                    <a:pt x="33" y="0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0" y="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3" name="Freeform 26"/>
            <p:cNvSpPr>
              <a:spLocks/>
            </p:cNvSpPr>
            <p:nvPr/>
          </p:nvSpPr>
          <p:spPr bwMode="auto">
            <a:xfrm>
              <a:off x="3912" y="1488"/>
              <a:ext cx="61" cy="157"/>
            </a:xfrm>
            <a:custGeom>
              <a:avLst/>
              <a:gdLst>
                <a:gd name="T0" fmla="*/ 0 w 61"/>
                <a:gd name="T1" fmla="*/ 0 h 157"/>
                <a:gd name="T2" fmla="*/ 0 w 61"/>
                <a:gd name="T3" fmla="*/ 24 h 157"/>
                <a:gd name="T4" fmla="*/ 12 w 61"/>
                <a:gd name="T5" fmla="*/ 48 h 157"/>
                <a:gd name="T6" fmla="*/ 12 w 61"/>
                <a:gd name="T7" fmla="*/ 72 h 157"/>
                <a:gd name="T8" fmla="*/ 36 w 61"/>
                <a:gd name="T9" fmla="*/ 84 h 157"/>
                <a:gd name="T10" fmla="*/ 36 w 61"/>
                <a:gd name="T11" fmla="*/ 108 h 157"/>
                <a:gd name="T12" fmla="*/ 48 w 61"/>
                <a:gd name="T13" fmla="*/ 132 h 157"/>
                <a:gd name="T14" fmla="*/ 60 w 61"/>
                <a:gd name="T15" fmla="*/ 156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57"/>
                <a:gd name="T26" fmla="*/ 61 w 61"/>
                <a:gd name="T27" fmla="*/ 157 h 1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57">
                  <a:moveTo>
                    <a:pt x="0" y="0"/>
                  </a:moveTo>
                  <a:lnTo>
                    <a:pt x="0" y="24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36" y="84"/>
                  </a:lnTo>
                  <a:lnTo>
                    <a:pt x="36" y="108"/>
                  </a:lnTo>
                  <a:lnTo>
                    <a:pt x="48" y="132"/>
                  </a:lnTo>
                  <a:lnTo>
                    <a:pt x="60" y="15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4" name="Freeform 27"/>
            <p:cNvSpPr>
              <a:spLocks/>
            </p:cNvSpPr>
            <p:nvPr/>
          </p:nvSpPr>
          <p:spPr bwMode="auto">
            <a:xfrm>
              <a:off x="4440" y="960"/>
              <a:ext cx="1153" cy="637"/>
            </a:xfrm>
            <a:custGeom>
              <a:avLst/>
              <a:gdLst>
                <a:gd name="T0" fmla="*/ 0 w 1153"/>
                <a:gd name="T1" fmla="*/ 48 h 637"/>
                <a:gd name="T2" fmla="*/ 12 w 1153"/>
                <a:gd name="T3" fmla="*/ 24 h 637"/>
                <a:gd name="T4" fmla="*/ 36 w 1153"/>
                <a:gd name="T5" fmla="*/ 0 h 637"/>
                <a:gd name="T6" fmla="*/ 60 w 1153"/>
                <a:gd name="T7" fmla="*/ 0 h 637"/>
                <a:gd name="T8" fmla="*/ 84 w 1153"/>
                <a:gd name="T9" fmla="*/ 0 h 637"/>
                <a:gd name="T10" fmla="*/ 108 w 1153"/>
                <a:gd name="T11" fmla="*/ 0 h 637"/>
                <a:gd name="T12" fmla="*/ 132 w 1153"/>
                <a:gd name="T13" fmla="*/ 12 h 637"/>
                <a:gd name="T14" fmla="*/ 156 w 1153"/>
                <a:gd name="T15" fmla="*/ 12 h 637"/>
                <a:gd name="T16" fmla="*/ 180 w 1153"/>
                <a:gd name="T17" fmla="*/ 24 h 637"/>
                <a:gd name="T18" fmla="*/ 204 w 1153"/>
                <a:gd name="T19" fmla="*/ 24 h 637"/>
                <a:gd name="T20" fmla="*/ 228 w 1153"/>
                <a:gd name="T21" fmla="*/ 36 h 637"/>
                <a:gd name="T22" fmla="*/ 252 w 1153"/>
                <a:gd name="T23" fmla="*/ 36 h 637"/>
                <a:gd name="T24" fmla="*/ 276 w 1153"/>
                <a:gd name="T25" fmla="*/ 48 h 637"/>
                <a:gd name="T26" fmla="*/ 300 w 1153"/>
                <a:gd name="T27" fmla="*/ 48 h 637"/>
                <a:gd name="T28" fmla="*/ 324 w 1153"/>
                <a:gd name="T29" fmla="*/ 60 h 637"/>
                <a:gd name="T30" fmla="*/ 348 w 1153"/>
                <a:gd name="T31" fmla="*/ 84 h 637"/>
                <a:gd name="T32" fmla="*/ 372 w 1153"/>
                <a:gd name="T33" fmla="*/ 96 h 637"/>
                <a:gd name="T34" fmla="*/ 396 w 1153"/>
                <a:gd name="T35" fmla="*/ 108 h 637"/>
                <a:gd name="T36" fmla="*/ 420 w 1153"/>
                <a:gd name="T37" fmla="*/ 120 h 637"/>
                <a:gd name="T38" fmla="*/ 444 w 1153"/>
                <a:gd name="T39" fmla="*/ 132 h 637"/>
                <a:gd name="T40" fmla="*/ 468 w 1153"/>
                <a:gd name="T41" fmla="*/ 132 h 637"/>
                <a:gd name="T42" fmla="*/ 492 w 1153"/>
                <a:gd name="T43" fmla="*/ 156 h 637"/>
                <a:gd name="T44" fmla="*/ 516 w 1153"/>
                <a:gd name="T45" fmla="*/ 168 h 637"/>
                <a:gd name="T46" fmla="*/ 540 w 1153"/>
                <a:gd name="T47" fmla="*/ 180 h 637"/>
                <a:gd name="T48" fmla="*/ 564 w 1153"/>
                <a:gd name="T49" fmla="*/ 192 h 637"/>
                <a:gd name="T50" fmla="*/ 576 w 1153"/>
                <a:gd name="T51" fmla="*/ 216 h 637"/>
                <a:gd name="T52" fmla="*/ 600 w 1153"/>
                <a:gd name="T53" fmla="*/ 228 h 637"/>
                <a:gd name="T54" fmla="*/ 612 w 1153"/>
                <a:gd name="T55" fmla="*/ 252 h 637"/>
                <a:gd name="T56" fmla="*/ 624 w 1153"/>
                <a:gd name="T57" fmla="*/ 276 h 637"/>
                <a:gd name="T58" fmla="*/ 636 w 1153"/>
                <a:gd name="T59" fmla="*/ 300 h 637"/>
                <a:gd name="T60" fmla="*/ 636 w 1153"/>
                <a:gd name="T61" fmla="*/ 324 h 637"/>
                <a:gd name="T62" fmla="*/ 648 w 1153"/>
                <a:gd name="T63" fmla="*/ 348 h 637"/>
                <a:gd name="T64" fmla="*/ 660 w 1153"/>
                <a:gd name="T65" fmla="*/ 372 h 637"/>
                <a:gd name="T66" fmla="*/ 660 w 1153"/>
                <a:gd name="T67" fmla="*/ 396 h 637"/>
                <a:gd name="T68" fmla="*/ 672 w 1153"/>
                <a:gd name="T69" fmla="*/ 420 h 637"/>
                <a:gd name="T70" fmla="*/ 696 w 1153"/>
                <a:gd name="T71" fmla="*/ 444 h 637"/>
                <a:gd name="T72" fmla="*/ 708 w 1153"/>
                <a:gd name="T73" fmla="*/ 468 h 637"/>
                <a:gd name="T74" fmla="*/ 720 w 1153"/>
                <a:gd name="T75" fmla="*/ 492 h 637"/>
                <a:gd name="T76" fmla="*/ 744 w 1153"/>
                <a:gd name="T77" fmla="*/ 504 h 637"/>
                <a:gd name="T78" fmla="*/ 756 w 1153"/>
                <a:gd name="T79" fmla="*/ 528 h 637"/>
                <a:gd name="T80" fmla="*/ 780 w 1153"/>
                <a:gd name="T81" fmla="*/ 528 h 637"/>
                <a:gd name="T82" fmla="*/ 804 w 1153"/>
                <a:gd name="T83" fmla="*/ 540 h 637"/>
                <a:gd name="T84" fmla="*/ 828 w 1153"/>
                <a:gd name="T85" fmla="*/ 552 h 637"/>
                <a:gd name="T86" fmla="*/ 852 w 1153"/>
                <a:gd name="T87" fmla="*/ 564 h 637"/>
                <a:gd name="T88" fmla="*/ 876 w 1153"/>
                <a:gd name="T89" fmla="*/ 564 h 637"/>
                <a:gd name="T90" fmla="*/ 900 w 1153"/>
                <a:gd name="T91" fmla="*/ 576 h 637"/>
                <a:gd name="T92" fmla="*/ 924 w 1153"/>
                <a:gd name="T93" fmla="*/ 588 h 637"/>
                <a:gd name="T94" fmla="*/ 948 w 1153"/>
                <a:gd name="T95" fmla="*/ 588 h 637"/>
                <a:gd name="T96" fmla="*/ 972 w 1153"/>
                <a:gd name="T97" fmla="*/ 600 h 637"/>
                <a:gd name="T98" fmla="*/ 996 w 1153"/>
                <a:gd name="T99" fmla="*/ 600 h 637"/>
                <a:gd name="T100" fmla="*/ 1032 w 1153"/>
                <a:gd name="T101" fmla="*/ 612 h 637"/>
                <a:gd name="T102" fmla="*/ 1056 w 1153"/>
                <a:gd name="T103" fmla="*/ 612 h 637"/>
                <a:gd name="T104" fmla="*/ 1080 w 1153"/>
                <a:gd name="T105" fmla="*/ 624 h 637"/>
                <a:gd name="T106" fmla="*/ 1104 w 1153"/>
                <a:gd name="T107" fmla="*/ 624 h 637"/>
                <a:gd name="T108" fmla="*/ 1128 w 1153"/>
                <a:gd name="T109" fmla="*/ 636 h 637"/>
                <a:gd name="T110" fmla="*/ 1152 w 1153"/>
                <a:gd name="T111" fmla="*/ 636 h 6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3"/>
                <a:gd name="T169" fmla="*/ 0 h 637"/>
                <a:gd name="T170" fmla="*/ 1153 w 1153"/>
                <a:gd name="T171" fmla="*/ 637 h 6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3" h="637">
                  <a:moveTo>
                    <a:pt x="0" y="48"/>
                  </a:moveTo>
                  <a:lnTo>
                    <a:pt x="12" y="24"/>
                  </a:lnTo>
                  <a:lnTo>
                    <a:pt x="36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32" y="12"/>
                  </a:lnTo>
                  <a:lnTo>
                    <a:pt x="156" y="12"/>
                  </a:lnTo>
                  <a:lnTo>
                    <a:pt x="180" y="24"/>
                  </a:lnTo>
                  <a:lnTo>
                    <a:pt x="204" y="24"/>
                  </a:lnTo>
                  <a:lnTo>
                    <a:pt x="228" y="36"/>
                  </a:lnTo>
                  <a:lnTo>
                    <a:pt x="252" y="36"/>
                  </a:lnTo>
                  <a:lnTo>
                    <a:pt x="276" y="48"/>
                  </a:lnTo>
                  <a:lnTo>
                    <a:pt x="300" y="48"/>
                  </a:lnTo>
                  <a:lnTo>
                    <a:pt x="324" y="60"/>
                  </a:lnTo>
                  <a:lnTo>
                    <a:pt x="348" y="84"/>
                  </a:lnTo>
                  <a:lnTo>
                    <a:pt x="372" y="96"/>
                  </a:lnTo>
                  <a:lnTo>
                    <a:pt x="396" y="108"/>
                  </a:lnTo>
                  <a:lnTo>
                    <a:pt x="420" y="120"/>
                  </a:lnTo>
                  <a:lnTo>
                    <a:pt x="444" y="132"/>
                  </a:lnTo>
                  <a:lnTo>
                    <a:pt x="468" y="132"/>
                  </a:lnTo>
                  <a:lnTo>
                    <a:pt x="492" y="156"/>
                  </a:lnTo>
                  <a:lnTo>
                    <a:pt x="516" y="168"/>
                  </a:lnTo>
                  <a:lnTo>
                    <a:pt x="540" y="180"/>
                  </a:lnTo>
                  <a:lnTo>
                    <a:pt x="564" y="192"/>
                  </a:lnTo>
                  <a:lnTo>
                    <a:pt x="576" y="216"/>
                  </a:lnTo>
                  <a:lnTo>
                    <a:pt x="600" y="228"/>
                  </a:lnTo>
                  <a:lnTo>
                    <a:pt x="612" y="252"/>
                  </a:lnTo>
                  <a:lnTo>
                    <a:pt x="624" y="276"/>
                  </a:lnTo>
                  <a:lnTo>
                    <a:pt x="636" y="300"/>
                  </a:lnTo>
                  <a:lnTo>
                    <a:pt x="636" y="324"/>
                  </a:lnTo>
                  <a:lnTo>
                    <a:pt x="648" y="348"/>
                  </a:lnTo>
                  <a:lnTo>
                    <a:pt x="660" y="372"/>
                  </a:lnTo>
                  <a:lnTo>
                    <a:pt x="660" y="396"/>
                  </a:lnTo>
                  <a:lnTo>
                    <a:pt x="672" y="420"/>
                  </a:lnTo>
                  <a:lnTo>
                    <a:pt x="696" y="444"/>
                  </a:lnTo>
                  <a:lnTo>
                    <a:pt x="708" y="468"/>
                  </a:lnTo>
                  <a:lnTo>
                    <a:pt x="720" y="492"/>
                  </a:lnTo>
                  <a:lnTo>
                    <a:pt x="744" y="504"/>
                  </a:lnTo>
                  <a:lnTo>
                    <a:pt x="756" y="528"/>
                  </a:lnTo>
                  <a:lnTo>
                    <a:pt x="780" y="528"/>
                  </a:lnTo>
                  <a:lnTo>
                    <a:pt x="804" y="540"/>
                  </a:lnTo>
                  <a:lnTo>
                    <a:pt x="828" y="552"/>
                  </a:lnTo>
                  <a:lnTo>
                    <a:pt x="852" y="564"/>
                  </a:lnTo>
                  <a:lnTo>
                    <a:pt x="876" y="564"/>
                  </a:lnTo>
                  <a:lnTo>
                    <a:pt x="900" y="576"/>
                  </a:lnTo>
                  <a:lnTo>
                    <a:pt x="924" y="588"/>
                  </a:lnTo>
                  <a:lnTo>
                    <a:pt x="948" y="588"/>
                  </a:lnTo>
                  <a:lnTo>
                    <a:pt x="972" y="600"/>
                  </a:lnTo>
                  <a:lnTo>
                    <a:pt x="996" y="600"/>
                  </a:lnTo>
                  <a:lnTo>
                    <a:pt x="1032" y="612"/>
                  </a:lnTo>
                  <a:lnTo>
                    <a:pt x="1056" y="612"/>
                  </a:lnTo>
                  <a:lnTo>
                    <a:pt x="1080" y="624"/>
                  </a:lnTo>
                  <a:lnTo>
                    <a:pt x="1104" y="624"/>
                  </a:lnTo>
                  <a:lnTo>
                    <a:pt x="1128" y="636"/>
                  </a:lnTo>
                  <a:lnTo>
                    <a:pt x="1152" y="636"/>
                  </a:lnTo>
                </a:path>
              </a:pathLst>
            </a:custGeom>
            <a:noFill/>
            <a:ln w="254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5" name="Freeform 28"/>
            <p:cNvSpPr>
              <a:spLocks/>
            </p:cNvSpPr>
            <p:nvPr/>
          </p:nvSpPr>
          <p:spPr bwMode="auto">
            <a:xfrm>
              <a:off x="4200" y="1824"/>
              <a:ext cx="37" cy="61"/>
            </a:xfrm>
            <a:custGeom>
              <a:avLst/>
              <a:gdLst>
                <a:gd name="T0" fmla="*/ 0 w 37"/>
                <a:gd name="T1" fmla="*/ 0 h 61"/>
                <a:gd name="T2" fmla="*/ 24 w 37"/>
                <a:gd name="T3" fmla="*/ 12 h 61"/>
                <a:gd name="T4" fmla="*/ 24 w 37"/>
                <a:gd name="T5" fmla="*/ 36 h 61"/>
                <a:gd name="T6" fmla="*/ 36 w 37"/>
                <a:gd name="T7" fmla="*/ 60 h 61"/>
                <a:gd name="T8" fmla="*/ 0 w 3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1"/>
                <a:gd name="T17" fmla="*/ 37 w 3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1">
                  <a:moveTo>
                    <a:pt x="0" y="0"/>
                  </a:moveTo>
                  <a:lnTo>
                    <a:pt x="24" y="12"/>
                  </a:lnTo>
                  <a:lnTo>
                    <a:pt x="24" y="36"/>
                  </a:lnTo>
                  <a:lnTo>
                    <a:pt x="36" y="6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F39FD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6" name="Freeform 29"/>
            <p:cNvSpPr>
              <a:spLocks/>
            </p:cNvSpPr>
            <p:nvPr/>
          </p:nvSpPr>
          <p:spPr bwMode="auto">
            <a:xfrm>
              <a:off x="4248" y="1824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24 h 49"/>
                <a:gd name="T4" fmla="*/ 48 w 49"/>
                <a:gd name="T5" fmla="*/ 48 h 49"/>
                <a:gd name="T6" fmla="*/ 0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0" y="0"/>
                  </a:moveTo>
                  <a:lnTo>
                    <a:pt x="0" y="24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rgbClr val="FDC0E5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7" name="Freeform 30"/>
            <p:cNvSpPr>
              <a:spLocks/>
            </p:cNvSpPr>
            <p:nvPr/>
          </p:nvSpPr>
          <p:spPr bwMode="auto">
            <a:xfrm>
              <a:off x="3960" y="1440"/>
              <a:ext cx="17" cy="97"/>
            </a:xfrm>
            <a:custGeom>
              <a:avLst/>
              <a:gdLst>
                <a:gd name="T0" fmla="*/ 0 w 17"/>
                <a:gd name="T1" fmla="*/ 0 h 97"/>
                <a:gd name="T2" fmla="*/ 0 w 17"/>
                <a:gd name="T3" fmla="*/ 24 h 97"/>
                <a:gd name="T4" fmla="*/ 0 w 17"/>
                <a:gd name="T5" fmla="*/ 48 h 97"/>
                <a:gd name="T6" fmla="*/ 16 w 17"/>
                <a:gd name="T7" fmla="*/ 72 h 97"/>
                <a:gd name="T8" fmla="*/ 0 w 17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7"/>
                <a:gd name="T17" fmla="*/ 17 w 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7">
                  <a:moveTo>
                    <a:pt x="0" y="0"/>
                  </a:moveTo>
                  <a:lnTo>
                    <a:pt x="0" y="24"/>
                  </a:lnTo>
                  <a:lnTo>
                    <a:pt x="0" y="48"/>
                  </a:lnTo>
                  <a:lnTo>
                    <a:pt x="16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DC0E5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V="1">
              <a:off x="2232" y="2352"/>
              <a:ext cx="240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V="1">
              <a:off x="2088" y="2544"/>
              <a:ext cx="384" cy="1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V="1">
              <a:off x="232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 flipV="1">
              <a:off x="1992" y="2592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 flipV="1">
              <a:off x="2328" y="2640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 flipV="1">
              <a:off x="3336" y="2256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 flipV="1">
              <a:off x="2664" y="2640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 flipV="1">
              <a:off x="2568" y="2544"/>
              <a:ext cx="192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 flipV="1">
              <a:off x="2664" y="2064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 flipV="1">
              <a:off x="2280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 flipV="1">
              <a:off x="1848" y="2448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 flipV="1">
              <a:off x="1752" y="259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0" name="Line 43"/>
            <p:cNvSpPr>
              <a:spLocks noChangeShapeType="1"/>
            </p:cNvSpPr>
            <p:nvPr/>
          </p:nvSpPr>
          <p:spPr bwMode="auto">
            <a:xfrm flipV="1">
              <a:off x="3048" y="225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1" name="Line 44"/>
            <p:cNvSpPr>
              <a:spLocks noChangeShapeType="1"/>
            </p:cNvSpPr>
            <p:nvPr/>
          </p:nvSpPr>
          <p:spPr bwMode="auto">
            <a:xfrm>
              <a:off x="1848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2" name="Line 45"/>
            <p:cNvSpPr>
              <a:spLocks noChangeShapeType="1"/>
            </p:cNvSpPr>
            <p:nvPr/>
          </p:nvSpPr>
          <p:spPr bwMode="auto">
            <a:xfrm>
              <a:off x="1656" y="1872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3" name="Line 46"/>
            <p:cNvSpPr>
              <a:spLocks noChangeShapeType="1"/>
            </p:cNvSpPr>
            <p:nvPr/>
          </p:nvSpPr>
          <p:spPr bwMode="auto">
            <a:xfrm>
              <a:off x="1992" y="17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4" name="Line 47"/>
            <p:cNvSpPr>
              <a:spLocks noChangeShapeType="1"/>
            </p:cNvSpPr>
            <p:nvPr/>
          </p:nvSpPr>
          <p:spPr bwMode="auto">
            <a:xfrm>
              <a:off x="1608" y="2112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5" name="Line 48"/>
            <p:cNvSpPr>
              <a:spLocks noChangeShapeType="1"/>
            </p:cNvSpPr>
            <p:nvPr/>
          </p:nvSpPr>
          <p:spPr bwMode="auto">
            <a:xfrm>
              <a:off x="2280" y="1584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6" name="Line 49"/>
            <p:cNvSpPr>
              <a:spLocks noChangeShapeType="1"/>
            </p:cNvSpPr>
            <p:nvPr/>
          </p:nvSpPr>
          <p:spPr bwMode="auto">
            <a:xfrm>
              <a:off x="2184" y="1680"/>
              <a:ext cx="144" cy="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7" name="Line 50"/>
            <p:cNvSpPr>
              <a:spLocks noChangeShapeType="1"/>
            </p:cNvSpPr>
            <p:nvPr/>
          </p:nvSpPr>
          <p:spPr bwMode="auto">
            <a:xfrm>
              <a:off x="2472" y="1536"/>
              <a:ext cx="96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28" name="Freeform 51"/>
            <p:cNvSpPr>
              <a:spLocks/>
            </p:cNvSpPr>
            <p:nvPr/>
          </p:nvSpPr>
          <p:spPr bwMode="auto">
            <a:xfrm>
              <a:off x="4380" y="1200"/>
              <a:ext cx="61" cy="97"/>
            </a:xfrm>
            <a:custGeom>
              <a:avLst/>
              <a:gdLst>
                <a:gd name="T0" fmla="*/ 60 w 61"/>
                <a:gd name="T1" fmla="*/ 0 h 97"/>
                <a:gd name="T2" fmla="*/ 36 w 61"/>
                <a:gd name="T3" fmla="*/ 12 h 97"/>
                <a:gd name="T4" fmla="*/ 12 w 61"/>
                <a:gd name="T5" fmla="*/ 24 h 97"/>
                <a:gd name="T6" fmla="*/ 12 w 61"/>
                <a:gd name="T7" fmla="*/ 48 h 97"/>
                <a:gd name="T8" fmla="*/ 0 w 61"/>
                <a:gd name="T9" fmla="*/ 72 h 97"/>
                <a:gd name="T10" fmla="*/ 0 w 61"/>
                <a:gd name="T11" fmla="*/ 96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97"/>
                <a:gd name="T20" fmla="*/ 61 w 61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97">
                  <a:moveTo>
                    <a:pt x="60" y="0"/>
                  </a:moveTo>
                  <a:lnTo>
                    <a:pt x="36" y="12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29" name="Freeform 52"/>
            <p:cNvSpPr>
              <a:spLocks/>
            </p:cNvSpPr>
            <p:nvPr/>
          </p:nvSpPr>
          <p:spPr bwMode="auto">
            <a:xfrm>
              <a:off x="4536" y="1104"/>
              <a:ext cx="97" cy="49"/>
            </a:xfrm>
            <a:custGeom>
              <a:avLst/>
              <a:gdLst>
                <a:gd name="T0" fmla="*/ 96 w 97"/>
                <a:gd name="T1" fmla="*/ 0 h 49"/>
                <a:gd name="T2" fmla="*/ 72 w 97"/>
                <a:gd name="T3" fmla="*/ 0 h 49"/>
                <a:gd name="T4" fmla="*/ 48 w 97"/>
                <a:gd name="T5" fmla="*/ 0 h 49"/>
                <a:gd name="T6" fmla="*/ 24 w 97"/>
                <a:gd name="T7" fmla="*/ 12 h 49"/>
                <a:gd name="T8" fmla="*/ 0 w 97"/>
                <a:gd name="T9" fmla="*/ 24 h 49"/>
                <a:gd name="T10" fmla="*/ 0 w 97"/>
                <a:gd name="T11" fmla="*/ 4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9"/>
                <a:gd name="T20" fmla="*/ 97 w 97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9">
                  <a:moveTo>
                    <a:pt x="96" y="0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24" y="12"/>
                  </a:lnTo>
                  <a:lnTo>
                    <a:pt x="0" y="24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0" name="Freeform 53"/>
            <p:cNvSpPr>
              <a:spLocks/>
            </p:cNvSpPr>
            <p:nvPr/>
          </p:nvSpPr>
          <p:spPr bwMode="auto">
            <a:xfrm>
              <a:off x="4404" y="1200"/>
              <a:ext cx="49" cy="109"/>
            </a:xfrm>
            <a:custGeom>
              <a:avLst/>
              <a:gdLst>
                <a:gd name="T0" fmla="*/ 36 w 49"/>
                <a:gd name="T1" fmla="*/ 0 h 109"/>
                <a:gd name="T2" fmla="*/ 48 w 49"/>
                <a:gd name="T3" fmla="*/ 24 h 109"/>
                <a:gd name="T4" fmla="*/ 24 w 49"/>
                <a:gd name="T5" fmla="*/ 36 h 109"/>
                <a:gd name="T6" fmla="*/ 12 w 49"/>
                <a:gd name="T7" fmla="*/ 60 h 109"/>
                <a:gd name="T8" fmla="*/ 12 w 49"/>
                <a:gd name="T9" fmla="*/ 84 h 109"/>
                <a:gd name="T10" fmla="*/ 0 w 49"/>
                <a:gd name="T11" fmla="*/ 108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09"/>
                <a:gd name="T20" fmla="*/ 49 w 49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09">
                  <a:moveTo>
                    <a:pt x="36" y="0"/>
                  </a:moveTo>
                  <a:lnTo>
                    <a:pt x="48" y="24"/>
                  </a:lnTo>
                  <a:lnTo>
                    <a:pt x="24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1" name="Freeform 54"/>
            <p:cNvSpPr>
              <a:spLocks/>
            </p:cNvSpPr>
            <p:nvPr/>
          </p:nvSpPr>
          <p:spPr bwMode="auto">
            <a:xfrm>
              <a:off x="4632" y="1008"/>
              <a:ext cx="97" cy="73"/>
            </a:xfrm>
            <a:custGeom>
              <a:avLst/>
              <a:gdLst>
                <a:gd name="T0" fmla="*/ 96 w 97"/>
                <a:gd name="T1" fmla="*/ 0 h 73"/>
                <a:gd name="T2" fmla="*/ 84 w 97"/>
                <a:gd name="T3" fmla="*/ 24 h 73"/>
                <a:gd name="T4" fmla="*/ 60 w 97"/>
                <a:gd name="T5" fmla="*/ 24 h 73"/>
                <a:gd name="T6" fmla="*/ 36 w 97"/>
                <a:gd name="T7" fmla="*/ 36 h 73"/>
                <a:gd name="T8" fmla="*/ 12 w 97"/>
                <a:gd name="T9" fmla="*/ 48 h 73"/>
                <a:gd name="T10" fmla="*/ 12 w 97"/>
                <a:gd name="T11" fmla="*/ 72 h 73"/>
                <a:gd name="T12" fmla="*/ 0 w 97"/>
                <a:gd name="T13" fmla="*/ 4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73"/>
                <a:gd name="T23" fmla="*/ 97 w 97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73">
                  <a:moveTo>
                    <a:pt x="96" y="0"/>
                  </a:moveTo>
                  <a:lnTo>
                    <a:pt x="84" y="24"/>
                  </a:lnTo>
                  <a:lnTo>
                    <a:pt x="60" y="24"/>
                  </a:lnTo>
                  <a:lnTo>
                    <a:pt x="36" y="36"/>
                  </a:lnTo>
                  <a:lnTo>
                    <a:pt x="12" y="48"/>
                  </a:lnTo>
                  <a:lnTo>
                    <a:pt x="12" y="72"/>
                  </a:lnTo>
                  <a:lnTo>
                    <a:pt x="0" y="48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2" name="Freeform 55"/>
            <p:cNvSpPr>
              <a:spLocks/>
            </p:cNvSpPr>
            <p:nvPr/>
          </p:nvSpPr>
          <p:spPr bwMode="auto">
            <a:xfrm>
              <a:off x="5232" y="1536"/>
              <a:ext cx="49" cy="205"/>
            </a:xfrm>
            <a:custGeom>
              <a:avLst/>
              <a:gdLst>
                <a:gd name="T0" fmla="*/ 24 w 49"/>
                <a:gd name="T1" fmla="*/ 0 h 205"/>
                <a:gd name="T2" fmla="*/ 24 w 49"/>
                <a:gd name="T3" fmla="*/ 24 h 205"/>
                <a:gd name="T4" fmla="*/ 36 w 49"/>
                <a:gd name="T5" fmla="*/ 48 h 205"/>
                <a:gd name="T6" fmla="*/ 48 w 49"/>
                <a:gd name="T7" fmla="*/ 72 h 205"/>
                <a:gd name="T8" fmla="*/ 48 w 49"/>
                <a:gd name="T9" fmla="*/ 96 h 205"/>
                <a:gd name="T10" fmla="*/ 48 w 49"/>
                <a:gd name="T11" fmla="*/ 120 h 205"/>
                <a:gd name="T12" fmla="*/ 48 w 49"/>
                <a:gd name="T13" fmla="*/ 144 h 205"/>
                <a:gd name="T14" fmla="*/ 36 w 49"/>
                <a:gd name="T15" fmla="*/ 168 h 205"/>
                <a:gd name="T16" fmla="*/ 12 w 49"/>
                <a:gd name="T17" fmla="*/ 180 h 205"/>
                <a:gd name="T18" fmla="*/ 0 w 49"/>
                <a:gd name="T19" fmla="*/ 204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05"/>
                <a:gd name="T32" fmla="*/ 49 w 49"/>
                <a:gd name="T33" fmla="*/ 205 h 2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05">
                  <a:moveTo>
                    <a:pt x="24" y="0"/>
                  </a:moveTo>
                  <a:lnTo>
                    <a:pt x="24" y="24"/>
                  </a:lnTo>
                  <a:lnTo>
                    <a:pt x="36" y="48"/>
                  </a:lnTo>
                  <a:lnTo>
                    <a:pt x="48" y="72"/>
                  </a:lnTo>
                  <a:lnTo>
                    <a:pt x="48" y="96"/>
                  </a:lnTo>
                  <a:lnTo>
                    <a:pt x="48" y="120"/>
                  </a:lnTo>
                  <a:lnTo>
                    <a:pt x="48" y="144"/>
                  </a:lnTo>
                  <a:lnTo>
                    <a:pt x="36" y="168"/>
                  </a:lnTo>
                  <a:lnTo>
                    <a:pt x="12" y="180"/>
                  </a:lnTo>
                  <a:lnTo>
                    <a:pt x="0" y="204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3" name="Freeform 56"/>
            <p:cNvSpPr>
              <a:spLocks/>
            </p:cNvSpPr>
            <p:nvPr/>
          </p:nvSpPr>
          <p:spPr bwMode="auto">
            <a:xfrm>
              <a:off x="4200" y="1344"/>
              <a:ext cx="49" cy="121"/>
            </a:xfrm>
            <a:custGeom>
              <a:avLst/>
              <a:gdLst>
                <a:gd name="T0" fmla="*/ 48 w 49"/>
                <a:gd name="T1" fmla="*/ 0 h 121"/>
                <a:gd name="T2" fmla="*/ 24 w 49"/>
                <a:gd name="T3" fmla="*/ 0 h 121"/>
                <a:gd name="T4" fmla="*/ 12 w 49"/>
                <a:gd name="T5" fmla="*/ 24 h 121"/>
                <a:gd name="T6" fmla="*/ 12 w 49"/>
                <a:gd name="T7" fmla="*/ 48 h 121"/>
                <a:gd name="T8" fmla="*/ 0 w 49"/>
                <a:gd name="T9" fmla="*/ 72 h 121"/>
                <a:gd name="T10" fmla="*/ 0 w 49"/>
                <a:gd name="T11" fmla="*/ 96 h 121"/>
                <a:gd name="T12" fmla="*/ 0 w 49"/>
                <a:gd name="T13" fmla="*/ 12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121"/>
                <a:gd name="T23" fmla="*/ 49 w 49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121">
                  <a:moveTo>
                    <a:pt x="48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12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20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4" name="Freeform 57"/>
            <p:cNvSpPr>
              <a:spLocks/>
            </p:cNvSpPr>
            <p:nvPr/>
          </p:nvSpPr>
          <p:spPr bwMode="auto">
            <a:xfrm>
              <a:off x="4260" y="1392"/>
              <a:ext cx="37" cy="133"/>
            </a:xfrm>
            <a:custGeom>
              <a:avLst/>
              <a:gdLst>
                <a:gd name="T0" fmla="*/ 36 w 37"/>
                <a:gd name="T1" fmla="*/ 0 h 133"/>
                <a:gd name="T2" fmla="*/ 12 w 37"/>
                <a:gd name="T3" fmla="*/ 12 h 133"/>
                <a:gd name="T4" fmla="*/ 12 w 37"/>
                <a:gd name="T5" fmla="*/ 36 h 133"/>
                <a:gd name="T6" fmla="*/ 12 w 37"/>
                <a:gd name="T7" fmla="*/ 60 h 133"/>
                <a:gd name="T8" fmla="*/ 12 w 37"/>
                <a:gd name="T9" fmla="*/ 84 h 133"/>
                <a:gd name="T10" fmla="*/ 0 w 37"/>
                <a:gd name="T11" fmla="*/ 108 h 133"/>
                <a:gd name="T12" fmla="*/ 0 w 37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33"/>
                <a:gd name="T23" fmla="*/ 37 w 37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33">
                  <a:moveTo>
                    <a:pt x="36" y="0"/>
                  </a:moveTo>
                  <a:lnTo>
                    <a:pt x="12" y="12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0" y="108"/>
                  </a:lnTo>
                  <a:lnTo>
                    <a:pt x="0" y="132"/>
                  </a:lnTo>
                </a:path>
              </a:pathLst>
            </a:custGeom>
            <a:noFill/>
            <a:ln w="12700" cap="rnd">
              <a:solidFill>
                <a:srgbClr val="F39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635" name="Line 58"/>
            <p:cNvSpPr>
              <a:spLocks noChangeShapeType="1"/>
            </p:cNvSpPr>
            <p:nvPr/>
          </p:nvSpPr>
          <p:spPr bwMode="auto">
            <a:xfrm>
              <a:off x="3624" y="1680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6" name="Line 59"/>
            <p:cNvSpPr>
              <a:spLocks noChangeShapeType="1"/>
            </p:cNvSpPr>
            <p:nvPr/>
          </p:nvSpPr>
          <p:spPr bwMode="auto">
            <a:xfrm>
              <a:off x="3240" y="15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7" name="Line 60"/>
            <p:cNvSpPr>
              <a:spLocks noChangeShapeType="1"/>
            </p:cNvSpPr>
            <p:nvPr/>
          </p:nvSpPr>
          <p:spPr bwMode="auto">
            <a:xfrm>
              <a:off x="2712" y="2928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8" name="Line 61"/>
            <p:cNvSpPr>
              <a:spLocks noChangeShapeType="1"/>
            </p:cNvSpPr>
            <p:nvPr/>
          </p:nvSpPr>
          <p:spPr bwMode="auto">
            <a:xfrm>
              <a:off x="3576" y="278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39" name="Line 62"/>
            <p:cNvSpPr>
              <a:spLocks noChangeShapeType="1"/>
            </p:cNvSpPr>
            <p:nvPr/>
          </p:nvSpPr>
          <p:spPr bwMode="auto">
            <a:xfrm>
              <a:off x="3768" y="2592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0" name="Line 63"/>
            <p:cNvSpPr>
              <a:spLocks noChangeShapeType="1"/>
            </p:cNvSpPr>
            <p:nvPr/>
          </p:nvSpPr>
          <p:spPr bwMode="auto">
            <a:xfrm>
              <a:off x="2088" y="1824"/>
              <a:ext cx="48" cy="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1" name="Line 64"/>
            <p:cNvSpPr>
              <a:spLocks noChangeShapeType="1"/>
            </p:cNvSpPr>
            <p:nvPr/>
          </p:nvSpPr>
          <p:spPr bwMode="auto">
            <a:xfrm>
              <a:off x="2904" y="153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42" name="Line 65"/>
            <p:cNvSpPr>
              <a:spLocks noChangeShapeType="1"/>
            </p:cNvSpPr>
            <p:nvPr/>
          </p:nvSpPr>
          <p:spPr bwMode="auto">
            <a:xfrm>
              <a:off x="2280" y="2016"/>
              <a:ext cx="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06" name="Rectangle 6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semi-quantitative</a:t>
            </a:r>
            <a:endParaRPr lang="fr-FR" smtClean="0"/>
          </a:p>
        </p:txBody>
      </p:sp>
      <p:sp>
        <p:nvSpPr>
          <p:cNvPr id="24580" name="Rectangle 6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dirty="0" smtClean="0">
                <a:solidFill>
                  <a:srgbClr val="FF0000"/>
                </a:solidFill>
              </a:rPr>
              <a:t>Ablation aseptique du KT</a:t>
            </a:r>
            <a:endParaRPr lang="fr-FR" sz="2600" dirty="0" smtClean="0"/>
          </a:p>
          <a:p>
            <a:pPr eaLnBrk="1" hangingPunct="1"/>
            <a:r>
              <a:rPr lang="fr-FR" sz="2600" dirty="0" smtClean="0"/>
              <a:t>Seuil: &gt; 15 UFC</a:t>
            </a:r>
          </a:p>
          <a:p>
            <a:pPr eaLnBrk="1" hangingPunct="1"/>
            <a:r>
              <a:rPr lang="fr-FR" sz="2600" dirty="0" smtClean="0"/>
              <a:t>n’explore que la portion extra </a:t>
            </a:r>
            <a:r>
              <a:rPr lang="fr-FR" sz="2600" dirty="0" err="1" smtClean="0"/>
              <a:t>luminale</a:t>
            </a:r>
            <a:r>
              <a:rPr lang="fr-FR" sz="2600" dirty="0" smtClean="0"/>
              <a:t> de cathéters </a:t>
            </a:r>
          </a:p>
          <a:p>
            <a:pPr eaLnBrk="1" hangingPunct="1"/>
            <a:r>
              <a:rPr lang="fr-FR" sz="2600" dirty="0" smtClean="0"/>
              <a:t>Se:60-100% -Sp:20-50%</a:t>
            </a:r>
          </a:p>
          <a:p>
            <a:pPr eaLnBrk="1" hangingPunct="1"/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307394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03648" y="5752410"/>
            <a:ext cx="2717795" cy="369974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Brun-Buisson, AIM, 1987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Culture quantitative</a:t>
            </a:r>
            <a:endParaRPr lang="fr-FR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b="1" smtClean="0">
                <a:solidFill>
                  <a:srgbClr val="FF0000"/>
                </a:solidFill>
              </a:rPr>
              <a:t>Ablation aseptique du KT</a:t>
            </a:r>
          </a:p>
          <a:p>
            <a:pPr eaLnBrk="1" hangingPunct="1"/>
            <a:r>
              <a:rPr lang="fr-FR" sz="2600" smtClean="0"/>
              <a:t>Section de l’extrémité distale (5-6 cm)</a:t>
            </a:r>
          </a:p>
          <a:p>
            <a:pPr eaLnBrk="1" hangingPunct="1"/>
            <a:r>
              <a:rPr lang="fr-FR" sz="2600" smtClean="0"/>
              <a:t>Ajout d’1 ml eau stérile et « vortexage »</a:t>
            </a:r>
          </a:p>
          <a:p>
            <a:pPr eaLnBrk="1" hangingPunct="1"/>
            <a:r>
              <a:rPr lang="fr-FR" sz="2600" smtClean="0"/>
              <a:t>Mise en culture de 0,1 ml sur gélose</a:t>
            </a:r>
          </a:p>
          <a:p>
            <a:pPr eaLnBrk="1" hangingPunct="1"/>
            <a:r>
              <a:rPr lang="fr-FR" sz="2600" smtClean="0"/>
              <a:t>Quantification en cfu/ml, après correction de la dilution initiale (1/10)</a:t>
            </a:r>
          </a:p>
          <a:p>
            <a:pPr eaLnBrk="1" hangingPunct="1"/>
            <a:r>
              <a:rPr lang="fr-FR" sz="2600" smtClean="0"/>
              <a:t>Seuil: 1000 UFC/ml</a:t>
            </a:r>
          </a:p>
          <a:p>
            <a:pPr lvl="1" eaLnBrk="1" hangingPunct="1"/>
            <a:r>
              <a:rPr lang="fr-FR" sz="2200" smtClean="0"/>
              <a:t>Se:88%, Sp:97%</a:t>
            </a:r>
          </a:p>
        </p:txBody>
      </p:sp>
    </p:spTree>
    <p:extLst>
      <p:ext uri="{BB962C8B-B14F-4D97-AF65-F5344CB8AC3E}">
        <p14:creationId xmlns:p14="http://schemas.microsoft.com/office/powerpoint/2010/main" val="127561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300" smtClean="0"/>
              <a:t>Hémocultures différentielles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eaLnBrk="1" hangingPunct="1"/>
            <a:r>
              <a:rPr lang="fr-FR" sz="2600" dirty="0" smtClean="0"/>
              <a:t>Temps comparé de positivité des HC</a:t>
            </a:r>
          </a:p>
          <a:p>
            <a:pPr lvl="1" eaLnBrk="1" hangingPunct="1"/>
            <a:r>
              <a:rPr lang="fr-FR" sz="2200" dirty="0" smtClean="0"/>
              <a:t>2 flacons, 1 périph, 1 KT</a:t>
            </a:r>
          </a:p>
          <a:p>
            <a:pPr lvl="1" eaLnBrk="1" hangingPunct="1"/>
            <a:r>
              <a:rPr lang="fr-FR" sz="2200" dirty="0" smtClean="0"/>
              <a:t>Même remplissage, bien étiquetés, envoi rapide</a:t>
            </a:r>
          </a:p>
          <a:p>
            <a:pPr lvl="1" eaLnBrk="1" hangingPunct="1"/>
            <a:r>
              <a:rPr lang="fr-FR" sz="2200" dirty="0" smtClean="0"/>
              <a:t>Automates d’hémocultures notent l’heure de positivité des flacons en lecture optique</a:t>
            </a:r>
          </a:p>
          <a:p>
            <a:pPr lvl="1" eaLnBrk="1" hangingPunct="1"/>
            <a:r>
              <a:rPr lang="fr-FR" sz="2200" dirty="0" smtClean="0"/>
              <a:t>Si HC sur KT positive &gt; 2 heures avant HC périph</a:t>
            </a:r>
          </a:p>
          <a:p>
            <a:pPr lvl="2" eaLnBrk="1" hangingPunct="1"/>
            <a:r>
              <a:rPr lang="fr-FR" dirty="0" smtClean="0"/>
              <a:t>Infection sur KT</a:t>
            </a:r>
            <a:r>
              <a:rPr lang="fr-FR" b="1" dirty="0" smtClean="0"/>
              <a:t> </a:t>
            </a:r>
            <a:r>
              <a:rPr lang="fr-FR" dirty="0" smtClean="0"/>
              <a:t>(1-b)</a:t>
            </a:r>
          </a:p>
          <a:p>
            <a:pPr lvl="3" eaLnBrk="1" hangingPunct="1"/>
            <a:r>
              <a:rPr lang="fr-FR" sz="1800" dirty="0" smtClean="0"/>
              <a:t>Sensibilité = 91%</a:t>
            </a:r>
          </a:p>
          <a:p>
            <a:pPr lvl="3" eaLnBrk="1" hangingPunct="1"/>
            <a:r>
              <a:rPr lang="fr-FR" sz="1800" dirty="0" smtClean="0"/>
              <a:t>Spécificité = 94%</a:t>
            </a:r>
          </a:p>
          <a:p>
            <a:pPr lvl="1" eaLnBrk="1" hangingPunct="1"/>
            <a:r>
              <a:rPr lang="fr-FR" sz="2200" dirty="0" smtClean="0"/>
              <a:t>Délai possiblement différents pour </a:t>
            </a:r>
            <a:r>
              <a:rPr lang="fr-FR" sz="2200" i="1" dirty="0" smtClean="0"/>
              <a:t>S. aureus</a:t>
            </a:r>
            <a:r>
              <a:rPr lang="fr-FR" sz="2200" dirty="0" smtClean="0"/>
              <a:t> et levures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580112" y="4293096"/>
            <a:ext cx="1968552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Blot, Lancet 1999</a:t>
            </a:r>
          </a:p>
        </p:txBody>
      </p:sp>
    </p:spTree>
    <p:extLst>
      <p:ext uri="{BB962C8B-B14F-4D97-AF65-F5344CB8AC3E}">
        <p14:creationId xmlns:p14="http://schemas.microsoft.com/office/powerpoint/2010/main" val="108272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19065</TotalTime>
  <Words>2653</Words>
  <Application>Microsoft Office PowerPoint</Application>
  <PresentationFormat>Affichage à l'écran (4:3)</PresentationFormat>
  <Paragraphs>581</Paragraphs>
  <Slides>53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1_Concourse</vt:lpstr>
      <vt:lpstr>Infections sur cathéter vasculaire</vt:lpstr>
      <vt:lpstr>On va parler de: </vt:lpstr>
      <vt:lpstr>Les cathéters</vt:lpstr>
      <vt:lpstr>Pathogenèse de l’ILC: le mécanisme de l’infection va conditionner les traitements possibles</vt:lpstr>
      <vt:lpstr>Biofilm</vt:lpstr>
      <vt:lpstr>Diagnostic (infections sur KT central)</vt:lpstr>
      <vt:lpstr>Culture semi-quantitative</vt:lpstr>
      <vt:lpstr>Culture quantitative</vt:lpstr>
      <vt:lpstr>Hémocultures différentielles</vt:lpstr>
      <vt:lpstr>Diagnostic (infections sur KT central)</vt:lpstr>
      <vt:lpstr>Les définitions importantes</vt:lpstr>
      <vt:lpstr>Surveillance des ILC</vt:lpstr>
      <vt:lpstr>On vient de loin: bactériémies / KT</vt:lpstr>
      <vt:lpstr>2 réseaux de surveillance avec données sur cathéters</vt:lpstr>
      <vt:lpstr>Réa-REZO: suivi sur 1 an</vt:lpstr>
      <vt:lpstr>Exemple de courbes de suivi</vt:lpstr>
      <vt:lpstr>SPIADI 2023: 681 établissements/3 mois</vt:lpstr>
      <vt:lpstr>Microbiologie des BLC l’écologie locale n’est pas si utile</vt:lpstr>
      <vt:lpstr>Facteurs de risques</vt:lpstr>
      <vt:lpstr>Prévention des infections de CVC</vt:lpstr>
      <vt:lpstr>Mesures recommandées en France</vt:lpstr>
      <vt:lpstr>Entretien et manipulations</vt:lpstr>
      <vt:lpstr>Chlorhexidine à 2%</vt:lpstr>
      <vt:lpstr>KT central: antisepsie pour les cathéters</vt:lpstr>
      <vt:lpstr>Antibiotiques et prévention des IC</vt:lpstr>
      <vt:lpstr>Objectif : &lt; 1 BLC/1000 JH</vt:lpstr>
      <vt:lpstr>Et les KT périph ?</vt:lpstr>
      <vt:lpstr>Traitement des infections de CVC</vt:lpstr>
      <vt:lpstr>Conduite à tenir en cas de suspicion d’infection sur KT</vt:lpstr>
      <vt:lpstr>Suspicion d’infection sur KT en réanimation</vt:lpstr>
      <vt:lpstr>Bilan d’extension ILC en réanimation</vt:lpstr>
      <vt:lpstr>ATB probabiliste ILC en réanimation</vt:lpstr>
      <vt:lpstr>Ce qu’il n’y a pas dans ces recos</vt:lpstr>
      <vt:lpstr>Cathéter et neutropénie</vt:lpstr>
      <vt:lpstr>Cathéter longue durée/CI</vt:lpstr>
      <vt:lpstr>Les situations devant faire enlever un KT</vt:lpstr>
      <vt:lpstr>Infections liées aux cathéters longue durée</vt:lpstr>
      <vt:lpstr>Peut on conserver un KT avec BLC ?</vt:lpstr>
      <vt:lpstr>Diagnostic microbiologique des ILC</vt:lpstr>
      <vt:lpstr>Principe du verrou antibiotique</vt:lpstr>
      <vt:lpstr>Définitions des verrous</vt:lpstr>
      <vt:lpstr>Indications des verrous curatifs</vt:lpstr>
      <vt:lpstr>Champs d’application </vt:lpstr>
      <vt:lpstr>Contre-indications des verrous</vt:lpstr>
      <vt:lpstr>Verrou antibiotique pratique</vt:lpstr>
      <vt:lpstr>Stratégie si verrou</vt:lpstr>
      <vt:lpstr>Critères d’échec des verrous</vt:lpstr>
      <vt:lpstr>Surveillance systématique</vt:lpstr>
      <vt:lpstr>Durée d’antibiothérapie</vt:lpstr>
      <vt:lpstr>Que faire devant une culture de KT+ à l’ablation ?</vt:lpstr>
      <vt:lpstr>Présentation PowerPoint</vt:lpstr>
      <vt:lpstr>KT positif seul: ≥ 103ufc/ml</vt:lpstr>
      <vt:lpstr>Conclusion: infection de cathéter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926</cp:revision>
  <dcterms:created xsi:type="dcterms:W3CDTF">2010-11-21T17:00:31Z</dcterms:created>
  <dcterms:modified xsi:type="dcterms:W3CDTF">2025-04-23T20:51:28Z</dcterms:modified>
</cp:coreProperties>
</file>