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4"/>
  </p:notesMasterIdLst>
  <p:handoutMasterIdLst>
    <p:handoutMasterId r:id="rId45"/>
  </p:handoutMasterIdLst>
  <p:sldIdLst>
    <p:sldId id="256" r:id="rId2"/>
    <p:sldId id="833" r:id="rId3"/>
    <p:sldId id="880" r:id="rId4"/>
    <p:sldId id="858" r:id="rId5"/>
    <p:sldId id="836" r:id="rId6"/>
    <p:sldId id="851" r:id="rId7"/>
    <p:sldId id="859" r:id="rId8"/>
    <p:sldId id="857" r:id="rId9"/>
    <p:sldId id="854" r:id="rId10"/>
    <p:sldId id="881" r:id="rId11"/>
    <p:sldId id="884" r:id="rId12"/>
    <p:sldId id="882" r:id="rId13"/>
    <p:sldId id="883" r:id="rId14"/>
    <p:sldId id="879" r:id="rId15"/>
    <p:sldId id="855" r:id="rId16"/>
    <p:sldId id="875" r:id="rId17"/>
    <p:sldId id="866" r:id="rId18"/>
    <p:sldId id="867" r:id="rId19"/>
    <p:sldId id="868" r:id="rId20"/>
    <p:sldId id="869" r:id="rId21"/>
    <p:sldId id="870" r:id="rId22"/>
    <p:sldId id="871" r:id="rId23"/>
    <p:sldId id="876" r:id="rId24"/>
    <p:sldId id="877" r:id="rId25"/>
    <p:sldId id="861" r:id="rId26"/>
    <p:sldId id="862" r:id="rId27"/>
    <p:sldId id="863" r:id="rId28"/>
    <p:sldId id="860" r:id="rId29"/>
    <p:sldId id="846" r:id="rId30"/>
    <p:sldId id="849" r:id="rId31"/>
    <p:sldId id="843" r:id="rId32"/>
    <p:sldId id="878" r:id="rId33"/>
    <p:sldId id="886" r:id="rId34"/>
    <p:sldId id="874" r:id="rId35"/>
    <p:sldId id="844" r:id="rId36"/>
    <p:sldId id="848" r:id="rId37"/>
    <p:sldId id="852" r:id="rId38"/>
    <p:sldId id="834" r:id="rId39"/>
    <p:sldId id="847" r:id="rId40"/>
    <p:sldId id="856" r:id="rId41"/>
    <p:sldId id="885" r:id="rId42"/>
    <p:sldId id="85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33"/>
    <a:srgbClr val="99FF33"/>
    <a:srgbClr val="FFFF00"/>
    <a:srgbClr val="FF00FF"/>
    <a:srgbClr val="FF0000"/>
    <a:srgbClr val="969696"/>
    <a:srgbClr val="FF66FF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5652" autoAdjust="0"/>
  </p:normalViewPr>
  <p:slideViewPr>
    <p:cSldViewPr>
      <p:cViewPr varScale="1">
        <p:scale>
          <a:sx n="83" d="100"/>
          <a:sy n="83" d="100"/>
        </p:scale>
        <p:origin x="108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11/12/2025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11/12/2025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6792"/>
            <a:ext cx="4038600" cy="44503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45030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ilar.org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hyperlink" Target="https://www.preventioninfection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issionprimo.shinyapps.io/DV-PRIM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disse.santepubliquefrance.fr/ma-region/epidemies/32/#grippe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disse.santepubliquefrance.fr/page/accueil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tlas.ecdc.europa.eu/public/index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ansm.sante.fr/dossiers-thematiques/les-antibiotiques/fluoroquinolone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santepubliquefranc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jcms/fc_2875208/fr/rechercher-une-recommandation-un-avis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s://www.has-sante.fr/jcms/p_3278764/fr/choix-et-durees-d-antibiotherapie-preconisees-dans-les-infections-bacteriennes-courantes#toc_1_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as-sante.fr/jcms/fc_2875171/fr/resultat-de-recherche?FACET_THEME=c_64654%2Fc_64679%2Fc_1151805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sante.fr/antibiomalin-pour-savoir-comment-bien-utiliser-les-antibiotiqu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hcsp.fr/Explore.cgi/AvisRapport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hyperlink" Target="https://www.hcsp.fr/Explore.cgi/Telecharger?NomFichier=hcspr20250604_recommandsanitaireauxvoyageur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inrs.fr/publications/bdd/eficatt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s://www.antibiotiques-bretagne.fr/cratb/" TargetMode="External"/><Relationship Id="rId18" Type="http://schemas.openxmlformats.org/officeDocument/2006/relationships/image" Target="../media/image61.png"/><Relationship Id="rId26" Type="http://schemas.openxmlformats.org/officeDocument/2006/relationships/image" Target="../media/image65.jpeg"/><Relationship Id="rId3" Type="http://schemas.openxmlformats.org/officeDocument/2006/relationships/hyperlink" Target="http://www.gilar.org/" TargetMode="External"/><Relationship Id="rId21" Type="http://schemas.openxmlformats.org/officeDocument/2006/relationships/hyperlink" Target="https://www.cpias-nouvelle-aquitaine.fr/centre-regional-en-antibiotherapie-de-nouvelle-aquitaine-cratbnoa/" TargetMode="External"/><Relationship Id="rId7" Type="http://schemas.openxmlformats.org/officeDocument/2006/relationships/hyperlink" Target="https://www.antibioest.org/" TargetMode="External"/><Relationship Id="rId12" Type="http://schemas.openxmlformats.org/officeDocument/2006/relationships/image" Target="../media/image58.png"/><Relationship Id="rId17" Type="http://schemas.openxmlformats.org/officeDocument/2006/relationships/hyperlink" Target="https://medqual.fr/" TargetMode="External"/><Relationship Id="rId25" Type="http://schemas.openxmlformats.org/officeDocument/2006/relationships/hyperlink" Target="https://www.bourgogne-franche-comte.ars.sante.fr/le-centre-regional-en-antibiotherapie-cratb-de-bourgogne-franche-comte" TargetMode="External"/><Relationship Id="rId2" Type="http://schemas.openxmlformats.org/officeDocument/2006/relationships/image" Target="../media/image53.png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29" Type="http://schemas.openxmlformats.org/officeDocument/2006/relationships/hyperlink" Target="https://www.cpiasilesdeguadeloupe.com/about-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hyperlink" Target="https://www.normantibio.fr/" TargetMode="External"/><Relationship Id="rId24" Type="http://schemas.openxmlformats.org/officeDocument/2006/relationships/image" Target="../media/image64.png"/><Relationship Id="rId5" Type="http://schemas.openxmlformats.org/officeDocument/2006/relationships/hyperlink" Target="https://cratb-paca.fr/" TargetMode="External"/><Relationship Id="rId15" Type="http://schemas.openxmlformats.org/officeDocument/2006/relationships/hyperlink" Target="https://www.cratb-aura.fr/" TargetMode="External"/><Relationship Id="rId23" Type="http://schemas.openxmlformats.org/officeDocument/2006/relationships/hyperlink" Target="https://cpias-occitanie.fr/cratb-qui-sommes-nous/cratb-qui-sommes-nous/" TargetMode="External"/><Relationship Id="rId28" Type="http://schemas.openxmlformats.org/officeDocument/2006/relationships/image" Target="../media/image66.png"/><Relationship Id="rId10" Type="http://schemas.openxmlformats.org/officeDocument/2006/relationships/image" Target="../media/image57.png"/><Relationship Id="rId19" Type="http://schemas.openxmlformats.org/officeDocument/2006/relationships/hyperlink" Target="https://www.cpias-centre.fr/cratb/" TargetMode="External"/><Relationship Id="rId4" Type="http://schemas.openxmlformats.org/officeDocument/2006/relationships/image" Target="../media/image54.png"/><Relationship Id="rId9" Type="http://schemas.openxmlformats.org/officeDocument/2006/relationships/hyperlink" Target="https://cratb-ile-de-france.fr/" TargetMode="External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hyperlink" Target="https://cpias-oi.fr/cratb/equipe-cratb" TargetMode="External"/><Relationship Id="rId30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abxbm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www.vidal.fr/gpr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s.com/" TargetMode="External"/><Relationship Id="rId2" Type="http://schemas.openxmlformats.org/officeDocument/2006/relationships/hyperlink" Target="https://www.theriaque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rat.fr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ur-lille.fr/centre-prevention-sante-longevite/vaccins-et-voyages/preparer-ses-voyages/" TargetMode="External"/><Relationship Id="rId2" Type="http://schemas.openxmlformats.org/officeDocument/2006/relationships/hyperlink" Target="https://promedmail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ectiologie.com/fr/diaporamas-recommandations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infectiologie.com/fr/recommandation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infectiologie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vac.fr/" TargetMode="External"/><Relationship Id="rId2" Type="http://schemas.openxmlformats.org/officeDocument/2006/relationships/hyperlink" Target="https://professionnels.vaccination-info-service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hyperlink" Target="https://www.mesvaccins.net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ntibiotree.org/" TargetMode="External"/><Relationship Id="rId3" Type="http://schemas.openxmlformats.org/officeDocument/2006/relationships/hyperlink" Target="https://www.sciencedirect.com/science/article/pii/S0399077X20307599" TargetMode="External"/><Relationship Id="rId7" Type="http://schemas.openxmlformats.org/officeDocument/2006/relationships/hyperlink" Target="https://www.stabilis.org/" TargetMode="External"/><Relationship Id="rId2" Type="http://schemas.openxmlformats.org/officeDocument/2006/relationships/hyperlink" Target="https://www.sciencedirect.com/science/article/abs/pii/S277274322500002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medit-normandie.fr/boite-a-outils/bon-usage/liste-des-medicaments-ecrasables/liste-des-medicaments-ecrasables,3184,3511.html" TargetMode="External"/><Relationship Id="rId5" Type="http://schemas.openxmlformats.org/officeDocument/2006/relationships/hyperlink" Target="https://www.infectiologie.com/UserFiles/File/spilf/recos/doses-spilf-sfpt-casfm-2025.pdf" TargetMode="External"/><Relationship Id="rId4" Type="http://schemas.openxmlformats.org/officeDocument/2006/relationships/hyperlink" Target="https://www.sciencedirect.com/science/article/pii/S0399077X20301530?via%3Dihub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biogarde.org/boutiques/index" TargetMode="External"/><Relationship Id="rId7" Type="http://schemas.openxmlformats.org/officeDocument/2006/relationships/hyperlink" Target="https://play.google.com/store/apps/details?id=com.recoantifongiques&amp;hl=fr" TargetMode="External"/><Relationship Id="rId2" Type="http://schemas.openxmlformats.org/officeDocument/2006/relationships/hyperlink" Target="https://www.epopi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uides.antibioest.org/#/" TargetMode="External"/><Relationship Id="rId5" Type="http://schemas.openxmlformats.org/officeDocument/2006/relationships/hyperlink" Target="https://gilar.org/antibiogilar.html" TargetMode="External"/><Relationship Id="rId4" Type="http://schemas.openxmlformats.org/officeDocument/2006/relationships/hyperlink" Target="https://antibioclic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mantibio.fr/evaluation-des-pratiques/cas-vignettes-uri/quizz-uri-accueil,3964,4947.html" TargetMode="External"/><Relationship Id="rId13" Type="http://schemas.openxmlformats.org/officeDocument/2006/relationships/hyperlink" Target="https://medqual.fr/images/PRO/FORMATION/Elearning/Reponses-test-7.pdf" TargetMode="External"/><Relationship Id="rId3" Type="http://schemas.openxmlformats.org/officeDocument/2006/relationships/hyperlink" Target="https://cratb-ara-apps.chu-lyon.fr/quiz_ist/" TargetMode="External"/><Relationship Id="rId7" Type="http://schemas.openxmlformats.org/officeDocument/2006/relationships/hyperlink" Target="https://www.normantibio.fr/outils/quiz-infections-respiratoires-aigues-en-medecine-generale,1504,13474.html" TargetMode="External"/><Relationship Id="rId12" Type="http://schemas.openxmlformats.org/officeDocument/2006/relationships/hyperlink" Target="https://docs.google.com/forms/d/e/1FAIpQLSf4fk27C57ylbfJQ-WL-GEiBtH83BtbfvnaVh3g7UhG5b2cwg/viewform" TargetMode="External"/><Relationship Id="rId2" Type="http://schemas.openxmlformats.org/officeDocument/2006/relationships/hyperlink" Target="https://cratb-ara-apps.chu-lyon.fr/quiz_respi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ormantibio.fr/evaluation-des-pratiques/quizz-durees-d-antibiotherapie/quizz-duree-de-l-antibiotherapie-accueil,5405,12481.html" TargetMode="External"/><Relationship Id="rId11" Type="http://schemas.openxmlformats.org/officeDocument/2006/relationships/hyperlink" Target="https://medqual.fr/images/PRO/FORMATION/Elearning/Correction-Test-5.pdf" TargetMode="External"/><Relationship Id="rId5" Type="http://schemas.openxmlformats.org/officeDocument/2006/relationships/hyperlink" Target="https://view.genial.ly/618294ff1a19e00de26c6ff0" TargetMode="External"/><Relationship Id="rId15" Type="http://schemas.openxmlformats.org/officeDocument/2006/relationships/hyperlink" Target="https://medqual.fr/images/PRO/FORMATION/Elearning/TEST-MEDQUAL-8-reponses.pdf" TargetMode="External"/><Relationship Id="rId10" Type="http://schemas.openxmlformats.org/officeDocument/2006/relationships/hyperlink" Target="https://docs.google.com/forms/d/e/1FAIpQLSf-UKU8eYXnJELvQk2Bnvnr5Tturg4zbrTjAR0B_DUj3T-g5A/viewform?usp=pp_url" TargetMode="External"/><Relationship Id="rId4" Type="http://schemas.openxmlformats.org/officeDocument/2006/relationships/hyperlink" Target="https://cratb-ara-apps.chu-lyon.fr/quiz_allergies/" TargetMode="External"/><Relationship Id="rId9" Type="http://schemas.openxmlformats.org/officeDocument/2006/relationships/hyperlink" Target="https://medqual.fr/index.php/test-vaccination-quizz/quizzes/test-medqual-medecins/test-medqual-medecins-n-10/play?learningId=0&amp;amp;access=" TargetMode="External"/><Relationship Id="rId14" Type="http://schemas.openxmlformats.org/officeDocument/2006/relationships/hyperlink" Target="https://docs.google.com/forms/d/e/1FAIpQLSfPLdMfKAuKyrIQI0pWI8w-v72YwYRYjhjxXmJvJUHnH-7nrQ/viewform?usp=pp_ur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editbretagne.fr/activites-et-thematiques/infectiologie/boite-a-outils-infectiologie/epp-duree-traitement/" TargetMode="External"/><Relationship Id="rId2" Type="http://schemas.openxmlformats.org/officeDocument/2006/relationships/hyperlink" Target="https://www.omeditbretagne.fr/activites-et-thematiques/infectiologie/boite-a-outils-infectiologie/epp-iu-chez-le-s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ormantibio.fr/evaluation-des-pratiques/audits/audits,4261,5496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pias-occitanie.fr/cratb-qui-sommes-nous/outils-pedagogiques-pour-les-ema/" TargetMode="External"/><Relationship Id="rId2" Type="http://schemas.openxmlformats.org/officeDocument/2006/relationships/hyperlink" Target="https://www.normantibio.fr/evaluation-des-pratiques/quizz-durees-d-antibiotherapie/quizz-duree-d-antibiotherapie-les-questions,5405,12482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issionantibiotix.ch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gilar.org/UserFiles/File/guides/ordo-non-pres-atb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hyperlink" Target="https://gilar.org/UserFiles/File/guides/ordo-non-pres-atb-pediatrique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fectiologi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infectiologie.com/fr/anciens-seminaires.html" TargetMode="External"/><Relationship Id="rId7" Type="http://schemas.openxmlformats.org/officeDocument/2006/relationships/hyperlink" Target="https://www.infectiologie.com/fr/recommandations.html" TargetMode="External"/><Relationship Id="rId2" Type="http://schemas.openxmlformats.org/officeDocument/2006/relationships/hyperlink" Target="https://www.infectiologie.com/fr/dpc-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fectiologie.com/fr/documents-grand-public.html" TargetMode="External"/><Relationship Id="rId5" Type="http://schemas.openxmlformats.org/officeDocument/2006/relationships/hyperlink" Target="https://www.infectiologie.com/UserFiles/File/formation/epilly-trop/livre-epillytrop2022.pdf" TargetMode="External"/><Relationship Id="rId4" Type="http://schemas.openxmlformats.org/officeDocument/2006/relationships/hyperlink" Target="https://www.infectiologie.com/fr/jni24-com.html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infectious-diseases-now/vol/53/issue/8/suppl/S" TargetMode="External"/><Relationship Id="rId2" Type="http://schemas.openxmlformats.org/officeDocument/2006/relationships/hyperlink" Target="https://www.sciencedirect.com/special-issue/10KVX9HCLS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gpip.sfpediatrie.com/documents-du-gpi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ntibioclic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68873" y="2204864"/>
            <a:ext cx="8893175" cy="1974255"/>
          </a:xfrm>
        </p:spPr>
        <p:txBody>
          <a:bodyPr/>
          <a:lstStyle/>
          <a:p>
            <a:r>
              <a:rPr lang="fr-FR" dirty="0" smtClean="0"/>
              <a:t>Outils </a:t>
            </a:r>
            <a:r>
              <a:rPr lang="fr-FR" dirty="0"/>
              <a:t>de prescription et d'adaptation des </a:t>
            </a:r>
            <a:r>
              <a:rPr lang="fr-FR" dirty="0" smtClean="0"/>
              <a:t>antibiotiques: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865200"/>
            <a:ext cx="4824536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S. Alfandari, Infectiologie, CHU Lille/CH Tourcoing</a:t>
            </a:r>
          </a:p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salfandari@ch-tourcoing.fr</a:t>
            </a: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sergealf.bsky.social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‬</a:t>
            </a:r>
            <a:endParaRPr lang="fr-FR" sz="16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034844" y="5014891"/>
            <a:ext cx="2441103" cy="566738"/>
            <a:chOff x="114673" y="6291262"/>
            <a:chExt cx="2441103" cy="566738"/>
          </a:xfrm>
        </p:grpSpPr>
        <p:pic>
          <p:nvPicPr>
            <p:cNvPr id="8" name="Picture 2" descr="GILA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1008192"/>
            <a:ext cx="91440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DUACAI 11/12/25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353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pour l’hôpital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" y="1340768"/>
            <a:ext cx="6301344" cy="53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4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33" y="0"/>
            <a:ext cx="1479867" cy="14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9453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" y="1874168"/>
            <a:ext cx="600233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12985"/>
            <a:ext cx="4477058" cy="16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" y="5668923"/>
            <a:ext cx="82692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pour l’hôpital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1196752"/>
            <a:ext cx="5743954" cy="52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53" y="3483942"/>
            <a:ext cx="4245047" cy="33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90" y="2080103"/>
            <a:ext cx="4692774" cy="12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1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pour </a:t>
            </a:r>
            <a:r>
              <a:rPr lang="fr-FR" dirty="0" smtClean="0"/>
              <a:t>la ville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1158633"/>
            <a:ext cx="7427044" cy="545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6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visualisation: primo</a:t>
            </a:r>
            <a:endParaRPr lang="fr-FR" dirty="0"/>
          </a:p>
        </p:txBody>
      </p:sp>
      <p:pic>
        <p:nvPicPr>
          <p:cNvPr id="174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328592" cy="29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8540"/>
            <a:ext cx="4639816" cy="2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visualisation</a:t>
            </a:r>
            <a:endParaRPr lang="fr-F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" y="1340768"/>
            <a:ext cx="28289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19"/>
            <a:ext cx="3597349" cy="26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64" y="836712"/>
            <a:ext cx="4089773" cy="25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5974" y="5517232"/>
            <a:ext cx="67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Beaucoup d’infos sont au stade de </a:t>
            </a:r>
            <a:r>
              <a:rPr lang="fr-FR" dirty="0" err="1" smtClean="0"/>
              <a:t>dataset</a:t>
            </a:r>
            <a:r>
              <a:rPr lang="fr-FR" dirty="0" smtClean="0"/>
              <a:t>  à traiter soi même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76156"/>
              </p:ext>
            </p:extLst>
          </p:nvPr>
        </p:nvGraphicFramePr>
        <p:xfrm>
          <a:off x="1164802" y="5949280"/>
          <a:ext cx="7531096" cy="76200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454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1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Année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SARM : Taux d'incidence des prélèvements cliniques positifs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 coli BLSE : Taux d'incidence des prélèvements cliniques positifs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K. </a:t>
                      </a:r>
                      <a:r>
                        <a:rPr lang="fr-FR" sz="11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pneumoniae</a:t>
                      </a:r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BLSE : Taux d'incidence des prélèvements cliniques positifs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1" y="1888455"/>
            <a:ext cx="241303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17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dirty="0" smtClean="0"/>
              <a:t>Outils de visualisation</a:t>
            </a:r>
            <a:br>
              <a:rPr lang="fr-FR" dirty="0" smtClean="0"/>
            </a:br>
            <a:r>
              <a:rPr lang="fr-FR" sz="2400" dirty="0" smtClean="0"/>
              <a:t>ECDC Atlas </a:t>
            </a:r>
            <a:r>
              <a:rPr lang="fr-FR" sz="2400" dirty="0"/>
              <a:t>ID: </a:t>
            </a:r>
            <a:r>
              <a:rPr lang="fr-FR" sz="2400" dirty="0">
                <a:hlinkClick r:id="rId2"/>
              </a:rPr>
              <a:t>https://atlas.ecdc.europa.eu/public/index.aspx</a:t>
            </a:r>
            <a:r>
              <a:rPr lang="fr-FR" sz="2400" dirty="0"/>
              <a:t> </a:t>
            </a:r>
            <a:endParaRPr lang="fr-FR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8024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9" y="2283434"/>
            <a:ext cx="3711041" cy="44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1447"/>
            <a:ext cx="5256584" cy="28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4393005" cy="14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0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Agence nationale de sécurité du médicament et des produits de </a:t>
            </a:r>
            <a:r>
              <a:rPr lang="fr-FR" dirty="0" smtClean="0"/>
              <a:t>santé: ANSM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Informations de sécurité sur les médicaments</a:t>
            </a:r>
          </a:p>
          <a:p>
            <a:pPr lvl="1"/>
            <a:r>
              <a:rPr lang="fr-FR" dirty="0" smtClean="0"/>
              <a:t>Rappel de produits</a:t>
            </a:r>
          </a:p>
          <a:p>
            <a:pPr lvl="1"/>
            <a:r>
              <a:rPr lang="fr-FR" dirty="0" smtClean="0"/>
              <a:t>Mise en garde sur l’utilisation</a:t>
            </a:r>
          </a:p>
          <a:p>
            <a:pPr lvl="2"/>
            <a:r>
              <a:rPr lang="fr-FR" dirty="0" smtClean="0"/>
              <a:t>Par ex: </a:t>
            </a:r>
            <a:r>
              <a:rPr lang="fr-FR" dirty="0" smtClean="0">
                <a:hlinkClick r:id="rId2"/>
              </a:rPr>
              <a:t>restriction utilisation fluoroquinolones</a:t>
            </a:r>
            <a:endParaRPr lang="fr-FR" dirty="0" smtClean="0"/>
          </a:p>
          <a:p>
            <a:pPr marL="392113" lvl="1" indent="0">
              <a:buNone/>
            </a:pPr>
            <a:endParaRPr lang="fr-FR" dirty="0" smtClean="0"/>
          </a:p>
          <a:p>
            <a:r>
              <a:rPr lang="fr-FR" dirty="0"/>
              <a:t>Disponibilité des produits de </a:t>
            </a:r>
            <a:r>
              <a:rPr lang="fr-FR" dirty="0" smtClean="0"/>
              <a:t>santé</a:t>
            </a:r>
          </a:p>
          <a:p>
            <a:pPr lvl="1"/>
            <a:r>
              <a:rPr lang="fr-FR" dirty="0" smtClean="0"/>
              <a:t>Ruptures de stocks</a:t>
            </a:r>
          </a:p>
          <a:p>
            <a:pPr lvl="1"/>
            <a:r>
              <a:rPr lang="fr-FR" dirty="0" smtClean="0"/>
              <a:t>Tensions d’approvisionnement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44625"/>
            <a:ext cx="1314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68"/>
    </mc:Choice>
    <mc:Fallback xmlns="">
      <p:transition spd="slow" advTm="799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Données de surveillance de maladies infectieuses</a:t>
            </a:r>
          </a:p>
          <a:p>
            <a:pPr lvl="1"/>
            <a:r>
              <a:rPr lang="fr-FR" dirty="0" smtClean="0"/>
              <a:t>Nombreux documents consultables</a:t>
            </a:r>
          </a:p>
          <a:p>
            <a:r>
              <a:rPr lang="fr-FR" dirty="0" smtClean="0"/>
              <a:t>Veille épidémique</a:t>
            </a:r>
          </a:p>
          <a:p>
            <a:r>
              <a:rPr lang="fr-FR" dirty="0" smtClean="0"/>
              <a:t>Edite:</a:t>
            </a:r>
          </a:p>
          <a:p>
            <a:pPr lvl="1"/>
            <a:r>
              <a:rPr lang="fr-FR" dirty="0" smtClean="0"/>
              <a:t>Bulletin épidémiologique hebdomadaire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Santé Publique France 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020591" cy="229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20"/>
    </mc:Choice>
    <mc:Fallback xmlns="">
      <p:transition spd="slow" advTm="12482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Propose en particulier des fiches faites avec les sociétés savantes</a:t>
            </a:r>
          </a:p>
          <a:p>
            <a:pPr lvl="1"/>
            <a:r>
              <a:rPr lang="fr-FR" dirty="0">
                <a:hlinkClick r:id="rId2"/>
              </a:rPr>
              <a:t>Choix et durées d’antibiothérapie préconisées dans les infections bactériennes courantes</a:t>
            </a:r>
            <a:endParaRPr lang="fr-FR" dirty="0"/>
          </a:p>
          <a:p>
            <a:pPr lvl="1"/>
            <a:r>
              <a:rPr lang="fr-FR" dirty="0"/>
              <a:t>Actualisées </a:t>
            </a:r>
            <a:r>
              <a:rPr lang="fr-FR" dirty="0" smtClean="0"/>
              <a:t>régulièrement</a:t>
            </a:r>
          </a:p>
          <a:p>
            <a:pPr lvl="1"/>
            <a:r>
              <a:rPr lang="fr-FR" dirty="0" smtClean="0"/>
              <a:t>Site mal rangé: on a du mal à trouver ce qu’on cherche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Haute autorité de santé: </a:t>
            </a:r>
            <a:r>
              <a:rPr lang="fr-FR" dirty="0">
                <a:hlinkClick r:id="rId3"/>
              </a:rPr>
              <a:t>HAS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43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514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43862"/>
            <a:ext cx="2592288" cy="23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27"/>
    </mc:Choice>
    <mc:Fallback xmlns="">
      <p:transition spd="slow" advTm="717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pour la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Sites internet</a:t>
            </a:r>
          </a:p>
          <a:p>
            <a:r>
              <a:rPr lang="fr-FR" dirty="0" smtClean="0"/>
              <a:t>Outils de visualisation</a:t>
            </a:r>
          </a:p>
          <a:p>
            <a:r>
              <a:rPr lang="fr-FR" dirty="0" smtClean="0"/>
              <a:t>Quelques applications</a:t>
            </a:r>
          </a:p>
          <a:p>
            <a:r>
              <a:rPr lang="fr-FR" dirty="0" smtClean="0"/>
              <a:t>Liste de discussion</a:t>
            </a:r>
          </a:p>
          <a:p>
            <a:r>
              <a:rPr lang="fr-FR" dirty="0" smtClean="0"/>
              <a:t>Newsletters</a:t>
            </a:r>
          </a:p>
          <a:p>
            <a:r>
              <a:rPr lang="fr-FR" dirty="0" smtClean="0"/>
              <a:t>Réseaux sociaux</a:t>
            </a:r>
          </a:p>
          <a:p>
            <a:r>
              <a:rPr lang="fr-FR" dirty="0" smtClean="0"/>
              <a:t>E-learning</a:t>
            </a:r>
          </a:p>
          <a:p>
            <a:r>
              <a:rPr lang="fr-FR" dirty="0" smtClean="0"/>
              <a:t>Jeux</a:t>
            </a:r>
          </a:p>
          <a:p>
            <a:r>
              <a:rPr lang="fr-FR" dirty="0" smtClean="0"/>
              <a:t>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78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Site pédagogique pour le grand public</a:t>
            </a:r>
          </a:p>
          <a:p>
            <a:r>
              <a:rPr lang="fr-FR" dirty="0" smtClean="0"/>
              <a:t>Information sur:</a:t>
            </a:r>
          </a:p>
          <a:p>
            <a:pPr lvl="1"/>
            <a:r>
              <a:rPr lang="fr-FR" dirty="0" smtClean="0"/>
              <a:t>Les maladies</a:t>
            </a:r>
          </a:p>
          <a:p>
            <a:pPr lvl="1"/>
            <a:r>
              <a:rPr lang="fr-FR" dirty="0" smtClean="0"/>
              <a:t>Les pathogènes</a:t>
            </a:r>
          </a:p>
          <a:p>
            <a:pPr lvl="1"/>
            <a:r>
              <a:rPr lang="fr-FR" dirty="0" smtClean="0"/>
              <a:t>Les antibiotiques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Antibiomalin</a:t>
            </a:r>
            <a:endParaRPr lang="fr-F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82" y="2780928"/>
            <a:ext cx="2664296" cy="60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5"/>
    </mc:Choice>
    <mc:Fallback xmlns="">
      <p:transition spd="slow" advTm="337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Très active en particulier pendant le COVID</a:t>
            </a:r>
          </a:p>
          <a:p>
            <a:r>
              <a:rPr lang="fr-FR" dirty="0"/>
              <a:t>Publie tous les ans les recommandations sanitaires aux voyageurs </a:t>
            </a:r>
            <a:r>
              <a:rPr lang="fr-FR" dirty="0" smtClean="0"/>
              <a:t>(généralement en juin)</a:t>
            </a:r>
          </a:p>
          <a:p>
            <a:pPr lvl="1"/>
            <a:r>
              <a:rPr lang="fr-FR" dirty="0" smtClean="0"/>
              <a:t>Conseils prophylaxies et vaccination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Haut conseil de santé publique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2858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1"/>
            <a:ext cx="2606948" cy="36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63"/>
    </mc:Choice>
    <mc:Fallback xmlns="">
      <p:transition spd="slow" advTm="5326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Base de données EFICATT "Exposition fortuite à un agent infectieux et conduite à tenir en milieu de travail« </a:t>
            </a:r>
          </a:p>
          <a:p>
            <a:pPr lvl="1"/>
            <a:r>
              <a:rPr lang="fr-FR" dirty="0" smtClean="0"/>
              <a:t>Information sur des pathogènes rares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INRS</a:t>
            </a:r>
            <a:r>
              <a:rPr lang="fr-FR" dirty="0" smtClean="0"/>
              <a:t> Santé et sécurité au travail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23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8160"/>
            <a:ext cx="452003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13" y="3933056"/>
            <a:ext cx="4351411" cy="26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6"/>
    </mc:Choice>
    <mc:Fallback xmlns="">
      <p:transition spd="slow" advTm="450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 CRATB par région</a:t>
            </a:r>
          </a:p>
          <a:p>
            <a:pPr lvl="1"/>
            <a:r>
              <a:rPr lang="fr-FR" dirty="0" smtClean="0"/>
              <a:t>Avec des antennes dans certains départements</a:t>
            </a:r>
          </a:p>
          <a:p>
            <a:pPr lvl="1"/>
            <a:r>
              <a:rPr lang="fr-FR" dirty="0" smtClean="0"/>
              <a:t>Organisation du bon usage des ATB</a:t>
            </a:r>
          </a:p>
          <a:p>
            <a:pPr lvl="2"/>
            <a:r>
              <a:rPr lang="fr-FR" dirty="0" smtClean="0"/>
              <a:t>Production de documents, webinaires, formations présentielles</a:t>
            </a:r>
          </a:p>
          <a:p>
            <a:pPr lvl="2"/>
            <a:r>
              <a:rPr lang="fr-FR" dirty="0" smtClean="0"/>
              <a:t>Ne </a:t>
            </a:r>
            <a:r>
              <a:rPr lang="fr-FR" dirty="0"/>
              <a:t>sont pas là pour donner des </a:t>
            </a:r>
            <a:r>
              <a:rPr lang="fr-FR" dirty="0" smtClean="0"/>
              <a:t>avis</a:t>
            </a:r>
            <a:endParaRPr lang="fr-FR" dirty="0"/>
          </a:p>
          <a:p>
            <a:r>
              <a:rPr lang="fr-FR" dirty="0" smtClean="0"/>
              <a:t>Pilotent des équipes multidisciplinaires en antibiothérapie (EMA)</a:t>
            </a:r>
          </a:p>
          <a:p>
            <a:pPr lvl="1"/>
            <a:r>
              <a:rPr lang="fr-FR" dirty="0" smtClean="0"/>
              <a:t>EMA basées dans des hôpitaux</a:t>
            </a:r>
          </a:p>
          <a:p>
            <a:pPr lvl="1"/>
            <a:r>
              <a:rPr lang="fr-FR" dirty="0" smtClean="0"/>
              <a:t>Mènent des actions de BUA ville/EMS/hôpitaux</a:t>
            </a:r>
          </a:p>
          <a:p>
            <a:pPr lvl="1"/>
            <a:r>
              <a:rPr lang="fr-FR" dirty="0" smtClean="0"/>
              <a:t>Donnent des avis à la demande</a:t>
            </a:r>
          </a:p>
          <a:p>
            <a:pPr lvl="2"/>
            <a:r>
              <a:rPr lang="fr-FR" dirty="0" smtClean="0"/>
              <a:t>Téléphonique ou </a:t>
            </a:r>
            <a:r>
              <a:rPr lang="fr-FR" dirty="0" err="1" smtClean="0"/>
              <a:t>téléavis</a:t>
            </a:r>
            <a:r>
              <a:rPr lang="fr-FR" dirty="0" smtClean="0"/>
              <a:t> type </a:t>
            </a:r>
            <a:r>
              <a:rPr lang="fr-FR" dirty="0" err="1" smtClean="0"/>
              <a:t>omnidoc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centres régionaux en antibiothérapie: CRATB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73"/>
    </mc:Choice>
    <mc:Fallback xmlns="">
      <p:transition spd="slow" advTm="10947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centres régionaux en antibiothérapie: CRATB</a:t>
            </a:r>
            <a:endParaRPr lang="fr-FR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34B2CF8-25D3-8052-C67A-9D8A1AA1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381" y="1414074"/>
            <a:ext cx="2339212" cy="27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entre Régional en Antibiothérapie (CRATB) des Hauts de France">
            <a:hlinkClick r:id="rId3"/>
            <a:extLst>
              <a:ext uri="{FF2B5EF4-FFF2-40B4-BE49-F238E27FC236}">
                <a16:creationId xmlns:a16="http://schemas.microsoft.com/office/drawing/2014/main" id="{35653D93-B4F3-2190-C056-910D47E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05" y="1484784"/>
            <a:ext cx="1905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5"/>
            <a:extLst>
              <a:ext uri="{FF2B5EF4-FFF2-40B4-BE49-F238E27FC236}">
                <a16:creationId xmlns:a16="http://schemas.microsoft.com/office/drawing/2014/main" id="{0CA581D5-A877-8D7C-BC17-CA88C351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4" y="3400603"/>
            <a:ext cx="1736576" cy="11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7"/>
            <a:extLst>
              <a:ext uri="{FF2B5EF4-FFF2-40B4-BE49-F238E27FC236}">
                <a16:creationId xmlns:a16="http://schemas.microsoft.com/office/drawing/2014/main" id="{7E85C26B-9CA3-EF2A-627B-E0176F7C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491" y="1478201"/>
            <a:ext cx="1876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hlinkClick r:id="rId9"/>
            <a:extLst>
              <a:ext uri="{FF2B5EF4-FFF2-40B4-BE49-F238E27FC236}">
                <a16:creationId xmlns:a16="http://schemas.microsoft.com/office/drawing/2014/main" id="{2C81488C-A355-902C-C079-E444BE61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675" y="2626115"/>
            <a:ext cx="1457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hlinkClick r:id="rId11"/>
            <a:extLst>
              <a:ext uri="{FF2B5EF4-FFF2-40B4-BE49-F238E27FC236}">
                <a16:creationId xmlns:a16="http://schemas.microsoft.com/office/drawing/2014/main" id="{193A1462-A471-52F0-12B0-0C357B34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916" y="3110825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hlinkClick r:id="rId13"/>
            <a:extLst>
              <a:ext uri="{FF2B5EF4-FFF2-40B4-BE49-F238E27FC236}">
                <a16:creationId xmlns:a16="http://schemas.microsoft.com/office/drawing/2014/main" id="{70EFAA1B-47B9-A9BA-964B-AD120565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724780"/>
            <a:ext cx="23098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hlinkClick r:id="rId15"/>
            <a:extLst>
              <a:ext uri="{FF2B5EF4-FFF2-40B4-BE49-F238E27FC236}">
                <a16:creationId xmlns:a16="http://schemas.microsoft.com/office/drawing/2014/main" id="{9B607887-7301-B80F-FEF0-0EC968F1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05668"/>
            <a:ext cx="1857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17"/>
            <a:extLst>
              <a:ext uri="{FF2B5EF4-FFF2-40B4-BE49-F238E27FC236}">
                <a16:creationId xmlns:a16="http://schemas.microsoft.com/office/drawing/2014/main" id="{42D77332-ED2F-8898-8FFB-713C23CB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79" y="2809871"/>
            <a:ext cx="1648771" cy="4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2" y="5589240"/>
            <a:ext cx="1341304" cy="4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71" y="5317839"/>
            <a:ext cx="1122904" cy="10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7" y="5661248"/>
            <a:ext cx="1382483" cy="7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s://www.bourgogne-franche-comte.ars.sante.fr/system/files/styles/ars_detail_page_content/private/2023-11/CRA-tb_BFC_logo_678x454jpg.jpg?itok=FAszN7mC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67423"/>
            <a:ext cx="1035029" cy="6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RAtb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64" y="4651088"/>
            <a:ext cx="13811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 CRAtb DC Jaune.pn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73" y="1418631"/>
            <a:ext cx="1039341" cy="10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9"/>
    </mc:Choice>
    <mc:Fallback xmlns="">
      <p:transition spd="slow" advTm="2322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Calcul du </a:t>
            </a:r>
            <a:r>
              <a:rPr lang="fr-FR" dirty="0" smtClean="0"/>
              <a:t>dosage </a:t>
            </a:r>
            <a:r>
              <a:rPr lang="fr-FR" dirty="0"/>
              <a:t>des antibiotiques en situation d'obésité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Adapter la posologie selon le poids: </a:t>
            </a:r>
            <a:r>
              <a:rPr lang="fr-FR" dirty="0" smtClean="0">
                <a:hlinkClick r:id="rId2"/>
              </a:rPr>
              <a:t>abxbmi.com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33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6" y="3212976"/>
            <a:ext cx="4484532" cy="262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0"/>
    </mc:Choice>
    <mc:Fallback xmlns="">
      <p:transition spd="slow" advTm="508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Sitegpr.com</a:t>
            </a:r>
            <a:endParaRPr lang="fr-FR" dirty="0" smtClean="0"/>
          </a:p>
          <a:p>
            <a:pPr lvl="1"/>
            <a:r>
              <a:rPr lang="fr-FR" dirty="0" smtClean="0"/>
              <a:t>Gratuit pour les médecins libéraux</a:t>
            </a:r>
          </a:p>
          <a:p>
            <a:pPr lvl="1"/>
            <a:r>
              <a:rPr lang="fr-FR" dirty="0" smtClean="0"/>
              <a:t>Adaptation médicamenteuse chez l’insuffisant rénal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GPR: adaptation dose chez l’insuffisant rénal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333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104456" cy="348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15"/>
    </mc:Choice>
    <mc:Fallback xmlns="">
      <p:transition spd="slow" advTm="3881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Français</a:t>
            </a:r>
          </a:p>
          <a:p>
            <a:pPr lvl="1"/>
            <a:r>
              <a:rPr lang="fr-FR" dirty="0" smtClean="0"/>
              <a:t>Base </a:t>
            </a:r>
            <a:r>
              <a:rPr lang="fr-FR" dirty="0" smtClean="0">
                <a:hlinkClick r:id="rId2"/>
              </a:rPr>
              <a:t>Thériaque </a:t>
            </a:r>
            <a:r>
              <a:rPr lang="fr-FR" dirty="0" smtClean="0"/>
              <a:t>accessible en individuel sur inscription</a:t>
            </a:r>
          </a:p>
          <a:p>
            <a:pPr lvl="1"/>
            <a:r>
              <a:rPr lang="fr-FR" dirty="0" smtClean="0"/>
              <a:t>Données sur les médicaments</a:t>
            </a:r>
          </a:p>
          <a:p>
            <a:pPr lvl="1"/>
            <a:r>
              <a:rPr lang="fr-FR" dirty="0" smtClean="0"/>
              <a:t>Module d’interactions médicamenteuses</a:t>
            </a:r>
          </a:p>
          <a:p>
            <a:r>
              <a:rPr lang="fr-FR" dirty="0" smtClean="0"/>
              <a:t>En Anglais: </a:t>
            </a:r>
            <a:r>
              <a:rPr lang="fr-FR" dirty="0" smtClean="0">
                <a:hlinkClick r:id="rId3"/>
              </a:rPr>
              <a:t>https://www.drugs.com</a:t>
            </a:r>
            <a:endParaRPr lang="fr-FR" dirty="0" smtClean="0"/>
          </a:p>
          <a:p>
            <a:pPr lvl="1"/>
            <a:r>
              <a:rPr lang="fr-FR" dirty="0" smtClean="0"/>
              <a:t>Même chose, sans inscription préalable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Interactions </a:t>
            </a:r>
            <a:r>
              <a:rPr lang="fr-FR" dirty="0" smtClean="0"/>
              <a:t>médicamenteuses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1323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323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4"/>
    </mc:Choice>
    <mc:Fallback xmlns="">
      <p:transition spd="slow" advTm="4374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80928"/>
            <a:ext cx="6408712" cy="20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Liste de médicaments dangereux pendant la grossesse, dont les antibiotiques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Recherche par nom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Centre de référence sur les agents tératogènes: le </a:t>
            </a:r>
            <a:r>
              <a:rPr lang="fr-FR" smtClean="0">
                <a:hlinkClick r:id="rId3"/>
              </a:rPr>
              <a:t>CRAT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323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6"/>
    </mc:Choice>
    <mc:Fallback xmlns="">
      <p:transition spd="slow" advTm="4065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hlinkClick r:id="rId2"/>
              </a:rPr>
              <a:t>Promed</a:t>
            </a:r>
            <a:endParaRPr lang="fr-FR" dirty="0" smtClean="0"/>
          </a:p>
          <a:p>
            <a:pPr lvl="1"/>
            <a:r>
              <a:rPr lang="fr-FR" dirty="0" smtClean="0"/>
              <a:t>Dépêches sur situations épidémiques/émergences</a:t>
            </a:r>
          </a:p>
          <a:p>
            <a:r>
              <a:rPr lang="fr-FR" dirty="0" smtClean="0">
                <a:hlinkClick r:id="rId3"/>
              </a:rPr>
              <a:t>Pasteur Lille</a:t>
            </a:r>
            <a:endParaRPr lang="fr-FR" dirty="0" smtClean="0"/>
          </a:p>
          <a:p>
            <a:pPr lvl="1"/>
            <a:r>
              <a:rPr lang="fr-FR" dirty="0" smtClean="0"/>
              <a:t>Outil de visualisation des risques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Voyage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57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090268"/>
          </a:xfrm>
        </p:spPr>
        <p:txBody>
          <a:bodyPr>
            <a:normAutofit/>
          </a:bodyPr>
          <a:lstStyle/>
          <a:p>
            <a:r>
              <a:rPr lang="fr-FR" dirty="0" smtClean="0"/>
              <a:t>Section </a:t>
            </a:r>
            <a:r>
              <a:rPr lang="fr-FR" dirty="0">
                <a:hlinkClick r:id="rId2"/>
              </a:rPr>
              <a:t>recommandations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(essaie d’être) exhaustive au moins pour l’adulte (documents et outils internet)</a:t>
            </a:r>
          </a:p>
          <a:p>
            <a:pPr lvl="2"/>
            <a:r>
              <a:rPr lang="fr-FR" dirty="0" err="1" smtClean="0"/>
              <a:t>Recos</a:t>
            </a:r>
            <a:r>
              <a:rPr lang="fr-FR" dirty="0" smtClean="0"/>
              <a:t> parfois arides ou en anglais (&gt; 100 pages)</a:t>
            </a:r>
          </a:p>
          <a:p>
            <a:pPr lvl="1"/>
            <a:r>
              <a:rPr lang="fr-FR" dirty="0" smtClean="0"/>
              <a:t>Résumé sous forme de </a:t>
            </a:r>
            <a:r>
              <a:rPr lang="fr-FR" dirty="0" smtClean="0">
                <a:hlinkClick r:id="rId3"/>
              </a:rPr>
              <a:t> </a:t>
            </a:r>
            <a:r>
              <a:rPr lang="fr-FR" dirty="0">
                <a:hlinkClick r:id="rId3"/>
              </a:rPr>
              <a:t>diaporamas adaptables</a:t>
            </a:r>
            <a:endParaRPr lang="fr-FR" dirty="0" smtClean="0"/>
          </a:p>
          <a:p>
            <a:pPr lvl="1"/>
            <a:r>
              <a:rPr lang="fr-FR" dirty="0" smtClean="0"/>
              <a:t>Application web/smartphone de consultation des </a:t>
            </a:r>
            <a:r>
              <a:rPr lang="fr-FR" dirty="0" err="1" smtClean="0"/>
              <a:t>recos</a:t>
            </a:r>
            <a:r>
              <a:rPr lang="fr-FR" dirty="0" smtClean="0"/>
              <a:t> de manière simplifiée</a:t>
            </a:r>
          </a:p>
          <a:p>
            <a:pPr lvl="2"/>
            <a:r>
              <a:rPr lang="fr-FR" dirty="0" smtClean="0"/>
              <a:t>Lancement en juin 2026: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mtClean="0"/>
              <a:t>Société de pathologie infectieuse de langue Française (SPILF): </a:t>
            </a:r>
            <a:r>
              <a:rPr lang="fr-FR" smtClean="0">
                <a:hlinkClick r:id="rId4"/>
              </a:rPr>
              <a:t>infectiologie.com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3144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978033" cy="2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962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1"/>
    </mc:Choice>
    <mc:Fallback xmlns="">
      <p:transition spd="slow" advTm="7824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Vaccination info service « pro »</a:t>
            </a:r>
            <a:endParaRPr lang="fr-FR" dirty="0" smtClean="0"/>
          </a:p>
          <a:p>
            <a:r>
              <a:rPr lang="fr-FR" dirty="0" err="1" smtClean="0">
                <a:hlinkClick r:id="rId3"/>
              </a:rPr>
              <a:t>Infovac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Mes vaccins.net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Vaccination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77580" cy="323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5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0902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Perfusion continue</a:t>
            </a:r>
          </a:p>
          <a:p>
            <a:pPr lvl="1"/>
            <a:r>
              <a:rPr lang="fr-FR" dirty="0"/>
              <a:t>Administration des antibiotiques par voie intraveineuse en perfusion prolongée et continue </a:t>
            </a:r>
            <a:r>
              <a:rPr lang="fr-FR" b="1" dirty="0" smtClean="0"/>
              <a:t>2025</a:t>
            </a:r>
            <a:r>
              <a:rPr lang="fr-FR" dirty="0"/>
              <a:t>  </a:t>
            </a:r>
            <a:r>
              <a:rPr lang="fr-FR" dirty="0">
                <a:hlinkClick r:id="rId2"/>
              </a:rPr>
              <a:t>Version en français dans MMI formation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Home </a:t>
            </a:r>
            <a:r>
              <a:rPr lang="fr-FR" dirty="0" err="1">
                <a:hlinkClick r:id="rId3"/>
              </a:rPr>
              <a:t>intravenous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antibiotherapy</a:t>
            </a:r>
            <a:r>
              <a:rPr lang="fr-FR" dirty="0">
                <a:hlinkClick r:id="rId3"/>
              </a:rPr>
              <a:t> and the </a:t>
            </a:r>
            <a:r>
              <a:rPr lang="fr-FR" dirty="0" err="1">
                <a:hlinkClick r:id="rId3"/>
              </a:rPr>
              <a:t>proper</a:t>
            </a:r>
            <a:r>
              <a:rPr lang="fr-FR" dirty="0">
                <a:hlinkClick r:id="rId3"/>
              </a:rPr>
              <a:t> use of </a:t>
            </a:r>
            <a:r>
              <a:rPr lang="fr-FR" dirty="0" err="1">
                <a:hlinkClick r:id="rId3"/>
              </a:rPr>
              <a:t>elastomeric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pumps</a:t>
            </a:r>
            <a:r>
              <a:rPr lang="fr-FR" dirty="0"/>
              <a:t> IDN 2021</a:t>
            </a:r>
          </a:p>
          <a:p>
            <a:pPr lvl="1"/>
            <a:r>
              <a:rPr lang="fr-FR" dirty="0">
                <a:hlinkClick r:id="rId4"/>
              </a:rPr>
              <a:t>Modalités d'utilisation des antibiotiques par voie intraveineuse au domicile</a:t>
            </a:r>
            <a:r>
              <a:rPr lang="fr-FR" dirty="0"/>
              <a:t> IDN 2021</a:t>
            </a:r>
          </a:p>
          <a:p>
            <a:pPr lvl="1"/>
            <a:r>
              <a:rPr lang="fr-FR" dirty="0"/>
              <a:t>Posologies "standard" et "fortes posologies"" </a:t>
            </a:r>
            <a:r>
              <a:rPr lang="fr-FR" dirty="0">
                <a:hlinkClick r:id="rId5"/>
              </a:rPr>
              <a:t>recommandations SPILF, SFPT et CASFM: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Version </a:t>
            </a:r>
            <a:r>
              <a:rPr lang="fr-FR" b="1" dirty="0"/>
              <a:t>2025</a:t>
            </a:r>
            <a:endParaRPr lang="fr-FR" dirty="0"/>
          </a:p>
          <a:p>
            <a:r>
              <a:rPr lang="fr-FR" dirty="0" smtClean="0"/>
              <a:t>Médicaments </a:t>
            </a:r>
            <a:r>
              <a:rPr lang="fr-FR" dirty="0"/>
              <a:t>(dont anti infectieux) </a:t>
            </a:r>
            <a:r>
              <a:rPr lang="fr-FR" dirty="0" smtClean="0"/>
              <a:t>écrasables:</a:t>
            </a:r>
          </a:p>
          <a:p>
            <a:pPr lvl="1"/>
            <a:r>
              <a:rPr lang="fr-FR" b="1" dirty="0" smtClean="0">
                <a:hlinkClick r:id="rId6"/>
              </a:rPr>
              <a:t>OMEDIT Normandie</a:t>
            </a:r>
            <a:endParaRPr lang="fr-FR" b="1" dirty="0"/>
          </a:p>
          <a:p>
            <a:r>
              <a:rPr lang="fr-FR" dirty="0" smtClean="0">
                <a:hlinkClick r:id="rId7"/>
              </a:rPr>
              <a:t>Stabilis</a:t>
            </a:r>
            <a:endParaRPr lang="fr-FR" dirty="0" smtClean="0"/>
          </a:p>
          <a:p>
            <a:r>
              <a:rPr lang="fr-FR" dirty="0">
                <a:hlinkClick r:id="rId8"/>
              </a:rPr>
              <a:t>https://antibiotree.org</a:t>
            </a:r>
            <a:r>
              <a:rPr lang="fr-FR" dirty="0" smtClean="0">
                <a:hlinkClick r:id="rId8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Administration des médicaments</a:t>
            </a:r>
            <a:br>
              <a:rPr lang="fr-FR" dirty="0" smtClean="0"/>
            </a:br>
            <a:r>
              <a:rPr lang="fr-FR" dirty="0" smtClean="0"/>
              <a:t>Infectiologie.com et d’autres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75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>
                <a:hlinkClick r:id="rId2"/>
              </a:rPr>
              <a:t>ePOPI</a:t>
            </a:r>
            <a:r>
              <a:rPr lang="fr-FR" dirty="0" smtClean="0"/>
              <a:t> : complet mais payant     </a:t>
            </a:r>
          </a:p>
          <a:p>
            <a:r>
              <a:rPr lang="fr-FR" dirty="0" err="1" smtClean="0">
                <a:hlinkClick r:id="rId3"/>
              </a:rPr>
              <a:t>Antibiogarde</a:t>
            </a:r>
            <a:r>
              <a:rPr lang="fr-FR" dirty="0" smtClean="0"/>
              <a:t>: complet, </a:t>
            </a:r>
            <a:r>
              <a:rPr lang="fr-FR" dirty="0" err="1" smtClean="0"/>
              <a:t>payanat</a:t>
            </a:r>
            <a:r>
              <a:rPr lang="fr-FR" dirty="0" smtClean="0"/>
              <a:t> et pas de version </a:t>
            </a:r>
            <a:r>
              <a:rPr lang="fr-FR" dirty="0" err="1" smtClean="0"/>
              <a:t>android</a:t>
            </a:r>
            <a:endParaRPr lang="fr-FR" dirty="0" smtClean="0"/>
          </a:p>
          <a:p>
            <a:r>
              <a:rPr lang="fr-FR" dirty="0" err="1" smtClean="0">
                <a:hlinkClick r:id="rId4"/>
              </a:rPr>
              <a:t>Antibioclic</a:t>
            </a:r>
            <a:r>
              <a:rPr lang="fr-FR" dirty="0" smtClean="0"/>
              <a:t> : MG</a:t>
            </a:r>
          </a:p>
          <a:p>
            <a:r>
              <a:rPr lang="fr-FR" dirty="0" smtClean="0">
                <a:hlinkClick r:id="rId5"/>
              </a:rPr>
              <a:t>Antibiogilar</a:t>
            </a:r>
            <a:r>
              <a:rPr lang="fr-FR" dirty="0" smtClean="0"/>
              <a:t>: hôpital/</a:t>
            </a:r>
            <a:r>
              <a:rPr lang="fr-FR" dirty="0" err="1" smtClean="0"/>
              <a:t>ehpad</a:t>
            </a:r>
            <a:r>
              <a:rPr lang="fr-FR" dirty="0" smtClean="0"/>
              <a:t>        </a:t>
            </a:r>
          </a:p>
          <a:p>
            <a:r>
              <a:rPr lang="fr-FR" dirty="0" err="1" smtClean="0">
                <a:hlinkClick r:id="rId6"/>
              </a:rPr>
              <a:t>Antibioguide</a:t>
            </a:r>
            <a:r>
              <a:rPr lang="fr-FR" dirty="0" smtClean="0"/>
              <a:t>  et </a:t>
            </a:r>
            <a:r>
              <a:rPr lang="fr-FR" dirty="0" err="1" smtClean="0"/>
              <a:t>Antibiodentaire</a:t>
            </a:r>
            <a:r>
              <a:rPr lang="fr-FR" dirty="0" smtClean="0"/>
              <a:t>, </a:t>
            </a:r>
            <a:r>
              <a:rPr lang="fr-FR" dirty="0" err="1" smtClean="0"/>
              <a:t>CRAtb</a:t>
            </a:r>
            <a:r>
              <a:rPr lang="fr-FR" dirty="0" smtClean="0"/>
              <a:t> grand Est    </a:t>
            </a:r>
          </a:p>
          <a:p>
            <a:r>
              <a:rPr lang="fr-FR" dirty="0" smtClean="0">
                <a:hlinkClick r:id="rId7"/>
              </a:rPr>
              <a:t>Fongique</a:t>
            </a:r>
            <a:r>
              <a:rPr lang="fr-FR" dirty="0" smtClean="0"/>
              <a:t>  APHP – ne fonctionne plus sur systèmes récents</a:t>
            </a:r>
          </a:p>
          <a:p>
            <a:r>
              <a:rPr lang="fr-FR" dirty="0" smtClean="0"/>
              <a:t>Trousseau de poche (pédiatrie)</a:t>
            </a:r>
          </a:p>
          <a:p>
            <a:pPr lvl="1"/>
            <a:r>
              <a:rPr lang="fr-FR" dirty="0" smtClean="0"/>
              <a:t>Application complète de pédiatrie, dont antibiothérapie</a:t>
            </a:r>
          </a:p>
          <a:p>
            <a:r>
              <a:rPr lang="fr-FR" dirty="0" smtClean="0"/>
              <a:t>Bientôt</a:t>
            </a:r>
          </a:p>
          <a:p>
            <a:pPr lvl="1"/>
            <a:r>
              <a:rPr lang="fr-FR" dirty="0" smtClean="0"/>
              <a:t>Application « recommandations SPILF »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Quelques applications d’aide à l’ATB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1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4763"/>
            <a:ext cx="2862262" cy="6853237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" y="-3561"/>
            <a:ext cx="2576939" cy="30725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77" y="0"/>
            <a:ext cx="3080599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07" y="3471494"/>
            <a:ext cx="2505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Quiz </a:t>
            </a:r>
            <a:r>
              <a:rPr lang="fr-FR" sz="1800" dirty="0" smtClean="0">
                <a:hlinkClick r:id="rId2"/>
              </a:rPr>
              <a:t>Infections respiratoires</a:t>
            </a:r>
            <a:r>
              <a:rPr lang="fr-FR" sz="1800" dirty="0" smtClean="0"/>
              <a:t> (CRATB ARA)</a:t>
            </a:r>
          </a:p>
          <a:p>
            <a:r>
              <a:rPr lang="fr-FR" sz="1800" dirty="0" smtClean="0"/>
              <a:t>Quiz </a:t>
            </a:r>
            <a:r>
              <a:rPr lang="fr-FR" sz="1800" dirty="0" smtClean="0">
                <a:hlinkClick r:id="rId3"/>
              </a:rPr>
              <a:t>IST</a:t>
            </a:r>
            <a:r>
              <a:rPr lang="fr-FR" sz="1800" dirty="0" smtClean="0"/>
              <a:t> (CRATB ARA)</a:t>
            </a:r>
          </a:p>
          <a:p>
            <a:r>
              <a:rPr lang="fr-FR" sz="1800" dirty="0" smtClean="0"/>
              <a:t>Quiz </a:t>
            </a:r>
            <a:r>
              <a:rPr lang="fr-FR" sz="1800" dirty="0" smtClean="0">
                <a:hlinkClick r:id="rId4"/>
              </a:rPr>
              <a:t>allergies ATB</a:t>
            </a:r>
            <a:r>
              <a:rPr lang="fr-FR" sz="1800" dirty="0" smtClean="0"/>
              <a:t> (CRATB ARA)</a:t>
            </a:r>
          </a:p>
          <a:p>
            <a:r>
              <a:rPr lang="fr-FR" sz="1800" dirty="0" smtClean="0"/>
              <a:t>Quiz durée TT ATB  (CRATB </a:t>
            </a:r>
            <a:r>
              <a:rPr lang="fr-FR" sz="1800" dirty="0" smtClean="0">
                <a:hlinkClick r:id="rId5"/>
              </a:rPr>
              <a:t>ARA 2021</a:t>
            </a:r>
            <a:r>
              <a:rPr lang="fr-FR" sz="1800" dirty="0" smtClean="0"/>
              <a:t>) (CRATB </a:t>
            </a:r>
            <a:r>
              <a:rPr lang="fr-FR" sz="1800" dirty="0" smtClean="0">
                <a:hlinkClick r:id="rId6"/>
              </a:rPr>
              <a:t>Normandie</a:t>
            </a:r>
            <a:r>
              <a:rPr lang="fr-FR" sz="1800" dirty="0" smtClean="0"/>
              <a:t>)</a:t>
            </a:r>
          </a:p>
          <a:p>
            <a:r>
              <a:rPr lang="fr-FR" sz="1800" dirty="0"/>
              <a:t>Quizz </a:t>
            </a:r>
            <a:r>
              <a:rPr lang="fr-FR" sz="1800" dirty="0">
                <a:hlinkClick r:id="rId7"/>
              </a:rPr>
              <a:t>infections respiratoires aiguës</a:t>
            </a:r>
            <a:r>
              <a:rPr lang="fr-FR" sz="1800" dirty="0"/>
              <a:t> </a:t>
            </a:r>
            <a:r>
              <a:rPr lang="fr-FR" sz="1800" dirty="0" smtClean="0"/>
              <a:t>en médecine générale</a:t>
            </a:r>
            <a:r>
              <a:rPr lang="fr-FR" sz="1800" dirty="0"/>
              <a:t> (CRATB Normandie )</a:t>
            </a:r>
            <a:endParaRPr lang="fr-FR" sz="1800" dirty="0" smtClean="0"/>
          </a:p>
          <a:p>
            <a:r>
              <a:rPr lang="fr-FR" sz="1800" dirty="0" smtClean="0"/>
              <a:t>Cas vignette </a:t>
            </a:r>
            <a:r>
              <a:rPr lang="fr-FR" sz="1800" dirty="0" smtClean="0">
                <a:hlinkClick r:id="rId8"/>
              </a:rPr>
              <a:t>« infections urinaires »</a:t>
            </a:r>
            <a:r>
              <a:rPr lang="fr-FR" sz="1800" dirty="0" smtClean="0"/>
              <a:t> (CRATB Normandie)</a:t>
            </a:r>
          </a:p>
          <a:p>
            <a:r>
              <a:rPr lang="fr-FR" sz="1800" dirty="0" smtClean="0">
                <a:hlinkClick r:id="rId9"/>
              </a:rPr>
              <a:t>Exacerbation de BPCO</a:t>
            </a:r>
            <a:r>
              <a:rPr lang="fr-FR" sz="1800" dirty="0" smtClean="0"/>
              <a:t> (CRATB </a:t>
            </a:r>
            <a:r>
              <a:rPr lang="fr-FR" sz="1800" dirty="0" err="1" smtClean="0"/>
              <a:t>PdL</a:t>
            </a:r>
            <a:r>
              <a:rPr lang="fr-FR" sz="1800" dirty="0" smtClean="0"/>
              <a:t>)</a:t>
            </a:r>
            <a:endParaRPr lang="fr-FR" sz="1800" dirty="0"/>
          </a:p>
          <a:p>
            <a:r>
              <a:rPr lang="fr-FR" sz="1800" dirty="0" smtClean="0">
                <a:hlinkClick r:id="rId10"/>
              </a:rPr>
              <a:t>Durée d'antibiothérapie, conduite à tenir devant un ECBU + et allergie à la pénicilline</a:t>
            </a:r>
            <a:r>
              <a:rPr lang="fr-FR" sz="1800" dirty="0" smtClean="0"/>
              <a:t>. </a:t>
            </a:r>
            <a:r>
              <a:rPr lang="fr-FR" sz="1800" dirty="0" smtClean="0">
                <a:hlinkClick r:id="rId11"/>
              </a:rPr>
              <a:t>Réponses sous format PDF</a:t>
            </a:r>
            <a:r>
              <a:rPr lang="fr-FR" sz="1800" dirty="0"/>
              <a:t> (CRATB </a:t>
            </a:r>
            <a:r>
              <a:rPr lang="fr-FR" sz="1800" dirty="0" err="1"/>
              <a:t>PdL</a:t>
            </a:r>
            <a:r>
              <a:rPr lang="fr-FR" sz="1800" dirty="0" smtClean="0"/>
              <a:t>)</a:t>
            </a:r>
          </a:p>
          <a:p>
            <a:r>
              <a:rPr lang="fr-FR" sz="1800" dirty="0" smtClean="0">
                <a:hlinkClick r:id="rId12"/>
              </a:rPr>
              <a:t>Diarrhées aiguës et vignettes cliniques de dermatologie.</a:t>
            </a:r>
            <a:r>
              <a:rPr lang="fr-FR" sz="1800" dirty="0" smtClean="0"/>
              <a:t> </a:t>
            </a:r>
            <a:r>
              <a:rPr lang="fr-FR" sz="1800" dirty="0" smtClean="0">
                <a:hlinkClick r:id="rId13"/>
              </a:rPr>
              <a:t>Réponses sous format PDF.</a:t>
            </a:r>
            <a:r>
              <a:rPr lang="fr-FR" sz="1800" dirty="0"/>
              <a:t> (CRATB </a:t>
            </a:r>
            <a:r>
              <a:rPr lang="fr-FR" sz="1800" dirty="0" err="1"/>
              <a:t>PdL</a:t>
            </a:r>
            <a:r>
              <a:rPr lang="fr-FR" sz="1800" dirty="0"/>
              <a:t>)</a:t>
            </a:r>
            <a:endParaRPr lang="fr-FR" sz="1800" dirty="0" smtClean="0"/>
          </a:p>
          <a:p>
            <a:r>
              <a:rPr lang="fr-FR" sz="1800" dirty="0" smtClean="0">
                <a:hlinkClick r:id="rId14"/>
              </a:rPr>
              <a:t>Otoscopie, 2 cas cliniques et 2 vignettes de dermatologie. </a:t>
            </a:r>
            <a:r>
              <a:rPr lang="fr-FR" sz="1800" dirty="0" smtClean="0"/>
              <a:t> </a:t>
            </a:r>
            <a:r>
              <a:rPr lang="fr-FR" sz="1800" dirty="0" smtClean="0">
                <a:hlinkClick r:id="rId15"/>
              </a:rPr>
              <a:t>Réponses sous format PDF.</a:t>
            </a:r>
            <a:r>
              <a:rPr lang="fr-FR" sz="1800" dirty="0" smtClean="0"/>
              <a:t> </a:t>
            </a:r>
            <a:r>
              <a:rPr lang="fr-FR" sz="1800" dirty="0"/>
              <a:t>  (CRATB </a:t>
            </a:r>
            <a:r>
              <a:rPr lang="fr-FR" sz="1800" dirty="0" err="1"/>
              <a:t>PdL</a:t>
            </a:r>
            <a:r>
              <a:rPr lang="fr-FR" sz="1800" dirty="0"/>
              <a:t>)</a:t>
            </a:r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Modules d’auto formation/évaluation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0"/>
    </mc:Choice>
    <mc:Fallback xmlns="">
      <p:transition spd="slow" advTm="2816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IU sujet âgé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Pertinence ATB &gt;7j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Audit amoxicilline-acide clavulanique</a:t>
            </a:r>
            <a:endParaRPr lang="fr-FR" dirty="0"/>
          </a:p>
          <a:p>
            <a:pPr marL="109537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Modules d’EPP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291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QUIZZ Durées de </a:t>
            </a:r>
            <a:r>
              <a:rPr lang="fr-FR" dirty="0" smtClean="0">
                <a:hlinkClick r:id="rId2"/>
              </a:rPr>
              <a:t>l'antibiothérapie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Jeu de rôle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Jeux en ligne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Jeux et quizz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944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Ordonnance de non prescription </a:t>
            </a:r>
            <a:r>
              <a:rPr lang="fr-FR" dirty="0" smtClean="0"/>
              <a:t>d‘ATB</a:t>
            </a:r>
            <a:endParaRPr lang="fr-FR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4059769" cy="58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5" y="920561"/>
            <a:ext cx="4171143" cy="59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3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SFTP/</a:t>
            </a:r>
            <a:r>
              <a:rPr lang="fr-FR" dirty="0" err="1" smtClean="0"/>
              <a:t>docamed</a:t>
            </a:r>
            <a:r>
              <a:rPr lang="fr-FR" dirty="0" smtClean="0"/>
              <a:t>: source d’info sur les traitements mais pas du tout adapté à l’infectiologie</a:t>
            </a:r>
          </a:p>
          <a:p>
            <a:pPr lvl="1"/>
            <a:r>
              <a:rPr lang="fr-FR" dirty="0" smtClean="0"/>
              <a:t>Utilise des </a:t>
            </a:r>
            <a:r>
              <a:rPr lang="fr-FR" dirty="0" err="1" smtClean="0"/>
              <a:t>recos</a:t>
            </a:r>
            <a:r>
              <a:rPr lang="fr-FR" dirty="0" smtClean="0"/>
              <a:t> anciennes, par ex endocardite Europe 2016</a:t>
            </a:r>
          </a:p>
          <a:p>
            <a:pPr lvl="1"/>
            <a:r>
              <a:rPr lang="fr-FR" dirty="0" smtClean="0"/>
              <a:t>Utilisation </a:t>
            </a:r>
            <a:r>
              <a:rPr lang="fr-FR" dirty="0" err="1" smtClean="0"/>
              <a:t>posos</a:t>
            </a:r>
            <a:r>
              <a:rPr lang="fr-FR" dirty="0" smtClean="0"/>
              <a:t> AMM </a:t>
            </a:r>
            <a:r>
              <a:rPr lang="fr-FR" dirty="0" err="1" smtClean="0"/>
              <a:t>cf</a:t>
            </a:r>
            <a:r>
              <a:rPr lang="fr-FR" dirty="0" smtClean="0"/>
              <a:t> ci dessous</a:t>
            </a:r>
          </a:p>
          <a:p>
            <a:r>
              <a:rPr lang="fr-FR" dirty="0" smtClean="0"/>
              <a:t>Vidal: lecture rigide de l’AMM</a:t>
            </a:r>
          </a:p>
          <a:p>
            <a:pPr lvl="1"/>
            <a:r>
              <a:rPr lang="fr-FR" dirty="0" smtClean="0"/>
              <a:t>Daptomycine (option EI: IPTM grave à SA)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6</a:t>
            </a:r>
            <a:r>
              <a:rPr lang="fr-FR" dirty="0"/>
              <a:t> mg/kg </a:t>
            </a:r>
            <a:r>
              <a:rPr lang="fr-FR" dirty="0" smtClean="0">
                <a:solidFill>
                  <a:srgbClr val="0033CC"/>
                </a:solidFill>
              </a:rPr>
              <a:t>(10 à 12 en vrai)</a:t>
            </a:r>
          </a:p>
          <a:p>
            <a:pPr lvl="1"/>
            <a:r>
              <a:rPr lang="fr-FR" dirty="0" smtClean="0"/>
              <a:t>Amikacine</a:t>
            </a:r>
          </a:p>
          <a:p>
            <a:pPr lvl="2"/>
            <a:r>
              <a:rPr lang="fr-FR" dirty="0"/>
              <a:t>15 à 30 mg/kg en 1 à </a:t>
            </a:r>
            <a:r>
              <a:rPr lang="fr-FR" b="1" dirty="0">
                <a:solidFill>
                  <a:srgbClr val="FF0000"/>
                </a:solidFill>
              </a:rPr>
              <a:t>3 </a:t>
            </a:r>
            <a:r>
              <a:rPr lang="fr-FR" b="1" dirty="0" smtClean="0">
                <a:solidFill>
                  <a:srgbClr val="FF0000"/>
                </a:solidFill>
              </a:rPr>
              <a:t>prises </a:t>
            </a:r>
            <a:r>
              <a:rPr lang="fr-FR" dirty="0" smtClean="0">
                <a:solidFill>
                  <a:srgbClr val="0033CC"/>
                </a:solidFill>
              </a:rPr>
              <a:t>(que </a:t>
            </a:r>
            <a:r>
              <a:rPr lang="fr-FR" dirty="0" err="1" smtClean="0">
                <a:solidFill>
                  <a:srgbClr val="0033CC"/>
                </a:solidFill>
              </a:rPr>
              <a:t>monodose</a:t>
            </a:r>
            <a:r>
              <a:rPr lang="fr-FR" dirty="0" smtClean="0">
                <a:solidFill>
                  <a:srgbClr val="0033CC"/>
                </a:solidFill>
              </a:rPr>
              <a:t>)</a:t>
            </a:r>
          </a:p>
          <a:p>
            <a:pPr lvl="2"/>
            <a:r>
              <a:rPr lang="fr-FR" dirty="0"/>
              <a:t>Posologie maximale: 1 500 mg par 24 </a:t>
            </a:r>
            <a:r>
              <a:rPr lang="fr-FR" dirty="0" smtClean="0"/>
              <a:t>heures </a:t>
            </a:r>
            <a:r>
              <a:rPr lang="fr-FR" dirty="0" smtClean="0">
                <a:solidFill>
                  <a:srgbClr val="0033CC"/>
                </a:solidFill>
              </a:rPr>
              <a:t>(pas de dose limite)</a:t>
            </a:r>
          </a:p>
          <a:p>
            <a:pPr lvl="1"/>
            <a:r>
              <a:rPr lang="fr-FR" dirty="0" smtClean="0"/>
              <a:t>Ceftazidime (option bactériémie, NF,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Perfusion continue 4 </a:t>
            </a:r>
            <a:r>
              <a:rPr lang="fr-FR" dirty="0"/>
              <a:t>à 6 g 1 fois par </a:t>
            </a:r>
            <a:r>
              <a:rPr lang="fr-FR" dirty="0" smtClean="0"/>
              <a:t>jour </a:t>
            </a:r>
            <a:r>
              <a:rPr lang="fr-FR" dirty="0" smtClean="0">
                <a:solidFill>
                  <a:srgbClr val="0033CC"/>
                </a:solidFill>
              </a:rPr>
              <a:t>(or stabilité max 8h)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trucs un peu ratés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970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cône De Logo De Linkedin Symbole Social De Media Contacts D'affaires  Vecteur Image éditorial - Illustration du logo, vente: 124250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57" y="1484784"/>
            <a:ext cx="1469443" cy="1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090268"/>
          </a:xfrm>
        </p:spPr>
        <p:txBody>
          <a:bodyPr/>
          <a:lstStyle/>
          <a:p>
            <a:r>
              <a:rPr lang="fr-FR" dirty="0" err="1" smtClean="0"/>
              <a:t>Linkedin</a:t>
            </a:r>
            <a:endParaRPr lang="fr-FR" dirty="0" smtClean="0"/>
          </a:p>
          <a:p>
            <a:r>
              <a:rPr lang="fr-FR" dirty="0" err="1" smtClean="0"/>
              <a:t>Bluesky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Très grosse communauté </a:t>
            </a:r>
            <a:r>
              <a:rPr lang="fr-FR" dirty="0" err="1" smtClean="0"/>
              <a:t>infectiologique</a:t>
            </a:r>
            <a:r>
              <a:rPr lang="fr-FR" dirty="0" smtClean="0"/>
              <a:t> anglophone</a:t>
            </a:r>
          </a:p>
          <a:p>
            <a:pPr lvl="1"/>
            <a:r>
              <a:rPr lang="fr-FR" dirty="0" smtClean="0"/>
              <a:t>Encore peu de Français mais ca monte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sociaux « pro »</a:t>
            </a:r>
            <a:endParaRPr lang="fr-FR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A74A3F0A-5625-24A6-F29C-EC54A560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086" y="962447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ymbole bluesky sur fr.wikipedia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symbole bluesky sur fr.wikipedia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Bluesky Social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55" y="4077073"/>
            <a:ext cx="78326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82" y="1268760"/>
            <a:ext cx="2578718" cy="50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6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090268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L’essentiel </a:t>
            </a:r>
            <a:r>
              <a:rPr lang="fr-FR" dirty="0"/>
              <a:t>d’une </a:t>
            </a:r>
            <a:r>
              <a:rPr lang="fr-FR" dirty="0" err="1"/>
              <a:t>reco</a:t>
            </a:r>
            <a:r>
              <a:rPr lang="fr-FR" dirty="0"/>
              <a:t> en 1 page. </a:t>
            </a:r>
            <a:endParaRPr lang="fr-FR" dirty="0" smtClean="0"/>
          </a:p>
          <a:p>
            <a:pPr lvl="1"/>
            <a:r>
              <a:rPr lang="fr-FR" dirty="0" smtClean="0"/>
              <a:t>Abonnement gratuit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dirty="0" smtClean="0">
                <a:hlinkClick r:id="rId2"/>
              </a:rPr>
              <a:t>infectiologie.com</a:t>
            </a:r>
            <a:r>
              <a:rPr lang="fr-FR" dirty="0" smtClean="0"/>
              <a:t>: info-</a:t>
            </a:r>
            <a:r>
              <a:rPr lang="fr-FR" dirty="0" err="1" smtClean="0"/>
              <a:t>antibio</a:t>
            </a:r>
            <a:endParaRPr lang="fr-F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962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5326"/>
            <a:ext cx="1334627" cy="13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7116"/>
            <a:ext cx="661193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57" y="2708920"/>
            <a:ext cx="4200806" cy="40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1"/>
    </mc:Choice>
    <mc:Fallback xmlns="">
      <p:transition spd="slow" advTm="7824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Gemini: Position </a:t>
            </a:r>
            <a:r>
              <a:rPr lang="fr-FR" dirty="0" err="1" smtClean="0"/>
              <a:t>statement</a:t>
            </a:r>
            <a:r>
              <a:rPr lang="fr-FR" dirty="0" smtClean="0"/>
              <a:t> SPILF/APEI - ID </a:t>
            </a:r>
            <a:r>
              <a:rPr lang="fr-FR" dirty="0" err="1" smtClean="0"/>
              <a:t>now</a:t>
            </a:r>
            <a:endParaRPr lang="fr-FR" dirty="0" smtClean="0"/>
          </a:p>
          <a:p>
            <a:r>
              <a:rPr lang="fr-FR" dirty="0" err="1"/>
              <a:t>LeChat</a:t>
            </a:r>
            <a:r>
              <a:rPr lang="fr-FR" dirty="0"/>
              <a:t>:  Position </a:t>
            </a:r>
            <a:r>
              <a:rPr lang="fr-FR" dirty="0" err="1"/>
              <a:t>statement</a:t>
            </a:r>
            <a:r>
              <a:rPr lang="fr-FR" dirty="0"/>
              <a:t> SPILF/APEI - ID </a:t>
            </a:r>
            <a:r>
              <a:rPr lang="fr-FR" dirty="0" err="1"/>
              <a:t>now</a:t>
            </a:r>
            <a:endParaRPr lang="fr-FR" dirty="0"/>
          </a:p>
          <a:p>
            <a:r>
              <a:rPr lang="fr-FR" dirty="0"/>
              <a:t>Claude:  Position </a:t>
            </a:r>
            <a:r>
              <a:rPr lang="fr-FR" dirty="0" err="1"/>
              <a:t>statement</a:t>
            </a:r>
            <a:r>
              <a:rPr lang="fr-FR" dirty="0"/>
              <a:t> SPILF/APEI - ID </a:t>
            </a:r>
            <a:r>
              <a:rPr lang="fr-FR" dirty="0" err="1"/>
              <a:t>now</a:t>
            </a:r>
            <a:endParaRPr lang="fr-FR" dirty="0"/>
          </a:p>
          <a:p>
            <a:r>
              <a:rPr lang="fr-FR" dirty="0" err="1" smtClean="0"/>
              <a:t>Copilot</a:t>
            </a:r>
            <a:r>
              <a:rPr lang="fr-FR" dirty="0" smtClean="0"/>
              <a:t>: étude rétro – 2 centres – IV vs PO - CID</a:t>
            </a:r>
          </a:p>
          <a:p>
            <a:r>
              <a:rPr lang="fr-FR" dirty="0" err="1"/>
              <a:t>Perplexity</a:t>
            </a:r>
            <a:r>
              <a:rPr lang="fr-FR" dirty="0"/>
              <a:t>: étude rétro 1 centre  – OFID</a:t>
            </a:r>
          </a:p>
          <a:p>
            <a:r>
              <a:rPr lang="fr-FR" dirty="0" err="1" smtClean="0"/>
              <a:t>ChatGPT</a:t>
            </a:r>
            <a:r>
              <a:rPr lang="fr-FR" dirty="0" smtClean="0"/>
              <a:t>: case report – </a:t>
            </a:r>
            <a:r>
              <a:rPr lang="fr-FR" dirty="0" err="1" smtClean="0"/>
              <a:t>Frontiers</a:t>
            </a:r>
            <a:r>
              <a:rPr lang="fr-FR" dirty="0" smtClean="0"/>
              <a:t> CVM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 généralistes: biblio</a:t>
            </a:r>
            <a:br>
              <a:rPr lang="fr-FR" dirty="0" smtClean="0"/>
            </a:br>
            <a:r>
              <a:rPr lang="fr-FR" sz="2400" dirty="0" smtClean="0"/>
              <a:t>Prompt: </a:t>
            </a:r>
            <a:r>
              <a:rPr lang="fr-FR" sz="2000" b="0" dirty="0" smtClean="0"/>
              <a:t>va </a:t>
            </a:r>
            <a:r>
              <a:rPr lang="fr-FR" sz="2000" b="0" dirty="0"/>
              <a:t>sur </a:t>
            </a:r>
            <a:r>
              <a:rPr lang="fr-FR" sz="2000" b="0" dirty="0" err="1"/>
              <a:t>pubmed</a:t>
            </a:r>
            <a:r>
              <a:rPr lang="fr-FR" sz="2000" b="0" dirty="0"/>
              <a:t> et donne moi l'article le plus important publié en 2025 sur le traitement des endocardites infectieuses, avec son lien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4864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Prompt EI:</a:t>
            </a:r>
          </a:p>
          <a:p>
            <a:pPr lvl="1"/>
            <a:r>
              <a:rPr lang="fr-FR" dirty="0" smtClean="0"/>
              <a:t>Revue générale: </a:t>
            </a:r>
            <a:r>
              <a:rPr lang="en-US" i="1" dirty="0"/>
              <a:t>Medical Clinics of North </a:t>
            </a:r>
            <a:r>
              <a:rPr lang="en-US" i="1" dirty="0" smtClean="0"/>
              <a:t>America</a:t>
            </a:r>
          </a:p>
          <a:p>
            <a:pPr lvl="1"/>
            <a:endParaRPr lang="en-US" i="1" dirty="0"/>
          </a:p>
          <a:p>
            <a:r>
              <a:rPr lang="fr-FR" dirty="0" smtClean="0"/>
              <a:t>Interface en anglais mais réponds aux questions en Français</a:t>
            </a:r>
          </a:p>
          <a:p>
            <a:r>
              <a:rPr lang="fr-FR" dirty="0" smtClean="0"/>
              <a:t>Web et smartphone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 spécifique: </a:t>
            </a:r>
            <a:r>
              <a:rPr lang="fr-FR" dirty="0" err="1" smtClean="0"/>
              <a:t>openevidence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32838" cy="18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591999" cy="249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941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Plein d’outils</a:t>
            </a:r>
          </a:p>
          <a:p>
            <a:r>
              <a:rPr lang="fr-FR" dirty="0" smtClean="0"/>
              <a:t>Choisir selon ses besoins</a:t>
            </a:r>
          </a:p>
          <a:p>
            <a:r>
              <a:rPr lang="fr-FR" dirty="0" smtClean="0"/>
              <a:t>Ca bouge vite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208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9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 sections utiles</a:t>
            </a:r>
          </a:p>
          <a:p>
            <a:pPr lvl="1"/>
            <a:r>
              <a:rPr lang="fr-FR" dirty="0" smtClean="0">
                <a:hlinkClick r:id="rId2"/>
              </a:rPr>
              <a:t>Diaporamas des formation DPC</a:t>
            </a:r>
            <a:endParaRPr lang="fr-FR" dirty="0" smtClean="0"/>
          </a:p>
          <a:p>
            <a:pPr lvl="1"/>
            <a:r>
              <a:rPr lang="fr-FR" dirty="0" smtClean="0">
                <a:hlinkClick r:id="rId3"/>
              </a:rPr>
              <a:t>Support </a:t>
            </a:r>
            <a:r>
              <a:rPr lang="fr-FR" dirty="0">
                <a:hlinkClick r:id="rId3"/>
              </a:rPr>
              <a:t>de cours </a:t>
            </a:r>
            <a:r>
              <a:rPr lang="fr-FR" dirty="0" smtClean="0">
                <a:hlinkClick r:id="rId3"/>
              </a:rPr>
              <a:t>DES/DU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Diaporamas de </a:t>
            </a:r>
            <a:r>
              <a:rPr lang="fr-FR" dirty="0" smtClean="0">
                <a:hlinkClick r:id="rId4"/>
              </a:rPr>
              <a:t>congrès</a:t>
            </a:r>
            <a:r>
              <a:rPr lang="fr-FR" dirty="0" smtClean="0"/>
              <a:t> et de journées de formation</a:t>
            </a:r>
            <a:endParaRPr lang="fr-FR" dirty="0"/>
          </a:p>
          <a:p>
            <a:pPr lvl="1"/>
            <a:r>
              <a:rPr lang="fr-FR" dirty="0" smtClean="0"/>
              <a:t>«</a:t>
            </a:r>
            <a:r>
              <a:rPr lang="fr-FR" dirty="0" err="1" smtClean="0">
                <a:hlinkClick r:id="rId5"/>
              </a:rPr>
              <a:t>pillytrop</a:t>
            </a:r>
            <a:r>
              <a:rPr lang="fr-FR" dirty="0" smtClean="0"/>
              <a:t>»: livre de médecine tropicale en accès libre</a:t>
            </a:r>
          </a:p>
          <a:p>
            <a:r>
              <a:rPr lang="fr-FR" dirty="0" smtClean="0"/>
              <a:t>Une section de documents pour le </a:t>
            </a:r>
            <a:r>
              <a:rPr lang="fr-FR" dirty="0" smtClean="0">
                <a:hlinkClick r:id="rId6"/>
              </a:rPr>
              <a:t>grand public</a:t>
            </a:r>
            <a:endParaRPr lang="fr-FR" dirty="0" smtClean="0"/>
          </a:p>
          <a:p>
            <a:pPr lvl="1"/>
            <a:r>
              <a:rPr lang="fr-FR" dirty="0" smtClean="0"/>
              <a:t>Articles brefs de vulgarisation: la gazette de l’infectiologie</a:t>
            </a:r>
          </a:p>
          <a:p>
            <a:pPr lvl="1"/>
            <a:r>
              <a:rPr lang="fr-FR" dirty="0" smtClean="0"/>
              <a:t>Fiches patients sur des sujets pratiques</a:t>
            </a:r>
          </a:p>
          <a:p>
            <a:endParaRPr lang="fr-FR" dirty="0" smtClean="0">
              <a:hlinkClick r:id="rId7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Infectiologie.com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3144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77272"/>
            <a:ext cx="41433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Newsletter</a:t>
            </a:r>
            <a:r>
              <a:rPr lang="fr-FR" dirty="0"/>
              <a:t> Infectiologie.com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63" y="923"/>
            <a:ext cx="2189186" cy="321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45107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54" y="1772816"/>
            <a:ext cx="3843430" cy="48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6125"/>
            <a:ext cx="4775184" cy="18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0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Guide de prescription d’antibiotiques par le Groupe de pathologie infectieuse pédiatrique (GPIP) en </a:t>
            </a:r>
            <a:r>
              <a:rPr lang="fr-FR" dirty="0" smtClean="0"/>
              <a:t>2024:</a:t>
            </a:r>
          </a:p>
          <a:p>
            <a:pPr lvl="1"/>
            <a:r>
              <a:rPr lang="fr-FR" b="1" dirty="0" smtClean="0">
                <a:hlinkClick r:id="rId2"/>
              </a:rPr>
              <a:t>version </a:t>
            </a:r>
            <a:r>
              <a:rPr lang="fr-FR" b="1" dirty="0">
                <a:hlinkClick r:id="rId2"/>
              </a:rPr>
              <a:t>française (juin 2024)</a:t>
            </a:r>
            <a:r>
              <a:rPr lang="fr-FR" dirty="0"/>
              <a:t> </a:t>
            </a:r>
            <a:endParaRPr lang="fr-FR" dirty="0" smtClean="0"/>
          </a:p>
          <a:p>
            <a:pPr lvl="1"/>
            <a:r>
              <a:rPr lang="fr-FR" b="1" dirty="0" smtClean="0">
                <a:hlinkClick r:id="rId3"/>
              </a:rPr>
              <a:t>version </a:t>
            </a:r>
            <a:r>
              <a:rPr lang="fr-FR" b="1" dirty="0">
                <a:hlinkClick r:id="rId3"/>
              </a:rPr>
              <a:t>anglaise (</a:t>
            </a:r>
            <a:r>
              <a:rPr lang="fr-FR" b="1" dirty="0" err="1">
                <a:hlinkClick r:id="rId3"/>
              </a:rPr>
              <a:t>nov</a:t>
            </a:r>
            <a:r>
              <a:rPr lang="fr-FR" b="1" dirty="0">
                <a:hlinkClick r:id="rId3"/>
              </a:rPr>
              <a:t> 2023)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de pathologie infectieuse </a:t>
            </a:r>
            <a:r>
              <a:rPr lang="fr-FR" dirty="0" smtClean="0"/>
              <a:t>pédiatrique: </a:t>
            </a:r>
            <a:r>
              <a:rPr lang="fr-FR" dirty="0" smtClean="0">
                <a:hlinkClick r:id="rId4"/>
              </a:rPr>
              <a:t>GPIP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335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9450"/>
            <a:ext cx="4373461" cy="27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0"/>
    </mc:Choice>
    <mc:Fallback xmlns="">
      <p:transition spd="slow" advTm="309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Référence en médecine générale</a:t>
            </a:r>
          </a:p>
          <a:p>
            <a:r>
              <a:rPr lang="fr-FR" dirty="0" smtClean="0"/>
              <a:t>Formatage de </a:t>
            </a:r>
            <a:r>
              <a:rPr lang="fr-FR" dirty="0"/>
              <a:t>recommandations sous forme facile à </a:t>
            </a:r>
            <a:r>
              <a:rPr lang="fr-FR" dirty="0" smtClean="0"/>
              <a:t>consulter en quelques clics</a:t>
            </a:r>
            <a:endParaRPr lang="fr-FR" dirty="0"/>
          </a:p>
          <a:p>
            <a:pPr lvl="1"/>
            <a:r>
              <a:rPr lang="fr-FR" dirty="0" smtClean="0"/>
              <a:t>S’installe aussi sur </a:t>
            </a:r>
            <a:r>
              <a:rPr lang="fr-FR" dirty="0"/>
              <a:t>smartphone à partir du navigateur</a:t>
            </a:r>
          </a:p>
          <a:p>
            <a:pPr lvl="1"/>
            <a:r>
              <a:rPr lang="fr-FR" dirty="0" smtClean="0"/>
              <a:t>Nouvelle version permettant d’avoir des propositions de traitement adapté en </a:t>
            </a:r>
            <a:r>
              <a:rPr lang="fr-FR" dirty="0" err="1" smtClean="0"/>
              <a:t>cocheant</a:t>
            </a:r>
            <a:r>
              <a:rPr lang="fr-FR" dirty="0" smtClean="0"/>
              <a:t> les résistances sur les antibiogrammes pour les IU</a:t>
            </a:r>
            <a:endParaRPr lang="fr-FR" sz="2400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Antibioclic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23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2"/>
    </mc:Choice>
    <mc:Fallback xmlns="">
      <p:transition spd="slow" advTm="703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" y="497632"/>
            <a:ext cx="7790705" cy="62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24276</TotalTime>
  <Words>1328</Words>
  <Application>Microsoft Office PowerPoint</Application>
  <PresentationFormat>Affichage à l'écran (4:3)</PresentationFormat>
  <Paragraphs>241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Calibri</vt:lpstr>
      <vt:lpstr>Lucida Sans Unicode</vt:lpstr>
      <vt:lpstr>Verdana</vt:lpstr>
      <vt:lpstr>Wingdings 2</vt:lpstr>
      <vt:lpstr>Wingdings 3</vt:lpstr>
      <vt:lpstr>1_Concourse</vt:lpstr>
      <vt:lpstr>Outils de prescription et d'adaptation des antibiotiques:</vt:lpstr>
      <vt:lpstr>Des outils pour la pratique</vt:lpstr>
      <vt:lpstr>Société de pathologie infectieuse de langue Française (SPILF): infectiologie.com</vt:lpstr>
      <vt:lpstr>infectiologie.com: info-antibio</vt:lpstr>
      <vt:lpstr>Infectiologie.com</vt:lpstr>
      <vt:lpstr>Newsletter Infectiologie.com</vt:lpstr>
      <vt:lpstr>Groupe de pathologie infectieuse pédiatrique: GPIP</vt:lpstr>
      <vt:lpstr>Antibioclic</vt:lpstr>
      <vt:lpstr>Présentation PowerPoint</vt:lpstr>
      <vt:lpstr>Outils pour l’hôpital</vt:lpstr>
      <vt:lpstr>Présentation PowerPoint</vt:lpstr>
      <vt:lpstr>Outils pour l’hôpital</vt:lpstr>
      <vt:lpstr>Outils pour la ville</vt:lpstr>
      <vt:lpstr>Outils de visualisation: primo</vt:lpstr>
      <vt:lpstr>Outils de visualisation</vt:lpstr>
      <vt:lpstr>Outils de visualisation ECDC Atlas ID: https://atlas.ecdc.europa.eu/public/index.aspx </vt:lpstr>
      <vt:lpstr>Agence nationale de sécurité du médicament et des produits de santé: ANSM</vt:lpstr>
      <vt:lpstr>Santé Publique France </vt:lpstr>
      <vt:lpstr>Haute autorité de santé: HAS</vt:lpstr>
      <vt:lpstr>Antibiomalin</vt:lpstr>
      <vt:lpstr>Haut conseil de santé publique</vt:lpstr>
      <vt:lpstr>INRS Santé et sécurité au travail</vt:lpstr>
      <vt:lpstr>Les centres régionaux en antibiothérapie: CRATB</vt:lpstr>
      <vt:lpstr>Les centres régionaux en antibiothérapie: CRATB</vt:lpstr>
      <vt:lpstr>Adapter la posologie selon le poids: abxbmi.com  </vt:lpstr>
      <vt:lpstr>GPR: adaptation dose chez l’insuffisant rénal</vt:lpstr>
      <vt:lpstr>Interactions médicamenteuses</vt:lpstr>
      <vt:lpstr>Centre de référence sur les agents tératogènes: le CRAT</vt:lpstr>
      <vt:lpstr>Voyage</vt:lpstr>
      <vt:lpstr>Vaccination</vt:lpstr>
      <vt:lpstr>Administration des médicaments Infectiologie.com et d’autres</vt:lpstr>
      <vt:lpstr>Quelques applications d’aide à l’ATB</vt:lpstr>
      <vt:lpstr>Présentation PowerPoint</vt:lpstr>
      <vt:lpstr>Modules d’auto formation/évaluation</vt:lpstr>
      <vt:lpstr>Modules d’EPP</vt:lpstr>
      <vt:lpstr>Jeux et quizz</vt:lpstr>
      <vt:lpstr>Ordonnance de non prescription d‘ATB</vt:lpstr>
      <vt:lpstr>Les trucs un peu ratés</vt:lpstr>
      <vt:lpstr>Réseaux sociaux « pro »</vt:lpstr>
      <vt:lpstr>IA généralistes: biblio Prompt: va sur pubmed et donne moi l'article le plus important publié en 2025 sur le traitement des endocardites infectieuses, avec son lien</vt:lpstr>
      <vt:lpstr>IA spécifique: openevidence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1095</cp:revision>
  <dcterms:created xsi:type="dcterms:W3CDTF">2010-11-21T17:00:31Z</dcterms:created>
  <dcterms:modified xsi:type="dcterms:W3CDTF">2025-12-11T14:03:48Z</dcterms:modified>
</cp:coreProperties>
</file>