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18"/>
    <p:restoredTop sz="96327"/>
  </p:normalViewPr>
  <p:slideViewPr>
    <p:cSldViewPr snapToGrid="0">
      <p:cViewPr varScale="1">
        <p:scale>
          <a:sx n="128" d="100"/>
          <a:sy n="128" d="100"/>
        </p:scale>
        <p:origin x="1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.xlsm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theme/theme10.xml><?xml version="1.0" encoding="utf-8"?>
<a:theme xmlns:a="http://schemas.openxmlformats.org/drawingml/2006/main" name="1_Alchimie">
  <a:themeElements>
    <a:clrScheme name="Alchimie 1">
      <a:dk1>
        <a:srgbClr val="808080"/>
      </a:dk1>
      <a:lt1>
        <a:srgbClr val="FFFF00"/>
      </a:lt1>
      <a:dk2>
        <a:srgbClr val="1F0769"/>
      </a:dk2>
      <a:lt2>
        <a:srgbClr val="FFFF00"/>
      </a:lt2>
      <a:accent1>
        <a:srgbClr val="821109"/>
      </a:accent1>
      <a:accent2>
        <a:srgbClr val="3C3DB8"/>
      </a:accent2>
      <a:accent3>
        <a:srgbClr val="ABAAB9"/>
      </a:accent3>
      <a:accent4>
        <a:srgbClr val="DADA00"/>
      </a:accent4>
      <a:accent5>
        <a:srgbClr val="C1AAAA"/>
      </a:accent5>
      <a:accent6>
        <a:srgbClr val="3536A6"/>
      </a:accent6>
      <a:hlink>
        <a:srgbClr val="009999"/>
      </a:hlink>
      <a:folHlink>
        <a:srgbClr val="99CC00"/>
      </a:folHlink>
    </a:clrScheme>
    <a:fontScheme name="Alchimie">
      <a:majorFont>
        <a:latin typeface="Helvetica"/>
        <a:ea typeface="Osaka"/>
        <a:cs typeface="Osaka"/>
      </a:majorFont>
      <a:minorFont>
        <a:latin typeface="Helvetica"/>
        <a:ea typeface="Osaka"/>
        <a:cs typeface="Osak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Alchimie 1">
        <a:dk1>
          <a:srgbClr val="808080"/>
        </a:dk1>
        <a:lt1>
          <a:srgbClr val="FFFF00"/>
        </a:lt1>
        <a:dk2>
          <a:srgbClr val="1F0769"/>
        </a:dk2>
        <a:lt2>
          <a:srgbClr val="FFFF00"/>
        </a:lt2>
        <a:accent1>
          <a:srgbClr val="821109"/>
        </a:accent1>
        <a:accent2>
          <a:srgbClr val="3C3DB8"/>
        </a:accent2>
        <a:accent3>
          <a:srgbClr val="ABAAB9"/>
        </a:accent3>
        <a:accent4>
          <a:srgbClr val="DADA00"/>
        </a:accent4>
        <a:accent5>
          <a:srgbClr val="C1AAAA"/>
        </a:accent5>
        <a:accent6>
          <a:srgbClr val="3536A6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modele_pharmacie">
  <a:themeElements>
    <a:clrScheme name="modele_pharmac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e_pharmac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ele_pharmac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harmac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harmac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harmac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harmac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harmac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harmac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harmac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harmac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harmac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harmac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harmac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GABARIT">
  <a:themeElements>
    <a:clrScheme name="GABARIT 1">
      <a:dk1>
        <a:srgbClr val="000000"/>
      </a:dk1>
      <a:lt1>
        <a:srgbClr val="FFFFFF"/>
      </a:lt1>
      <a:dk2>
        <a:srgbClr val="8A5C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ABARI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5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54" charset="0"/>
          </a:defRPr>
        </a:defPPr>
      </a:lstStyle>
    </a:lnDef>
  </a:objectDefaults>
  <a:extraClrSchemeLst>
    <a:extraClrScheme>
      <a:clrScheme name="GABARIT 1">
        <a:dk1>
          <a:srgbClr val="000000"/>
        </a:dk1>
        <a:lt1>
          <a:srgbClr val="FFFFFF"/>
        </a:lt1>
        <a:dk2>
          <a:srgbClr val="8A5C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ans titre 3">
  <a:themeElements>
    <a:clrScheme name="">
      <a:dk1>
        <a:srgbClr val="00279F"/>
      </a:dk1>
      <a:lt1>
        <a:srgbClr val="FFFFFF"/>
      </a:lt1>
      <a:dk2>
        <a:srgbClr val="114FFB"/>
      </a:dk2>
      <a:lt2>
        <a:srgbClr val="FAFD00"/>
      </a:lt2>
      <a:accent1>
        <a:srgbClr val="FC0128"/>
      </a:accent1>
      <a:accent2>
        <a:srgbClr val="DC0081"/>
      </a:accent2>
      <a:accent3>
        <a:srgbClr val="AAB2FD"/>
      </a:accent3>
      <a:accent4>
        <a:srgbClr val="DADADA"/>
      </a:accent4>
      <a:accent5>
        <a:srgbClr val="FDAAAC"/>
      </a:accent5>
      <a:accent6>
        <a:srgbClr val="C70074"/>
      </a:accent6>
      <a:hlink>
        <a:srgbClr val="00B7A5"/>
      </a:hlink>
      <a:folHlink>
        <a:srgbClr val="3365FB"/>
      </a:folHlink>
    </a:clrScheme>
    <a:fontScheme name="Sans titre 3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ans titre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s titre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ans titre 3">
  <a:themeElements>
    <a:clrScheme name="">
      <a:dk1>
        <a:srgbClr val="00279F"/>
      </a:dk1>
      <a:lt1>
        <a:srgbClr val="FFFFFF"/>
      </a:lt1>
      <a:dk2>
        <a:srgbClr val="114FFB"/>
      </a:dk2>
      <a:lt2>
        <a:srgbClr val="FAFD00"/>
      </a:lt2>
      <a:accent1>
        <a:srgbClr val="FC0128"/>
      </a:accent1>
      <a:accent2>
        <a:srgbClr val="DC0081"/>
      </a:accent2>
      <a:accent3>
        <a:srgbClr val="AAB2FD"/>
      </a:accent3>
      <a:accent4>
        <a:srgbClr val="DADADA"/>
      </a:accent4>
      <a:accent5>
        <a:srgbClr val="FDAAAC"/>
      </a:accent5>
      <a:accent6>
        <a:srgbClr val="C70074"/>
      </a:accent6>
      <a:hlink>
        <a:srgbClr val="00B7A5"/>
      </a:hlink>
      <a:folHlink>
        <a:srgbClr val="3365FB"/>
      </a:folHlink>
    </a:clrScheme>
    <a:fontScheme name="Sans titre 3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ans titre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s titre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ans titre 3">
  <a:themeElements>
    <a:clrScheme name="">
      <a:dk1>
        <a:srgbClr val="00279F"/>
      </a:dk1>
      <a:lt1>
        <a:srgbClr val="FFFFFF"/>
      </a:lt1>
      <a:dk2>
        <a:srgbClr val="114FFB"/>
      </a:dk2>
      <a:lt2>
        <a:srgbClr val="FAFD00"/>
      </a:lt2>
      <a:accent1>
        <a:srgbClr val="FC0128"/>
      </a:accent1>
      <a:accent2>
        <a:srgbClr val="DC0081"/>
      </a:accent2>
      <a:accent3>
        <a:srgbClr val="AAB2FD"/>
      </a:accent3>
      <a:accent4>
        <a:srgbClr val="DADADA"/>
      </a:accent4>
      <a:accent5>
        <a:srgbClr val="FDAAAC"/>
      </a:accent5>
      <a:accent6>
        <a:srgbClr val="C70074"/>
      </a:accent6>
      <a:hlink>
        <a:srgbClr val="00B7A5"/>
      </a:hlink>
      <a:folHlink>
        <a:srgbClr val="3365FB"/>
      </a:folHlink>
    </a:clrScheme>
    <a:fontScheme name="Sans titre 3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ans titre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s titre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Sans titre 3">
  <a:themeElements>
    <a:clrScheme name="">
      <a:dk1>
        <a:srgbClr val="00279F"/>
      </a:dk1>
      <a:lt1>
        <a:srgbClr val="FFFFFF"/>
      </a:lt1>
      <a:dk2>
        <a:srgbClr val="114FFB"/>
      </a:dk2>
      <a:lt2>
        <a:srgbClr val="FAFD00"/>
      </a:lt2>
      <a:accent1>
        <a:srgbClr val="FC0128"/>
      </a:accent1>
      <a:accent2>
        <a:srgbClr val="DC0081"/>
      </a:accent2>
      <a:accent3>
        <a:srgbClr val="AAB2FD"/>
      </a:accent3>
      <a:accent4>
        <a:srgbClr val="DADADA"/>
      </a:accent4>
      <a:accent5>
        <a:srgbClr val="FDAAAC"/>
      </a:accent5>
      <a:accent6>
        <a:srgbClr val="C70074"/>
      </a:accent6>
      <a:hlink>
        <a:srgbClr val="00B7A5"/>
      </a:hlink>
      <a:folHlink>
        <a:srgbClr val="3365FB"/>
      </a:folHlink>
    </a:clrScheme>
    <a:fontScheme name="Sans titre 3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ans titre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s titre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Sans titre 3">
  <a:themeElements>
    <a:clrScheme name="">
      <a:dk1>
        <a:srgbClr val="00279F"/>
      </a:dk1>
      <a:lt1>
        <a:srgbClr val="FFFFFF"/>
      </a:lt1>
      <a:dk2>
        <a:srgbClr val="114FFB"/>
      </a:dk2>
      <a:lt2>
        <a:srgbClr val="FAFD00"/>
      </a:lt2>
      <a:accent1>
        <a:srgbClr val="FC0128"/>
      </a:accent1>
      <a:accent2>
        <a:srgbClr val="DC0081"/>
      </a:accent2>
      <a:accent3>
        <a:srgbClr val="AAB2FD"/>
      </a:accent3>
      <a:accent4>
        <a:srgbClr val="DADADA"/>
      </a:accent4>
      <a:accent5>
        <a:srgbClr val="FDAAAC"/>
      </a:accent5>
      <a:accent6>
        <a:srgbClr val="C70074"/>
      </a:accent6>
      <a:hlink>
        <a:srgbClr val="00B7A5"/>
      </a:hlink>
      <a:folHlink>
        <a:srgbClr val="3365FB"/>
      </a:folHlink>
    </a:clrScheme>
    <a:fontScheme name="Sans titre 3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ans titre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s titre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s titre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4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42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9.xml><?xml version="1.0" encoding="utf-8"?>
<a:themeOverride xmlns:a="http://schemas.openxmlformats.org/drawingml/2006/main">
  <a:clrScheme name="">
    <a:dk1>
      <a:srgbClr val="00279F"/>
    </a:dk1>
    <a:lt1>
      <a:srgbClr val="FAFD00"/>
    </a:lt1>
    <a:dk2>
      <a:srgbClr val="00279F"/>
    </a:dk2>
    <a:lt2>
      <a:srgbClr val="FFFFFF"/>
    </a:lt2>
    <a:accent1>
      <a:srgbClr val="FE9B03"/>
    </a:accent1>
    <a:accent2>
      <a:srgbClr val="FF5008"/>
    </a:accent2>
    <a:accent3>
      <a:srgbClr val="AAACCD"/>
    </a:accent3>
    <a:accent4>
      <a:srgbClr val="D6D800"/>
    </a:accent4>
    <a:accent5>
      <a:srgbClr val="FECBAA"/>
    </a:accent5>
    <a:accent6>
      <a:srgbClr val="E74806"/>
    </a:accent6>
    <a:hlink>
      <a:srgbClr val="FC0128"/>
    </a:hlink>
    <a:folHlink>
      <a:srgbClr val="3365F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335</TotalTime>
  <Words>3169</Words>
  <Application>Microsoft Macintosh PowerPoint</Application>
  <PresentationFormat>Affichage à l'écran (4:3)</PresentationFormat>
  <Paragraphs>404</Paragraphs>
  <Slides>47</Slides>
  <Notes>7</Notes>
  <HiddenSlides>0</HiddenSlides>
  <MMClips>0</MMClips>
  <ScaleCrop>false</ScaleCrop>
  <HeadingPairs>
    <vt:vector size="8" baseType="variant">
      <vt:variant>
        <vt:lpstr>Polices utilisées</vt:lpstr>
      </vt:variant>
      <vt:variant>
        <vt:i4>24</vt:i4>
      </vt:variant>
      <vt:variant>
        <vt:lpstr>Thème</vt:lpstr>
      </vt:variant>
      <vt:variant>
        <vt:i4>17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89" baseType="lpstr">
      <vt:lpstr>ＭＳ Ｐゴシック</vt:lpstr>
      <vt:lpstr>AdvGulliv</vt:lpstr>
      <vt:lpstr>AdvOT863180fb</vt:lpstr>
      <vt:lpstr>AdvOT863180fb+fb</vt:lpstr>
      <vt:lpstr>AdvOTb92eb7df.I</vt:lpstr>
      <vt:lpstr>AdvOTb92eb7df.I+fb</vt:lpstr>
      <vt:lpstr>AdvPalB</vt:lpstr>
      <vt:lpstr>AdvPalI</vt:lpstr>
      <vt:lpstr>AdvPalR</vt:lpstr>
      <vt:lpstr>AdvT158</vt:lpstr>
      <vt:lpstr>AdvT159</vt:lpstr>
      <vt:lpstr>Arial</vt:lpstr>
      <vt:lpstr>Arial Black</vt:lpstr>
      <vt:lpstr>Calibri</vt:lpstr>
      <vt:lpstr>Calibri Light</vt:lpstr>
      <vt:lpstr>DINNextLTPro</vt:lpstr>
      <vt:lpstr>Franklin Gothic Medium</vt:lpstr>
      <vt:lpstr>Helvetica</vt:lpstr>
      <vt:lpstr>Impact</vt:lpstr>
      <vt:lpstr>Monotype Sorts</vt:lpstr>
      <vt:lpstr>MyriadPro</vt:lpstr>
      <vt:lpstr>Times</vt:lpstr>
      <vt:lpstr>Times New Roman</vt:lpstr>
      <vt:lpstr>Wingdings</vt:lpstr>
      <vt:lpstr>Thème Office</vt:lpstr>
      <vt:lpstr>2_GABARIT</vt:lpstr>
      <vt:lpstr>1_Sans titre 3</vt:lpstr>
      <vt:lpstr>2_Sans titre 3</vt:lpstr>
      <vt:lpstr>Sans titre 3</vt:lpstr>
      <vt:lpstr>6_Sans titre 3</vt:lpstr>
      <vt:lpstr>3_Sans titre 3</vt:lpstr>
      <vt:lpstr>5_Pixel</vt:lpstr>
      <vt:lpstr>8_Nouvelle présentation</vt:lpstr>
      <vt:lpstr>1_Alchimie</vt:lpstr>
      <vt:lpstr>Nouvelle présentation</vt:lpstr>
      <vt:lpstr>6_modele_pharmacie</vt:lpstr>
      <vt:lpstr>modele_pharmacie</vt:lpstr>
      <vt:lpstr>1_Thème Office</vt:lpstr>
      <vt:lpstr>9_Nouvelle présentation</vt:lpstr>
      <vt:lpstr>18_Nouvelle présentation</vt:lpstr>
      <vt:lpstr>5_Nouvelle présentation</vt:lpstr>
      <vt:lpstr>Graphique</vt:lpstr>
      <vt:lpstr>N’oubliez pas les ANAEROBIES               ces inconnus maltraités   L. Dubreuil Université de Lille, France</vt:lpstr>
      <vt:lpstr>Présentation PowerPoint</vt:lpstr>
      <vt:lpstr>Présentation PowerPoint</vt:lpstr>
      <vt:lpstr>Pas de milieu de transport si acheminé au laboratoire &lt; 6h  Volume  &lt;  2 ml     milieu de Stuart Délai &lt; 30 mn ou  Milieu de transport obligatoire   délai d’acheminement au laboratoire &lt; 24h  </vt:lpstr>
      <vt:lpstr>QUAND FAUT-IL RECHERCHER LES ANAEROBIES ?</vt:lpstr>
      <vt:lpstr>QUAND FAUT-IL RECHERCHER LES ANAEROBIES ?</vt:lpstr>
      <vt:lpstr>QUAND FAUT-IL RECHERCHER LES ANAEROBIES ?</vt:lpstr>
      <vt:lpstr>Origine des anaérobies</vt:lpstr>
      <vt:lpstr>Présentation PowerPoint</vt:lpstr>
      <vt:lpstr>Infections intra-abdominales</vt:lpstr>
      <vt:lpstr>Infections pulmonaires</vt:lpstr>
      <vt:lpstr>Infections en O.R.L.</vt:lpstr>
      <vt:lpstr>Infections de la peau et des tissus mous</vt:lpstr>
      <vt:lpstr>Présentation PowerPoint</vt:lpstr>
      <vt:lpstr>Résistance naturelle des anaérobies</vt:lpstr>
      <vt:lpstr>Résistance à la clindamycine 2023</vt:lpstr>
      <vt:lpstr>Présentation PowerPoint</vt:lpstr>
      <vt:lpstr>Présentation PowerPoint</vt:lpstr>
      <vt:lpstr>Les mousquetaires anaérobies des infections pulmonaires et O.R.L</vt:lpstr>
      <vt:lpstr>Présentation PowerPoint</vt:lpstr>
      <vt:lpstr>Présentation PowerPoint</vt:lpstr>
      <vt:lpstr>Présentation PowerPoint</vt:lpstr>
      <vt:lpstr>Présentation PowerPoint</vt:lpstr>
      <vt:lpstr>Résistance parmi les  Clostridium du groupe REC</vt:lpstr>
      <vt:lpstr>Hors abdominal pas de Bacteroides du groupe fragilis</vt:lpstr>
      <vt:lpstr>sauf  Résistances rares</vt:lpstr>
      <vt:lpstr>Présentation PowerPoint</vt:lpstr>
      <vt:lpstr>Resistance to beta-lactam/beta-lactamase inhibitor combination</vt:lpstr>
      <vt:lpstr>Distribution of amoxicillin-clavulanic acid MICs of 824 Bacteroides isolates</vt:lpstr>
      <vt:lpstr>Présentation PowerPoint</vt:lpstr>
      <vt:lpstr>Défaut de protéine 45kDa chez B. fragilis résistant à amoxicilline + acide clavulanique</vt:lpstr>
      <vt:lpstr>Présentation PowerPoint</vt:lpstr>
      <vt:lpstr>Swelling assay with amoxicillin</vt:lpstr>
      <vt:lpstr>Pas de résistance croisée systématique Amox+ clavu et Piperacilline-tazobactam chez les Bacteroides du groupe fragilis</vt:lpstr>
      <vt:lpstr>Bacteroides fragilis 2007-2009 Test Program 1842 souches Europe/165 France</vt:lpstr>
      <vt:lpstr>Présentation PowerPoint</vt:lpstr>
      <vt:lpstr>Présentation PowerPoint</vt:lpstr>
      <vt:lpstr>Distribution of imipenem MICs of 824 Bacteroides isolates</vt:lpstr>
      <vt:lpstr>Présentation PowerPoint</vt:lpstr>
      <vt:lpstr>Présentation PowerPoint</vt:lpstr>
      <vt:lpstr>Distribution of metronidazole  MICs of 824 Bacteroides isolates L. Dubreuil, Lille</vt:lpstr>
      <vt:lpstr>Multirésistance aux antibiotiques</vt:lpstr>
      <vt:lpstr>Distribution of moxifloxacin  MICs of 824 Bacteroides isolates L. Dubreuil, Lille</vt:lpstr>
      <vt:lpstr>Activity of linezolid on  anaerobic bacteria</vt:lpstr>
      <vt:lpstr>Groupe des Bacteroides fragilis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LUC DUBREUIL</dc:creator>
  <cp:lastModifiedBy>LUC DUBREUIL</cp:lastModifiedBy>
  <cp:revision>35</cp:revision>
  <cp:lastPrinted>2024-01-13T11:23:28Z</cp:lastPrinted>
  <dcterms:created xsi:type="dcterms:W3CDTF">2023-12-28T16:19:32Z</dcterms:created>
  <dcterms:modified xsi:type="dcterms:W3CDTF">2025-12-04T14:09:15Z</dcterms:modified>
</cp:coreProperties>
</file>