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7"/>
  </p:notesMasterIdLst>
  <p:handoutMasterIdLst>
    <p:handoutMasterId r:id="rId7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335" r:id="rId12"/>
    <p:sldId id="269" r:id="rId13"/>
    <p:sldId id="336" r:id="rId14"/>
    <p:sldId id="271" r:id="rId15"/>
    <p:sldId id="272" r:id="rId16"/>
    <p:sldId id="273" r:id="rId17"/>
    <p:sldId id="337" r:id="rId18"/>
    <p:sldId id="275" r:id="rId19"/>
    <p:sldId id="276" r:id="rId20"/>
    <p:sldId id="277" r:id="rId21"/>
    <p:sldId id="338" r:id="rId22"/>
    <p:sldId id="339" r:id="rId23"/>
    <p:sldId id="34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31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44" r:id="rId44"/>
    <p:sldId id="298" r:id="rId45"/>
    <p:sldId id="299" r:id="rId46"/>
    <p:sldId id="300" r:id="rId47"/>
    <p:sldId id="341" r:id="rId48"/>
    <p:sldId id="342" r:id="rId49"/>
    <p:sldId id="302" r:id="rId50"/>
    <p:sldId id="303" r:id="rId51"/>
    <p:sldId id="304" r:id="rId52"/>
    <p:sldId id="305" r:id="rId53"/>
    <p:sldId id="306" r:id="rId54"/>
    <p:sldId id="345" r:id="rId55"/>
    <p:sldId id="307" r:id="rId56"/>
    <p:sldId id="308" r:id="rId57"/>
    <p:sldId id="309" r:id="rId58"/>
    <p:sldId id="310" r:id="rId59"/>
    <p:sldId id="313" r:id="rId60"/>
    <p:sldId id="314" r:id="rId61"/>
    <p:sldId id="315" r:id="rId62"/>
    <p:sldId id="333" r:id="rId63"/>
    <p:sldId id="317" r:id="rId64"/>
    <p:sldId id="343" r:id="rId65"/>
    <p:sldId id="320" r:id="rId66"/>
    <p:sldId id="334" r:id="rId67"/>
    <p:sldId id="322" r:id="rId68"/>
    <p:sldId id="323" r:id="rId69"/>
    <p:sldId id="324" r:id="rId70"/>
    <p:sldId id="325" r:id="rId71"/>
    <p:sldId id="326" r:id="rId72"/>
    <p:sldId id="327" r:id="rId73"/>
    <p:sldId id="332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 varScale="1">
        <p:scale>
          <a:sx n="76" d="100"/>
          <a:sy n="76" d="100"/>
        </p:scale>
        <p:origin x="-10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6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33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7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1FAE-DE6D-4544-91A3-7FD25A84EA1C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21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55314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73693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1578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04AD49A-AA7F-4DF0-BFC7-A6BDC6B86C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3738"/>
            <a:ext cx="6064250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5633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2569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29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4504-5804-4A7A-8917-59733179E6D6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186F-12AC-416A-9557-929EF1C36D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Novembre </a:t>
            </a:r>
            <a:r>
              <a:rPr lang="fr-FR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2024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ANTIBIOGILAR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548081"/>
            <a:ext cx="9155500" cy="70788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Prescription </a:t>
            </a: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des antibiotiques</a:t>
            </a:r>
            <a:b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4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  <p:sp>
        <p:nvSpPr>
          <p:cNvPr id="253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L’antibiothérapie curative</a:t>
            </a:r>
          </a:p>
        </p:txBody>
      </p:sp>
    </p:spTree>
    <p:extLst>
      <p:ext uri="{BB962C8B-B14F-4D97-AF65-F5344CB8AC3E}">
        <p14:creationId xmlns:p14="http://schemas.microsoft.com/office/powerpoint/2010/main" val="423262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Faut - il prescrire une antibiothérapie 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 err="1"/>
              <a:t>Thrombo-emboliques</a:t>
            </a:r>
            <a:endParaRPr lang="fr-FR" altLang="fr-FR" sz="1425" dirty="0"/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Cancers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Hématomes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EP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Maladies 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IDM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…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Parasitose</a:t>
            </a:r>
          </a:p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33CC"/>
                </a:solidFill>
              </a:rPr>
              <a:t>Le bénéfice du traitement est il supérieur aux risques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Toxicité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Allergie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Interactions médicamenteuses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Sélection de résistances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315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  <p:sp>
        <p:nvSpPr>
          <p:cNvPr id="258056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Un prélèvement positif isolé n’est pas une infection</a:t>
            </a:r>
          </a:p>
        </p:txBody>
      </p:sp>
    </p:spTree>
    <p:extLst>
      <p:ext uri="{BB962C8B-B14F-4D97-AF65-F5344CB8AC3E}">
        <p14:creationId xmlns:p14="http://schemas.microsoft.com/office/powerpoint/2010/main" val="3849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97" y="0"/>
            <a:ext cx="4781606" cy="1235766"/>
          </a:xfrm>
          <a:prstGeom prst="rect">
            <a:avLst/>
          </a:prstGeom>
        </p:spPr>
      </p:pic>
      <p:sp>
        <p:nvSpPr>
          <p:cNvPr id="27651" name="Espace réservé du contenu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Fièvre isolée</a:t>
            </a:r>
          </a:p>
          <a:p>
            <a:r>
              <a:rPr lang="fr-FR" altLang="fr-FR" dirty="0" smtClean="0"/>
              <a:t>VRI</a:t>
            </a:r>
          </a:p>
          <a:p>
            <a:pPr lvl="1"/>
            <a:r>
              <a:rPr lang="fr-FR" altLang="fr-FR" dirty="0" smtClean="0"/>
              <a:t>Bronchite aiguë de l’adulte sain</a:t>
            </a:r>
          </a:p>
          <a:p>
            <a:pPr lvl="1"/>
            <a:r>
              <a:rPr lang="fr-FR" altLang="fr-FR" dirty="0" smtClean="0"/>
              <a:t>Exacerbation de BPCO non graves</a:t>
            </a:r>
          </a:p>
          <a:p>
            <a:pPr lvl="1"/>
            <a:r>
              <a:rPr lang="fr-FR" altLang="fr-FR" dirty="0" smtClean="0"/>
              <a:t>Bronchiolite nourrisson </a:t>
            </a:r>
          </a:p>
          <a:p>
            <a:pPr lvl="1"/>
            <a:r>
              <a:rPr lang="fr-FR" altLang="fr-FR" dirty="0" smtClean="0"/>
              <a:t>Bronchite ou trachéobronchite  enfant </a:t>
            </a:r>
          </a:p>
          <a:p>
            <a:r>
              <a:rPr lang="fr-FR" altLang="fr-FR" dirty="0" smtClean="0"/>
              <a:t>Cutané</a:t>
            </a:r>
          </a:p>
          <a:p>
            <a:pPr lvl="1"/>
            <a:r>
              <a:rPr lang="fr-FR" altLang="fr-FR" dirty="0" smtClean="0"/>
              <a:t>Furoncle</a:t>
            </a:r>
          </a:p>
          <a:p>
            <a:pPr lvl="1"/>
            <a:r>
              <a:rPr lang="fr-FR" altLang="fr-FR" dirty="0" smtClean="0"/>
              <a:t>Veinite simple</a:t>
            </a:r>
          </a:p>
          <a:p>
            <a:pPr lvl="1"/>
            <a:r>
              <a:rPr lang="fr-FR" altLang="fr-FR" dirty="0" smtClean="0"/>
              <a:t>Abcès de paroi</a:t>
            </a:r>
          </a:p>
          <a:p>
            <a:pPr lvl="1"/>
            <a:r>
              <a:rPr lang="fr-FR" altLang="fr-FR" dirty="0" smtClean="0"/>
              <a:t>Morsure  de tiques</a:t>
            </a:r>
          </a:p>
          <a:p>
            <a:pPr lvl="1"/>
            <a:r>
              <a:rPr lang="en-GB" altLang="fr-FR" dirty="0" err="1" smtClean="0"/>
              <a:t>Plaies</a:t>
            </a:r>
            <a:r>
              <a:rPr lang="en-GB" altLang="fr-FR" dirty="0" smtClean="0"/>
              <a:t> et </a:t>
            </a:r>
            <a:r>
              <a:rPr lang="en-GB" altLang="fr-FR" dirty="0" err="1" smtClean="0"/>
              <a:t>escarres</a:t>
            </a:r>
            <a:r>
              <a:rPr lang="en-GB" altLang="fr-FR" dirty="0" smtClean="0"/>
              <a:t> (hors </a:t>
            </a:r>
            <a:r>
              <a:rPr lang="en-GB" altLang="fr-FR" dirty="0" err="1" smtClean="0"/>
              <a:t>morsures</a:t>
            </a:r>
            <a:r>
              <a:rPr lang="en-GB" altLang="fr-FR" dirty="0" smtClean="0"/>
              <a:t>)</a:t>
            </a:r>
            <a:endParaRPr lang="fr-FR" altLang="fr-FR" dirty="0" smtClean="0"/>
          </a:p>
          <a:p>
            <a:endParaRPr lang="fr-FR" altLang="fr-FR" dirty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↗ isolée de la CRP</a:t>
            </a:r>
          </a:p>
          <a:p>
            <a:r>
              <a:rPr lang="fr-FR" altLang="fr-FR" dirty="0" err="1" smtClean="0"/>
              <a:t>Diverticulite</a:t>
            </a:r>
            <a:r>
              <a:rPr lang="fr-FR" altLang="fr-FR" dirty="0" smtClean="0"/>
              <a:t> non compliquée </a:t>
            </a:r>
          </a:p>
          <a:p>
            <a:r>
              <a:rPr lang="fr-FR" altLang="fr-FR" dirty="0" smtClean="0"/>
              <a:t>ORL</a:t>
            </a:r>
          </a:p>
          <a:p>
            <a:pPr lvl="1"/>
            <a:r>
              <a:rPr lang="fr-FR" altLang="fr-FR" dirty="0" smtClean="0"/>
              <a:t>Angines à TDR – (et + ?)</a:t>
            </a:r>
          </a:p>
          <a:p>
            <a:pPr lvl="1"/>
            <a:r>
              <a:rPr lang="fr-FR" altLang="fr-FR" dirty="0" smtClean="0"/>
              <a:t>Rhinopharyngite aigüe </a:t>
            </a:r>
          </a:p>
          <a:p>
            <a:pPr lvl="1"/>
            <a:r>
              <a:rPr lang="fr-FR" altLang="fr-FR" dirty="0" smtClean="0"/>
              <a:t>OMA congestive et </a:t>
            </a:r>
            <a:r>
              <a:rPr lang="fr-FR" altLang="fr-FR" dirty="0" err="1" smtClean="0"/>
              <a:t>séromuqueuse</a:t>
            </a:r>
            <a:r>
              <a:rPr lang="fr-FR" altLang="fr-FR" dirty="0" smtClean="0"/>
              <a:t>.</a:t>
            </a:r>
          </a:p>
          <a:p>
            <a:pPr lvl="1"/>
            <a:r>
              <a:rPr lang="fr-FR" altLang="fr-FR" dirty="0" smtClean="0"/>
              <a:t>Otite externe (sauf maligne)</a:t>
            </a:r>
          </a:p>
          <a:p>
            <a:pPr lvl="1"/>
            <a:r>
              <a:rPr lang="fr-FR" altLang="fr-FR" dirty="0" smtClean="0"/>
              <a:t>Otorrhée sur drain.</a:t>
            </a:r>
          </a:p>
          <a:p>
            <a:pPr lvl="1"/>
            <a:r>
              <a:rPr lang="fr-FR" altLang="fr-FR" dirty="0" smtClean="0"/>
              <a:t>En 1ère intention sur:</a:t>
            </a:r>
          </a:p>
          <a:p>
            <a:pPr lvl="2"/>
            <a:r>
              <a:rPr lang="fr-FR" altLang="fr-FR" dirty="0" smtClean="0"/>
              <a:t>Sinusite maxillaire adulte </a:t>
            </a:r>
          </a:p>
          <a:p>
            <a:pPr lvl="2"/>
            <a:r>
              <a:rPr lang="fr-FR" altLang="fr-FR" dirty="0" smtClean="0"/>
              <a:t>Sinusite enfant</a:t>
            </a:r>
          </a:p>
          <a:p>
            <a:pPr lvl="2"/>
            <a:r>
              <a:rPr lang="fr-FR" altLang="fr-FR" dirty="0" smtClean="0"/>
              <a:t>OMA enfant &gt; 2 ans</a:t>
            </a:r>
          </a:p>
          <a:p>
            <a:r>
              <a:rPr lang="fr-FR" altLang="fr-FR" dirty="0" smtClean="0"/>
              <a:t>Urinaire</a:t>
            </a:r>
          </a:p>
          <a:p>
            <a:pPr lvl="1"/>
            <a:r>
              <a:rPr lang="fr-FR" altLang="fr-FR" dirty="0" smtClean="0"/>
              <a:t>Bactériurie asymptomatique (sauf grossesse) y compris sur sonde</a:t>
            </a:r>
          </a:p>
          <a:p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7504" y="141480"/>
            <a:ext cx="6858000" cy="857250"/>
          </a:xfrm>
        </p:spPr>
        <p:txBody>
          <a:bodyPr/>
          <a:lstStyle/>
          <a:p>
            <a:r>
              <a:rPr lang="fr-FR" dirty="0" smtClean="0"/>
              <a:t>Quelles situations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33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Non, pas le temps</a:t>
            </a:r>
          </a:p>
          <a:p>
            <a:pPr lvl="1"/>
            <a:r>
              <a:rPr lang="fr-FR" altLang="fr-FR" smtClean="0"/>
              <a:t>Purpura fulminans</a:t>
            </a:r>
          </a:p>
          <a:p>
            <a:r>
              <a:rPr lang="fr-FR" altLang="fr-FR" smtClean="0"/>
              <a:t>Oui, mais vite !</a:t>
            </a:r>
          </a:p>
          <a:p>
            <a:pPr lvl="1"/>
            <a:r>
              <a:rPr lang="fr-FR" altLang="fr-FR" smtClean="0"/>
              <a:t>Sepsis (ex) grave</a:t>
            </a:r>
          </a:p>
          <a:p>
            <a:r>
              <a:rPr lang="fr-FR" altLang="fr-FR" smtClean="0"/>
              <a:t>Oui, toujours</a:t>
            </a:r>
          </a:p>
          <a:p>
            <a:pPr lvl="1"/>
            <a:r>
              <a:rPr lang="fr-FR" altLang="fr-FR" smtClean="0"/>
              <a:t>Endocardite d’osler</a:t>
            </a:r>
          </a:p>
          <a:p>
            <a:r>
              <a:rPr lang="fr-FR" altLang="fr-FR" smtClean="0"/>
              <a:t>Oui mais de bonne qualité</a:t>
            </a:r>
          </a:p>
          <a:p>
            <a:pPr lvl="1"/>
            <a:r>
              <a:rPr lang="fr-FR" altLang="fr-FR" smtClean="0"/>
              <a:t>Biopsie osseuse pour les infections ostéo-articulaire</a:t>
            </a:r>
          </a:p>
          <a:p>
            <a:pPr lvl="1"/>
            <a:r>
              <a:rPr lang="fr-FR" altLang="fr-FR" smtClean="0"/>
              <a:t>Se méfier des écouvillons (flore cutanée) drains et redons</a:t>
            </a:r>
          </a:p>
          <a:p>
            <a:endParaRPr lang="fr-FR" altLang="fr-FR" dirty="0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Faut - il faire un prélèvement bactériologique préalable ?</a:t>
            </a:r>
          </a:p>
        </p:txBody>
      </p:sp>
    </p:spTree>
    <p:extLst>
      <p:ext uri="{BB962C8B-B14F-4D97-AF65-F5344CB8AC3E}">
        <p14:creationId xmlns:p14="http://schemas.microsoft.com/office/powerpoint/2010/main" val="3988318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Comorbidités importantes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Quel antibiotique choisir ?</a:t>
            </a:r>
          </a:p>
        </p:txBody>
      </p:sp>
    </p:spTree>
    <p:extLst>
      <p:ext uri="{BB962C8B-B14F-4D97-AF65-F5344CB8AC3E}">
        <p14:creationId xmlns:p14="http://schemas.microsoft.com/office/powerpoint/2010/main" val="2890041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Identification bactérienne</a:t>
            </a:r>
          </a:p>
          <a:p>
            <a:pPr lvl="1"/>
            <a:r>
              <a:rPr lang="fr-FR" altLang="fr-FR" dirty="0" smtClean="0"/>
              <a:t>Immédiate : </a:t>
            </a:r>
          </a:p>
          <a:p>
            <a:pPr lvl="3"/>
            <a:r>
              <a:rPr lang="fr-FR" altLang="fr-FR" dirty="0" smtClean="0"/>
              <a:t>Examen direct LCS, crachats, urines…</a:t>
            </a:r>
          </a:p>
          <a:p>
            <a:pPr lvl="3"/>
            <a:r>
              <a:rPr lang="fr-FR" altLang="fr-FR" dirty="0" smtClean="0"/>
              <a:t>Nouvelles techniques: Antigènes solubles, IF, PCR…</a:t>
            </a:r>
          </a:p>
          <a:p>
            <a:pPr lvl="1"/>
            <a:r>
              <a:rPr lang="fr-FR" altLang="fr-FR" dirty="0" smtClean="0"/>
              <a:t>Retardés : cultures</a:t>
            </a:r>
          </a:p>
          <a:p>
            <a:r>
              <a:rPr lang="fr-FR" altLang="fr-FR" dirty="0" smtClean="0"/>
              <a:t>Epidémiologie des infections fréquentes</a:t>
            </a:r>
          </a:p>
          <a:p>
            <a:pPr lvl="1"/>
            <a:r>
              <a:rPr lang="fr-FR" altLang="fr-FR" dirty="0" smtClean="0"/>
              <a:t>Bactéries</a:t>
            </a:r>
          </a:p>
          <a:p>
            <a:pPr lvl="2"/>
            <a:r>
              <a:rPr lang="fr-FR" altLang="fr-FR" dirty="0" smtClean="0"/>
              <a:t>Urines:		</a:t>
            </a:r>
            <a:r>
              <a:rPr lang="fr-FR" altLang="fr-FR" i="1" dirty="0" smtClean="0"/>
              <a:t>E. coli</a:t>
            </a:r>
          </a:p>
          <a:p>
            <a:pPr lvl="2"/>
            <a:r>
              <a:rPr lang="fr-FR" altLang="fr-FR" dirty="0" smtClean="0"/>
              <a:t>Poumon:		Pneumocoque / virus / /// </a:t>
            </a:r>
            <a:r>
              <a:rPr lang="fr-FR" altLang="fr-FR" dirty="0" err="1" smtClean="0"/>
              <a:t>Légionelle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LCS:		Méningocoque / Pneumocoque</a:t>
            </a:r>
          </a:p>
          <a:p>
            <a:pPr lvl="2"/>
            <a:r>
              <a:rPr lang="fr-FR" altLang="fr-FR" dirty="0" smtClean="0"/>
              <a:t>Infection /matériel:	Staphylocoque</a:t>
            </a:r>
          </a:p>
          <a:p>
            <a:pPr lvl="1"/>
            <a:r>
              <a:rPr lang="fr-FR" altLang="fr-FR" dirty="0" smtClean="0"/>
              <a:t>Sensibilité</a:t>
            </a:r>
          </a:p>
          <a:p>
            <a:pPr lvl="2"/>
            <a:r>
              <a:rPr lang="fr-FR" altLang="fr-FR" dirty="0" smtClean="0"/>
              <a:t>Pneumocoque et pénicilline</a:t>
            </a:r>
          </a:p>
          <a:p>
            <a:pPr lvl="2"/>
            <a:r>
              <a:rPr lang="fr-FR" altLang="fr-FR" i="1" dirty="0" smtClean="0"/>
              <a:t>E. coli</a:t>
            </a:r>
            <a:r>
              <a:rPr lang="fr-FR" altLang="fr-FR" dirty="0" smtClean="0"/>
              <a:t> et fluoroquinolones/C3G</a:t>
            </a:r>
          </a:p>
          <a:p>
            <a:pPr lvl="2"/>
            <a:r>
              <a:rPr lang="fr-FR" altLang="fr-FR" dirty="0" smtClean="0"/>
              <a:t>Staphylocoque et </a:t>
            </a:r>
            <a:r>
              <a:rPr lang="fr-FR" altLang="fr-FR" dirty="0" err="1" smtClean="0"/>
              <a:t>méticilline</a:t>
            </a:r>
            <a:r>
              <a:rPr lang="fr-FR" altLang="fr-FR" dirty="0" smtClean="0"/>
              <a:t> résistance</a:t>
            </a:r>
          </a:p>
        </p:txBody>
      </p:sp>
      <p:sp>
        <p:nvSpPr>
          <p:cNvPr id="267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Orientation selon site/bactérie</a:t>
            </a:r>
          </a:p>
        </p:txBody>
      </p:sp>
    </p:spTree>
    <p:extLst>
      <p:ext uri="{BB962C8B-B14F-4D97-AF65-F5344CB8AC3E}">
        <p14:creationId xmlns:p14="http://schemas.microsoft.com/office/powerpoint/2010/main" val="228033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Hémocultures CHT 2024</a:t>
            </a:r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</a:t>
            </a:r>
            <a:r>
              <a:rPr lang="fr-FR" dirty="0" smtClean="0"/>
              <a:t>              Réa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40541"/>
            <a:ext cx="6400800" cy="4095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66" y="764704"/>
            <a:ext cx="381957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Trouver vite toute la </a:t>
            </a:r>
            <a:r>
              <a:rPr lang="fr-FR" dirty="0" err="1" smtClean="0"/>
              <a:t>bactério</a:t>
            </a:r>
            <a:r>
              <a:rPr lang="fr-FR" dirty="0" smtClean="0"/>
              <a:t> sur </a:t>
            </a:r>
            <a:r>
              <a:rPr lang="fr-FR" dirty="0" err="1" smtClean="0"/>
              <a:t>cyberlab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148064" y="1268760"/>
            <a:ext cx="3910211" cy="504056"/>
          </a:xfrm>
          <a:prstGeom prst="wedgeEllipseCallout">
            <a:avLst>
              <a:gd name="adj1" fmla="val -37385"/>
              <a:gd name="adj2" fmla="val 65439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ronde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36270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Vous pouvez choisir plus: 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Il s’affiche par défaut la </a:t>
            </a:r>
            <a:r>
              <a:rPr lang="fr-FR" sz="1800" dirty="0" err="1" smtClean="0">
                <a:latin typeface="Calibri" panose="020F0502020204030204" pitchFamily="34" charset="0"/>
              </a:rPr>
              <a:t>bactério</a:t>
            </a:r>
            <a:r>
              <a:rPr lang="fr-FR" sz="1800" dirty="0" smtClean="0">
                <a:latin typeface="Calibri" panose="020F0502020204030204" pitchFamily="34" charset="0"/>
              </a:rPr>
              <a:t> (+ ou -) des 14 derniers jours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64487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" y="5732038"/>
            <a:ext cx="6107577" cy="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1520" y="2891383"/>
            <a:ext cx="8663880" cy="2409825"/>
            <a:chOff x="251520" y="2677562"/>
            <a:chExt cx="8663880" cy="2409825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77562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2677562"/>
              <a:ext cx="61817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4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Comparer vite les antibiogrammes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139952" y="1268760"/>
            <a:ext cx="3406155" cy="504056"/>
          </a:xfrm>
          <a:prstGeom prst="wedgeEllipseCallout">
            <a:avLst>
              <a:gd name="adj1" fmla="val 27430"/>
              <a:gd name="adj2" fmla="val 84336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AB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8030"/>
            <a:ext cx="4270623" cy="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202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90268"/>
          </a:xfrm>
        </p:spPr>
        <p:txBody>
          <a:bodyPr>
            <a:noAutofit/>
          </a:bodyPr>
          <a:lstStyle/>
          <a:p>
            <a:r>
              <a:rPr lang="fr-FR" sz="2000" dirty="0" smtClean="0"/>
              <a:t>PCR triple: si symptôme (vous compris)</a:t>
            </a:r>
          </a:p>
          <a:p>
            <a:r>
              <a:rPr lang="fr-FR" sz="2000" dirty="0" smtClean="0"/>
              <a:t>Pas de chambre double sans test négatif</a:t>
            </a:r>
          </a:p>
          <a:p>
            <a:pPr lvl="1"/>
            <a:r>
              <a:rPr lang="fr-FR" sz="1800" dirty="0" smtClean="0"/>
              <a:t>si signes </a:t>
            </a:r>
            <a:r>
              <a:rPr lang="fr-FR" sz="1800" dirty="0" err="1" smtClean="0"/>
              <a:t>respi</a:t>
            </a:r>
            <a:r>
              <a:rPr lang="fr-FR" sz="1800" dirty="0" smtClean="0"/>
              <a:t>, fièvre, autre symptôme COVID.</a:t>
            </a:r>
          </a:p>
          <a:p>
            <a:r>
              <a:rPr lang="fr-FR" sz="2000" dirty="0" smtClean="0"/>
              <a:t>TT curatif: </a:t>
            </a:r>
            <a:r>
              <a:rPr lang="fr-FR" sz="2000" dirty="0" err="1" smtClean="0"/>
              <a:t>covid</a:t>
            </a:r>
            <a:r>
              <a:rPr lang="fr-FR" sz="2000" dirty="0" smtClean="0"/>
              <a:t> débutant à risque de forme grave</a:t>
            </a:r>
          </a:p>
          <a:p>
            <a:pPr lvl="1"/>
            <a:r>
              <a:rPr lang="fr-FR" sz="1800" dirty="0" err="1" smtClean="0"/>
              <a:t>Nirmatrelvir</a:t>
            </a:r>
            <a:r>
              <a:rPr lang="fr-FR" sz="1800" dirty="0" smtClean="0"/>
              <a:t> /</a:t>
            </a:r>
            <a:r>
              <a:rPr lang="fr-FR" sz="1800" dirty="0" err="1" smtClean="0"/>
              <a:t>ritonavir</a:t>
            </a:r>
            <a:r>
              <a:rPr lang="fr-FR" sz="1800" dirty="0"/>
              <a:t>, </a:t>
            </a:r>
            <a:r>
              <a:rPr lang="fr-FR" sz="1800" dirty="0" smtClean="0"/>
              <a:t>PO</a:t>
            </a:r>
          </a:p>
          <a:p>
            <a:pPr lvl="2"/>
            <a:r>
              <a:rPr lang="fr-FR" sz="1600" dirty="0" smtClean="0"/>
              <a:t>Dose ajustée selon DFG</a:t>
            </a:r>
          </a:p>
          <a:p>
            <a:pPr lvl="2"/>
            <a:r>
              <a:rPr lang="fr-FR" sz="1600" dirty="0" smtClean="0"/>
              <a:t>Nombreuses interactions médicamenteuses</a:t>
            </a:r>
          </a:p>
          <a:p>
            <a:pPr lvl="1"/>
            <a:r>
              <a:rPr lang="fr-FR" sz="1800" dirty="0" err="1"/>
              <a:t>Remdésivir</a:t>
            </a:r>
            <a:r>
              <a:rPr lang="fr-FR" sz="1800" dirty="0"/>
              <a:t>, IV</a:t>
            </a:r>
          </a:p>
          <a:p>
            <a:pPr lvl="2"/>
            <a:r>
              <a:rPr lang="fr-FR" sz="1600" dirty="0"/>
              <a:t>Pas d’</a:t>
            </a:r>
            <a:r>
              <a:rPr lang="fr-FR" sz="1600" dirty="0" err="1"/>
              <a:t>intéractions</a:t>
            </a:r>
            <a:r>
              <a:rPr lang="fr-FR" sz="1600" dirty="0"/>
              <a:t> médicamenteuse</a:t>
            </a:r>
          </a:p>
          <a:p>
            <a:pPr lvl="2"/>
            <a:r>
              <a:rPr lang="fr-FR" sz="1600" dirty="0"/>
              <a:t>Peu d’effets 2</a:t>
            </a:r>
            <a:r>
              <a:rPr lang="fr-FR" sz="1600" baseline="30000" dirty="0"/>
              <a:t>nd</a:t>
            </a:r>
            <a:r>
              <a:rPr lang="fr-FR" sz="1600" dirty="0"/>
              <a:t> sur les doses et durées (3j) proposées</a:t>
            </a:r>
          </a:p>
          <a:p>
            <a:r>
              <a:rPr lang="fr-FR" sz="2200" dirty="0" smtClean="0"/>
              <a:t>ATB uniquement si surinfection: </a:t>
            </a:r>
          </a:p>
          <a:p>
            <a:pPr lvl="1"/>
            <a:r>
              <a:rPr lang="fr-FR" sz="1800" dirty="0" err="1" smtClean="0"/>
              <a:t>Co-infections</a:t>
            </a:r>
            <a:r>
              <a:rPr lang="fr-FR" sz="1800" dirty="0" smtClean="0"/>
              <a:t> rares (&lt; 5%)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 point VRI au 15/11/24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94" y="44624"/>
            <a:ext cx="28328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703761"/>
            <a:ext cx="4153966" cy="20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6 diapos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/>
              <a:t>Structure d’une bactérie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46" y="21580"/>
            <a:ext cx="42843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Capsule</a:t>
            </a:r>
          </a:p>
          <a:p>
            <a:pPr lvl="1"/>
            <a:r>
              <a:rPr lang="fr-FR" dirty="0" smtClean="0"/>
              <a:t>Inconstant</a:t>
            </a:r>
          </a:p>
          <a:p>
            <a:pPr lvl="1"/>
            <a:r>
              <a:rPr lang="fr-FR" dirty="0" smtClean="0"/>
              <a:t>Facteur de virulence</a:t>
            </a:r>
          </a:p>
          <a:p>
            <a:pPr lvl="1"/>
            <a:r>
              <a:rPr lang="fr-FR" dirty="0" smtClean="0"/>
              <a:t>Origine des ag solubles</a:t>
            </a:r>
          </a:p>
          <a:p>
            <a:r>
              <a:rPr lang="fr-FR" dirty="0" smtClean="0"/>
              <a:t>Paroi</a:t>
            </a:r>
          </a:p>
          <a:p>
            <a:pPr lvl="1"/>
            <a:r>
              <a:rPr lang="fr-FR" dirty="0" smtClean="0"/>
              <a:t>Maintien forme et résistance bactérienne</a:t>
            </a:r>
          </a:p>
          <a:p>
            <a:pPr lvl="1"/>
            <a:r>
              <a:rPr lang="fr-FR" dirty="0" smtClean="0"/>
              <a:t>Base de classification en </a:t>
            </a:r>
          </a:p>
          <a:p>
            <a:pPr lvl="2"/>
            <a:r>
              <a:rPr lang="fr-FR" dirty="0" smtClean="0"/>
              <a:t>Gram+ (aspect violet): paroi épaisse et homogène (peptidoglycane)</a:t>
            </a:r>
          </a:p>
          <a:p>
            <a:pPr lvl="2"/>
            <a:r>
              <a:rPr lang="fr-FR" dirty="0" smtClean="0"/>
              <a:t>Gram – (aspect rose): paroi complexe à plusieurs couches dont </a:t>
            </a:r>
            <a:r>
              <a:rPr lang="fr-FR" dirty="0" err="1" smtClean="0"/>
              <a:t>lipopolysaccharide</a:t>
            </a:r>
            <a:endParaRPr lang="fr-FR" dirty="0" smtClean="0"/>
          </a:p>
          <a:p>
            <a:pPr lvl="1"/>
            <a:r>
              <a:rPr lang="fr-FR" dirty="0" smtClean="0"/>
              <a:t>Inconstant (pas chez mycoplasme)</a:t>
            </a:r>
          </a:p>
          <a:p>
            <a:r>
              <a:rPr lang="fr-FR" dirty="0" smtClean="0"/>
              <a:t>Membrane</a:t>
            </a:r>
          </a:p>
          <a:p>
            <a:r>
              <a:rPr lang="fr-FR" dirty="0" smtClean="0"/>
              <a:t>Eléments intracellulaires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21" y="5157192"/>
            <a:ext cx="1764833" cy="13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97" y="5157192"/>
            <a:ext cx="1409334" cy="14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75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bactérienne et orientation</a:t>
            </a:r>
            <a:endParaRPr lang="fr-FR" dirty="0"/>
          </a:p>
        </p:txBody>
      </p:sp>
      <p:pic>
        <p:nvPicPr>
          <p:cNvPr id="3074" name="Picture 2" descr="Aucune description de ph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546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475656" y="116624"/>
          <a:ext cx="6142129" cy="673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9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6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9134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+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Staphylococcus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Peptostreptococcus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Streptococcus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Neisseria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Veillonela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Branhamella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catarrhalis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+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Listeria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monocytogenes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Clostridium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Corynebacterium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Bacillus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Entérobactéries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Bacteroïdes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Escherichia coli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Prevotella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Fusobacterium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Enterobacter</a:t>
                      </a:r>
                      <a:r>
                        <a:rPr lang="fr-F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Serratia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Klebsiella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Shigella,Yersinia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r>
                        <a:rPr lang="fr-FR" sz="14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fermantans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Pseudomonas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Acinetobacter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Stenotrophomonas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Burkholderia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Campylobacter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Brucella, Pasteurella, Bordetella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Legionella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793" y="1428026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108872" cy="25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/>
              <a:t>Résistance aux aminosides</a:t>
            </a:r>
          </a:p>
          <a:p>
            <a:pPr lvl="2"/>
            <a:r>
              <a:rPr lang="fr-FR" dirty="0"/>
              <a:t>Bas niveau: la </a:t>
            </a:r>
            <a:r>
              <a:rPr lang="fr-FR" dirty="0" err="1"/>
              <a:t>genta</a:t>
            </a:r>
            <a:r>
              <a:rPr lang="fr-FR" dirty="0"/>
              <a:t> est synergique avec une </a:t>
            </a:r>
            <a:r>
              <a:rPr lang="fr-FR" dirty="0" err="1"/>
              <a:t>péni</a:t>
            </a:r>
            <a:endParaRPr lang="fr-FR" dirty="0"/>
          </a:p>
          <a:p>
            <a:pPr lvl="2"/>
            <a:r>
              <a:rPr lang="fr-FR" dirty="0"/>
              <a:t>Haut niveau: ne marche pas du tout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pPr lvl="1"/>
            <a:r>
              <a:rPr lang="fr-FR" dirty="0" smtClean="0"/>
              <a:t>Entérocoques = R C3G</a:t>
            </a:r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</p:spTree>
    <p:extLst>
      <p:ext uri="{BB962C8B-B14F-4D97-AF65-F5344CB8AC3E}">
        <p14:creationId xmlns:p14="http://schemas.microsoft.com/office/powerpoint/2010/main" val="297882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Case: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Céphalosporinase</a:t>
            </a:r>
            <a:r>
              <a:rPr lang="fr-FR" altLang="fr-FR" sz="2100" dirty="0" smtClean="0">
                <a:solidFill>
                  <a:srgbClr val="0000FF"/>
                </a:solidFill>
              </a:rPr>
              <a:t>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Ne sort que si le patient est sous C3G =&gt; la seule qui marche: </a:t>
            </a:r>
            <a:r>
              <a:rPr lang="fr-FR" altLang="fr-FR" sz="1900" dirty="0" err="1" smtClean="0"/>
              <a:t>cefepime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Fréquent chez </a:t>
            </a:r>
            <a:r>
              <a:rPr lang="fr-FR" altLang="fr-FR" sz="1800" i="1" dirty="0" smtClean="0"/>
              <a:t>Enterobacter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BLSE: Beta-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lactamases</a:t>
            </a:r>
            <a:r>
              <a:rPr lang="fr-FR" altLang="fr-FR" sz="2100" dirty="0" smtClean="0">
                <a:solidFill>
                  <a:srgbClr val="0000FF"/>
                </a:solidFill>
              </a:rPr>
              <a:t>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toutes beta-</a:t>
            </a:r>
            <a:r>
              <a:rPr lang="fr-FR" altLang="fr-FR" sz="1800" dirty="0" err="1" smtClean="0"/>
              <a:t>lactamines</a:t>
            </a:r>
            <a:r>
              <a:rPr lang="fr-FR" altLang="fr-FR" sz="1800" dirty="0" smtClean="0"/>
              <a:t> sauf </a:t>
            </a:r>
            <a:r>
              <a:rPr lang="fr-FR" altLang="fr-FR" sz="1800" dirty="0" err="1" smtClean="0"/>
              <a:t>carbapénèmes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Expression variable: souvent S 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, parfois S </a:t>
            </a:r>
            <a:r>
              <a:rPr lang="fr-FR" altLang="fr-FR" sz="1800" dirty="0" err="1" smtClean="0"/>
              <a:t>cefepime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ceftazidime</a:t>
            </a:r>
            <a:endParaRPr lang="fr-FR" altLang="fr-FR" sz="1800" dirty="0" smtClean="0"/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EPC: entérobactérie productrice de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carbapénémase</a:t>
            </a:r>
            <a:endParaRPr lang="fr-FR" altLang="fr-FR" sz="21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</a:t>
            </a:r>
            <a:r>
              <a:rPr lang="fr-FR" altLang="fr-FR" sz="1800" dirty="0" err="1" smtClean="0"/>
              <a:t>carbapénèmes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Toutes bêta-</a:t>
            </a:r>
            <a:r>
              <a:rPr lang="fr-FR" altLang="fr-FR" sz="1600" dirty="0" err="1" smtClean="0"/>
              <a:t>lactamines</a:t>
            </a:r>
            <a:r>
              <a:rPr lang="fr-FR" altLang="fr-FR" sz="1600" dirty="0" smtClean="0"/>
              <a:t>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8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Résistances naturelles</a:t>
            </a:r>
          </a:p>
          <a:p>
            <a:pPr lvl="1"/>
            <a:r>
              <a:rPr lang="fr-FR" dirty="0" smtClean="0"/>
              <a:t>Normalement pas notées car supposées connues</a:t>
            </a:r>
          </a:p>
          <a:p>
            <a:r>
              <a:rPr lang="fr-FR" dirty="0" smtClean="0"/>
              <a:t>Sensibilité/résistances en cascade</a:t>
            </a:r>
          </a:p>
          <a:p>
            <a:pPr lvl="1"/>
            <a:r>
              <a:rPr lang="fr-FR" dirty="0" err="1" smtClean="0"/>
              <a:t>Staph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oxa</a:t>
            </a:r>
            <a:r>
              <a:rPr lang="fr-FR" dirty="0" smtClean="0"/>
              <a:t>-R = R à toutes bêta-lactamines (sauf, peut être, ceftaroline ou ceftobiprole)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R et </a:t>
            </a:r>
            <a:r>
              <a:rPr lang="fr-FR" dirty="0" err="1" smtClean="0"/>
              <a:t>oxa</a:t>
            </a:r>
            <a:r>
              <a:rPr lang="fr-FR" dirty="0" smtClean="0"/>
              <a:t>-S = S à toutes BL (sauf </a:t>
            </a:r>
            <a:r>
              <a:rPr lang="fr-FR" dirty="0" err="1" smtClean="0"/>
              <a:t>péni</a:t>
            </a:r>
            <a:r>
              <a:rPr lang="fr-FR" dirty="0" smtClean="0"/>
              <a:t> G/</a:t>
            </a:r>
            <a:r>
              <a:rPr lang="fr-FR" dirty="0" err="1" smtClean="0"/>
              <a:t>amox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Entérobactéries: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tazo</a:t>
            </a:r>
            <a:r>
              <a:rPr lang="fr-FR" dirty="0" smtClean="0"/>
              <a:t>-R = R aussi à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2"/>
            <a:r>
              <a:rPr lang="fr-FR" dirty="0" smtClean="0"/>
              <a:t>Si céfépime-R = R aussi à céfotaxime/ceftriaxone</a:t>
            </a:r>
          </a:p>
          <a:p>
            <a:pPr lvl="1"/>
            <a:r>
              <a:rPr lang="fr-FR" i="1" dirty="0" smtClean="0"/>
              <a:t>Pseudomonas</a:t>
            </a:r>
            <a:r>
              <a:rPr lang="fr-FR" dirty="0" smtClean="0"/>
              <a:t>: céfotaxime/ceftriaxone jamais testés car toujours R</a:t>
            </a:r>
          </a:p>
          <a:p>
            <a:r>
              <a:rPr lang="fr-FR" dirty="0" smtClean="0"/>
              <a:t>Les CMI</a:t>
            </a:r>
          </a:p>
          <a:p>
            <a:pPr lvl="1"/>
            <a:r>
              <a:rPr lang="fr-FR" dirty="0" smtClean="0"/>
              <a:t>Même si vous ne connaissez  pas les valeurs normales</a:t>
            </a:r>
          </a:p>
          <a:p>
            <a:pPr lvl="2"/>
            <a:r>
              <a:rPr lang="fr-FR" dirty="0" smtClean="0"/>
              <a:t>Si noté « ≤ n » =&gt; </a:t>
            </a:r>
          </a:p>
          <a:p>
            <a:pPr lvl="3"/>
            <a:r>
              <a:rPr lang="fr-FR" dirty="0" smtClean="0"/>
              <a:t>bactérie très sensible  à cet ATB</a:t>
            </a:r>
          </a:p>
          <a:p>
            <a:pPr lvl="2"/>
            <a:r>
              <a:rPr lang="fr-FR" dirty="0" smtClean="0"/>
              <a:t>Si noté « &gt; n » =&gt; </a:t>
            </a:r>
          </a:p>
          <a:p>
            <a:pPr lvl="3"/>
            <a:r>
              <a:rPr lang="fr-FR" dirty="0" smtClean="0"/>
              <a:t>bactérie résistante  à cet ATB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le labo ne teste pas toutes les molécules ?</a:t>
            </a:r>
            <a:br>
              <a:rPr lang="fr-FR" sz="3200" dirty="0" smtClean="0"/>
            </a:br>
            <a:r>
              <a:rPr lang="fr-FR" sz="3200" dirty="0" smtClean="0"/>
              <a:t>Il pense que vous êtes super forts en </a:t>
            </a:r>
            <a:r>
              <a:rPr lang="fr-FR" sz="3200" dirty="0" err="1" smtClean="0"/>
              <a:t>bactério</a:t>
            </a:r>
            <a:r>
              <a:rPr lang="fr-FR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916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6600825" cy="5591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6088" y="2846776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067944" y="2729581"/>
            <a:ext cx="360040" cy="825081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6" name="Connecteur droit avec flèche 5"/>
          <p:cNvCxnSpPr>
            <a:endCxn id="5" idx="6"/>
          </p:cNvCxnSpPr>
          <p:nvPr/>
        </p:nvCxnSpPr>
        <p:spPr>
          <a:xfrm flipH="1" flipV="1">
            <a:off x="4427984" y="3142122"/>
            <a:ext cx="504056" cy="171906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084247" y="3759228"/>
            <a:ext cx="271730" cy="84817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57837" y="3434344"/>
            <a:ext cx="698251" cy="353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4584224"/>
            <a:ext cx="216024" cy="229695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4" name="Connecteur droit avec flèche 13"/>
          <p:cNvCxnSpPr>
            <a:endCxn id="12" idx="6"/>
          </p:cNvCxnSpPr>
          <p:nvPr/>
        </p:nvCxnSpPr>
        <p:spPr>
          <a:xfrm flipH="1">
            <a:off x="4283968" y="3554662"/>
            <a:ext cx="804113" cy="1144410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04003" y="3569059"/>
            <a:ext cx="1320125" cy="13308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27784" y="623731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479715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20" name="Connecteur droit avec flèche 19"/>
          <p:cNvCxnSpPr>
            <a:endCxn id="18" idx="6"/>
          </p:cNvCxnSpPr>
          <p:nvPr/>
        </p:nvCxnSpPr>
        <p:spPr>
          <a:xfrm flipH="1">
            <a:off x="2843808" y="3569059"/>
            <a:ext cx="3528392" cy="27846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H="1" flipV="1">
            <a:off x="3839964" y="6499869"/>
            <a:ext cx="4692476" cy="288032"/>
          </a:xfrm>
          <a:prstGeom prst="wedgeRectCallout">
            <a:avLst>
              <a:gd name="adj1" fmla="val -22238"/>
              <a:gd name="adj2" fmla="val -445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Méropénème pas testé car forcement S si </a:t>
            </a:r>
            <a:r>
              <a:rPr lang="fr-FR" sz="1600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imi</a:t>
            </a:r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 S</a:t>
            </a:r>
            <a:endParaRPr lang="fr-FR" sz="16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" y="-27384"/>
            <a:ext cx="7407934" cy="111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344238"/>
            <a:ext cx="5462809" cy="17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5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40042"/>
            <a:ext cx="4104456" cy="293047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qu’on veut éviter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Toto résistance aux bêta-lactamines</a:t>
            </a:r>
          </a:p>
          <a:p>
            <a:r>
              <a:rPr lang="fr-FR" sz="2400" dirty="0" smtClean="0"/>
              <a:t>Il faut espérer que d’autres molécules sont actives</a:t>
            </a:r>
          </a:p>
          <a:p>
            <a:pPr lvl="1"/>
            <a:r>
              <a:rPr lang="fr-FR" sz="2000" dirty="0" smtClean="0"/>
              <a:t>Fluoroquinolones (probablement pas)</a:t>
            </a:r>
            <a:endParaRPr lang="fr-FR" sz="2000" dirty="0"/>
          </a:p>
          <a:p>
            <a:pPr lvl="1"/>
            <a:r>
              <a:rPr lang="fr-FR" sz="2000" dirty="0" smtClean="0"/>
              <a:t>Aminosides (</a:t>
            </a:r>
            <a:r>
              <a:rPr lang="fr-FR" sz="2000" dirty="0" err="1" smtClean="0"/>
              <a:t>amikacine</a:t>
            </a:r>
            <a:r>
              <a:rPr lang="fr-FR" sz="2000" dirty="0" smtClean="0"/>
              <a:t> peut être)</a:t>
            </a:r>
          </a:p>
          <a:p>
            <a:pPr lvl="1"/>
            <a:r>
              <a:rPr lang="fr-FR" sz="2000" dirty="0" smtClean="0"/>
              <a:t>Colistine (si pas </a:t>
            </a:r>
            <a:r>
              <a:rPr lang="fr-FR" sz="2000" i="1" dirty="0"/>
              <a:t>Proteus, </a:t>
            </a:r>
            <a:r>
              <a:rPr lang="fr-FR" sz="2000" i="1" dirty="0" err="1" smtClean="0"/>
              <a:t>Morganella</a:t>
            </a:r>
            <a:r>
              <a:rPr lang="fr-FR" sz="2000" i="1" dirty="0"/>
              <a:t>, </a:t>
            </a:r>
            <a:r>
              <a:rPr lang="fr-FR" sz="2000" i="1" dirty="0" err="1" smtClean="0"/>
              <a:t>Serratia</a:t>
            </a:r>
            <a:r>
              <a:rPr lang="fr-FR" sz="2000" i="1" dirty="0" smtClean="0"/>
              <a:t> 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Infections graves: sepsis (ex) grave, choc septique, endocardite</a:t>
            </a:r>
          </a:p>
          <a:p>
            <a:pPr lvl="1"/>
            <a:r>
              <a:rPr lang="fr-FR" dirty="0" smtClean="0"/>
              <a:t>Certains BGN: </a:t>
            </a:r>
            <a:r>
              <a:rPr lang="fr-FR" i="1" dirty="0" smtClean="0"/>
              <a:t>P. aeruginosa, </a:t>
            </a:r>
            <a:r>
              <a:rPr lang="fr-FR" i="1" dirty="0" err="1" smtClean="0"/>
              <a:t>Acinetobacter</a:t>
            </a:r>
            <a:r>
              <a:rPr lang="fr-FR" dirty="0" smtClean="0"/>
              <a:t>, suspicion BLSE, EPC</a:t>
            </a:r>
          </a:p>
          <a:p>
            <a:pPr lvl="2"/>
            <a:r>
              <a:rPr lang="fr-FR" dirty="0" smtClean="0"/>
              <a:t>Augmenter la chance d’avoir une molécule active en probabiliste</a:t>
            </a:r>
          </a:p>
          <a:p>
            <a:pPr lvl="1"/>
            <a:r>
              <a:rPr lang="fr-FR" dirty="0" smtClean="0"/>
              <a:t>Certains antibiotiques: acide </a:t>
            </a:r>
            <a:r>
              <a:rPr lang="fr-FR" dirty="0" err="1" smtClean="0"/>
              <a:t>fusidique</a:t>
            </a:r>
            <a:r>
              <a:rPr lang="fr-FR" dirty="0" smtClean="0"/>
              <a:t>, fosfomycine, rifampicine </a:t>
            </a:r>
          </a:p>
          <a:p>
            <a:pPr lvl="2"/>
            <a:r>
              <a:rPr lang="fr-FR" dirty="0" smtClean="0"/>
              <a:t>Prévention de la sélection de résistances</a:t>
            </a:r>
          </a:p>
          <a:p>
            <a:r>
              <a:rPr lang="fr-FR" dirty="0" smtClean="0"/>
              <a:t>Combien de temps ?</a:t>
            </a:r>
          </a:p>
          <a:p>
            <a:pPr lvl="1"/>
            <a:r>
              <a:rPr lang="fr-FR" dirty="0" smtClean="0"/>
              <a:t>1 (à 3 jours maximum): le plus souvent</a:t>
            </a:r>
          </a:p>
          <a:p>
            <a:pPr lvl="2"/>
            <a:r>
              <a:rPr lang="fr-FR" dirty="0" smtClean="0"/>
              <a:t>Le temps d’avoir un antibiogramme et d’adapter</a:t>
            </a:r>
          </a:p>
          <a:p>
            <a:pPr lvl="1"/>
            <a:r>
              <a:rPr lang="fr-FR" dirty="0" smtClean="0"/>
              <a:t>Rarement plus longtemps (endocardites, infections sur matériel..)</a:t>
            </a:r>
          </a:p>
          <a:p>
            <a:pPr lvl="1"/>
            <a:endParaRPr lang="fr-FR" dirty="0"/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Ce qui motive une association</a:t>
            </a:r>
          </a:p>
        </p:txBody>
      </p:sp>
    </p:spTree>
    <p:extLst>
      <p:ext uri="{BB962C8B-B14F-4D97-AF65-F5344CB8AC3E}">
        <p14:creationId xmlns:p14="http://schemas.microsoft.com/office/powerpoint/2010/main" val="219168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/>
          </a:p>
        </p:txBody>
      </p:sp>
      <p:sp>
        <p:nvSpPr>
          <p:cNvPr id="2795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Chirurgie</a:t>
            </a:r>
          </a:p>
        </p:txBody>
      </p:sp>
    </p:spTree>
    <p:extLst>
      <p:ext uri="{BB962C8B-B14F-4D97-AF65-F5344CB8AC3E}">
        <p14:creationId xmlns:p14="http://schemas.microsoft.com/office/powerpoint/2010/main" val="4123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dirty="0" smtClean="0"/>
              <a:t>Pas de sous-dosage pour petite infection !!!</a:t>
            </a:r>
          </a:p>
          <a:p>
            <a:pPr lvl="1"/>
            <a:r>
              <a:rPr lang="fr-FR" altLang="fr-FR" dirty="0" smtClean="0"/>
              <a:t>mg/kg de poids pour infections graves</a:t>
            </a:r>
          </a:p>
          <a:p>
            <a:pPr lvl="1"/>
            <a:r>
              <a:rPr lang="fr-FR" altLang="fr-FR" dirty="0" smtClean="0"/>
              <a:t>Il faut souvent des posologies plus élevées que celles du Vidal</a:t>
            </a:r>
          </a:p>
          <a:p>
            <a:pPr lvl="2"/>
            <a:r>
              <a:rPr lang="fr-FR" altLang="fr-FR" dirty="0" smtClean="0"/>
              <a:t>Posologie Vidal: anciennes, pas toujours remises à jour suivant évolution résistances et progrès PK/PD: suivez </a:t>
            </a:r>
            <a:r>
              <a:rPr lang="fr-FR" altLang="fr-FR" dirty="0" err="1" smtClean="0"/>
              <a:t>antibiogilar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Parfois, pas d’alternative: infection sévère et bactérie peu sensible</a:t>
            </a:r>
          </a:p>
          <a:p>
            <a:pPr lvl="2"/>
            <a:r>
              <a:rPr lang="fr-FR" altLang="fr-FR" dirty="0" smtClean="0"/>
              <a:t>Alors on monte encore les doses</a:t>
            </a:r>
          </a:p>
          <a:p>
            <a:pPr lvl="1"/>
            <a:r>
              <a:rPr lang="fr-FR" altLang="fr-FR" dirty="0" smtClean="0"/>
              <a:t>Chez l’insuffisant rénal</a:t>
            </a:r>
          </a:p>
          <a:p>
            <a:pPr lvl="2"/>
            <a:r>
              <a:rPr lang="fr-FR" altLang="fr-FR" dirty="0" smtClean="0"/>
              <a:t>Adapter les doses: appli hôpital ou </a:t>
            </a:r>
            <a:r>
              <a:rPr lang="fr-FR" altLang="fr-FR" dirty="0" err="1" smtClean="0"/>
              <a:t>gpr</a:t>
            </a:r>
            <a:r>
              <a:rPr lang="fr-FR" altLang="fr-FR" dirty="0" smtClean="0"/>
              <a:t> via </a:t>
            </a:r>
            <a:r>
              <a:rPr lang="fr-FR" altLang="fr-FR" dirty="0" err="1" smtClean="0"/>
              <a:t>vidal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hopital</a:t>
            </a:r>
            <a:endParaRPr lang="fr-FR" altLang="fr-FR" dirty="0" smtClean="0"/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</a:t>
            </a:r>
          </a:p>
        </p:txBody>
      </p:sp>
    </p:spTree>
    <p:extLst>
      <p:ext uri="{BB962C8B-B14F-4D97-AF65-F5344CB8AC3E}">
        <p14:creationId xmlns:p14="http://schemas.microsoft.com/office/powerpoint/2010/main" val="442625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altLang="fr-FR" dirty="0" smtClean="0"/>
              <a:t>IV: meilleure biodisponibilité/rapidité de diffusion</a:t>
            </a:r>
          </a:p>
          <a:p>
            <a:pPr lvl="2"/>
            <a:r>
              <a:rPr lang="fr-FR" altLang="fr-FR" dirty="0" smtClean="0"/>
              <a:t>Infections graves au début</a:t>
            </a:r>
          </a:p>
          <a:p>
            <a:pPr lvl="2"/>
            <a:r>
              <a:rPr lang="fr-FR" altLang="fr-FR" dirty="0" smtClean="0"/>
              <a:t>Si besoin fortes doses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PO:</a:t>
            </a:r>
          </a:p>
          <a:p>
            <a:pPr lvl="2"/>
            <a:r>
              <a:rPr lang="fr-FR" altLang="fr-FR" dirty="0" smtClean="0"/>
              <a:t>Si pas de troubles de déglutition, d’absorption ou de compréhension</a:t>
            </a:r>
          </a:p>
          <a:p>
            <a:pPr lvl="2"/>
            <a:r>
              <a:rPr lang="fr-FR" altLang="fr-FR" dirty="0" smtClean="0"/>
              <a:t>Si molécule à bonne biodisponibilité orale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IM et antibiothérapie locale à proscrire sauf rares situations </a:t>
            </a:r>
          </a:p>
          <a:p>
            <a:pPr lvl="1"/>
            <a:endParaRPr lang="fr-FR" altLang="fr-FR" dirty="0" smtClean="0"/>
          </a:p>
          <a:p>
            <a:pPr lvl="1"/>
            <a:r>
              <a:rPr lang="fr-FR" altLang="fr-FR" dirty="0" smtClean="0"/>
              <a:t>SC: envisageable pour ceftriaxone si retour à domicile ou évite VVC</a:t>
            </a:r>
          </a:p>
        </p:txBody>
      </p:sp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Voie d’administration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47829384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Rythme d’administration</a:t>
            </a: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err="1" smtClean="0"/>
              <a:t>Amiklin</a:t>
            </a:r>
            <a:r>
              <a:rPr lang="fr-FR" altLang="fr-FR" dirty="0" smtClean="0"/>
              <a:t>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(chez un immunocompétent): 50% du temps &gt; CMI</a:t>
            </a:r>
          </a:p>
          <a:p>
            <a:pPr lvl="2"/>
            <a:r>
              <a:rPr lang="fr-FR" altLang="fr-FR" dirty="0" smtClean="0"/>
              <a:t>Chez un immunodéprimé: plutôt 100% de temps</a:t>
            </a:r>
          </a:p>
          <a:p>
            <a:pPr lvl="2"/>
            <a:r>
              <a:rPr lang="fr-FR" altLang="fr-FR" dirty="0" smtClean="0"/>
              <a:t>Malades graves de réanimation: 100% de temps à 4x la CMI</a:t>
            </a:r>
          </a:p>
          <a:p>
            <a:pPr lvl="3"/>
            <a:r>
              <a:rPr lang="fr-FR" altLang="fr-FR" dirty="0" smtClean="0"/>
              <a:t>Si on a pas de CMI, on cible le plus gros chiffre ou ça reste sensible (8 pour le 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Pour ca, il faut 3-4 -6 doses/ j ou de la perf continue</a:t>
            </a:r>
          </a:p>
          <a:p>
            <a:pPr lvl="4"/>
            <a:r>
              <a:rPr lang="fr-FR" altLang="fr-FR" dirty="0" smtClean="0"/>
              <a:t>Beta-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claf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axepim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080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Mise en route du traitement</a:t>
            </a:r>
          </a:p>
          <a:p>
            <a:pPr lvl="1"/>
            <a:r>
              <a:rPr lang="fr-FR" altLang="fr-FR" dirty="0" smtClean="0"/>
              <a:t>Délai entre diagnostic et première prise d’ATB</a:t>
            </a:r>
          </a:p>
          <a:p>
            <a:pPr lvl="2"/>
            <a:r>
              <a:rPr lang="fr-FR" altLang="fr-FR" dirty="0" smtClean="0"/>
              <a:t>Péjoratif si retardé: Sepsis, choc septique</a:t>
            </a:r>
          </a:p>
          <a:p>
            <a:r>
              <a:rPr lang="fr-FR" altLang="fr-FR" dirty="0" smtClean="0"/>
              <a:t>Durées de traitement</a:t>
            </a:r>
          </a:p>
          <a:p>
            <a:pPr lvl="1"/>
            <a:r>
              <a:rPr lang="fr-FR" altLang="fr-FR" dirty="0" smtClean="0"/>
              <a:t>De plus en plus courtes (voir appli), par exemple:</a:t>
            </a:r>
          </a:p>
          <a:p>
            <a:pPr lvl="2"/>
            <a:r>
              <a:rPr lang="fr-FR" altLang="fr-FR" dirty="0" smtClean="0"/>
              <a:t>Pneumonies (dont nosocomiales): 7j et bientôt 5j </a:t>
            </a:r>
          </a:p>
          <a:p>
            <a:pPr lvl="2"/>
            <a:r>
              <a:rPr lang="fr-FR" altLang="fr-FR" dirty="0" smtClean="0"/>
              <a:t>Pyélonéphrites: 7j</a:t>
            </a:r>
          </a:p>
          <a:p>
            <a:pPr lvl="1"/>
            <a:r>
              <a:rPr lang="fr-FR" altLang="fr-FR" dirty="0" smtClean="0"/>
              <a:t>Certaines demandent des traitements longs</a:t>
            </a:r>
          </a:p>
          <a:p>
            <a:pPr lvl="2"/>
            <a:r>
              <a:rPr lang="fr-FR" altLang="fr-FR" dirty="0" smtClean="0"/>
              <a:t>Infections os, </a:t>
            </a:r>
            <a:r>
              <a:rPr lang="fr-FR" altLang="fr-FR" dirty="0" err="1" smtClean="0"/>
              <a:t>bk</a:t>
            </a:r>
            <a:r>
              <a:rPr lang="fr-FR" altLang="fr-FR" dirty="0" smtClean="0"/>
              <a:t>, endocardite, infections sur matériel</a:t>
            </a:r>
          </a:p>
          <a:p>
            <a:pPr lvl="2"/>
            <a:r>
              <a:rPr lang="fr-FR" altLang="fr-FR" dirty="0" smtClean="0"/>
              <a:t>Avis infectiologue impératif</a:t>
            </a:r>
          </a:p>
          <a:p>
            <a:r>
              <a:rPr lang="fr-FR" altLang="fr-FR" dirty="0" smtClean="0"/>
              <a:t>Pensez à:</a:t>
            </a:r>
          </a:p>
          <a:p>
            <a:pPr lvl="1"/>
            <a:r>
              <a:rPr lang="fr-FR" altLang="fr-FR" dirty="0" smtClean="0"/>
              <a:t>Si administration urgente (bactériémie), ne vous contentez pas de la prescription informatisée: Dites à l’IDE que la 1ère dose est urgente.</a:t>
            </a:r>
          </a:p>
          <a:p>
            <a:pPr lvl="1"/>
            <a:r>
              <a:rPr lang="fr-FR" altLang="fr-FR" dirty="0" smtClean="0"/>
              <a:t>Limitez la durée des associations au minimum</a:t>
            </a:r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temps</a:t>
            </a:r>
          </a:p>
        </p:txBody>
      </p:sp>
    </p:spTree>
    <p:extLst>
      <p:ext uri="{BB962C8B-B14F-4D97-AF65-F5344CB8AC3E}">
        <p14:creationId xmlns:p14="http://schemas.microsoft.com/office/powerpoint/2010/main" val="174197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Notez d’emblée la date de fin du traitement</a:t>
            </a:r>
            <a:endParaRPr lang="fr-FR" dirty="0" smtClean="0"/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Risque d’oublier d’arrêter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Ne vous empêche pas de poursuivre si besoin</a:t>
            </a:r>
          </a:p>
        </p:txBody>
      </p:sp>
      <p:sp>
        <p:nvSpPr>
          <p:cNvPr id="67587" name="AutoShape 5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8" name="AutoShape 7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9" name="AutoShape 9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AutoShape 11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1" name="AutoShape 13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2" name="AutoShape 15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AutoShape 17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9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9088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Line 20"/>
          <p:cNvSpPr>
            <a:spLocks noChangeShapeType="1"/>
          </p:cNvSpPr>
          <p:nvPr/>
        </p:nvSpPr>
        <p:spPr bwMode="auto">
          <a:xfrm>
            <a:off x="2268538" y="2349500"/>
            <a:ext cx="655161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759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897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Line 23"/>
          <p:cNvSpPr>
            <a:spLocks noChangeShapeType="1"/>
          </p:cNvSpPr>
          <p:nvPr/>
        </p:nvSpPr>
        <p:spPr bwMode="auto">
          <a:xfrm>
            <a:off x="2123728" y="4725144"/>
            <a:ext cx="6696422" cy="17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23449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Antibiothérapie curative</a:t>
            </a:r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</a:t>
            </a:r>
            <a:r>
              <a:rPr lang="fr-FR" altLang="fr-FR" dirty="0" smtClean="0"/>
              <a:t>se poser </a:t>
            </a:r>
            <a:r>
              <a:rPr lang="fr-FR" altLang="fr-FR" dirty="0"/>
              <a:t>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48-72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3789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dirty="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dirty="0" smtClean="0"/>
              <a:t>Pas d’antibiotiques sans hypothèse diagnostique</a:t>
            </a:r>
          </a:p>
          <a:p>
            <a:pPr lvl="1"/>
            <a:r>
              <a:rPr lang="fr-FR" altLang="fr-FR" sz="2000" dirty="0" smtClean="0"/>
              <a:t>Ne traitez pas les colonisations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N’hésitez pas à demander des avis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Messages prioritaires</a:t>
            </a:r>
          </a:p>
          <a:p>
            <a:pPr lvl="1"/>
            <a:r>
              <a:rPr lang="fr-FR" altLang="fr-FR" sz="2000" dirty="0"/>
              <a:t>Notez toujours le motif de prescription</a:t>
            </a:r>
          </a:p>
          <a:p>
            <a:pPr lvl="1"/>
            <a:r>
              <a:rPr lang="fr-FR" altLang="fr-FR" sz="2000" dirty="0"/>
              <a:t>Notez la date de fin dès le début, et dans vos courriers de sortie/transfert</a:t>
            </a:r>
          </a:p>
          <a:p>
            <a:pPr lvl="1"/>
            <a:r>
              <a:rPr lang="fr-FR" altLang="fr-FR" sz="2000" dirty="0" smtClean="0"/>
              <a:t>Réévaluez vos antibiothérapie: </a:t>
            </a:r>
            <a:r>
              <a:rPr lang="fr-FR" altLang="fr-FR" sz="1800" dirty="0" smtClean="0"/>
              <a:t>Si </a:t>
            </a:r>
            <a:r>
              <a:rPr lang="fr-FR" altLang="fr-FR" sz="1800" dirty="0"/>
              <a:t>ATB inutile, arrêtez </a:t>
            </a:r>
            <a:r>
              <a:rPr lang="fr-FR" altLang="fr-FR" sz="1800" dirty="0" smtClean="0"/>
              <a:t>le au plus vite</a:t>
            </a:r>
          </a:p>
          <a:p>
            <a:pPr lvl="1"/>
            <a:r>
              <a:rPr lang="fr-FR" altLang="fr-FR" sz="2000" dirty="0" smtClean="0"/>
              <a:t>Pas de </a:t>
            </a:r>
            <a:r>
              <a:rPr lang="fr-FR" altLang="fr-FR" sz="2000" dirty="0" err="1" smtClean="0"/>
              <a:t>carbapénème</a:t>
            </a:r>
            <a:r>
              <a:rPr lang="fr-FR" altLang="fr-FR" sz="2000" dirty="0" smtClean="0"/>
              <a:t> en probabiliste hors exception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Désescalade impérative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pas de documentation </a:t>
            </a:r>
          </a:p>
        </p:txBody>
      </p:sp>
      <p:sp>
        <p:nvSpPr>
          <p:cNvPr id="29389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Points clés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2240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08720"/>
            <a:ext cx="9155500" cy="129266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antibiotiques simplifiés</a:t>
            </a:r>
          </a:p>
          <a:p>
            <a:pPr algn="ctr">
              <a:defRPr/>
            </a:pPr>
            <a:endParaRPr lang="fr-FR" sz="1400" dirty="0">
              <a:latin typeface="Berlin Sans FB Demi" panose="020E0802020502020306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0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144000" cy="51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Péni</a:t>
            </a:r>
            <a:r>
              <a:rPr lang="fr-FR" dirty="0" smtClean="0"/>
              <a:t> G/V</a:t>
            </a:r>
          </a:p>
          <a:p>
            <a:pPr lvl="1"/>
            <a:r>
              <a:rPr lang="fr-FR" dirty="0" smtClean="0"/>
              <a:t>Syphilis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 et autres </a:t>
            </a:r>
            <a:r>
              <a:rPr lang="fr-FR" dirty="0" err="1" smtClean="0"/>
              <a:t>péni</a:t>
            </a:r>
            <a:r>
              <a:rPr lang="fr-FR" dirty="0" smtClean="0"/>
              <a:t> A</a:t>
            </a:r>
          </a:p>
          <a:p>
            <a:pPr lvl="1"/>
            <a:r>
              <a:rPr lang="fr-FR" dirty="0" smtClean="0"/>
              <a:t>Poumon – méninges (</a:t>
            </a:r>
            <a:r>
              <a:rPr lang="fr-FR" dirty="0" err="1" smtClean="0"/>
              <a:t>méningo</a:t>
            </a:r>
            <a:r>
              <a:rPr lang="fr-FR" dirty="0" smtClean="0"/>
              <a:t> S– listeria – Pneumo S) – sinusites maxillaires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piv</a:t>
            </a:r>
            <a:r>
              <a:rPr lang="fr-FR" dirty="0" smtClean="0"/>
              <a:t>)</a:t>
            </a:r>
            <a:r>
              <a:rPr lang="fr-FR" dirty="0" err="1" smtClean="0"/>
              <a:t>Mecillinam</a:t>
            </a:r>
            <a:endParaRPr lang="fr-FR" dirty="0" smtClean="0"/>
          </a:p>
          <a:p>
            <a:pPr lvl="1"/>
            <a:r>
              <a:rPr lang="fr-FR" dirty="0" smtClean="0"/>
              <a:t>Cystites (y compris BLSE si S)</a:t>
            </a:r>
          </a:p>
          <a:p>
            <a:r>
              <a:rPr lang="fr-FR" dirty="0" smtClean="0"/>
              <a:t>Oxacilline et autres </a:t>
            </a:r>
            <a:r>
              <a:rPr lang="fr-FR" dirty="0" err="1" smtClean="0"/>
              <a:t>péni</a:t>
            </a:r>
            <a:r>
              <a:rPr lang="fr-FR" dirty="0" smtClean="0"/>
              <a:t> M</a:t>
            </a:r>
          </a:p>
          <a:p>
            <a:pPr lvl="1"/>
            <a:r>
              <a:rPr lang="fr-FR" dirty="0" smtClean="0"/>
              <a:t>Peau (</a:t>
            </a:r>
            <a:r>
              <a:rPr lang="fr-FR" dirty="0" err="1" smtClean="0"/>
              <a:t>Staph</a:t>
            </a:r>
            <a:r>
              <a:rPr lang="fr-FR" dirty="0" smtClean="0"/>
              <a:t> de ville)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/</a:t>
            </a:r>
            <a:r>
              <a:rPr lang="fr-FR" dirty="0" err="1" smtClean="0"/>
              <a:t>Ac</a:t>
            </a:r>
            <a:r>
              <a:rPr lang="fr-FR" dirty="0" smtClean="0"/>
              <a:t> clavulanique</a:t>
            </a:r>
          </a:p>
          <a:p>
            <a:pPr lvl="1"/>
            <a:r>
              <a:rPr lang="fr-FR" dirty="0" smtClean="0"/>
              <a:t>Pneumonies </a:t>
            </a:r>
            <a:r>
              <a:rPr lang="fr-FR" dirty="0" err="1" smtClean="0"/>
              <a:t>comorb</a:t>
            </a:r>
            <a:r>
              <a:rPr lang="fr-FR" dirty="0" smtClean="0"/>
              <a:t> – abdominal de ville – autres sinusites</a:t>
            </a:r>
          </a:p>
          <a:p>
            <a:r>
              <a:rPr lang="fr-FR" dirty="0" err="1" smtClean="0"/>
              <a:t>Piperacilline</a:t>
            </a:r>
            <a:r>
              <a:rPr lang="fr-FR" dirty="0" smtClean="0"/>
              <a:t> (testé comme la </a:t>
            </a:r>
            <a:r>
              <a:rPr lang="fr-FR" dirty="0" err="1" smtClean="0"/>
              <a:t>ticarcilline</a:t>
            </a:r>
            <a:r>
              <a:rPr lang="fr-FR" dirty="0" smtClean="0"/>
              <a:t> sur les antibiogrammes)</a:t>
            </a:r>
          </a:p>
          <a:p>
            <a:pPr lvl="1"/>
            <a:r>
              <a:rPr lang="fr-FR" dirty="0" smtClean="0"/>
              <a:t>Pseudomonas de ville: Pas en probabiliste</a:t>
            </a:r>
          </a:p>
          <a:p>
            <a:r>
              <a:rPr lang="fr-FR" dirty="0" err="1" smtClean="0"/>
              <a:t>Témocilline</a:t>
            </a:r>
            <a:endParaRPr lang="fr-FR" dirty="0" smtClean="0"/>
          </a:p>
          <a:p>
            <a:pPr lvl="1"/>
            <a:r>
              <a:rPr lang="fr-FR" dirty="0" smtClean="0"/>
              <a:t>Active que sur BGN dont  pas mal de BLSE</a:t>
            </a:r>
          </a:p>
          <a:p>
            <a:r>
              <a:rPr lang="fr-FR" dirty="0" err="1" smtClean="0"/>
              <a:t>Pipéracilline</a:t>
            </a:r>
            <a:r>
              <a:rPr lang="fr-FR" dirty="0" smtClean="0"/>
              <a:t>/</a:t>
            </a:r>
            <a:r>
              <a:rPr lang="fr-FR" dirty="0" err="1" smtClean="0"/>
              <a:t>tazobactam</a:t>
            </a:r>
            <a:endParaRPr lang="fr-FR" dirty="0" smtClean="0"/>
          </a:p>
          <a:p>
            <a:pPr lvl="1"/>
            <a:r>
              <a:rPr lang="fr-FR" dirty="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(1/3)</a:t>
            </a:r>
          </a:p>
        </p:txBody>
      </p:sp>
    </p:spTree>
    <p:extLst>
      <p:ext uri="{BB962C8B-B14F-4D97-AF65-F5344CB8AC3E}">
        <p14:creationId xmlns:p14="http://schemas.microsoft.com/office/powerpoint/2010/main" val="1195086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C1G: </a:t>
            </a:r>
            <a:r>
              <a:rPr lang="fr-FR" altLang="fr-FR" dirty="0" err="1" smtClean="0"/>
              <a:t>cefalexine</a:t>
            </a:r>
            <a:r>
              <a:rPr lang="fr-FR" altLang="fr-FR" dirty="0" smtClean="0"/>
              <a:t>=</a:t>
            </a:r>
            <a:r>
              <a:rPr lang="fr-FR" altLang="fr-FR" dirty="0" err="1" smtClean="0"/>
              <a:t>keforal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Antibioprophylaxie, relais PO SAMS</a:t>
            </a:r>
          </a:p>
          <a:p>
            <a:r>
              <a:rPr lang="fr-FR" altLang="fr-FR" dirty="0" smtClean="0"/>
              <a:t>C2G: </a:t>
            </a:r>
            <a:r>
              <a:rPr lang="fr-FR" altLang="fr-FR" dirty="0" err="1" smtClean="0"/>
              <a:t>cefuroxime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orl + </a:t>
            </a:r>
            <a:r>
              <a:rPr lang="fr-FR" altLang="fr-FR" dirty="0" err="1" smtClean="0"/>
              <a:t>bpco</a:t>
            </a:r>
            <a:endParaRPr lang="fr-FR" altLang="fr-FR" dirty="0" smtClean="0"/>
          </a:p>
          <a:p>
            <a:r>
              <a:rPr lang="fr-FR" altLang="fr-FR" dirty="0" smtClean="0"/>
              <a:t>C2,5G: </a:t>
            </a:r>
            <a:r>
              <a:rPr lang="fr-FR" altLang="fr-FR" dirty="0" err="1" smtClean="0"/>
              <a:t>Cefamycines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cefoxitine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C2G active sur certaines BLSE</a:t>
            </a:r>
          </a:p>
          <a:p>
            <a:r>
              <a:rPr lang="fr-FR" altLang="fr-FR" dirty="0" smtClean="0"/>
              <a:t>C3G orales. </a:t>
            </a:r>
            <a:r>
              <a:rPr lang="fr-FR" altLang="fr-FR" dirty="0" err="1" smtClean="0"/>
              <a:t>Cefixime</a:t>
            </a:r>
            <a:r>
              <a:rPr lang="fr-FR" altLang="fr-FR" dirty="0" smtClean="0"/>
              <a:t>: Seulement relais PO pour les pyélonéphrites de la femme</a:t>
            </a:r>
          </a:p>
          <a:p>
            <a:r>
              <a:rPr lang="fr-FR" altLang="fr-FR" dirty="0" smtClean="0"/>
              <a:t>C3G IV</a:t>
            </a:r>
          </a:p>
          <a:p>
            <a:pPr lvl="1"/>
            <a:r>
              <a:rPr lang="fr-FR" altLang="fr-FR" dirty="0" smtClean="0"/>
              <a:t>Ceftriaxone – </a:t>
            </a:r>
            <a:r>
              <a:rPr lang="fr-FR" altLang="fr-FR" dirty="0" err="1" smtClean="0"/>
              <a:t>cefotaxime</a:t>
            </a:r>
            <a:r>
              <a:rPr lang="fr-FR" altLang="fr-FR" dirty="0" smtClean="0"/>
              <a:t>: méninges – </a:t>
            </a:r>
            <a:r>
              <a:rPr lang="fr-FR" altLang="fr-FR" dirty="0" err="1" smtClean="0"/>
              <a:t>pyélo</a:t>
            </a:r>
            <a:r>
              <a:rPr lang="fr-FR" altLang="fr-FR" dirty="0" smtClean="0"/>
              <a:t> – poumon grave</a:t>
            </a:r>
          </a:p>
          <a:p>
            <a:pPr lvl="1"/>
            <a:r>
              <a:rPr lang="fr-FR" altLang="fr-FR" dirty="0" smtClean="0"/>
              <a:t>Ceftazidime: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nosocomial</a:t>
            </a:r>
          </a:p>
          <a:p>
            <a:r>
              <a:rPr lang="fr-FR" altLang="fr-FR" dirty="0" smtClean="0"/>
              <a:t>C4G</a:t>
            </a:r>
            <a:endParaRPr lang="fr-FR" altLang="fr-FR" dirty="0"/>
          </a:p>
          <a:p>
            <a:pPr lvl="1"/>
            <a:r>
              <a:rPr lang="fr-FR" altLang="fr-FR" dirty="0" err="1"/>
              <a:t>Céfépime</a:t>
            </a:r>
            <a:r>
              <a:rPr lang="fr-FR" altLang="fr-FR" dirty="0"/>
              <a:t>: nosocomial</a:t>
            </a:r>
          </a:p>
          <a:p>
            <a:r>
              <a:rPr lang="fr-FR" altLang="fr-FR" dirty="0" smtClean="0"/>
              <a:t>C5G</a:t>
            </a:r>
          </a:p>
          <a:p>
            <a:pPr lvl="1"/>
            <a:r>
              <a:rPr lang="fr-FR" altLang="fr-FR" dirty="0" smtClean="0"/>
              <a:t>Ceftaroline - ceftobiprole: actif sur SARM. Place mal définie</a:t>
            </a:r>
          </a:p>
          <a:p>
            <a:r>
              <a:rPr lang="fr-FR" altLang="fr-FR" dirty="0" smtClean="0"/>
              <a:t>Nouvelles molécules</a:t>
            </a:r>
          </a:p>
          <a:p>
            <a:pPr lvl="1"/>
            <a:r>
              <a:rPr lang="fr-FR" altLang="fr-FR" dirty="0" err="1" smtClean="0"/>
              <a:t>Ceftolozane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multi résistant, certaines BLSE</a:t>
            </a:r>
          </a:p>
          <a:p>
            <a:pPr lvl="1"/>
            <a:r>
              <a:rPr lang="fr-FR" altLang="fr-FR" dirty="0" smtClean="0"/>
              <a:t>Ceftazidime/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EPC de type OXA48 ou KPC</a:t>
            </a:r>
          </a:p>
          <a:p>
            <a:pPr lvl="1"/>
            <a:r>
              <a:rPr lang="fr-FR" altLang="fr-FR" dirty="0" err="1" smtClean="0"/>
              <a:t>Céfidérocol</a:t>
            </a:r>
            <a:r>
              <a:rPr lang="fr-FR" altLang="fr-FR" dirty="0" smtClean="0"/>
              <a:t>: non </a:t>
            </a:r>
            <a:r>
              <a:rPr lang="fr-FR" altLang="fr-FR" dirty="0" err="1" smtClean="0"/>
              <a:t>fermentans</a:t>
            </a:r>
            <a:r>
              <a:rPr lang="fr-FR" altLang="fr-FR" dirty="0" smtClean="0"/>
              <a:t> multi-R, EPC</a:t>
            </a:r>
          </a:p>
        </p:txBody>
      </p:sp>
      <p:sp>
        <p:nvSpPr>
          <p:cNvPr id="3061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Symbol" panose="05050102010706020507" pitchFamily="18" charset="2"/>
              </a:rPr>
              <a:t></a:t>
            </a:r>
            <a:r>
              <a:rPr lang="fr-FR" altLang="fr-FR" dirty="0"/>
              <a:t>-lactamines </a:t>
            </a:r>
            <a:r>
              <a:rPr lang="fr-FR" altLang="fr-FR" dirty="0" smtClean="0"/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191512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smtClean="0"/>
              <a:t>Imipénème/méropénème</a:t>
            </a:r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pPr lvl="1"/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: EPC de type KPC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bêtalactamine</a:t>
            </a:r>
          </a:p>
          <a:p>
            <a:pPr lvl="1"/>
            <a:r>
              <a:rPr lang="fr-FR" altLang="fr-FR" dirty="0" err="1"/>
              <a:t>Aztréonam</a:t>
            </a:r>
            <a:r>
              <a:rPr lang="fr-FR" altLang="fr-FR" dirty="0"/>
              <a:t>/</a:t>
            </a:r>
            <a:r>
              <a:rPr lang="fr-FR" altLang="fr-FR" dirty="0" err="1"/>
              <a:t>avibactam</a:t>
            </a:r>
            <a:r>
              <a:rPr lang="fr-FR" altLang="fr-FR" dirty="0"/>
              <a:t>: </a:t>
            </a:r>
          </a:p>
          <a:p>
            <a:pPr lvl="2"/>
            <a:r>
              <a:rPr lang="fr-FR" altLang="fr-FR" dirty="0"/>
              <a:t>EPC de type NDM</a:t>
            </a:r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(3/3)</a:t>
            </a:r>
          </a:p>
        </p:txBody>
      </p:sp>
    </p:spTree>
    <p:extLst>
      <p:ext uri="{BB962C8B-B14F-4D97-AF65-F5344CB8AC3E}">
        <p14:creationId xmlns:p14="http://schemas.microsoft.com/office/powerpoint/2010/main" val="852667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090268"/>
          </a:xfrm>
        </p:spPr>
        <p:txBody>
          <a:bodyPr>
            <a:noAutofit/>
          </a:bodyPr>
          <a:lstStyle/>
          <a:p>
            <a:r>
              <a:rPr lang="fr-FR" sz="1600" dirty="0" smtClean="0"/>
              <a:t>Déclaratif: pas loin de 10% des patients mais réel seulement 1 à 2% max</a:t>
            </a:r>
          </a:p>
          <a:p>
            <a:pPr lvl="1"/>
            <a:r>
              <a:rPr lang="fr-FR" sz="1400" dirty="0"/>
              <a:t>Recherche </a:t>
            </a:r>
            <a:r>
              <a:rPr lang="fr-FR" sz="1400" dirty="0" smtClean="0"/>
              <a:t>: </a:t>
            </a:r>
            <a:r>
              <a:rPr lang="fr-FR" sz="1400" dirty="0" err="1" smtClean="0"/>
              <a:t>tb</a:t>
            </a:r>
            <a:r>
              <a:rPr lang="fr-FR" sz="1400" dirty="0" smtClean="0"/>
              <a:t> non allergiques (diarrhées, N/V…), prise bien tolérée du même ATB sous un autre nom</a:t>
            </a:r>
          </a:p>
          <a:p>
            <a:pPr lvl="1"/>
            <a:r>
              <a:rPr lang="fr-FR" sz="1400" b="1" dirty="0" smtClean="0"/>
              <a:t>Perte de chance si pas de BL sur fausse allergie alors que nécessaire</a:t>
            </a:r>
          </a:p>
          <a:p>
            <a:r>
              <a:rPr lang="fr-FR" sz="1600" dirty="0" smtClean="0"/>
              <a:t>Hypersensibilité immédiate: (&lt; 1h suivant la prise) :</a:t>
            </a:r>
          </a:p>
          <a:p>
            <a:pPr lvl="1"/>
            <a:r>
              <a:rPr lang="fr-FR" sz="1400" dirty="0" smtClean="0"/>
              <a:t>Non sévère : Grade 1 : Signes cutanéomuqueux généralisés (érythème, urticaire, avec ou sans </a:t>
            </a:r>
            <a:r>
              <a:rPr lang="fr-FR" sz="1400" dirty="0" err="1" smtClean="0"/>
              <a:t>angioedème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Sévère </a:t>
            </a:r>
            <a:r>
              <a:rPr lang="fr-FR" sz="1400" dirty="0"/>
              <a:t>Grade</a:t>
            </a:r>
            <a:r>
              <a:rPr lang="fr-FR" sz="1400" dirty="0" smtClean="0"/>
              <a:t> </a:t>
            </a:r>
            <a:r>
              <a:rPr lang="fr-FR" sz="1400" dirty="0"/>
              <a:t>2 : </a:t>
            </a:r>
            <a:r>
              <a:rPr lang="fr-FR" sz="1400" dirty="0" err="1"/>
              <a:t>multiviscéral</a:t>
            </a:r>
            <a:r>
              <a:rPr lang="fr-FR" sz="1400" dirty="0"/>
              <a:t> </a:t>
            </a:r>
            <a:r>
              <a:rPr lang="fr-FR" sz="1400" dirty="0" smtClean="0"/>
              <a:t>modérée</a:t>
            </a:r>
          </a:p>
          <a:p>
            <a:pPr lvl="1"/>
            <a:r>
              <a:rPr lang="fr-FR" sz="1400" dirty="0"/>
              <a:t>T</a:t>
            </a:r>
            <a:r>
              <a:rPr lang="fr-FR" sz="1400" dirty="0" smtClean="0"/>
              <a:t>rès sévère : </a:t>
            </a:r>
            <a:r>
              <a:rPr lang="fr-FR" sz="1400" dirty="0"/>
              <a:t>Grade</a:t>
            </a:r>
            <a:r>
              <a:rPr lang="fr-FR" sz="1400" dirty="0" smtClean="0"/>
              <a:t> 3 : </a:t>
            </a:r>
            <a:r>
              <a:rPr lang="fr-FR" sz="1400" dirty="0" err="1" smtClean="0"/>
              <a:t>multiviscéral</a:t>
            </a:r>
            <a:r>
              <a:rPr lang="fr-FR" sz="1400" dirty="0" smtClean="0"/>
              <a:t> sévère / </a:t>
            </a:r>
            <a:r>
              <a:rPr lang="fr-FR" sz="1400" dirty="0"/>
              <a:t>Grade</a:t>
            </a:r>
            <a:r>
              <a:rPr lang="fr-FR" sz="1400" dirty="0" smtClean="0"/>
              <a:t> 4 : Arrêt circulatoire</a:t>
            </a:r>
          </a:p>
          <a:p>
            <a:r>
              <a:rPr lang="fr-FR" sz="1600" dirty="0" smtClean="0"/>
              <a:t>Hypersensibilités retardées (toxidermie) :</a:t>
            </a:r>
          </a:p>
          <a:p>
            <a:pPr lvl="1"/>
            <a:r>
              <a:rPr lang="fr-FR" sz="1400" dirty="0" smtClean="0"/>
              <a:t>Non sévère : Exanthème </a:t>
            </a:r>
            <a:r>
              <a:rPr lang="fr-FR" sz="1400" dirty="0" err="1" smtClean="0"/>
              <a:t>maculo</a:t>
            </a:r>
            <a:r>
              <a:rPr lang="fr-FR" sz="1400" dirty="0" smtClean="0"/>
              <a:t>-papuleux (EMP) isolé</a:t>
            </a:r>
          </a:p>
          <a:p>
            <a:pPr lvl="1"/>
            <a:r>
              <a:rPr lang="fr-FR" sz="1400" dirty="0" smtClean="0"/>
              <a:t>Sévère : EMP sévère / SJS / Lyell / Erythème pigmenté fixe / PEAG / DRESS</a:t>
            </a:r>
          </a:p>
          <a:p>
            <a:r>
              <a:rPr lang="fr-FR" sz="1600" dirty="0" smtClean="0"/>
              <a:t>Suspicion allergie </a:t>
            </a:r>
            <a:r>
              <a:rPr lang="fr-FR" sz="1600" dirty="0" err="1" smtClean="0"/>
              <a:t>péni</a:t>
            </a:r>
            <a:r>
              <a:rPr lang="fr-FR" sz="1600" dirty="0" smtClean="0"/>
              <a:t>, prescriptions possibles de: </a:t>
            </a:r>
          </a:p>
          <a:p>
            <a:pPr lvl="1"/>
            <a:r>
              <a:rPr lang="fr-FR" sz="1400" b="1" dirty="0" smtClean="0"/>
              <a:t>G 1/2</a:t>
            </a:r>
            <a:r>
              <a:rPr lang="fr-FR" sz="1400" b="1" dirty="0" smtClean="0"/>
              <a:t>, EMP isolé:</a:t>
            </a:r>
            <a:r>
              <a:rPr lang="fr-FR" sz="1400" dirty="0" smtClean="0"/>
              <a:t> céphalo avec chaine latérale ≠, aztréonam, </a:t>
            </a:r>
            <a:r>
              <a:rPr lang="fr-FR" sz="1400" dirty="0" err="1" smtClean="0"/>
              <a:t>carbapénème</a:t>
            </a:r>
            <a:r>
              <a:rPr lang="fr-FR" sz="1400" dirty="0" smtClean="0"/>
              <a:t> (G1: </a:t>
            </a:r>
            <a:r>
              <a:rPr lang="fr-FR" sz="1400" dirty="0" err="1" smtClean="0"/>
              <a:t>ambu</a:t>
            </a:r>
            <a:r>
              <a:rPr lang="fr-FR" sz="1400" dirty="0" smtClean="0"/>
              <a:t>; G2: à l’hôpital)</a:t>
            </a:r>
          </a:p>
          <a:p>
            <a:pPr lvl="1"/>
            <a:r>
              <a:rPr lang="fr-FR" sz="1400" b="1" dirty="0" smtClean="0"/>
              <a:t>G  </a:t>
            </a:r>
            <a:r>
              <a:rPr lang="fr-FR" sz="1400" b="1" dirty="0" smtClean="0"/>
              <a:t>3, retardé sévère</a:t>
            </a:r>
            <a:r>
              <a:rPr lang="fr-FR" sz="1400" dirty="0" smtClean="0"/>
              <a:t>: aztréonam</a:t>
            </a:r>
            <a:r>
              <a:rPr lang="fr-FR" sz="1400" dirty="0"/>
              <a:t>, </a:t>
            </a:r>
            <a:r>
              <a:rPr lang="fr-FR" sz="1400" dirty="0" err="1" smtClean="0"/>
              <a:t>carbapénème</a:t>
            </a:r>
            <a:r>
              <a:rPr lang="fr-FR" sz="1400" dirty="0" smtClean="0"/>
              <a:t> possible en hôpital. Autres sur avis </a:t>
            </a:r>
            <a:r>
              <a:rPr lang="fr-FR" sz="1400" dirty="0" err="1" smtClean="0"/>
              <a:t>allergo</a:t>
            </a:r>
            <a:r>
              <a:rPr lang="fr-FR" sz="1400" dirty="0" smtClean="0"/>
              <a:t> seulement.</a:t>
            </a:r>
          </a:p>
          <a:p>
            <a:r>
              <a:rPr lang="fr-FR" sz="1600" dirty="0"/>
              <a:t>Suspicion allergie </a:t>
            </a:r>
            <a:r>
              <a:rPr lang="fr-FR" sz="1600" dirty="0" smtClean="0"/>
              <a:t>céphalo, </a:t>
            </a:r>
            <a:r>
              <a:rPr lang="fr-FR" sz="1600" dirty="0"/>
              <a:t>prescriptions possibles de: </a:t>
            </a:r>
          </a:p>
          <a:p>
            <a:pPr lvl="1"/>
            <a:r>
              <a:rPr lang="fr-FR" sz="1400" b="1" dirty="0" smtClean="0"/>
              <a:t>G 1/2</a:t>
            </a:r>
            <a:r>
              <a:rPr lang="fr-FR" sz="1400" b="1" dirty="0"/>
              <a:t>, EMP isolé</a:t>
            </a:r>
            <a:r>
              <a:rPr lang="fr-FR" sz="1400" dirty="0"/>
              <a:t>: </a:t>
            </a:r>
            <a:r>
              <a:rPr lang="fr-FR" sz="1400" dirty="0" err="1" smtClean="0"/>
              <a:t>péni</a:t>
            </a:r>
            <a:r>
              <a:rPr lang="fr-FR" sz="1400" dirty="0" smtClean="0"/>
              <a:t> </a:t>
            </a:r>
            <a:r>
              <a:rPr lang="fr-FR" sz="1400" dirty="0"/>
              <a:t>avec chaine latérale ≠, </a:t>
            </a:r>
            <a:r>
              <a:rPr lang="fr-FR" sz="1400" dirty="0" smtClean="0"/>
              <a:t>aztréonam</a:t>
            </a:r>
            <a:r>
              <a:rPr lang="fr-FR" sz="1400" dirty="0"/>
              <a:t>, </a:t>
            </a:r>
            <a:r>
              <a:rPr lang="fr-FR" sz="1400" dirty="0" err="1"/>
              <a:t>carbapénème</a:t>
            </a:r>
            <a:r>
              <a:rPr lang="fr-FR" sz="1400" dirty="0"/>
              <a:t> </a:t>
            </a:r>
            <a:r>
              <a:rPr lang="fr-FR" sz="1400" dirty="0" smtClean="0"/>
              <a:t>(</a:t>
            </a:r>
            <a:r>
              <a:rPr lang="fr-FR" sz="1400" dirty="0"/>
              <a:t>G1: </a:t>
            </a:r>
            <a:r>
              <a:rPr lang="fr-FR" sz="1400" dirty="0" err="1"/>
              <a:t>ambu</a:t>
            </a:r>
            <a:r>
              <a:rPr lang="fr-FR" sz="1400" dirty="0"/>
              <a:t>; G2: à l’hôpital</a:t>
            </a:r>
            <a:r>
              <a:rPr lang="fr-FR" sz="1400" dirty="0" smtClean="0"/>
              <a:t>)</a:t>
            </a:r>
            <a:endParaRPr lang="fr-FR" sz="1400" dirty="0"/>
          </a:p>
          <a:p>
            <a:pPr lvl="1"/>
            <a:r>
              <a:rPr lang="fr-FR" sz="1400" b="1" dirty="0" smtClean="0"/>
              <a:t>G </a:t>
            </a:r>
            <a:r>
              <a:rPr lang="fr-FR" sz="1400" b="1" dirty="0" smtClean="0"/>
              <a:t>3, </a:t>
            </a:r>
            <a:r>
              <a:rPr lang="fr-FR" sz="1400" b="1" dirty="0"/>
              <a:t>retardé </a:t>
            </a:r>
            <a:r>
              <a:rPr lang="fr-FR" sz="1400" b="1" dirty="0" smtClean="0"/>
              <a:t>sévère</a:t>
            </a:r>
            <a:r>
              <a:rPr lang="fr-FR" sz="1400" dirty="0" smtClean="0"/>
              <a:t>: aztréonam</a:t>
            </a:r>
            <a:r>
              <a:rPr lang="fr-FR" sz="1400" dirty="0"/>
              <a:t>, </a:t>
            </a:r>
            <a:r>
              <a:rPr lang="fr-FR" sz="1400" dirty="0" err="1"/>
              <a:t>carbapénème</a:t>
            </a:r>
            <a:r>
              <a:rPr lang="fr-FR" sz="1400" dirty="0"/>
              <a:t> possible en hôpital. Autres sur avis </a:t>
            </a:r>
            <a:r>
              <a:rPr lang="fr-FR" sz="1400" dirty="0" err="1"/>
              <a:t>allergo</a:t>
            </a:r>
            <a:r>
              <a:rPr lang="fr-FR" sz="1400" dirty="0"/>
              <a:t> seulement.</a:t>
            </a:r>
          </a:p>
          <a:p>
            <a:pPr lvl="1"/>
            <a:r>
              <a:rPr lang="fr-FR" sz="1400" dirty="0" smtClean="0"/>
              <a:t>Autres cas: </a:t>
            </a:r>
            <a:r>
              <a:rPr lang="fr-FR" sz="1400" dirty="0" smtClean="0"/>
              <a:t>Aztréonam </a:t>
            </a:r>
            <a:r>
              <a:rPr lang="fr-FR" sz="1400" dirty="0" smtClean="0"/>
              <a:t>allergie croisée avec ceftazidime</a:t>
            </a:r>
            <a:r>
              <a:rPr lang="fr-FR" sz="1400" dirty="0"/>
              <a:t> </a:t>
            </a:r>
            <a:r>
              <a:rPr lang="fr-FR" sz="1400" dirty="0" smtClean="0"/>
              <a:t>et </a:t>
            </a:r>
            <a:r>
              <a:rPr lang="fr-FR" sz="1400" dirty="0" err="1" smtClean="0"/>
              <a:t>céfidérocol</a:t>
            </a:r>
            <a:endParaRPr lang="fr-FR" sz="1400" dirty="0" smtClean="0"/>
          </a:p>
        </p:txBody>
      </p:sp>
      <p:sp>
        <p:nvSpPr>
          <p:cNvPr id="310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Allergie </a:t>
            </a:r>
            <a:r>
              <a:rPr lang="fr-FR" altLang="fr-FR" dirty="0" smtClean="0"/>
              <a:t>b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r>
              <a:rPr lang="fr-FR" dirty="0" smtClean="0"/>
              <a:t>: CAT régionale en cours de validation</a:t>
            </a:r>
          </a:p>
        </p:txBody>
      </p:sp>
    </p:spTree>
    <p:extLst>
      <p:ext uri="{BB962C8B-B14F-4D97-AF65-F5344CB8AC3E}">
        <p14:creationId xmlns:p14="http://schemas.microsoft.com/office/powerpoint/2010/main" val="36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8"/>
            <a:ext cx="5724128" cy="60392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817" y="5877272"/>
            <a:ext cx="353518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Macrolides</a:t>
            </a:r>
          </a:p>
          <a:p>
            <a:pPr lvl="1"/>
            <a:r>
              <a:rPr lang="fr-FR" altLang="fr-FR" dirty="0" smtClean="0"/>
              <a:t>Pneumonies "atypiques" (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chlam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mycop</a:t>
            </a:r>
            <a:r>
              <a:rPr lang="fr-FR" altLang="fr-FR" dirty="0" smtClean="0"/>
              <a:t>..)</a:t>
            </a:r>
          </a:p>
          <a:p>
            <a:pPr lvl="1"/>
            <a:r>
              <a:rPr lang="fr-FR" altLang="fr-FR" dirty="0" smtClean="0"/>
              <a:t>Pneumonie (+b-</a:t>
            </a:r>
            <a:r>
              <a:rPr lang="fr-FR" altLang="fr-FR" dirty="0" err="1" smtClean="0"/>
              <a:t>lactamine</a:t>
            </a:r>
            <a:r>
              <a:rPr lang="fr-FR" altLang="fr-FR" dirty="0" smtClean="0"/>
              <a:t>)/uniquement PAC grave (</a:t>
            </a:r>
            <a:r>
              <a:rPr lang="fr-FR" altLang="fr-FR" dirty="0" err="1" smtClean="0"/>
              <a:t>recos</a:t>
            </a:r>
            <a:r>
              <a:rPr lang="fr-FR" altLang="fr-FR" dirty="0" smtClean="0"/>
              <a:t> 2024)</a:t>
            </a:r>
          </a:p>
          <a:p>
            <a:pPr lvl="1"/>
            <a:r>
              <a:rPr lang="fr-FR" altLang="fr-FR" dirty="0" smtClean="0"/>
              <a:t>IST (si allergie autres)</a:t>
            </a:r>
          </a:p>
          <a:p>
            <a:r>
              <a:rPr lang="fr-FR" altLang="fr-FR" dirty="0" smtClean="0"/>
              <a:t>Clindamycine</a:t>
            </a:r>
          </a:p>
          <a:p>
            <a:pPr lvl="1"/>
            <a:r>
              <a:rPr lang="fr-FR" altLang="fr-FR" dirty="0" smtClean="0"/>
              <a:t>Antibioprophylaxie si allergie </a:t>
            </a:r>
            <a:r>
              <a:rPr lang="fr-FR" altLang="fr-FR" dirty="0" err="1" smtClean="0"/>
              <a:t>péni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  <a:p>
            <a:r>
              <a:rPr lang="fr-FR" altLang="fr-FR" dirty="0" smtClean="0"/>
              <a:t>Pristinamycine</a:t>
            </a:r>
          </a:p>
          <a:p>
            <a:pPr lvl="1"/>
            <a:r>
              <a:rPr lang="fr-FR" altLang="fr-FR" dirty="0" smtClean="0"/>
              <a:t>Peau – orl – poumon (peu validé)</a:t>
            </a:r>
          </a:p>
          <a:p>
            <a:pPr lvl="1"/>
            <a:r>
              <a:rPr lang="fr-FR" altLang="fr-FR" dirty="0" smtClean="0"/>
              <a:t>SARM</a:t>
            </a:r>
          </a:p>
          <a:p>
            <a:pPr lvl="1"/>
            <a:r>
              <a:rPr lang="fr-FR" altLang="fr-FR" dirty="0" smtClean="0"/>
              <a:t>Pas pour infections sévères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MLS</a:t>
            </a:r>
          </a:p>
        </p:txBody>
      </p:sp>
    </p:spTree>
    <p:extLst>
      <p:ext uri="{BB962C8B-B14F-4D97-AF65-F5344CB8AC3E}">
        <p14:creationId xmlns:p14="http://schemas.microsoft.com/office/powerpoint/2010/main" val="3905426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Impact clinique des antibiothérapies inefficaces….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1114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Ofloxacine = urines</a:t>
            </a:r>
          </a:p>
          <a:p>
            <a:pPr lvl="1"/>
            <a:r>
              <a:rPr lang="fr-FR" altLang="fr-FR" smtClean="0"/>
              <a:t>Prostatites</a:t>
            </a:r>
          </a:p>
          <a:p>
            <a:pPr lvl="1"/>
            <a:r>
              <a:rPr lang="fr-FR" altLang="fr-FR" smtClean="0"/>
              <a:t>Uréthrites/salpingites</a:t>
            </a:r>
          </a:p>
          <a:p>
            <a:r>
              <a:rPr lang="fr-FR" altLang="fr-FR" smtClean="0"/>
              <a:t>Ciprofloxacine = pseudomonas</a:t>
            </a:r>
          </a:p>
          <a:p>
            <a:pPr lvl="1"/>
            <a:r>
              <a:rPr lang="fr-FR" altLang="fr-FR" smtClean="0"/>
              <a:t>Nosocomial</a:t>
            </a:r>
          </a:p>
          <a:p>
            <a:r>
              <a:rPr lang="fr-FR" altLang="fr-FR" smtClean="0"/>
              <a:t>Levofloxacine = legionelle / poumon grave</a:t>
            </a:r>
          </a:p>
          <a:p>
            <a:pPr lvl="1"/>
            <a:r>
              <a:rPr lang="fr-FR" altLang="fr-FR" smtClean="0"/>
              <a:t>Pneumonie de réanimation (en association)</a:t>
            </a:r>
          </a:p>
          <a:p>
            <a:pPr lvl="1"/>
            <a:r>
              <a:rPr lang="fr-FR" altLang="fr-FR" smtClean="0"/>
              <a:t>Pneumonies si allergie betalactamines</a:t>
            </a:r>
            <a:endParaRPr lang="fr-FR" altLang="fr-FR" dirty="0" smtClean="0"/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Quinolones</a:t>
            </a:r>
          </a:p>
        </p:txBody>
      </p:sp>
    </p:spTree>
    <p:extLst>
      <p:ext uri="{BB962C8B-B14F-4D97-AF65-F5344CB8AC3E}">
        <p14:creationId xmlns:p14="http://schemas.microsoft.com/office/powerpoint/2010/main" val="78111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Aminosides</a:t>
            </a:r>
          </a:p>
          <a:p>
            <a:pPr lvl="1"/>
            <a:r>
              <a:rPr lang="fr-FR" altLang="fr-FR" dirty="0" smtClean="0"/>
              <a:t>Infections graves: sepsis (le nouveau), choc septique (+/- endocardite)</a:t>
            </a:r>
          </a:p>
          <a:p>
            <a:pPr lvl="2"/>
            <a:r>
              <a:rPr lang="fr-FR" altLang="fr-FR" dirty="0" smtClean="0"/>
              <a:t>Fortes doses, durée courte</a:t>
            </a:r>
          </a:p>
          <a:p>
            <a:r>
              <a:rPr lang="fr-FR" altLang="fr-FR" dirty="0" smtClean="0"/>
              <a:t>Anti </a:t>
            </a:r>
            <a:r>
              <a:rPr lang="fr-FR" altLang="fr-FR" dirty="0" err="1" smtClean="0"/>
              <a:t>staph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Inf</a:t>
            </a:r>
            <a:r>
              <a:rPr lang="fr-FR" altLang="fr-FR" dirty="0" smtClean="0"/>
              <a:t> à 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méti</a:t>
            </a:r>
            <a:r>
              <a:rPr lang="fr-FR" altLang="fr-FR" dirty="0" smtClean="0"/>
              <a:t>-R ou </a:t>
            </a:r>
            <a:r>
              <a:rPr lang="fr-FR" altLang="fr-FR" dirty="0" err="1" smtClean="0"/>
              <a:t>inf</a:t>
            </a:r>
            <a:r>
              <a:rPr lang="fr-FR" altLang="fr-FR" dirty="0" smtClean="0"/>
              <a:t> sur matériel en attendant documentation</a:t>
            </a:r>
          </a:p>
          <a:p>
            <a:pPr lvl="2"/>
            <a:r>
              <a:rPr lang="fr-FR" altLang="fr-FR" dirty="0" smtClean="0"/>
              <a:t>Daptomycine (inactivé par surfactant: pas si pneumonie)</a:t>
            </a:r>
          </a:p>
          <a:p>
            <a:pPr lvl="2"/>
            <a:r>
              <a:rPr lang="fr-FR" altLang="fr-FR" dirty="0" err="1" smtClean="0"/>
              <a:t>Linezolide</a:t>
            </a:r>
            <a:r>
              <a:rPr lang="fr-FR" altLang="fr-FR" dirty="0" smtClean="0"/>
              <a:t> / tédizolide</a:t>
            </a:r>
          </a:p>
          <a:p>
            <a:pPr lvl="2"/>
            <a:r>
              <a:rPr lang="fr-FR" altLang="fr-FR" dirty="0" smtClean="0"/>
              <a:t>Vancomycine (aussi  ICD avec </a:t>
            </a:r>
            <a:r>
              <a:rPr lang="fr-FR" altLang="fr-FR" dirty="0" err="1" smtClean="0"/>
              <a:t>FdR</a:t>
            </a:r>
            <a:r>
              <a:rPr lang="fr-FR" altLang="fr-FR" dirty="0" smtClean="0"/>
              <a:t> gravité) -  </a:t>
            </a:r>
            <a:r>
              <a:rPr lang="fr-FR" altLang="fr-FR" dirty="0" err="1" smtClean="0"/>
              <a:t>teicoplanine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Dalbavancine</a:t>
            </a:r>
          </a:p>
          <a:p>
            <a:pPr lvl="2"/>
            <a:r>
              <a:rPr lang="fr-FR" altLang="fr-FR" dirty="0" err="1" smtClean="0"/>
              <a:t>Fosfo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ac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fucidique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rifam</a:t>
            </a:r>
            <a:r>
              <a:rPr lang="fr-FR" altLang="fr-FR" dirty="0" smtClean="0"/>
              <a:t>: 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et en association</a:t>
            </a:r>
          </a:p>
          <a:p>
            <a:r>
              <a:rPr lang="fr-FR" altLang="fr-FR" dirty="0" smtClean="0"/>
              <a:t>Cyclines</a:t>
            </a:r>
          </a:p>
          <a:p>
            <a:pPr lvl="1"/>
            <a:r>
              <a:rPr lang="fr-FR" altLang="fr-FR" dirty="0" smtClean="0"/>
              <a:t>1ère  </a:t>
            </a:r>
            <a:r>
              <a:rPr lang="fr-FR" altLang="fr-FR" dirty="0" err="1" smtClean="0"/>
              <a:t>genération</a:t>
            </a:r>
            <a:r>
              <a:rPr lang="fr-FR" altLang="fr-FR" dirty="0" smtClean="0"/>
              <a:t>: doxycycline – </a:t>
            </a:r>
            <a:r>
              <a:rPr lang="fr-FR" altLang="fr-FR" dirty="0" err="1" smtClean="0"/>
              <a:t>minocycline</a:t>
            </a:r>
            <a:r>
              <a:rPr lang="fr-FR" altLang="fr-FR" dirty="0" smtClean="0"/>
              <a:t> :IST</a:t>
            </a:r>
          </a:p>
          <a:p>
            <a:pPr lvl="1"/>
            <a:r>
              <a:rPr lang="fr-FR" altLang="fr-FR" dirty="0" smtClean="0"/>
              <a:t>2ème </a:t>
            </a:r>
            <a:r>
              <a:rPr lang="fr-FR" altLang="fr-FR" dirty="0" err="1" smtClean="0"/>
              <a:t>gen</a:t>
            </a:r>
            <a:r>
              <a:rPr lang="fr-FR" altLang="fr-FR" dirty="0" smtClean="0"/>
              <a:t>: Tigécycline: BLSE – SARM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(1)</a:t>
            </a:r>
          </a:p>
        </p:txBody>
      </p:sp>
    </p:spTree>
    <p:extLst>
      <p:ext uri="{BB962C8B-B14F-4D97-AF65-F5344CB8AC3E}">
        <p14:creationId xmlns:p14="http://schemas.microsoft.com/office/powerpoint/2010/main" val="630912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Métronidazole</a:t>
            </a:r>
          </a:p>
          <a:p>
            <a:pPr lvl="1"/>
            <a:r>
              <a:rPr lang="fr-FR" altLang="fr-FR" dirty="0" smtClean="0"/>
              <a:t>Anaérobies (inutile en probabiliste si </a:t>
            </a:r>
            <a:r>
              <a:rPr lang="fr-FR" altLang="fr-FR" dirty="0" err="1" smtClean="0"/>
              <a:t>aug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clav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tiénam</a:t>
            </a:r>
            <a:r>
              <a:rPr lang="fr-FR" altLang="fr-FR" dirty="0" smtClean="0"/>
              <a:t>)</a:t>
            </a:r>
          </a:p>
          <a:p>
            <a:r>
              <a:rPr lang="fr-FR" altLang="fr-FR" dirty="0" smtClean="0"/>
              <a:t>Cotrimoxazole</a:t>
            </a:r>
          </a:p>
          <a:p>
            <a:pPr lvl="1"/>
            <a:r>
              <a:rPr lang="fr-FR" altLang="fr-FR" dirty="0" smtClean="0"/>
              <a:t>SARM (si S)</a:t>
            </a:r>
          </a:p>
          <a:p>
            <a:pPr lvl="1"/>
            <a:r>
              <a:rPr lang="fr-FR" altLang="fr-FR" dirty="0" smtClean="0"/>
              <a:t>BLSE urinaires si S</a:t>
            </a:r>
          </a:p>
          <a:p>
            <a:r>
              <a:rPr lang="fr-FR" altLang="fr-FR" dirty="0" err="1" smtClean="0"/>
              <a:t>Colimycine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BGN multi R: EPC, ABRI…</a:t>
            </a:r>
          </a:p>
          <a:p>
            <a:r>
              <a:rPr lang="fr-FR" altLang="fr-FR" dirty="0" err="1" smtClean="0"/>
              <a:t>Fidaxomycine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ATB non absorbé: 1er choix sur clostridium</a:t>
            </a:r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(2)</a:t>
            </a:r>
          </a:p>
        </p:txBody>
      </p:sp>
    </p:spTree>
    <p:extLst>
      <p:ext uri="{BB962C8B-B14F-4D97-AF65-F5344CB8AC3E}">
        <p14:creationId xmlns:p14="http://schemas.microsoft.com/office/powerpoint/2010/main" val="265312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Grippe</a:t>
            </a:r>
          </a:p>
          <a:p>
            <a:r>
              <a:rPr lang="fr-FR" altLang="fr-FR" smtClean="0"/>
              <a:t>COVID rappel à partir de 6 mois si ID grave</a:t>
            </a:r>
          </a:p>
          <a:p>
            <a:pPr lvl="1"/>
            <a:r>
              <a:rPr lang="fr-FR" altLang="fr-FR" smtClean="0"/>
              <a:t>1/an / soignants</a:t>
            </a:r>
          </a:p>
          <a:p>
            <a:r>
              <a:rPr lang="fr-FR" altLang="fr-FR" smtClean="0"/>
              <a:t>DTP</a:t>
            </a:r>
          </a:p>
          <a:p>
            <a:pPr lvl="1"/>
            <a:r>
              <a:rPr lang="fr-FR" altLang="fr-FR" smtClean="0"/>
              <a:t>Rappel à 25 ans</a:t>
            </a:r>
          </a:p>
          <a:p>
            <a:r>
              <a:rPr lang="fr-FR" altLang="fr-FR" smtClean="0"/>
              <a:t>Coqueluche</a:t>
            </a:r>
          </a:p>
          <a:p>
            <a:pPr lvl="1"/>
            <a:r>
              <a:rPr lang="fr-FR" altLang="fr-FR" smtClean="0"/>
              <a:t>1 rappel nécessaire après 20 ans</a:t>
            </a:r>
          </a:p>
          <a:p>
            <a:pPr lvl="1"/>
            <a:r>
              <a:rPr lang="fr-FR" altLang="fr-FR" smtClean="0"/>
              <a:t>Couplé au DTP de 25 ans</a:t>
            </a:r>
          </a:p>
          <a:p>
            <a:r>
              <a:rPr lang="fr-FR" altLang="fr-FR" smtClean="0"/>
              <a:t>Rougeole</a:t>
            </a:r>
          </a:p>
          <a:p>
            <a:pPr lvl="1"/>
            <a:r>
              <a:rPr lang="fr-FR" altLang="fr-FR" smtClean="0"/>
              <a:t>Nécessaire avoir eu 2 doses vaccin (ou une rougeole…)</a:t>
            </a:r>
            <a:endParaRPr lang="fr-FR" altLang="fr-FR" dirty="0" smtClean="0"/>
          </a:p>
        </p:txBody>
      </p:sp>
      <p:sp>
        <p:nvSpPr>
          <p:cNvPr id="319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Vérifiez vos vaccins :</a:t>
            </a:r>
          </a:p>
        </p:txBody>
      </p:sp>
    </p:spTree>
    <p:extLst>
      <p:ext uri="{BB962C8B-B14F-4D97-AF65-F5344CB8AC3E}">
        <p14:creationId xmlns:p14="http://schemas.microsoft.com/office/powerpoint/2010/main" val="23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4" y="1700808"/>
            <a:ext cx="9024959" cy="4608512"/>
          </a:xfrm>
          <a:prstGeom prst="rect">
            <a:avLst/>
          </a:prstGeom>
        </p:spPr>
      </p:pic>
      <p:sp>
        <p:nvSpPr>
          <p:cNvPr id="31" name="Titr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pc="-12" dirty="0">
                <a:solidFill>
                  <a:srgbClr val="0070C0"/>
                </a:solidFill>
                <a:latin typeface="Calibri"/>
                <a:cs typeface="Calibri"/>
              </a:rPr>
              <a:t>Synthèse « probabiliste </a:t>
            </a:r>
            <a:r>
              <a:rPr lang="fr-FR" sz="3600" spc="-12" dirty="0" smtClean="0">
                <a:solidFill>
                  <a:srgbClr val="0070C0"/>
                </a:solidFill>
                <a:latin typeface="Calibri"/>
                <a:cs typeface="Calibri"/>
              </a:rPr>
              <a:t>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7543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25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Elles visent à:</a:t>
            </a:r>
          </a:p>
          <a:p>
            <a:pPr lvl="1"/>
            <a:r>
              <a:rPr lang="fr-FR" altLang="fr-FR" dirty="0" smtClean="0"/>
              <a:t>Maîtriser la diffusion des souches </a:t>
            </a:r>
            <a:r>
              <a:rPr lang="fr-FR" altLang="fr-FR" dirty="0" err="1" smtClean="0"/>
              <a:t>multirésistantes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Limiter le risque de transmission </a:t>
            </a:r>
          </a:p>
          <a:p>
            <a:pPr lvl="2"/>
            <a:r>
              <a:rPr lang="fr-FR" altLang="fr-FR" dirty="0" err="1" smtClean="0"/>
              <a:t>Manuportée</a:t>
            </a:r>
            <a:r>
              <a:rPr lang="fr-FR" altLang="fr-FR" dirty="0" smtClean="0"/>
              <a:t> (principal mode de transmission des IN)</a:t>
            </a:r>
          </a:p>
          <a:p>
            <a:pPr lvl="2"/>
            <a:r>
              <a:rPr lang="fr-FR" altLang="fr-FR" dirty="0" smtClean="0"/>
              <a:t>Liée à l'environnement (eau, air…)</a:t>
            </a:r>
          </a:p>
          <a:p>
            <a:pPr lvl="1"/>
            <a:r>
              <a:rPr lang="fr-FR" altLang="fr-FR" dirty="0" smtClean="0"/>
              <a:t>Protéger le personnel soignant</a:t>
            </a:r>
          </a:p>
          <a:p>
            <a:r>
              <a:rPr lang="fr-FR" altLang="fr-FR" dirty="0" smtClean="0"/>
              <a:t>Mesures principales</a:t>
            </a:r>
          </a:p>
          <a:p>
            <a:pPr lvl="1"/>
            <a:r>
              <a:rPr lang="fr-FR" altLang="fr-FR" dirty="0" smtClean="0"/>
              <a:t>Antisepsie des mains</a:t>
            </a:r>
          </a:p>
          <a:p>
            <a:pPr lvl="1"/>
            <a:r>
              <a:rPr lang="fr-FR" altLang="fr-FR" dirty="0"/>
              <a:t>Précautions standard et particulières</a:t>
            </a:r>
          </a:p>
          <a:p>
            <a:pPr lvl="1"/>
            <a:r>
              <a:rPr lang="fr-FR" altLang="fr-FR" dirty="0" smtClean="0"/>
              <a:t>Port de gants</a:t>
            </a:r>
          </a:p>
          <a:p>
            <a:pPr lvl="1"/>
            <a:r>
              <a:rPr lang="fr-FR" altLang="fr-FR" dirty="0" smtClean="0"/>
              <a:t>Protocoles de soins</a:t>
            </a:r>
          </a:p>
          <a:p>
            <a:pPr lvl="1"/>
            <a:r>
              <a:rPr lang="fr-FR" altLang="fr-FR" dirty="0" smtClean="0"/>
              <a:t>Stérilisation/usage unique</a:t>
            </a:r>
          </a:p>
          <a:p>
            <a:pPr lvl="1"/>
            <a:r>
              <a:rPr lang="fr-FR" altLang="fr-FR" dirty="0" smtClean="0"/>
              <a:t>Surveillance et bionettoyage environnement</a:t>
            </a:r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Mesures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3121140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Déposer les objets piquants ou tranchants dans des containers adéquats</a:t>
            </a:r>
          </a:p>
          <a:p>
            <a:r>
              <a:rPr lang="fr-FR" altLang="fr-FR" dirty="0" smtClean="0"/>
              <a:t>Ne pas </a:t>
            </a:r>
            <a:r>
              <a:rPr lang="fr-FR" altLang="fr-FR" dirty="0" err="1" smtClean="0"/>
              <a:t>recapuchonner</a:t>
            </a:r>
            <a:r>
              <a:rPr lang="fr-FR" altLang="fr-FR" dirty="0" smtClean="0"/>
              <a:t> les aiguilles et ne pas désadapter les aiguilles à la main</a:t>
            </a:r>
          </a:p>
          <a:p>
            <a:r>
              <a:rPr lang="fr-FR" altLang="fr-FR" dirty="0" smtClean="0"/>
              <a:t>Hygiène des mains avant et après chaque soins</a:t>
            </a:r>
          </a:p>
          <a:p>
            <a:r>
              <a:rPr lang="fr-FR" altLang="fr-FR" dirty="0" smtClean="0"/>
              <a:t>Mettre des gants si contacts avec sang, liquides biologiques ou matériel souillé ou en cas de lésions cutanées</a:t>
            </a:r>
          </a:p>
          <a:p>
            <a:r>
              <a:rPr lang="fr-FR" altLang="fr-FR" dirty="0" smtClean="0"/>
              <a:t>Porter 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/masque/lunettes si risque de projection de sang ou de liquide biologique</a:t>
            </a:r>
          </a:p>
          <a:p>
            <a:r>
              <a:rPr lang="fr-FR" altLang="fr-FR" dirty="0" smtClean="0"/>
              <a:t>Transporter les prélèvements biologiques dans des sacs à usage unique ou des récipients </a:t>
            </a:r>
            <a:r>
              <a:rPr lang="fr-FR" altLang="fr-FR" dirty="0" err="1" smtClean="0"/>
              <a:t>désinfectables</a:t>
            </a:r>
            <a:r>
              <a:rPr lang="fr-FR" altLang="fr-FR" dirty="0" smtClean="0"/>
              <a:t> hermétiques</a:t>
            </a:r>
          </a:p>
          <a:p>
            <a:r>
              <a:rPr lang="fr-FR" altLang="fr-FR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standard</a:t>
            </a:r>
          </a:p>
        </p:txBody>
      </p:sp>
    </p:spTree>
    <p:extLst>
      <p:ext uri="{BB962C8B-B14F-4D97-AF65-F5344CB8AC3E}">
        <p14:creationId xmlns:p14="http://schemas.microsoft.com/office/powerpoint/2010/main" val="678427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3095625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Solution </a:t>
            </a:r>
            <a:r>
              <a:rPr lang="fr-FR" altLang="fr-FR" sz="1800" dirty="0" smtClean="0"/>
              <a:t>hydro-alcoolique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</p:txBody>
      </p:sp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" y="548680"/>
            <a:ext cx="3240484" cy="1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65" y="2613022"/>
            <a:ext cx="3276867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2646" y="4737081"/>
            <a:ext cx="3311922" cy="18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538098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0849" y="3874211"/>
            <a:ext cx="4657087" cy="26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176" y="17138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Bijoux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56529" y="3271367"/>
            <a:ext cx="11237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Mains</a:t>
            </a:r>
          </a:p>
        </p:txBody>
      </p:sp>
    </p:spTree>
    <p:extLst>
      <p:ext uri="{BB962C8B-B14F-4D97-AF65-F5344CB8AC3E}">
        <p14:creationId xmlns:p14="http://schemas.microsoft.com/office/powerpoint/2010/main" val="1015657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382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2800" dirty="0" smtClean="0"/>
              <a:t>Impact de l’augmentation de la compliance à l’hygiène des mains sur les infections nosocomiales et les BMR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>
                <a:latin typeface="Times New Roman" pitchFamily="18" charset="0"/>
              </a:rPr>
              <a:t>Pittet et al. Lancet 2000</a:t>
            </a:r>
          </a:p>
        </p:txBody>
      </p:sp>
      <p:pic>
        <p:nvPicPr>
          <p:cNvPr id="1003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487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5"/>
          <p:cNvSpPr>
            <a:spLocks noChangeArrowheads="1"/>
          </p:cNvSpPr>
          <p:nvPr/>
        </p:nvSpPr>
        <p:spPr bwMode="auto">
          <a:xfrm rot="-5460000">
            <a:off x="-1271587" y="3046413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Complinace with handwashing (%)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600200" y="5718175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Number of study</a:t>
            </a:r>
          </a:p>
        </p:txBody>
      </p:sp>
      <p:pic>
        <p:nvPicPr>
          <p:cNvPr id="10035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553200" y="57943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Year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 rot="-5400000">
            <a:off x="3690143" y="4209257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>
                <a:latin typeface="Times New Roman" pitchFamily="18" charset="0"/>
              </a:rPr>
              <a:t>Attack rates of MRSA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 rot="5340000">
            <a:off x="7543800" y="3475038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% of nosocomial infection</a:t>
            </a: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8686800" y="48006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0672877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94236" cy="490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jours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1266368"/>
            <a:ext cx="1015160" cy="5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Relation hygiène des mains transmission croisée</a:t>
            </a:r>
          </a:p>
        </p:txBody>
      </p:sp>
    </p:spTree>
    <p:extLst>
      <p:ext uri="{BB962C8B-B14F-4D97-AF65-F5344CB8AC3E}">
        <p14:creationId xmlns:p14="http://schemas.microsoft.com/office/powerpoint/2010/main" val="333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62100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Objectif: protection individuelle du soignant</a:t>
            </a:r>
          </a:p>
          <a:p>
            <a:r>
              <a:rPr lang="fr-FR" altLang="fr-FR" dirty="0" smtClean="0"/>
              <a:t>Indication:</a:t>
            </a:r>
          </a:p>
          <a:p>
            <a:pPr lvl="1"/>
            <a:r>
              <a:rPr lang="fr-FR" altLang="fr-FR" dirty="0" smtClean="0"/>
              <a:t>Manœuvres invasives significatives et contact sang ou liquides biologiques</a:t>
            </a:r>
          </a:p>
          <a:p>
            <a:pPr lvl="2"/>
            <a:r>
              <a:rPr lang="fr-FR" altLang="fr-FR" dirty="0" smtClean="0"/>
              <a:t>Le port de gant n’est plus recommandé en IM, SC ou ID (SF2H/</a:t>
            </a:r>
            <a:r>
              <a:rPr lang="fr-FR" altLang="fr-FR" dirty="0" err="1" smtClean="0"/>
              <a:t>Geres</a:t>
            </a:r>
            <a:r>
              <a:rPr lang="fr-FR" altLang="fr-FR" dirty="0" smtClean="0"/>
              <a:t>  2024)</a:t>
            </a:r>
          </a:p>
          <a:p>
            <a:pPr lvl="2"/>
            <a:r>
              <a:rPr lang="fr-FR" altLang="fr-FR" dirty="0" smtClean="0"/>
              <a:t>Pas recommandé non plus pour isolement BMR</a:t>
            </a:r>
          </a:p>
          <a:p>
            <a:pPr lvl="1"/>
            <a:r>
              <a:rPr lang="fr-FR" altLang="fr-FR" dirty="0" smtClean="0"/>
              <a:t>Si risque projection sang ou liquides biologiques sur plaie non couverte</a:t>
            </a:r>
          </a:p>
          <a:p>
            <a:pPr lvl="1"/>
            <a:r>
              <a:rPr lang="fr-FR" altLang="fr-FR" dirty="0" smtClean="0"/>
              <a:t>Manipulation déchets souillés, changes, produits agressifs  etc…</a:t>
            </a:r>
          </a:p>
          <a:p>
            <a:r>
              <a:rPr lang="fr-FR" dirty="0" smtClean="0"/>
              <a:t>Les gants sont changés </a:t>
            </a:r>
          </a:p>
          <a:p>
            <a:pPr lvl="2"/>
            <a:r>
              <a:rPr lang="fr-FR" dirty="0" smtClean="0"/>
              <a:t>Entre deux patients</a:t>
            </a:r>
          </a:p>
          <a:p>
            <a:pPr lvl="2"/>
            <a:r>
              <a:rPr lang="fr-FR" dirty="0" smtClean="0"/>
              <a:t>Entre deux activités, y compris chez un même patient.</a:t>
            </a:r>
          </a:p>
          <a:p>
            <a:pPr lvl="1"/>
            <a:r>
              <a:rPr lang="fr-FR" dirty="0" smtClean="0"/>
              <a:t>Mis juste avant le contact, le soin ou le traitement.</a:t>
            </a:r>
          </a:p>
          <a:p>
            <a:pPr lvl="1"/>
            <a:r>
              <a:rPr lang="fr-FR" dirty="0" smtClean="0"/>
              <a:t>Retirés dés la fin du soin pour être jetés avant de toucher l’environnement.</a:t>
            </a:r>
          </a:p>
          <a:p>
            <a:r>
              <a:rPr lang="fr-FR" dirty="0" smtClean="0"/>
              <a:t>Le port de gants est un frein à la désinfection des mains</a:t>
            </a:r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Port de gants</a:t>
            </a:r>
          </a:p>
        </p:txBody>
      </p:sp>
    </p:spTree>
    <p:extLst>
      <p:ext uri="{BB962C8B-B14F-4D97-AF65-F5344CB8AC3E}">
        <p14:creationId xmlns:p14="http://schemas.microsoft.com/office/powerpoint/2010/main" val="254504185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29400" y="1700808"/>
            <a:ext cx="2247900" cy="1762125"/>
          </a:xfrm>
        </p:spPr>
      </p:pic>
      <p:sp>
        <p:nvSpPr>
          <p:cNvPr id="34202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déchets</a:t>
            </a:r>
          </a:p>
        </p:txBody>
      </p:sp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7497763" y="5229225"/>
            <a:ext cx="1646237" cy="1235075"/>
          </a:xfrm>
        </p:spPr>
      </p:pic>
    </p:spTree>
    <p:extLst>
      <p:ext uri="{BB962C8B-B14F-4D97-AF65-F5344CB8AC3E}">
        <p14:creationId xmlns:p14="http://schemas.microsoft.com/office/powerpoint/2010/main" val="178530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72576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AES = contact avec :</a:t>
            </a:r>
          </a:p>
          <a:p>
            <a:pPr lvl="1"/>
            <a:r>
              <a:rPr lang="fr-FR" altLang="fr-FR" dirty="0" smtClean="0"/>
              <a:t>Sang ou un liquide biologique contaminé par du sang</a:t>
            </a:r>
          </a:p>
          <a:p>
            <a:pPr lvl="1"/>
            <a:r>
              <a:rPr lang="fr-FR" altLang="fr-FR" dirty="0" smtClean="0"/>
              <a:t>Avec effraction cutanée ou projection sur muqueuse ou peau lésée</a:t>
            </a:r>
          </a:p>
          <a:p>
            <a:r>
              <a:rPr lang="fr-FR" altLang="fr-FR" dirty="0" smtClean="0"/>
              <a:t>Risque de transmission de virus, </a:t>
            </a:r>
            <a:r>
              <a:rPr lang="fr-FR" altLang="fr-FR" dirty="0" err="1" smtClean="0"/>
              <a:t>bacteries</a:t>
            </a:r>
            <a:r>
              <a:rPr lang="fr-FR" altLang="fr-FR" dirty="0" smtClean="0"/>
              <a:t>, champignons, parasites</a:t>
            </a:r>
          </a:p>
          <a:p>
            <a:r>
              <a:rPr lang="fr-FR" altLang="fr-FR" dirty="0" smtClean="0"/>
              <a:t>Soins locaux: Dakin/SSI</a:t>
            </a:r>
          </a:p>
          <a:p>
            <a:r>
              <a:rPr lang="fr-FR" altLang="fr-FR" dirty="0" smtClean="0"/>
              <a:t>Evaluer risque: MI / urgences: source/blessure: Déclaration AT &lt; 24h </a:t>
            </a:r>
          </a:p>
          <a:p>
            <a:r>
              <a:rPr lang="fr-FR" altLang="fr-FR" dirty="0" smtClean="0"/>
              <a:t>Traitement:</a:t>
            </a:r>
          </a:p>
          <a:p>
            <a:pPr lvl="2"/>
            <a:r>
              <a:rPr lang="fr-FR" altLang="fr-FR" dirty="0" smtClean="0"/>
              <a:t>VIH &lt;4h (48 h max): Si risque: trithérapie 4 semaines</a:t>
            </a:r>
          </a:p>
          <a:p>
            <a:pPr lvl="3"/>
            <a:r>
              <a:rPr lang="fr-FR" altLang="fr-FR" dirty="0" smtClean="0"/>
              <a:t>Aujourd’hui: </a:t>
            </a:r>
            <a:r>
              <a:rPr lang="fr-FR" altLang="fr-FR" dirty="0" err="1" smtClean="0"/>
              <a:t>emtricitabine+tenofovir+</a:t>
            </a:r>
            <a:r>
              <a:rPr lang="fr-FR" dirty="0" err="1" smtClean="0"/>
              <a:t>rilpivirine</a:t>
            </a:r>
            <a:r>
              <a:rPr lang="fr-FR" altLang="fr-FR" dirty="0" smtClean="0"/>
              <a:t> (= </a:t>
            </a:r>
            <a:r>
              <a:rPr lang="fr-FR" altLang="fr-FR" dirty="0" err="1" smtClean="0"/>
              <a:t>eviplera</a:t>
            </a:r>
            <a:r>
              <a:rPr lang="fr-FR" altLang="fr-FR" dirty="0" smtClean="0"/>
              <a:t> ® 1cp/j)</a:t>
            </a:r>
          </a:p>
          <a:p>
            <a:pPr lvl="3"/>
            <a:r>
              <a:rPr lang="fr-FR" altLang="fr-FR" dirty="0" smtClean="0"/>
              <a:t>Demain: </a:t>
            </a:r>
            <a:r>
              <a:rPr lang="fr-FR" altLang="fr-FR" dirty="0" err="1" smtClean="0"/>
              <a:t>emtricitabine+tenofovir+</a:t>
            </a:r>
            <a:r>
              <a:rPr lang="fr-FR" dirty="0" err="1" smtClean="0"/>
              <a:t>doravirine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VHB: Non immunisé: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+ vaccin</a:t>
            </a:r>
          </a:p>
          <a:p>
            <a:pPr lvl="2"/>
            <a:r>
              <a:rPr lang="fr-FR" altLang="fr-FR" dirty="0" smtClean="0"/>
              <a:t>VHC: surveillance      </a:t>
            </a:r>
          </a:p>
          <a:p>
            <a:pPr lvl="1"/>
            <a:r>
              <a:rPr lang="fr-FR" altLang="fr-FR" dirty="0" smtClean="0"/>
              <a:t>Suivi jusqu’à M4: VIH et M6: VHC     </a:t>
            </a:r>
          </a:p>
          <a:p>
            <a:endParaRPr lang="fr-FR" altLang="fr-FR" dirty="0" smtClean="0"/>
          </a:p>
        </p:txBody>
      </p:sp>
      <p:sp>
        <p:nvSpPr>
          <p:cNvPr id="3440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AES</a:t>
            </a:r>
            <a:endParaRPr lang="fr-FR" alt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76473" y="4913344"/>
          <a:ext cx="8591053" cy="1792256"/>
        </p:xfrm>
        <a:graphic>
          <a:graphicData uri="http://schemas.openxmlformats.org/drawingml/2006/table">
            <a:tbl>
              <a:tblPr firstRow="1" bandRow="1"/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Risque et exposition selon statut VIH de la personne source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détectable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&lt; 50 </a:t>
                      </a: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c/ml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Inconnu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profonde, aiguille creuse et intravasculaire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Intermédiaire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Coupure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bistouri, piqûre avec aiguille IM ou SC, piqûre avec aiguille pleine, exposition CM &gt; 15 min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Faible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seringue abandonnée, crachats/morsure/griffures et autres cas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98270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Séparation du malade des autres malades</a:t>
            </a:r>
          </a:p>
          <a:p>
            <a:pPr lvl="1"/>
            <a:r>
              <a:rPr lang="fr-FR" altLang="fr-FR" dirty="0" smtClean="0"/>
              <a:t>Chambre seule ou regroupement lors d’épidémies.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Selon mode de transmission</a:t>
            </a:r>
          </a:p>
          <a:p>
            <a:pPr lvl="1"/>
            <a:r>
              <a:rPr lang="fr-FR" altLang="fr-FR" dirty="0" smtClean="0"/>
              <a:t>Patient porteur de microorganismes particuliers</a:t>
            </a:r>
          </a:p>
          <a:p>
            <a:pPr lvl="2"/>
            <a:r>
              <a:rPr lang="fr-FR" altLang="fr-FR" dirty="0" smtClean="0"/>
              <a:t>Précautions standard: pour tous les patients</a:t>
            </a:r>
          </a:p>
          <a:p>
            <a:pPr lvl="2"/>
            <a:r>
              <a:rPr lang="fr-FR" altLang="fr-FR" dirty="0" smtClean="0"/>
              <a:t>Si infection aéroportée: précautions respiratoires</a:t>
            </a:r>
          </a:p>
          <a:p>
            <a:pPr lvl="2"/>
            <a:r>
              <a:rPr lang="fr-FR" altLang="fr-FR" dirty="0" smtClean="0"/>
              <a:t>Si transmission </a:t>
            </a:r>
            <a:r>
              <a:rPr lang="fr-FR" altLang="fr-FR" dirty="0" err="1" smtClean="0"/>
              <a:t>manuportée</a:t>
            </a:r>
            <a:r>
              <a:rPr lang="fr-FR" altLang="fr-FR" dirty="0" smtClean="0"/>
              <a:t>: précautions contact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Patient à risque d’acquisition (neutropénie profonde): </a:t>
            </a:r>
          </a:p>
          <a:p>
            <a:pPr lvl="2"/>
            <a:r>
              <a:rPr lang="fr-FR" altLang="fr-FR" dirty="0" smtClean="0"/>
              <a:t>Isolement protecteur</a:t>
            </a:r>
          </a:p>
        </p:txBody>
      </p:sp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« isolement »</a:t>
            </a:r>
          </a:p>
        </p:txBody>
      </p:sp>
    </p:spTree>
    <p:extLst>
      <p:ext uri="{BB962C8B-B14F-4D97-AF65-F5344CB8AC3E}">
        <p14:creationId xmlns:p14="http://schemas.microsoft.com/office/powerpoint/2010/main" val="3851877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</a:t>
            </a:r>
          </a:p>
          <a:p>
            <a:pPr marL="392113" lvl="1" indent="0">
              <a:buNone/>
            </a:pPr>
            <a:r>
              <a:rPr lang="fr-FR" altLang="fr-FR" dirty="0"/>
              <a:t> </a:t>
            </a:r>
            <a:r>
              <a:rPr lang="fr-FR" altLang="fr-FR" dirty="0" smtClean="0"/>
              <a:t>   ou son environnement.</a:t>
            </a:r>
          </a:p>
          <a:p>
            <a:pPr lvl="1"/>
            <a:r>
              <a:rPr lang="fr-FR" altLang="fr-FR" dirty="0" smtClean="0"/>
              <a:t>Tablier plastique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/>
              <a:t>Précautions respiratoires: </a:t>
            </a:r>
            <a:r>
              <a:rPr lang="fr-FR" altLang="fr-FR" b="1" dirty="0">
                <a:solidFill>
                  <a:srgbClr val="FF0000"/>
                </a:solidFill>
              </a:rPr>
              <a:t>Continuum gouttelettes/air </a:t>
            </a:r>
          </a:p>
          <a:p>
            <a:pPr lvl="1"/>
            <a:r>
              <a:rPr lang="fr-FR" altLang="fr-FR" dirty="0" err="1"/>
              <a:t>Reco</a:t>
            </a:r>
            <a:r>
              <a:rPr lang="fr-FR" altLang="fr-FR" dirty="0"/>
              <a:t> de renouvellement d’air &gt; 6vol/h</a:t>
            </a:r>
          </a:p>
          <a:p>
            <a:pPr lvl="1"/>
            <a:r>
              <a:rPr lang="fr-FR" altLang="fr-FR" dirty="0"/>
              <a:t>Transmission liée à proximité/durée du contact /dose infectante</a:t>
            </a:r>
          </a:p>
          <a:p>
            <a:pPr lvl="1"/>
            <a:r>
              <a:rPr lang="fr-FR" altLang="fr-FR" dirty="0"/>
              <a:t>Choix entre masque </a:t>
            </a:r>
            <a:r>
              <a:rPr lang="fr-FR" altLang="fr-FR" dirty="0" err="1"/>
              <a:t>chir</a:t>
            </a:r>
            <a:r>
              <a:rPr lang="fr-FR" altLang="fr-FR" dirty="0"/>
              <a:t> ou FFP2 selon</a:t>
            </a:r>
          </a:p>
          <a:p>
            <a:pPr lvl="2"/>
            <a:r>
              <a:rPr lang="fr-FR" altLang="fr-FR" dirty="0"/>
              <a:t>Gravité de la pathologie</a:t>
            </a:r>
          </a:p>
          <a:p>
            <a:pPr lvl="2"/>
            <a:r>
              <a:rPr lang="fr-FR" altLang="fr-FR" dirty="0"/>
              <a:t>Dose infectante</a:t>
            </a:r>
          </a:p>
          <a:p>
            <a:pPr lvl="2"/>
            <a:r>
              <a:rPr lang="fr-FR" altLang="fr-FR" dirty="0"/>
              <a:t>Durée contact</a:t>
            </a:r>
          </a:p>
          <a:p>
            <a:pPr lvl="2"/>
            <a:r>
              <a:rPr lang="fr-FR" altLang="fr-FR" dirty="0"/>
              <a:t>Proximité contact</a:t>
            </a:r>
          </a:p>
          <a:p>
            <a:pPr lvl="2"/>
            <a:r>
              <a:rPr lang="fr-FR" altLang="fr-FR" dirty="0"/>
              <a:t>Ventilation pièce</a:t>
            </a:r>
          </a:p>
          <a:p>
            <a:pPr lvl="1"/>
            <a:r>
              <a:rPr lang="fr-FR" altLang="fr-FR" dirty="0"/>
              <a:t>Si risque très élevé</a:t>
            </a:r>
          </a:p>
          <a:p>
            <a:pPr lvl="2"/>
            <a:r>
              <a:rPr lang="fr-FR" altLang="fr-FR" dirty="0"/>
              <a:t>Chambre à pression négative</a:t>
            </a:r>
          </a:p>
          <a:p>
            <a:endParaRPr lang="fr-FR" altLang="fr-FR" dirty="0" smtClean="0"/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814" y="4509120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9" y="109227"/>
            <a:ext cx="3593711" cy="20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4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/>
          </p:cNvSpPr>
          <p:nvPr>
            <p:ph idx="1"/>
          </p:nvPr>
        </p:nvSpPr>
        <p:spPr>
          <a:xfrm>
            <a:off x="389191" y="1507691"/>
            <a:ext cx="8229600" cy="4090268"/>
          </a:xfrm>
        </p:spPr>
        <p:txBody>
          <a:bodyPr/>
          <a:lstStyle/>
          <a:p>
            <a:r>
              <a:rPr lang="fr-FR" dirty="0" smtClean="0"/>
              <a:t>Sur le serveur de résultats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</a:p>
        </p:txBody>
      </p:sp>
      <p:sp>
        <p:nvSpPr>
          <p:cNvPr id="382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dirty="0" smtClean="0"/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4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  <p:sp>
        <p:nvSpPr>
          <p:cNvPr id="354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les familles et visites</a:t>
            </a:r>
          </a:p>
        </p:txBody>
      </p:sp>
    </p:spTree>
    <p:extLst>
      <p:ext uri="{BB962C8B-B14F-4D97-AF65-F5344CB8AC3E}">
        <p14:creationId xmlns:p14="http://schemas.microsoft.com/office/powerpoint/2010/main" val="1303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2" y="4112815"/>
            <a:ext cx="2269455" cy="26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2005648" cy="25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94570" cy="2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8" y="4013876"/>
            <a:ext cx="2426196" cy="28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2" y="1617294"/>
            <a:ext cx="1646996" cy="20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929375" cy="2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Résistances en 2022: infections invasives</a:t>
            </a:r>
            <a:endParaRPr lang="fr-FR" altLang="fr-FR" dirty="0" smtClean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17,8% en 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14,7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52514" y="4104004"/>
            <a:ext cx="206430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1% (48 souches)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10,4%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20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" y="5915627"/>
            <a:ext cx="1896544" cy="9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0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13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30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0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40673" cy="5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722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92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1298625"/>
            <a:ext cx="7823832" cy="53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54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/>
              <a:t>Bactéries hautement </a:t>
            </a:r>
            <a:r>
              <a:rPr lang="fr-FR" altLang="fr-FR" dirty="0" smtClean="0"/>
              <a:t>résistantes</a:t>
            </a:r>
          </a:p>
          <a:p>
            <a:pPr lvl="1"/>
            <a:r>
              <a:rPr lang="fr-FR" altLang="fr-FR" dirty="0" smtClean="0"/>
              <a:t>EPC: Carbapénémases</a:t>
            </a:r>
          </a:p>
          <a:p>
            <a:pPr lvl="1"/>
            <a:r>
              <a:rPr lang="fr-FR" altLang="fr-FR" dirty="0" smtClean="0"/>
              <a:t>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résistant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Isolement systématique et prélèvement de tout patient hospitalisé à l’étranger</a:t>
            </a:r>
          </a:p>
          <a:p>
            <a:pPr lvl="1"/>
            <a:r>
              <a:rPr lang="fr-FR" altLang="fr-FR" dirty="0"/>
              <a:t>Chambre individuelle impérative et PCC</a:t>
            </a:r>
          </a:p>
          <a:p>
            <a:r>
              <a:rPr lang="fr-FR" altLang="fr-FR" dirty="0" smtClean="0"/>
              <a:t>Dépistage </a:t>
            </a:r>
            <a:r>
              <a:rPr lang="fr-FR" altLang="fr-FR" dirty="0"/>
              <a:t>patients « contact »</a:t>
            </a:r>
          </a:p>
          <a:p>
            <a:pPr lvl="1"/>
            <a:r>
              <a:rPr lang="fr-FR" altLang="fr-FR" dirty="0"/>
              <a:t>1/</a:t>
            </a:r>
            <a:r>
              <a:rPr lang="fr-FR" altLang="fr-FR" dirty="0" err="1"/>
              <a:t>sem</a:t>
            </a:r>
            <a:r>
              <a:rPr lang="fr-FR" altLang="fr-FR" dirty="0"/>
              <a:t> pendant le séjour du porteur puis à la sortie du porteur</a:t>
            </a:r>
          </a:p>
          <a:p>
            <a:pPr lvl="1"/>
            <a:r>
              <a:rPr lang="fr-FR" altLang="fr-FR" dirty="0"/>
              <a:t>3 dépistage à 1 semaine d’intervalle après la fin du contact avec le porteur si découverte fortuite du porteur</a:t>
            </a:r>
          </a:p>
          <a:p>
            <a:r>
              <a:rPr lang="fr-FR" altLang="fr-FR" dirty="0" err="1" smtClean="0"/>
              <a:t>Fungi</a:t>
            </a:r>
            <a:r>
              <a:rPr lang="fr-FR" altLang="fr-FR" dirty="0" smtClean="0"/>
              <a:t> </a:t>
            </a:r>
            <a:r>
              <a:rPr lang="fr-FR" altLang="fr-FR" dirty="0"/>
              <a:t>hautement résistants</a:t>
            </a:r>
          </a:p>
          <a:p>
            <a:pPr lvl="1"/>
            <a:r>
              <a:rPr lang="fr-FR" altLang="fr-FR" i="1" dirty="0"/>
              <a:t>Candida </a:t>
            </a:r>
            <a:r>
              <a:rPr lang="fr-FR" altLang="fr-FR" i="1" dirty="0" err="1"/>
              <a:t>auris</a:t>
            </a:r>
            <a:endParaRPr lang="fr-FR" altLang="fr-FR" i="1" dirty="0"/>
          </a:p>
          <a:p>
            <a:pPr lvl="1"/>
            <a:r>
              <a:rPr lang="fr-FR" dirty="0"/>
              <a:t>Dépistage à </a:t>
            </a:r>
            <a:r>
              <a:rPr lang="fr-FR" dirty="0" smtClean="0"/>
              <a:t>l’admission: </a:t>
            </a:r>
            <a:endParaRPr lang="fr-FR" dirty="0"/>
          </a:p>
          <a:p>
            <a:pPr lvl="2"/>
            <a:r>
              <a:rPr lang="fr-FR" dirty="0"/>
              <a:t>Si hospitalisation dans les 12 mois </a:t>
            </a:r>
            <a:r>
              <a:rPr lang="fr-FR" dirty="0" smtClean="0"/>
              <a:t>en Espagne</a:t>
            </a:r>
            <a:r>
              <a:rPr lang="fr-FR" dirty="0"/>
              <a:t>, Italie, </a:t>
            </a:r>
            <a:r>
              <a:rPr lang="fr-FR" dirty="0" smtClean="0"/>
              <a:t>Grèce</a:t>
            </a:r>
          </a:p>
          <a:p>
            <a:pPr lvl="2"/>
            <a:r>
              <a:rPr lang="fr-FR" altLang="fr-FR" dirty="0" smtClean="0"/>
              <a:t>Ou colonisation antérieure, ou patient contact</a:t>
            </a:r>
          </a:p>
          <a:p>
            <a:pPr lvl="1"/>
            <a:r>
              <a:rPr lang="fr-FR" altLang="fr-FR" dirty="0" smtClean="0"/>
              <a:t>Peut être bientôt </a:t>
            </a:r>
            <a:r>
              <a:rPr lang="fr-FR" altLang="fr-FR" i="1" dirty="0" smtClean="0"/>
              <a:t>C. parapsilosis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-R</a:t>
            </a:r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BHR et FHR</a:t>
            </a:r>
          </a:p>
        </p:txBody>
      </p:sp>
    </p:spTree>
    <p:extLst>
      <p:ext uri="{BB962C8B-B14F-4D97-AF65-F5344CB8AC3E}">
        <p14:creationId xmlns:p14="http://schemas.microsoft.com/office/powerpoint/2010/main" val="253241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BLSE,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« porteurs »</a:t>
            </a:r>
          </a:p>
          <a:p>
            <a:pPr lvl="1"/>
            <a:r>
              <a:rPr lang="fr-FR" dirty="0" smtClean="0"/>
              <a:t>Poursuite isolement sans limite de durée si pas d’avis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/>
              <a:t>Poursuite isolement </a:t>
            </a:r>
            <a:r>
              <a:rPr lang="fr-FR" dirty="0" smtClean="0"/>
              <a:t>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187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err="1" smtClean="0"/>
              <a:t>Méningococcémie</a:t>
            </a:r>
            <a:r>
              <a:rPr lang="fr-FR" altLang="fr-FR" dirty="0" smtClean="0"/>
              <a:t>: prophylaxie (Instruction DGS 2018 )</a:t>
            </a:r>
          </a:p>
          <a:p>
            <a:pPr lvl="1"/>
            <a:r>
              <a:rPr lang="fr-FR" altLang="fr-FR" dirty="0" smtClean="0"/>
              <a:t>Personne ayant pratiqué, sans masque de protection </a:t>
            </a:r>
          </a:p>
          <a:p>
            <a:pPr lvl="2"/>
            <a:r>
              <a:rPr lang="fr-FR" altLang="fr-FR" dirty="0" smtClean="0"/>
              <a:t>bouche à bouche</a:t>
            </a:r>
          </a:p>
          <a:p>
            <a:pPr lvl="2"/>
            <a:r>
              <a:rPr lang="fr-FR" altLang="fr-FR" dirty="0" smtClean="0"/>
              <a:t>intubation trachéale</a:t>
            </a:r>
          </a:p>
          <a:p>
            <a:pPr lvl="2"/>
            <a:r>
              <a:rPr lang="fr-FR" altLang="fr-FR" dirty="0" smtClean="0"/>
              <a:t>Aspiration</a:t>
            </a:r>
          </a:p>
          <a:p>
            <a:pPr lvl="1"/>
            <a:r>
              <a:rPr lang="fr-FR" altLang="fr-FR" dirty="0" smtClean="0"/>
              <a:t>Autres personnes, risque si:</a:t>
            </a:r>
          </a:p>
          <a:p>
            <a:pPr lvl="2"/>
            <a:r>
              <a:rPr lang="fr-FR" altLang="fr-FR" dirty="0" smtClean="0"/>
              <a:t>distance de moins d’un mètre et</a:t>
            </a:r>
          </a:p>
          <a:p>
            <a:pPr lvl="2"/>
            <a:r>
              <a:rPr lang="fr-FR" altLang="fr-FR" dirty="0" smtClean="0"/>
              <a:t>contact « en face à face »  et</a:t>
            </a:r>
          </a:p>
          <a:p>
            <a:pPr lvl="2"/>
            <a:r>
              <a:rPr lang="fr-FR" altLang="fr-FR" dirty="0" smtClean="0"/>
              <a:t>au moins 1 h d’affilée (moins si toux importante et/ou des éternuements fréquents)</a:t>
            </a:r>
          </a:p>
          <a:p>
            <a:pPr lvl="1"/>
            <a:r>
              <a:rPr lang="fr-FR" altLang="fr-FR" dirty="0" smtClean="0"/>
              <a:t>Avant le début du tt ATB et jusqu’à 24h après ATB</a:t>
            </a:r>
          </a:p>
          <a:p>
            <a:pPr lvl="2"/>
            <a:r>
              <a:rPr lang="fr-FR" altLang="fr-FR" dirty="0" smtClean="0"/>
              <a:t>Pas d’intérêt </a:t>
            </a:r>
            <a:r>
              <a:rPr lang="fr-FR" altLang="fr-FR" dirty="0" err="1" smtClean="0"/>
              <a:t>apres</a:t>
            </a:r>
            <a:r>
              <a:rPr lang="fr-FR" altLang="fr-FR" dirty="0" smtClean="0"/>
              <a:t> 10j</a:t>
            </a:r>
          </a:p>
          <a:p>
            <a:pPr lvl="1"/>
            <a:r>
              <a:rPr lang="fr-FR" altLang="fr-FR" dirty="0" smtClean="0"/>
              <a:t>Première ligne: rifampicine (600mg/12h, 48h)</a:t>
            </a:r>
          </a:p>
          <a:p>
            <a:pPr lvl="2"/>
            <a:r>
              <a:rPr lang="fr-FR" altLang="fr-FR" dirty="0" smtClean="0"/>
              <a:t>Si CI ou résistance, ou (comme actuellement) pénurie majeure:  </a:t>
            </a:r>
          </a:p>
          <a:p>
            <a:pPr lvl="3"/>
            <a:r>
              <a:rPr lang="fr-FR" altLang="fr-FR" dirty="0" smtClean="0"/>
              <a:t>Ceftriaxone 250mg , dose unique</a:t>
            </a:r>
          </a:p>
          <a:p>
            <a:pPr lvl="3"/>
            <a:r>
              <a:rPr lang="fr-FR" altLang="fr-FR" dirty="0" err="1" smtClean="0"/>
              <a:t>Ciflox</a:t>
            </a:r>
            <a:r>
              <a:rPr lang="fr-FR" altLang="fr-FR" dirty="0" smtClean="0"/>
              <a:t> 500 PO dose unique</a:t>
            </a:r>
          </a:p>
          <a:p>
            <a:r>
              <a:rPr lang="fr-FR" altLang="fr-FR" dirty="0" smtClean="0"/>
              <a:t>Appel veille sanitaire pour DO urgente (traçage contacts)</a:t>
            </a:r>
          </a:p>
          <a:p>
            <a:pPr lvl="1"/>
            <a:r>
              <a:rPr lang="fr-FR" altLang="fr-FR" dirty="0" smtClean="0"/>
              <a:t>ARS N-</a:t>
            </a:r>
            <a:r>
              <a:rPr lang="fr-FR" altLang="fr-FR" dirty="0" err="1" smtClean="0"/>
              <a:t>PdC</a:t>
            </a:r>
            <a:r>
              <a:rPr lang="fr-FR" altLang="fr-FR" dirty="0" smtClean="0"/>
              <a:t> = tél : 03 62 72 77 77  -  Fax : 03 62 72 88 75</a:t>
            </a:r>
          </a:p>
        </p:txBody>
      </p:sp>
      <p:sp>
        <p:nvSpPr>
          <p:cNvPr id="3604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Infections communautaires</a:t>
            </a:r>
          </a:p>
        </p:txBody>
      </p:sp>
    </p:spTree>
    <p:extLst>
      <p:ext uri="{BB962C8B-B14F-4D97-AF65-F5344CB8AC3E}">
        <p14:creationId xmlns:p14="http://schemas.microsoft.com/office/powerpoint/2010/main" val="77247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6197560"/>
            <a:ext cx="4287467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RATB - BEH 16/11/21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" y="1271294"/>
            <a:ext cx="2943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47800"/>
            <a:ext cx="5661851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656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9848</TotalTime>
  <Words>3831</Words>
  <Application>Microsoft Office PowerPoint</Application>
  <PresentationFormat>Affichage à l'écran (4:3)</PresentationFormat>
  <Paragraphs>834</Paragraphs>
  <Slides>75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1_Concourse</vt:lpstr>
      <vt:lpstr>Présentation PowerPoint</vt:lpstr>
      <vt:lpstr>Mini point VRI au 15/11/24</vt:lpstr>
      <vt:lpstr>Présentation PowerPoint</vt:lpstr>
      <vt:lpstr>Antibiothérapie curative</vt:lpstr>
      <vt:lpstr>Impact clinique des antibiothérapies inefficaces….</vt:lpstr>
      <vt:lpstr>Evolution de l’incidence SARM et BLSE à l’hôpital</vt:lpstr>
      <vt:lpstr>Résistances en 2022: infections invasives</vt:lpstr>
      <vt:lpstr>Les carbapénémases: le nord bien placé</vt:lpstr>
      <vt:lpstr>Des résistances sélectionnées par un mauvais usage des ATB</vt:lpstr>
      <vt:lpstr>L’antibiothérapie curative</vt:lpstr>
      <vt:lpstr> Faut - il prescrire une antibiothérapie ?</vt:lpstr>
      <vt:lpstr>Un prélèvement positif isolé n’est pas une infection</vt:lpstr>
      <vt:lpstr>Quelles situations ?</vt:lpstr>
      <vt:lpstr>Faut - il faire un prélèvement bactériologique préalable ?</vt:lpstr>
      <vt:lpstr> Quel antibiotique choisir ?</vt:lpstr>
      <vt:lpstr>Orientation selon site/bactérie</vt:lpstr>
      <vt:lpstr>Hémocultures CHT 2024</vt:lpstr>
      <vt:lpstr>Trouver vite toute la bactério sur cyberlab</vt:lpstr>
      <vt:lpstr>Comparer vite les antibiogrammes</vt:lpstr>
      <vt:lpstr>Présentation PowerPoint</vt:lpstr>
      <vt:lpstr>Structure d’une bactérie</vt:lpstr>
      <vt:lpstr>Forme bactérienne et orientation</vt:lpstr>
      <vt:lpstr>Présentation PowerPoint</vt:lpstr>
      <vt:lpstr>L’antibiogramme c’est quoi ?</vt:lpstr>
      <vt:lpstr>Résistance</vt:lpstr>
      <vt:lpstr>Les résistances naturelles</vt:lpstr>
      <vt:lpstr>Les résistances des BGN</vt:lpstr>
      <vt:lpstr>Pourquoi le labo ne teste pas toutes les molécules ? Il pense que vous êtes super forts en bactério !</vt:lpstr>
      <vt:lpstr>Exemple</vt:lpstr>
      <vt:lpstr>Ce qu’on veut éviter</vt:lpstr>
      <vt:lpstr>Présentation PowerPoint</vt:lpstr>
      <vt:lpstr>Ce qui motive une association</vt:lpstr>
      <vt:lpstr>Ancien sepsis grave vs nouveau sepsis</vt:lpstr>
      <vt:lpstr>Chirurgie</vt:lpstr>
      <vt:lpstr>Posologie</vt:lpstr>
      <vt:lpstr>Voie d’administration</vt:lpstr>
      <vt:lpstr>Rythme d’administration</vt:lpstr>
      <vt:lpstr>Le temps</vt:lpstr>
      <vt:lpstr>Notez d’emblée la date de fin du traitement</vt:lpstr>
      <vt:lpstr>Réévaluation de l’antibiothérapie prescrite</vt:lpstr>
      <vt:lpstr>Points clés</vt:lpstr>
      <vt:lpstr>Présentation PowerPoint</vt:lpstr>
      <vt:lpstr>Présentation PowerPoint</vt:lpstr>
      <vt:lpstr>-lactamines (1/3)</vt:lpstr>
      <vt:lpstr>-lactamines (2/3)</vt:lpstr>
      <vt:lpstr>-lactamines (3/3)</vt:lpstr>
      <vt:lpstr>Allergie b-lactamines: CAT régionale en cours de validation</vt:lpstr>
      <vt:lpstr>Présentation PowerPoint</vt:lpstr>
      <vt:lpstr>MLS</vt:lpstr>
      <vt:lpstr>Quinolones</vt:lpstr>
      <vt:lpstr>Autres (1)</vt:lpstr>
      <vt:lpstr>Autres (2)</vt:lpstr>
      <vt:lpstr>Vérifiez vos vaccins :</vt:lpstr>
      <vt:lpstr>Synthèse « probabiliste »</vt:lpstr>
      <vt:lpstr>Présentation PowerPoint</vt:lpstr>
      <vt:lpstr>Mesures de prévention</vt:lpstr>
      <vt:lpstr>Précautions standard</vt:lpstr>
      <vt:lpstr>Présentation PowerPoint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Port de gants</vt:lpstr>
      <vt:lpstr>Les déchets</vt:lpstr>
      <vt:lpstr>AES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Signalisation isolement</vt:lpstr>
      <vt:lpstr>BHR et FHR</vt:lpstr>
      <vt:lpstr>Durée isolement</vt:lpstr>
      <vt:lpstr>Infections communautaires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891</cp:revision>
  <dcterms:created xsi:type="dcterms:W3CDTF">2010-11-21T17:00:31Z</dcterms:created>
  <dcterms:modified xsi:type="dcterms:W3CDTF">2024-11-17T23:04:54Z</dcterms:modified>
</cp:coreProperties>
</file>