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75"/>
  </p:notesMasterIdLst>
  <p:handoutMasterIdLst>
    <p:handoutMasterId r:id="rId7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31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32" r:id="rId72"/>
    <p:sldId id="329" r:id="rId73"/>
    <p:sldId id="330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FF66FF"/>
    <a:srgbClr val="FF00FF"/>
    <a:srgbClr val="0033CC"/>
    <a:srgbClr val="99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7" autoAdjust="0"/>
    <p:restoredTop sz="99501" autoAdjust="0"/>
  </p:normalViewPr>
  <p:slideViewPr>
    <p:cSldViewPr>
      <p:cViewPr varScale="1">
        <p:scale>
          <a:sx n="93" d="100"/>
          <a:sy n="93" d="100"/>
        </p:scale>
        <p:origin x="-9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"/>
    </p:cViewPr>
  </p:sorterViewPr>
  <p:notesViewPr>
    <p:cSldViewPr>
      <p:cViewPr varScale="1">
        <p:scale>
          <a:sx n="87" d="100"/>
          <a:sy n="87" d="100"/>
        </p:scale>
        <p:origin x="-11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4E2208-FCF4-47DE-96B7-8BC6C1F916C4}" type="datetimeFigureOut">
              <a:rPr lang="fr-FR"/>
              <a:pPr>
                <a:defRPr/>
              </a:pPr>
              <a:t>14/05/2024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BE826C-3474-45F2-9F08-B9973F18ED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43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CBCA7B-9E98-4D12-9440-DF357E9A849E}" type="datetimeFigureOut">
              <a:rPr lang="fr-FR"/>
              <a:pPr>
                <a:defRPr/>
              </a:pPr>
              <a:t>14/05/2024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B3797B-3779-49C9-BFE5-C7A685C290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20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494" y="4344358"/>
            <a:ext cx="5487013" cy="4114587"/>
          </a:xfrm>
          <a:noFill/>
        </p:spPr>
        <p:txBody>
          <a:bodyPr lIns="84404" tIns="42201" rIns="84404" bIns="42201"/>
          <a:lstStyle/>
          <a:p>
            <a:endParaRPr lang="fr-FR" altLang="fr-FR" smtClean="0"/>
          </a:p>
        </p:txBody>
      </p:sp>
      <p:sp>
        <p:nvSpPr>
          <p:cNvPr id="63492" name="Espace réservé du numéro de diapositive 3"/>
          <p:cNvSpPr txBox="1">
            <a:spLocks noGrp="1"/>
          </p:cNvSpPr>
          <p:nvPr/>
        </p:nvSpPr>
        <p:spPr bwMode="auto">
          <a:xfrm>
            <a:off x="3885996" y="8684460"/>
            <a:ext cx="2970471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4" tIns="42201" rIns="84404" bIns="42201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480BC81-DC0A-41CF-B1D5-74187579FC66}" type="slidenum">
              <a:rPr lang="en-GB" altLang="fr-FR" sz="1100">
                <a:latin typeface="Calibri" pitchFamily="34" charset="0"/>
              </a:rPr>
              <a:pPr algn="r" eaLnBrk="1" hangingPunct="1"/>
              <a:t>6</a:t>
            </a:fld>
            <a:endParaRPr lang="en-GB" altLang="fr-FR" sz="11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10F273-680B-4186-B023-954AB732EB70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C8AAA2F4-DD6B-4E2E-87A2-92CDC923CAFD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30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0964" name="Rectangle 1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1155700" y="693738"/>
            <a:ext cx="4548188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r>
              <a:rPr lang="fr-FR" smtClean="0"/>
              <a:t>pareil</a:t>
            </a:r>
          </a:p>
        </p:txBody>
      </p:sp>
      <p:sp>
        <p:nvSpPr>
          <p:cNvPr id="47107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B86627DB-A17B-4EC9-9608-68F0F3EFEAE3}" type="slidenum">
              <a:rPr lang="fr-FR" sz="1200">
                <a:latin typeface="Calibri" pitchFamily="34" charset="0"/>
              </a:rPr>
              <a:pPr algn="r" defTabSz="457200"/>
              <a:t>31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898A42-D89D-401F-9330-99F6C6D8B0CA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AE069D2-92DF-4F04-BC2C-9E25CAB36E1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173CF6-DAA0-4244-8B7D-568EADD47A2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92054" rIns="92054" numCol="1" anchor="t" anchorCtr="0" compatLnSpc="1">
            <a:prstTxWarp prst="textNoShape">
              <a:avLst/>
            </a:prstTxWarp>
          </a:bodyPr>
          <a:lstStyle/>
          <a:p>
            <a:pPr defTabSz="787400"/>
            <a:endParaRPr lang="fr-FR" altLang="fr-FR" smtClean="0"/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B45D8D-27B2-4851-9D3F-B26314D95EB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752D0D-F95D-4AF5-A13C-25B589CF9DF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2B1069D1-4DF9-4F48-981B-072D7AAE39AD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38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04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48188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8E7072-3110-4FAB-BCAD-ACA793234A89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AC4D7871-DEB6-4E82-98A2-340CB91112BF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39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34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2327EA-CFE7-46E0-8FC7-C7BD7F506716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E4343DB7-0C93-4C38-8F58-3364AA5A1B5F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40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270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3100"/>
            <a:ext cx="46212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DBA0E3-57C6-4D7A-B1F1-4FCD768CC1A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4034D61-2967-47A6-8E18-06A057C1E68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41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47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2" tIns="46516" rIns="93032" bIns="46516" anchor="b"/>
          <a:lstStyle/>
          <a:p>
            <a:pPr algn="r" defTabSz="930275"/>
            <a:fld id="{F37B24A3-DB10-454A-9E07-C21B7AC728EB}" type="slidenum">
              <a:rPr lang="fr-FR" sz="1200"/>
              <a:pPr algn="r" defTabSz="930275"/>
              <a:t>7</a:t>
            </a:fld>
            <a:endParaRPr lang="fr-FR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A0F6F4E-4F70-4839-9790-D19BBD643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7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F9152D4-B02C-452C-BE28-9CC19FA76F81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3884613" y="8686800"/>
            <a:ext cx="29686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0" tIns="47160" rIns="90720" bIns="4716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323E75-10F5-4AA6-8CCC-E797559F7934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900113" y="685800"/>
            <a:ext cx="50577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endParaRPr lang="fr-FR" altLang="fr-FR" sz="180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7418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4988"/>
            <a:ext cx="5486400" cy="4116387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06553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2AAE8-6D03-4E10-998B-AC29C8528CF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FF815845-69AC-4768-BD62-92E7CE47EF4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42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68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69CDD6-6FF9-44B7-AA64-F6E99AAA582A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B666BEB-7CE2-4E01-B613-191FC5A1E1D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43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8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56D2B69-3B97-4944-A498-7212A66EB06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55848B8D-0DD6-4703-B69F-E265365D2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45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19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924D3E-0136-40E1-A479-E028D404D2CC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C98627F-3E54-46DE-A5EE-870D1748A11C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39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3FB016-8CE8-4014-BBAB-C92ADFAB974E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040769F4-FD2E-4160-9BB6-5C4E734CD505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47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60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3100"/>
            <a:ext cx="46212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98233D-FFA4-40A7-92CE-585F7A698668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342F03D4-AAF6-445A-89EC-82C8CC394348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48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80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pPr defTabSz="762000"/>
            <a:endParaRPr lang="fr-FR" alt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B645767-02A0-4417-AB1E-7FFFDAAC8347}" type="slidenum">
              <a:rPr lang="fr-FR" altLang="fr-FR" sz="120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 algn="r" defTabSz="449263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54</a:t>
            </a:fld>
            <a:endParaRPr lang="fr-FR" altLang="fr-FR" sz="1200">
              <a:solidFill>
                <a:srgbClr val="000000"/>
              </a:solidFill>
              <a:latin typeface="Verdana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41397B-89D1-4FD2-82FC-F0F81ABD18C2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5" tIns="44448" rIns="90485" bIns="44448" anchor="b"/>
          <a:lstStyle/>
          <a:p>
            <a:pPr algn="r" defTabSz="868363" eaLnBrk="0" hangingPunct="0"/>
            <a:r>
              <a:rPr lang="fr-FR" altLang="fr-FR" sz="1200">
                <a:latin typeface="Times New Roman" pitchFamily="18" charset="0"/>
              </a:rPr>
              <a:t>8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7725" y="466725"/>
            <a:ext cx="5164138" cy="38719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</p:spPr>
        <p:txBody>
          <a:bodyPr wrap="square" lIns="90485" tIns="44448" rIns="90485" bIns="44448" numCol="1" anchor="t" anchorCtr="0" compatLnSpc="1">
            <a:prstTxWarp prst="textNoShape">
              <a:avLst/>
            </a:prstTxWarp>
          </a:bodyPr>
          <a:lstStyle/>
          <a:p>
            <a:pPr defTabSz="723900"/>
            <a:endParaRPr lang="fr-FR" alt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66" tIns="44439" rIns="90466" bIns="44439" anchor="b"/>
          <a:lstStyle/>
          <a:p>
            <a:pPr algn="r" defTabSz="889000" eaLnBrk="0" hangingPunct="0"/>
            <a:r>
              <a:rPr lang="fr-FR" altLang="fr-FR" sz="1200">
                <a:latin typeface="Times New Roman" pitchFamily="18" charset="0"/>
              </a:rPr>
              <a:t>2</a:t>
            </a: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7" name="Rectangle 6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8" name="Rectangle 7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56DEC4A1-458A-4058-9BC9-04C895F1E8B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71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033838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F7BFDC-8787-40BA-A6AF-F9D8BB3EDB0B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F04AD49A-AA7F-4DF0-BFC7-A6BDC6B86CFB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73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40E263-12C7-4E74-8E78-384C4251038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4312D0-CB7A-4F39-9732-76CCB355699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52E5F0-6565-49DD-9F00-226103D20FF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2B856C-4FA1-4751-8435-4D2D89A9DCD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003416-3621-4E9F-ADA4-C3EBBD42E90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15ED-E68F-43E2-94C1-90C03A862251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19BE-2317-4CAB-B98B-89A3968990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9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D785-275F-4698-A570-41AE4081551C}" type="datetimeFigureOut">
              <a:rPr lang="en-US"/>
              <a:pPr>
                <a:defRPr/>
              </a:pPr>
              <a:t>5/14/2024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C625-5C62-4358-95EA-E54089D09E4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3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CC67-5F4A-474E-8DB1-75AB072C4A31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29FA-4DD1-4C61-96C9-0553C33251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1487-F28D-427C-A6B9-785267EF9C8F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E177-28FE-4138-8075-C5EBE6B6B3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0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A681-C69B-495D-9C2B-FA08220CC417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5C2A-F231-4110-89F0-3AE245B675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F74D-704F-4636-B3F3-6968ABCD2BA9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B304-35EA-42BB-97B4-D111BA12BA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250F-9BEF-4D1E-B3CD-84DE53700ADE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DD64-8BD3-400F-9C5F-3DC09169F9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9D83-0229-463F-9F87-2C9B5705772B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278B-47F1-46CE-8D8B-2E1E91182D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0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9A0D-D676-45D0-A6B7-B2C2318D5211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8E82-D545-4CA5-8077-A9392B8DAE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0294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4504-5804-4A7A-8917-59733179E6D6}" type="datetimeFigureOut">
              <a:rPr lang="en-US"/>
              <a:pPr>
                <a:defRPr/>
              </a:pPr>
              <a:t>5/14/2024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186F-12AC-416A-9557-929EF1C36D5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7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8A37B9-BC58-446D-B36C-A5148D525B1D}" type="datetimeFigureOut">
              <a:rPr lang="en-US" smtClean="0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D38B0D-010E-4743-9BBF-A5D8026FA35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2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lar.org/antibiogilar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lar.org/antibiogilar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3347535"/>
            <a:ext cx="2919671" cy="923330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09538">
              <a:defRPr/>
            </a:pPr>
            <a:r>
              <a:rPr lang="fr-FR" altLang="fr-FR" sz="1800" dirty="0">
                <a:solidFill>
                  <a:schemeClr val="tx1"/>
                </a:solidFill>
                <a:latin typeface="Arial" charset="0"/>
                <a:cs typeface="Arial" charset="0"/>
              </a:rPr>
              <a:t>S. </a:t>
            </a:r>
            <a:r>
              <a:rPr lang="fr-FR" altLang="fr-FR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Alfandari</a:t>
            </a:r>
            <a:endParaRPr lang="fr-FR" altLang="fr-FR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09538">
              <a:defRPr/>
            </a:pPr>
            <a:r>
              <a:rPr lang="fr-FR" altLang="fr-FR" sz="1800" dirty="0">
                <a:solidFill>
                  <a:schemeClr val="tx1"/>
                </a:solidFill>
                <a:latin typeface="Arial" charset="0"/>
                <a:cs typeface="Arial" charset="0"/>
              </a:rPr>
              <a:t>CH Tourcoing</a:t>
            </a:r>
          </a:p>
          <a:p>
            <a:pPr marL="109538">
              <a:defRPr/>
            </a:pPr>
            <a:r>
              <a:rPr lang="fr-FR" altLang="fr-FR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Mai 2024</a:t>
            </a:r>
            <a:endParaRPr lang="fr-FR" altLang="fr-FR" sz="1800" dirty="0">
              <a:solidFill>
                <a:srgbClr val="0033CC"/>
              </a:solidFill>
              <a:cs typeface="Arial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51520" y="4941168"/>
            <a:ext cx="3264553" cy="566738"/>
            <a:chOff x="114673" y="6291262"/>
            <a:chExt cx="2441103" cy="566738"/>
          </a:xfrm>
        </p:grpSpPr>
        <p:pic>
          <p:nvPicPr>
            <p:cNvPr id="7" name="Picture 2" descr="GI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63059" y="5636882"/>
            <a:ext cx="8425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Recommandations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d'antibiothérapie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du CH Tourcoing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Application ANTIBIOGILAR disponible gratuitement pour Android et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IPhone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53746"/>
            <a:ext cx="2041685" cy="453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0" y="188640"/>
            <a:ext cx="9155500" cy="101566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  <a:latin typeface="Arial Black" panose="020B0A04020102020204" pitchFamily="34" charset="0"/>
              </a:rPr>
              <a:t>Mini point COVID/grippe/VRS (1 dia)</a:t>
            </a:r>
            <a:br>
              <a:rPr lang="fr-FR" sz="2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2000" dirty="0">
                <a:solidFill>
                  <a:schemeClr val="tx1"/>
                </a:solidFill>
                <a:latin typeface="Arial Black" panose="020B0A04020102020204" pitchFamily="34" charset="0"/>
              </a:rPr>
              <a:t>Prescription et surveillance des antibiotiques</a:t>
            </a:r>
            <a:br>
              <a:rPr lang="fr-FR" sz="2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2000" dirty="0">
                <a:solidFill>
                  <a:schemeClr val="tx1"/>
                </a:solidFill>
                <a:latin typeface="Arial Black" panose="020B0A04020102020204" pitchFamily="34" charset="0"/>
              </a:rPr>
              <a:t>Prévention des infections associées aux soins</a:t>
            </a:r>
            <a:endParaRPr lang="fr-FR" sz="1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4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0"/>
          <p:cNvSpPr>
            <a:spLocks noChangeArrowheads="1"/>
          </p:cNvSpPr>
          <p:nvPr/>
        </p:nvSpPr>
        <p:spPr bwMode="auto">
          <a:xfrm>
            <a:off x="5497513" y="6392863"/>
            <a:ext cx="36464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27038" eaLnBrk="0" hangingPunct="0"/>
            <a:r>
              <a:rPr lang="fr-FR" altLang="fr-FR" sz="1800" b="1">
                <a:solidFill>
                  <a:srgbClr val="0000CC"/>
                </a:solidFill>
              </a:rPr>
              <a:t>Guillemot et al, JAMA 1998</a:t>
            </a:r>
          </a:p>
        </p:txBody>
      </p:sp>
      <p:sp>
        <p:nvSpPr>
          <p:cNvPr id="20483" name="Rectangle 4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100" smtClean="0"/>
              <a:t>Pneumocoque résistant à la pénicilline chez 941 enfants de 3 à 6 ans</a:t>
            </a:r>
            <a:endParaRPr lang="fr-FR" altLang="fr-FR" sz="2000" smtClean="0"/>
          </a:p>
        </p:txBody>
      </p:sp>
      <p:sp>
        <p:nvSpPr>
          <p:cNvPr id="243715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Des résistances sélectionnées par un mauvais usage des ATB</a:t>
            </a:r>
            <a:endParaRPr lang="fr-FR" altLang="fr-FR" smtClean="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387475" y="4940300"/>
            <a:ext cx="6399213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800600" y="3673475"/>
            <a:ext cx="40116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r-FR" altLang="fr-FR" b="1"/>
              <a:t>Prise de ß-lactamine dans les 30 jours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4724400" y="3000375"/>
            <a:ext cx="3727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b="1"/>
              <a:t>Sous-dosage en ß- lactamine</a:t>
            </a:r>
            <a:endParaRPr lang="fr-FR" altLang="fr-FR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4800600" y="4587875"/>
            <a:ext cx="35369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b="1"/>
              <a:t>Durée de traitement &gt; 5 jours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1600200" y="5684838"/>
            <a:ext cx="1119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400" b="1"/>
              <a:t>Odds ratio</a:t>
            </a:r>
          </a:p>
        </p:txBody>
      </p:sp>
      <p:grpSp>
        <p:nvGrpSpPr>
          <p:cNvPr id="20489" name="Group 10"/>
          <p:cNvGrpSpPr>
            <a:grpSpLocks/>
          </p:cNvGrpSpPr>
          <p:nvPr/>
        </p:nvGrpSpPr>
        <p:grpSpPr bwMode="auto">
          <a:xfrm>
            <a:off x="609600" y="2606675"/>
            <a:ext cx="4027488" cy="2770188"/>
            <a:chOff x="382" y="1907"/>
            <a:chExt cx="2749" cy="1745"/>
          </a:xfrm>
        </p:grpSpPr>
        <p:sp>
          <p:nvSpPr>
            <p:cNvPr id="20490" name="Line 11"/>
            <p:cNvSpPr>
              <a:spLocks noChangeShapeType="1"/>
            </p:cNvSpPr>
            <p:nvPr/>
          </p:nvSpPr>
          <p:spPr bwMode="auto">
            <a:xfrm flipV="1">
              <a:off x="407" y="1907"/>
              <a:ext cx="1" cy="1584"/>
            </a:xfrm>
            <a:prstGeom prst="line">
              <a:avLst/>
            </a:prstGeom>
            <a:noFill/>
            <a:ln w="7938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1" name="Rectangle 12"/>
            <p:cNvSpPr>
              <a:spLocks noChangeArrowheads="1"/>
            </p:cNvSpPr>
            <p:nvPr/>
          </p:nvSpPr>
          <p:spPr bwMode="auto">
            <a:xfrm flipH="1">
              <a:off x="400" y="3110"/>
              <a:ext cx="1521" cy="292"/>
            </a:xfrm>
            <a:prstGeom prst="rect">
              <a:avLst/>
            </a:prstGeom>
            <a:solidFill>
              <a:srgbClr val="7DD7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3.5</a:t>
              </a:r>
            </a:p>
            <a:p>
              <a:pPr algn="r" eaLnBrk="0" hangingPunct="0"/>
              <a:r>
                <a:rPr lang="fr-FR" altLang="fr-FR" sz="1200" b="1"/>
                <a:t>95%IC [1.3-9.8] p=0.02</a:t>
              </a:r>
            </a:p>
          </p:txBody>
        </p:sp>
        <p:sp>
          <p:nvSpPr>
            <p:cNvPr id="20492" name="Rectangle 13"/>
            <p:cNvSpPr>
              <a:spLocks noChangeArrowheads="1"/>
            </p:cNvSpPr>
            <p:nvPr/>
          </p:nvSpPr>
          <p:spPr bwMode="auto">
            <a:xfrm flipH="1">
              <a:off x="405" y="2582"/>
              <a:ext cx="2511" cy="288"/>
            </a:xfrm>
            <a:prstGeom prst="rect">
              <a:avLst/>
            </a:prstGeom>
            <a:solidFill>
              <a:srgbClr val="7DD7FF"/>
            </a:solidFill>
            <a:ln w="7938">
              <a:solidFill>
                <a:srgbClr val="7DD7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5.9 </a:t>
              </a:r>
            </a:p>
            <a:p>
              <a:pPr algn="r" eaLnBrk="0" hangingPunct="0"/>
              <a:r>
                <a:rPr lang="fr-FR" altLang="fr-FR" sz="1200" b="1"/>
                <a:t>95%IC [1.1-8.3], p=0.03</a:t>
              </a:r>
            </a:p>
          </p:txBody>
        </p:sp>
        <p:sp>
          <p:nvSpPr>
            <p:cNvPr id="20493" name="Rectangle 14"/>
            <p:cNvSpPr>
              <a:spLocks noChangeArrowheads="1"/>
            </p:cNvSpPr>
            <p:nvPr/>
          </p:nvSpPr>
          <p:spPr bwMode="auto">
            <a:xfrm flipH="1">
              <a:off x="408" y="2068"/>
              <a:ext cx="2510" cy="293"/>
            </a:xfrm>
            <a:prstGeom prst="rect">
              <a:avLst/>
            </a:prstGeom>
            <a:solidFill>
              <a:srgbClr val="7DD7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5.9 </a:t>
              </a:r>
            </a:p>
            <a:p>
              <a:pPr algn="r" eaLnBrk="0" hangingPunct="0"/>
              <a:r>
                <a:rPr lang="fr-FR" altLang="fr-FR" sz="1200" b="1"/>
                <a:t>95%IC [2.1-16.7], p=0.002</a:t>
              </a:r>
            </a:p>
          </p:txBody>
        </p:sp>
        <p:sp>
          <p:nvSpPr>
            <p:cNvPr id="20494" name="Rectangle 15"/>
            <p:cNvSpPr>
              <a:spLocks noChangeArrowheads="1"/>
            </p:cNvSpPr>
            <p:nvPr/>
          </p:nvSpPr>
          <p:spPr bwMode="auto">
            <a:xfrm>
              <a:off x="382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0</a:t>
              </a:r>
              <a:endParaRPr lang="fr-FR" altLang="fr-FR" b="1"/>
            </a:p>
          </p:txBody>
        </p:sp>
        <p:sp>
          <p:nvSpPr>
            <p:cNvPr id="20495" name="Rectangle 16"/>
            <p:cNvSpPr>
              <a:spLocks noChangeArrowheads="1"/>
            </p:cNvSpPr>
            <p:nvPr/>
          </p:nvSpPr>
          <p:spPr bwMode="auto">
            <a:xfrm>
              <a:off x="845" y="3544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1</a:t>
              </a:r>
              <a:endParaRPr lang="fr-FR" altLang="fr-FR" b="1"/>
            </a:p>
          </p:txBody>
        </p:sp>
        <p:sp>
          <p:nvSpPr>
            <p:cNvPr id="20496" name="Rectangle 17"/>
            <p:cNvSpPr>
              <a:spLocks noChangeArrowheads="1"/>
            </p:cNvSpPr>
            <p:nvPr/>
          </p:nvSpPr>
          <p:spPr bwMode="auto">
            <a:xfrm>
              <a:off x="1262" y="354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2</a:t>
              </a:r>
              <a:endParaRPr lang="fr-FR" altLang="fr-FR" b="1"/>
            </a:p>
          </p:txBody>
        </p:sp>
        <p:sp>
          <p:nvSpPr>
            <p:cNvPr id="20497" name="Rectangle 18"/>
            <p:cNvSpPr>
              <a:spLocks noChangeArrowheads="1"/>
            </p:cNvSpPr>
            <p:nvPr/>
          </p:nvSpPr>
          <p:spPr bwMode="auto">
            <a:xfrm>
              <a:off x="1700" y="354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3</a:t>
              </a:r>
              <a:endParaRPr lang="fr-FR" altLang="fr-FR" b="1"/>
            </a:p>
          </p:txBody>
        </p:sp>
        <p:sp>
          <p:nvSpPr>
            <p:cNvPr id="20498" name="Rectangle 19"/>
            <p:cNvSpPr>
              <a:spLocks noChangeArrowheads="1"/>
            </p:cNvSpPr>
            <p:nvPr/>
          </p:nvSpPr>
          <p:spPr bwMode="auto">
            <a:xfrm>
              <a:off x="2118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4</a:t>
              </a:r>
              <a:endParaRPr lang="fr-FR" altLang="fr-FR" b="1"/>
            </a:p>
          </p:txBody>
        </p:sp>
        <p:sp>
          <p:nvSpPr>
            <p:cNvPr id="20499" name="Rectangle 20"/>
            <p:cNvSpPr>
              <a:spLocks noChangeArrowheads="1"/>
            </p:cNvSpPr>
            <p:nvPr/>
          </p:nvSpPr>
          <p:spPr bwMode="auto">
            <a:xfrm>
              <a:off x="2566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5</a:t>
              </a:r>
              <a:endParaRPr lang="fr-FR" altLang="fr-FR" b="1"/>
            </a:p>
          </p:txBody>
        </p:sp>
        <p:sp>
          <p:nvSpPr>
            <p:cNvPr id="20500" name="Rectangle 21"/>
            <p:cNvSpPr>
              <a:spLocks noChangeArrowheads="1"/>
            </p:cNvSpPr>
            <p:nvPr/>
          </p:nvSpPr>
          <p:spPr bwMode="auto">
            <a:xfrm>
              <a:off x="2955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6</a:t>
              </a:r>
              <a:endParaRPr lang="fr-FR" altLang="fr-FR" b="1"/>
            </a:p>
          </p:txBody>
        </p:sp>
        <p:sp>
          <p:nvSpPr>
            <p:cNvPr id="20501" name="Line 22"/>
            <p:cNvSpPr>
              <a:spLocks noChangeShapeType="1"/>
            </p:cNvSpPr>
            <p:nvPr/>
          </p:nvSpPr>
          <p:spPr bwMode="auto">
            <a:xfrm>
              <a:off x="406" y="3506"/>
              <a:ext cx="2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01656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300" b="0" smtClean="0">
                <a:solidFill>
                  <a:srgbClr val="0000FF"/>
                </a:solidFill>
              </a:rPr>
              <a:t>Stratégie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Faut - il une antibiothérapie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Faut - il un prélèvement bactériologique préalable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 antibiotique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Monothérapie ou association?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Quand demander un avis réa ou chir ?</a:t>
            </a:r>
          </a:p>
          <a:p>
            <a:pPr>
              <a:lnSpc>
                <a:spcPct val="90000"/>
              </a:lnSpc>
            </a:pPr>
            <a:r>
              <a:rPr lang="fr-FR" altLang="fr-FR" sz="2300" b="0" smtClean="0">
                <a:solidFill>
                  <a:srgbClr val="0000FF"/>
                </a:solidFill>
              </a:rPr>
              <a:t>Technique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posologie prescrire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voie d’administration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 rythme d’administration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durée de traitement ?</a:t>
            </a:r>
          </a:p>
        </p:txBody>
      </p:sp>
      <p:sp>
        <p:nvSpPr>
          <p:cNvPr id="25395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L’antibiothérapie curative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23262404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500" dirty="0" smtClean="0">
                <a:solidFill>
                  <a:srgbClr val="0000FF"/>
                </a:solidFill>
              </a:rPr>
              <a:t>Y a il une infection ?</a:t>
            </a:r>
          </a:p>
          <a:p>
            <a:pPr lvl="1">
              <a:lnSpc>
                <a:spcPct val="90000"/>
              </a:lnSpc>
            </a:pPr>
            <a:r>
              <a:rPr lang="fr-FR" altLang="fr-FR" sz="2100" dirty="0" smtClean="0"/>
              <a:t>La fièvre ne signe pas l’infection</a:t>
            </a:r>
          </a:p>
          <a:p>
            <a:pPr lvl="2">
              <a:lnSpc>
                <a:spcPct val="90000"/>
              </a:lnSpc>
            </a:pPr>
            <a:r>
              <a:rPr lang="fr-FR" altLang="fr-FR" sz="1900" dirty="0" smtClean="0"/>
              <a:t>Métaboliques</a:t>
            </a:r>
          </a:p>
          <a:p>
            <a:pPr lvl="2">
              <a:lnSpc>
                <a:spcPct val="90000"/>
              </a:lnSpc>
            </a:pPr>
            <a:r>
              <a:rPr lang="fr-FR" altLang="fr-FR" sz="1900" dirty="0" smtClean="0"/>
              <a:t>Inflammatoires</a:t>
            </a:r>
          </a:p>
          <a:p>
            <a:pPr lvl="2">
              <a:lnSpc>
                <a:spcPct val="90000"/>
              </a:lnSpc>
            </a:pPr>
            <a:r>
              <a:rPr lang="fr-FR" altLang="fr-FR" sz="1900" dirty="0" smtClean="0"/>
              <a:t>Médicamenteuses</a:t>
            </a:r>
          </a:p>
          <a:p>
            <a:pPr lvl="2">
              <a:lnSpc>
                <a:spcPct val="90000"/>
              </a:lnSpc>
            </a:pPr>
            <a:r>
              <a:rPr lang="fr-FR" altLang="fr-FR" sz="1900" dirty="0" err="1" smtClean="0"/>
              <a:t>Thrombo-emboliques</a:t>
            </a:r>
            <a:endParaRPr lang="fr-FR" altLang="fr-FR" sz="1900" dirty="0" smtClean="0"/>
          </a:p>
          <a:p>
            <a:pPr lvl="1">
              <a:lnSpc>
                <a:spcPct val="90000"/>
              </a:lnSpc>
            </a:pPr>
            <a:r>
              <a:rPr lang="fr-FR" altLang="fr-FR" sz="2100" dirty="0" smtClean="0"/>
              <a:t>La CRP ne signe pas l’infection</a:t>
            </a:r>
          </a:p>
          <a:p>
            <a:pPr lvl="2">
              <a:lnSpc>
                <a:spcPct val="90000"/>
              </a:lnSpc>
            </a:pPr>
            <a:r>
              <a:rPr lang="fr-FR" altLang="fr-FR" sz="1900" dirty="0" smtClean="0"/>
              <a:t>Cancers, hématomes, EP, maladies inflammatoires, etc… </a:t>
            </a:r>
          </a:p>
          <a:p>
            <a:pPr>
              <a:lnSpc>
                <a:spcPct val="90000"/>
              </a:lnSpc>
            </a:pPr>
            <a:r>
              <a:rPr lang="fr-FR" altLang="fr-FR" sz="2500" dirty="0" smtClean="0">
                <a:solidFill>
                  <a:srgbClr val="0000FF"/>
                </a:solidFill>
              </a:rPr>
              <a:t>L’infection est elle bactérienne ?</a:t>
            </a:r>
          </a:p>
          <a:p>
            <a:pPr lvl="1">
              <a:lnSpc>
                <a:spcPct val="90000"/>
              </a:lnSpc>
            </a:pPr>
            <a:r>
              <a:rPr lang="fr-FR" altLang="fr-FR" sz="2100" dirty="0" smtClean="0"/>
              <a:t>Viroses+++</a:t>
            </a:r>
          </a:p>
          <a:p>
            <a:pPr lvl="1">
              <a:lnSpc>
                <a:spcPct val="90000"/>
              </a:lnSpc>
            </a:pPr>
            <a:r>
              <a:rPr lang="fr-FR" altLang="fr-FR" sz="2100" dirty="0" smtClean="0"/>
              <a:t>Infections fongiques invasives</a:t>
            </a:r>
          </a:p>
          <a:p>
            <a:pPr lvl="1">
              <a:lnSpc>
                <a:spcPct val="90000"/>
              </a:lnSpc>
            </a:pPr>
            <a:r>
              <a:rPr lang="fr-FR" altLang="fr-FR" sz="2100" dirty="0" smtClean="0"/>
              <a:t>Parasitose</a:t>
            </a:r>
          </a:p>
        </p:txBody>
      </p:sp>
      <p:sp>
        <p:nvSpPr>
          <p:cNvPr id="2560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 Faut - il prescrire une antibiothérapie ?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69234507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6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Un prélèvement positif isolé n’est pas une infection</a:t>
            </a:r>
            <a:endParaRPr lang="fr-FR" altLang="fr-FR" smtClean="0"/>
          </a:p>
        </p:txBody>
      </p:sp>
      <p:sp>
        <p:nvSpPr>
          <p:cNvPr id="26626" name="Rectangle 9"/>
          <p:cNvSpPr>
            <a:spLocks noGrp="1"/>
          </p:cNvSpPr>
          <p:nvPr>
            <p:ph type="body" idx="4294967295"/>
          </p:nvPr>
        </p:nvSpPr>
        <p:spPr>
          <a:xfrm>
            <a:off x="0" y="1989138"/>
            <a:ext cx="8229600" cy="4017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caractéristiques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Présence de bactérie dans les urines (ou sur peau ou muqueuse)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/>
              <a:t>Sans </a:t>
            </a:r>
            <a:r>
              <a:rPr lang="fr-FR" altLang="fr-FR" sz="1600" dirty="0" smtClean="0"/>
              <a:t>signe </a:t>
            </a:r>
            <a:r>
              <a:rPr lang="fr-FR" altLang="fr-FR" sz="1600" dirty="0"/>
              <a:t>clinique </a:t>
            </a:r>
            <a:endParaRPr lang="fr-FR" altLang="fr-FR" sz="1600" dirty="0" smtClean="0"/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Ou avec signe clinique mais portant sur un autre site (par ex pneumonie)</a:t>
            </a:r>
            <a:endParaRPr lang="fr-FR" altLang="fr-FR" sz="1600" dirty="0"/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Fréquente chez personnes </a:t>
            </a:r>
            <a:r>
              <a:rPr lang="fr-FR" altLang="fr-FR" sz="1800" dirty="0" smtClean="0"/>
              <a:t>âgées</a:t>
            </a:r>
            <a:endParaRPr lang="fr-FR" altLang="fr-FR" sz="1800" dirty="0"/>
          </a:p>
          <a:p>
            <a:pPr lvl="2">
              <a:lnSpc>
                <a:spcPct val="80000"/>
              </a:lnSpc>
            </a:pPr>
            <a:r>
              <a:rPr lang="fr-FR" altLang="fr-FR" sz="1700" dirty="0" smtClean="0"/>
              <a:t>Plus souvent à </a:t>
            </a:r>
            <a:r>
              <a:rPr lang="fr-FR" altLang="fr-FR" sz="1700" dirty="0"/>
              <a:t>BMR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risques 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↑ prescription </a:t>
            </a:r>
            <a:r>
              <a:rPr lang="fr-FR" altLang="fr-FR" sz="1800" dirty="0"/>
              <a:t>d’ATB </a:t>
            </a:r>
            <a:r>
              <a:rPr lang="fr-FR" altLang="fr-FR" sz="1800" dirty="0" smtClean="0"/>
              <a:t>→↑consommation d’ATB →↑résistances 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CAT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de dépistage systématique des BU à l’entrée ou aux urgences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de test sur des signes non liés à une infection, </a:t>
            </a:r>
            <a:r>
              <a:rPr lang="fr-FR" altLang="fr-FR" sz="1800" b="1" dirty="0" smtClean="0">
                <a:solidFill>
                  <a:srgbClr val="FF0000"/>
                </a:solidFill>
              </a:rPr>
              <a:t>pipi qui pue = pas d’ECBU</a:t>
            </a:r>
            <a:endParaRPr lang="fr-FR" altLang="fr-FR" sz="1800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d’ATB même si BMR, car résistant ne veut pas dire virulent</a:t>
            </a:r>
          </a:p>
        </p:txBody>
      </p:sp>
    </p:spTree>
    <p:extLst>
      <p:ext uri="{BB962C8B-B14F-4D97-AF65-F5344CB8AC3E}">
        <p14:creationId xmlns:p14="http://schemas.microsoft.com/office/powerpoint/2010/main" val="38498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Situation ou une antibiothérapie n’est pas recommandée</a:t>
            </a:r>
            <a:endParaRPr lang="fr-FR" altLang="fr-FR" smtClean="0"/>
          </a:p>
        </p:txBody>
      </p:sp>
      <p:sp>
        <p:nvSpPr>
          <p:cNvPr id="27651" name="Espace réservé du contenu 1"/>
          <p:cNvSpPr>
            <a:spLocks noGrp="1"/>
          </p:cNvSpPr>
          <p:nvPr>
            <p:ph sz="half" idx="4294967295"/>
          </p:nvPr>
        </p:nvSpPr>
        <p:spPr>
          <a:xfrm>
            <a:off x="605408" y="1484784"/>
            <a:ext cx="4038600" cy="3997325"/>
          </a:xfrm>
        </p:spPr>
        <p:txBody>
          <a:bodyPr/>
          <a:lstStyle/>
          <a:p>
            <a:r>
              <a:rPr lang="fr-FR" altLang="fr-FR" sz="1900" dirty="0" smtClean="0"/>
              <a:t>Pneumo</a:t>
            </a:r>
          </a:p>
          <a:p>
            <a:pPr lvl="1"/>
            <a:r>
              <a:rPr lang="fr-FR" altLang="fr-FR" sz="1500" dirty="0" smtClean="0"/>
              <a:t>Bronchite aiguë de l’adulte sain</a:t>
            </a:r>
          </a:p>
          <a:p>
            <a:pPr lvl="1"/>
            <a:r>
              <a:rPr lang="fr-FR" altLang="fr-FR" sz="1500" dirty="0"/>
              <a:t>Exacerbation de BPCO stade 0 (et I, II ou III si pas de franche purulence verdâtre des crachats</a:t>
            </a:r>
            <a:r>
              <a:rPr lang="fr-FR" altLang="fr-FR" sz="1500" dirty="0" smtClean="0"/>
              <a:t>)</a:t>
            </a:r>
          </a:p>
          <a:p>
            <a:pPr lvl="1"/>
            <a:r>
              <a:rPr lang="fr-FR" altLang="fr-FR" sz="1600" dirty="0"/>
              <a:t>Bronchiolite nourrisson </a:t>
            </a:r>
          </a:p>
          <a:p>
            <a:pPr lvl="1"/>
            <a:r>
              <a:rPr lang="fr-FR" altLang="fr-FR" sz="1600" dirty="0"/>
              <a:t>Bronchite ou trachéobronchite  enfant </a:t>
            </a:r>
            <a:endParaRPr lang="fr-FR" altLang="fr-FR" sz="1500" dirty="0"/>
          </a:p>
          <a:p>
            <a:r>
              <a:rPr lang="fr-FR" altLang="fr-FR" sz="1900" dirty="0" smtClean="0"/>
              <a:t>Urinaire</a:t>
            </a:r>
          </a:p>
          <a:p>
            <a:pPr lvl="1"/>
            <a:r>
              <a:rPr lang="fr-FR" altLang="fr-FR" sz="1500" dirty="0" smtClean="0"/>
              <a:t>Bactériurie asymptomatique (sauf grossesse) y compris sur sonde</a:t>
            </a:r>
          </a:p>
          <a:p>
            <a:r>
              <a:rPr lang="fr-FR" altLang="fr-FR" sz="2000" dirty="0"/>
              <a:t>Cutané</a:t>
            </a:r>
          </a:p>
          <a:p>
            <a:pPr lvl="1"/>
            <a:r>
              <a:rPr lang="fr-FR" altLang="fr-FR" sz="1600" dirty="0"/>
              <a:t>Furoncle</a:t>
            </a:r>
          </a:p>
          <a:p>
            <a:pPr lvl="1"/>
            <a:r>
              <a:rPr lang="fr-FR" altLang="fr-FR" sz="1600" dirty="0" err="1"/>
              <a:t>Veinite</a:t>
            </a:r>
            <a:r>
              <a:rPr lang="fr-FR" altLang="fr-FR" sz="1600" dirty="0"/>
              <a:t> si</a:t>
            </a:r>
            <a:r>
              <a:rPr lang="fr-FR" altLang="fr-FR" sz="1500" dirty="0"/>
              <a:t>mple</a:t>
            </a:r>
          </a:p>
          <a:p>
            <a:pPr lvl="1"/>
            <a:r>
              <a:rPr lang="fr-FR" altLang="fr-FR" sz="1500" dirty="0"/>
              <a:t>Abcès de paroi</a:t>
            </a:r>
          </a:p>
          <a:p>
            <a:pPr lvl="1"/>
            <a:r>
              <a:rPr lang="fr-FR" altLang="fr-FR" sz="1500" dirty="0"/>
              <a:t>Morsure  de tiques</a:t>
            </a:r>
          </a:p>
          <a:p>
            <a:pPr lvl="1"/>
            <a:r>
              <a:rPr lang="en-GB" altLang="fr-FR" sz="1500" dirty="0" err="1"/>
              <a:t>Plaies</a:t>
            </a:r>
            <a:r>
              <a:rPr lang="en-GB" altLang="fr-FR" sz="1500" dirty="0"/>
              <a:t> et </a:t>
            </a:r>
            <a:r>
              <a:rPr lang="en-GB" altLang="fr-FR" sz="1500" dirty="0" err="1" smtClean="0"/>
              <a:t>escarres</a:t>
            </a:r>
            <a:endParaRPr lang="fr-FR" altLang="fr-FR" sz="1600" dirty="0"/>
          </a:p>
          <a:p>
            <a:endParaRPr lang="fr-FR" altLang="fr-FR" sz="1900" dirty="0" smtClean="0"/>
          </a:p>
        </p:txBody>
      </p:sp>
      <p:sp>
        <p:nvSpPr>
          <p:cNvPr id="27650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1462088"/>
            <a:ext cx="4038600" cy="4017962"/>
          </a:xfrm>
        </p:spPr>
        <p:txBody>
          <a:bodyPr/>
          <a:lstStyle/>
          <a:p>
            <a:r>
              <a:rPr lang="fr-FR" altLang="fr-FR" sz="1900" dirty="0" smtClean="0"/>
              <a:t>ORL</a:t>
            </a:r>
          </a:p>
          <a:p>
            <a:pPr lvl="1"/>
            <a:r>
              <a:rPr lang="fr-FR" altLang="fr-FR" sz="1600" dirty="0"/>
              <a:t>Angines à TDR -</a:t>
            </a:r>
          </a:p>
          <a:p>
            <a:pPr lvl="1"/>
            <a:r>
              <a:rPr lang="fr-FR" altLang="fr-FR" sz="1500" dirty="0" smtClean="0"/>
              <a:t>Rhinopharyngite aigüe </a:t>
            </a:r>
          </a:p>
          <a:p>
            <a:pPr lvl="1"/>
            <a:r>
              <a:rPr lang="fr-FR" altLang="fr-FR" sz="1500" dirty="0" smtClean="0"/>
              <a:t>OMA congestive et </a:t>
            </a:r>
            <a:r>
              <a:rPr lang="fr-FR" altLang="fr-FR" sz="1500" dirty="0" err="1" smtClean="0"/>
              <a:t>séromuqueuse</a:t>
            </a:r>
            <a:r>
              <a:rPr lang="fr-FR" altLang="fr-FR" sz="1500" dirty="0" smtClean="0"/>
              <a:t>.</a:t>
            </a:r>
          </a:p>
          <a:p>
            <a:pPr lvl="1"/>
            <a:r>
              <a:rPr lang="fr-FR" altLang="fr-FR" sz="1500" dirty="0" smtClean="0"/>
              <a:t>Otite externe (sauf maligne)</a:t>
            </a:r>
          </a:p>
          <a:p>
            <a:pPr lvl="1"/>
            <a:r>
              <a:rPr lang="fr-FR" altLang="fr-FR" sz="1500" dirty="0" smtClean="0"/>
              <a:t>Otorrhée sur drain.</a:t>
            </a:r>
          </a:p>
          <a:p>
            <a:pPr lvl="1"/>
            <a:r>
              <a:rPr lang="fr-FR" altLang="fr-FR" sz="1500" dirty="0" smtClean="0"/>
              <a:t>En 1</a:t>
            </a:r>
            <a:r>
              <a:rPr lang="fr-FR" altLang="fr-FR" sz="1500" baseline="30000" dirty="0" smtClean="0"/>
              <a:t>ère</a:t>
            </a:r>
            <a:r>
              <a:rPr lang="fr-FR" altLang="fr-FR" sz="1500" dirty="0" smtClean="0"/>
              <a:t> intention sur:</a:t>
            </a:r>
          </a:p>
          <a:p>
            <a:pPr lvl="2"/>
            <a:r>
              <a:rPr lang="fr-FR" altLang="fr-FR" sz="1400" dirty="0" smtClean="0"/>
              <a:t>Sinusite maxillaire adulte </a:t>
            </a:r>
          </a:p>
          <a:p>
            <a:pPr lvl="2"/>
            <a:r>
              <a:rPr lang="fr-FR" altLang="fr-FR" sz="1400" dirty="0" smtClean="0"/>
              <a:t>Sinusite enfant</a:t>
            </a:r>
          </a:p>
          <a:p>
            <a:pPr lvl="2"/>
            <a:r>
              <a:rPr lang="fr-FR" altLang="fr-FR" sz="1400" dirty="0" smtClean="0"/>
              <a:t>OMA enfant &gt; 2 ans</a:t>
            </a:r>
          </a:p>
          <a:p>
            <a:r>
              <a:rPr lang="fr-FR" altLang="fr-FR" sz="2000" dirty="0"/>
              <a:t>Fièvre isolée</a:t>
            </a:r>
          </a:p>
          <a:p>
            <a:r>
              <a:rPr lang="fr-FR" altLang="fr-FR" sz="2000" dirty="0"/>
              <a:t>↗ isolée de la CRP</a:t>
            </a:r>
          </a:p>
          <a:p>
            <a:r>
              <a:rPr lang="en-GB" altLang="fr-FR" sz="2000" dirty="0"/>
              <a:t>Au </a:t>
            </a:r>
            <a:r>
              <a:rPr lang="en-GB" altLang="fr-FR" sz="2000" dirty="0" err="1"/>
              <a:t>cas</a:t>
            </a:r>
            <a:r>
              <a:rPr lang="en-GB" altLang="fr-FR" sz="2000" dirty="0"/>
              <a:t> </a:t>
            </a:r>
            <a:r>
              <a:rPr lang="en-GB" altLang="fr-FR" sz="2000" dirty="0" err="1"/>
              <a:t>ou</a:t>
            </a:r>
            <a:r>
              <a:rPr lang="en-GB" altLang="fr-FR" sz="2000" dirty="0"/>
              <a:t>……</a:t>
            </a:r>
          </a:p>
          <a:p>
            <a:pPr marL="109537" indent="0">
              <a:buNone/>
            </a:pPr>
            <a:endParaRPr lang="fr-FR" alt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76622292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Non, pas le temps</a:t>
            </a:r>
          </a:p>
          <a:p>
            <a:pPr lvl="1"/>
            <a:r>
              <a:rPr lang="fr-FR" altLang="fr-FR" smtClean="0"/>
              <a:t>Purpura fulminans</a:t>
            </a:r>
          </a:p>
          <a:p>
            <a:r>
              <a:rPr lang="fr-FR" altLang="fr-FR" smtClean="0"/>
              <a:t>Oui, mais vite !</a:t>
            </a:r>
          </a:p>
          <a:p>
            <a:pPr lvl="1"/>
            <a:r>
              <a:rPr lang="fr-FR" altLang="fr-FR" smtClean="0"/>
              <a:t>Sepsis (ex) grave</a:t>
            </a:r>
          </a:p>
          <a:p>
            <a:r>
              <a:rPr lang="fr-FR" altLang="fr-FR" smtClean="0"/>
              <a:t>Oui, toujours</a:t>
            </a:r>
          </a:p>
          <a:p>
            <a:pPr lvl="1"/>
            <a:r>
              <a:rPr lang="fr-FR" altLang="fr-FR" smtClean="0"/>
              <a:t>Endocardite d’osler</a:t>
            </a:r>
          </a:p>
          <a:p>
            <a:r>
              <a:rPr lang="fr-FR" altLang="fr-FR" smtClean="0"/>
              <a:t>Oui mais de bonne qualité</a:t>
            </a:r>
          </a:p>
          <a:p>
            <a:pPr lvl="1"/>
            <a:r>
              <a:rPr lang="fr-FR" altLang="fr-FR" smtClean="0"/>
              <a:t>Biopsie osseuse pour les infections ostéo-articulaire</a:t>
            </a:r>
          </a:p>
          <a:p>
            <a:pPr lvl="1"/>
            <a:r>
              <a:rPr lang="fr-FR" altLang="fr-FR" smtClean="0"/>
              <a:t>Se méfier des écouvillons (flore cutanée) drains et redons</a:t>
            </a:r>
          </a:p>
          <a:p>
            <a:endParaRPr lang="fr-FR" altLang="fr-FR" dirty="0" smtClean="0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Faut - il faire un prélèvement bactériologique préalable ?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98831886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0902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Choix dépendant de 4 critères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Foyer infectieux: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diagnostic précis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pharmacocinétique ATB utilisé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Germe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Epidémiologie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Spectre ATB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Terrain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N-né, 4ème âge, grossesse, immunodépression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Comorbidités importantes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Allergies/Interférences médicamenteuses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Sévérité clinique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Choc septique/sepsis (ex) grave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Traitement probabiliste: </a:t>
            </a:r>
            <a:r>
              <a:rPr lang="fr-FR" altLang="fr-FR" sz="2100" dirty="0" smtClean="0">
                <a:solidFill>
                  <a:schemeClr val="accent2"/>
                </a:solidFill>
              </a:rPr>
              <a:t>c’est le pari bactériologique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Traitement documenté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Le prélèvement est il correct ?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Le germe isolé est il responsable de la symptomatologie ?</a:t>
            </a:r>
          </a:p>
        </p:txBody>
      </p:sp>
      <p:sp>
        <p:nvSpPr>
          <p:cNvPr id="265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 Quel antibiotique choisir ?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89004117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Identification bactérienne</a:t>
            </a:r>
          </a:p>
          <a:p>
            <a:pPr lvl="1"/>
            <a:r>
              <a:rPr lang="fr-FR" altLang="fr-FR" dirty="0" smtClean="0"/>
              <a:t>Immédiate : </a:t>
            </a:r>
          </a:p>
          <a:p>
            <a:pPr lvl="3"/>
            <a:r>
              <a:rPr lang="fr-FR" altLang="fr-FR" dirty="0" smtClean="0"/>
              <a:t>Examen direct LCS, crachats, urines…</a:t>
            </a:r>
          </a:p>
          <a:p>
            <a:pPr lvl="3"/>
            <a:r>
              <a:rPr lang="fr-FR" altLang="fr-FR" dirty="0" smtClean="0"/>
              <a:t>Nouvelles techniques: Antigènes solubles, IF, PCR…</a:t>
            </a:r>
          </a:p>
          <a:p>
            <a:pPr lvl="1"/>
            <a:r>
              <a:rPr lang="fr-FR" altLang="fr-FR" dirty="0" smtClean="0"/>
              <a:t>Retardés : cultures</a:t>
            </a:r>
          </a:p>
          <a:p>
            <a:r>
              <a:rPr lang="fr-FR" altLang="fr-FR" dirty="0" smtClean="0"/>
              <a:t>Epidémiologie des infections fréquentes</a:t>
            </a:r>
          </a:p>
          <a:p>
            <a:pPr lvl="1"/>
            <a:r>
              <a:rPr lang="fr-FR" altLang="fr-FR" dirty="0" smtClean="0"/>
              <a:t>Bactéries</a:t>
            </a:r>
          </a:p>
          <a:p>
            <a:pPr lvl="2"/>
            <a:r>
              <a:rPr lang="fr-FR" altLang="fr-FR" dirty="0" smtClean="0"/>
              <a:t>Urines:		E. coli</a:t>
            </a:r>
          </a:p>
          <a:p>
            <a:pPr lvl="2"/>
            <a:r>
              <a:rPr lang="fr-FR" altLang="fr-FR" dirty="0" smtClean="0"/>
              <a:t>Poumon:		Pneumocoque / virus / /// </a:t>
            </a:r>
            <a:r>
              <a:rPr lang="fr-FR" altLang="fr-FR" dirty="0" err="1" smtClean="0"/>
              <a:t>Légionelle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LCS:		Méningocoque / Pneumocoque</a:t>
            </a:r>
          </a:p>
          <a:p>
            <a:pPr lvl="2"/>
            <a:r>
              <a:rPr lang="fr-FR" altLang="fr-FR" dirty="0" smtClean="0"/>
              <a:t>Infection /matériel:	Staphylocoque</a:t>
            </a:r>
          </a:p>
          <a:p>
            <a:pPr lvl="1"/>
            <a:r>
              <a:rPr lang="fr-FR" altLang="fr-FR" dirty="0" smtClean="0"/>
              <a:t>Sensibilité</a:t>
            </a:r>
          </a:p>
          <a:p>
            <a:pPr lvl="2"/>
            <a:r>
              <a:rPr lang="fr-FR" altLang="fr-FR" dirty="0" smtClean="0"/>
              <a:t>Pneumocoque et pénicilline</a:t>
            </a:r>
          </a:p>
          <a:p>
            <a:pPr lvl="2"/>
            <a:r>
              <a:rPr lang="fr-FR" altLang="fr-FR" i="1" dirty="0" smtClean="0"/>
              <a:t>E. coli</a:t>
            </a:r>
            <a:r>
              <a:rPr lang="fr-FR" altLang="fr-FR" dirty="0" smtClean="0"/>
              <a:t> et fluoroquinolones/C3G</a:t>
            </a:r>
          </a:p>
          <a:p>
            <a:pPr lvl="2"/>
            <a:r>
              <a:rPr lang="fr-FR" altLang="fr-FR" dirty="0" smtClean="0"/>
              <a:t>Staphylocoque et </a:t>
            </a:r>
            <a:r>
              <a:rPr lang="fr-FR" altLang="fr-FR" dirty="0" err="1" smtClean="0"/>
              <a:t>méticilline</a:t>
            </a:r>
            <a:r>
              <a:rPr lang="fr-FR" altLang="fr-FR" dirty="0" smtClean="0"/>
              <a:t> résistance</a:t>
            </a:r>
            <a:endParaRPr lang="fr-FR" altLang="fr-FR" dirty="0" smtClean="0"/>
          </a:p>
        </p:txBody>
      </p:sp>
      <p:sp>
        <p:nvSpPr>
          <p:cNvPr id="267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Orientation selon site/bactérie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28033089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74" y="1988840"/>
            <a:ext cx="3772030" cy="32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9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Hémocultures CHT 2023</a:t>
            </a:r>
            <a:endParaRPr lang="fr-FR" altLang="fr-FR" dirty="0" smtClean="0"/>
          </a:p>
        </p:txBody>
      </p:sp>
      <p:sp>
        <p:nvSpPr>
          <p:cNvPr id="35842" name="Text Box 77"/>
          <p:cNvSpPr txBox="1">
            <a:spLocks noChangeArrowheads="1"/>
          </p:cNvSpPr>
          <p:nvPr/>
        </p:nvSpPr>
        <p:spPr bwMode="auto">
          <a:xfrm>
            <a:off x="67469" y="1516868"/>
            <a:ext cx="8964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Ensemble hôpital				Réa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800794" cy="8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2" y="1988840"/>
            <a:ext cx="60196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3"/>
          <p:cNvSpPr txBox="1">
            <a:spLocks noChangeArrowheads="1"/>
          </p:cNvSpPr>
          <p:nvPr/>
        </p:nvSpPr>
        <p:spPr bwMode="auto">
          <a:xfrm>
            <a:off x="4794017" y="3909312"/>
            <a:ext cx="1010825" cy="10661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200"/>
              <a:t>BLSE: 6%</a:t>
            </a:r>
          </a:p>
          <a:p>
            <a:pPr>
              <a:spcBef>
                <a:spcPct val="50000"/>
              </a:spcBef>
            </a:pPr>
            <a:r>
              <a:rPr lang="fr-FR" sz="1200"/>
              <a:t>AUG: 32%</a:t>
            </a:r>
          </a:p>
          <a:p>
            <a:pPr>
              <a:spcBef>
                <a:spcPct val="50000"/>
              </a:spcBef>
            </a:pPr>
            <a:r>
              <a:rPr lang="fr-FR" sz="1200"/>
              <a:t>FQ: 22%</a:t>
            </a:r>
          </a:p>
          <a:p>
            <a:pPr>
              <a:spcBef>
                <a:spcPct val="50000"/>
              </a:spcBef>
            </a:pPr>
            <a:r>
              <a:rPr lang="fr-FR" sz="1200"/>
              <a:t>Bact: 29%</a:t>
            </a:r>
          </a:p>
        </p:txBody>
      </p:sp>
    </p:spTree>
    <p:extLst>
      <p:ext uri="{BB962C8B-B14F-4D97-AF65-F5344CB8AC3E}">
        <p14:creationId xmlns:p14="http://schemas.microsoft.com/office/powerpoint/2010/main" val="1177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96752"/>
          </a:xfrm>
        </p:spPr>
        <p:txBody>
          <a:bodyPr/>
          <a:lstStyle/>
          <a:p>
            <a:r>
              <a:rPr lang="fr-FR" dirty="0" smtClean="0"/>
              <a:t>Trouver vite toute la </a:t>
            </a:r>
            <a:r>
              <a:rPr lang="fr-FR" dirty="0" err="1" smtClean="0"/>
              <a:t>bactério</a:t>
            </a:r>
            <a:r>
              <a:rPr lang="fr-FR" dirty="0" smtClean="0"/>
              <a:t> sur </a:t>
            </a:r>
            <a:r>
              <a:rPr lang="fr-FR" dirty="0" err="1" smtClean="0"/>
              <a:t>cyberlab</a:t>
            </a:r>
            <a:endParaRPr lang="fr-FR" dirty="0"/>
          </a:p>
        </p:txBody>
      </p:sp>
      <p:sp>
        <p:nvSpPr>
          <p:cNvPr id="5" name="Bulle ronde 4"/>
          <p:cNvSpPr/>
          <p:nvPr/>
        </p:nvSpPr>
        <p:spPr>
          <a:xfrm>
            <a:off x="5148064" y="1268760"/>
            <a:ext cx="3910211" cy="504056"/>
          </a:xfrm>
          <a:prstGeom prst="wedgeEllipseCallout">
            <a:avLst>
              <a:gd name="adj1" fmla="val -37385"/>
              <a:gd name="adj2" fmla="val 65439"/>
            </a:avLst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Cliquer sur l’icone ronde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536270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alibri" panose="020F0502020204030204" pitchFamily="34" charset="0"/>
              </a:rPr>
              <a:t>Vous pouvez choisir plus: </a:t>
            </a:r>
            <a:endParaRPr lang="fr-FR" sz="1800" dirty="0">
              <a:latin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0" y="24928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alibri" panose="020F0502020204030204" pitchFamily="34" charset="0"/>
              </a:rPr>
              <a:t>Il s’affiche par défaut la </a:t>
            </a:r>
            <a:r>
              <a:rPr lang="fr-FR" sz="1800" dirty="0" err="1" smtClean="0">
                <a:latin typeface="Calibri" panose="020F0502020204030204" pitchFamily="34" charset="0"/>
              </a:rPr>
              <a:t>bactério</a:t>
            </a:r>
            <a:r>
              <a:rPr lang="fr-FR" sz="1800" dirty="0" smtClean="0">
                <a:latin typeface="Calibri" panose="020F0502020204030204" pitchFamily="34" charset="0"/>
              </a:rPr>
              <a:t> (+ ou -) des 14 derniers jours</a:t>
            </a:r>
            <a:endParaRPr lang="fr-FR" sz="1800" dirty="0">
              <a:latin typeface="Calibri" panose="020F0502020204030204" pitchFamily="34" charset="0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644871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4" y="5732038"/>
            <a:ext cx="6107577" cy="5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251520" y="2891383"/>
            <a:ext cx="8663880" cy="2409825"/>
            <a:chOff x="251520" y="2677562"/>
            <a:chExt cx="8663880" cy="2409825"/>
          </a:xfrm>
        </p:grpSpPr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77562"/>
              <a:ext cx="2505075" cy="240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675" y="2677562"/>
              <a:ext cx="6181725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748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Période creuse: ~1 test </a:t>
            </a:r>
            <a:r>
              <a:rPr lang="fr-FR" dirty="0" err="1" smtClean="0"/>
              <a:t>covid</a:t>
            </a:r>
            <a:r>
              <a:rPr lang="fr-FR" dirty="0" smtClean="0"/>
              <a:t> +/j</a:t>
            </a:r>
          </a:p>
          <a:p>
            <a:r>
              <a:rPr lang="fr-FR" dirty="0" smtClean="0"/>
              <a:t>Masque si: </a:t>
            </a:r>
            <a:endParaRPr lang="fr-FR" dirty="0" smtClean="0"/>
          </a:p>
          <a:p>
            <a:pPr lvl="1"/>
            <a:r>
              <a:rPr lang="fr-FR" dirty="0" smtClean="0"/>
              <a:t>Cluster, symptômes, soins aux ID</a:t>
            </a:r>
            <a:endParaRPr lang="fr-FR" dirty="0" smtClean="0"/>
          </a:p>
          <a:p>
            <a:r>
              <a:rPr lang="fr-FR" dirty="0" smtClean="0"/>
              <a:t>PCR triple: si symptôme (vous compris)</a:t>
            </a:r>
          </a:p>
          <a:p>
            <a:r>
              <a:rPr lang="fr-FR" dirty="0" smtClean="0"/>
              <a:t>Pas de chambre double </a:t>
            </a:r>
            <a:r>
              <a:rPr lang="fr-FR" dirty="0" smtClean="0"/>
              <a:t>sans test négatif</a:t>
            </a:r>
            <a:endParaRPr lang="fr-FR" dirty="0" smtClean="0"/>
          </a:p>
          <a:p>
            <a:pPr lvl="1"/>
            <a:r>
              <a:rPr lang="fr-FR" dirty="0" smtClean="0"/>
              <a:t>si signes </a:t>
            </a:r>
            <a:r>
              <a:rPr lang="fr-FR" dirty="0" err="1" smtClean="0"/>
              <a:t>respi</a:t>
            </a:r>
            <a:r>
              <a:rPr lang="fr-FR" dirty="0" smtClean="0"/>
              <a:t>, fièvre, autre symptôme COVID.</a:t>
            </a:r>
          </a:p>
          <a:p>
            <a:r>
              <a:rPr lang="fr-FR" dirty="0" smtClean="0"/>
              <a:t>TT curatif: </a:t>
            </a:r>
            <a:r>
              <a:rPr lang="fr-FR" dirty="0" err="1" smtClean="0"/>
              <a:t>covid</a:t>
            </a:r>
            <a:r>
              <a:rPr lang="fr-FR" dirty="0" smtClean="0"/>
              <a:t> débutant à </a:t>
            </a:r>
            <a:r>
              <a:rPr lang="fr-FR" dirty="0" smtClean="0"/>
              <a:t>risque de forme grave</a:t>
            </a:r>
          </a:p>
          <a:p>
            <a:pPr lvl="1"/>
            <a:r>
              <a:rPr lang="fr-FR" dirty="0" err="1" smtClean="0"/>
              <a:t>Nirmatrelvir</a:t>
            </a:r>
            <a:r>
              <a:rPr lang="fr-FR" dirty="0" smtClean="0"/>
              <a:t> /</a:t>
            </a:r>
            <a:r>
              <a:rPr lang="fr-FR" dirty="0" err="1" smtClean="0"/>
              <a:t>ritonavir</a:t>
            </a:r>
            <a:r>
              <a:rPr lang="fr-FR" dirty="0"/>
              <a:t>, </a:t>
            </a:r>
            <a:r>
              <a:rPr lang="fr-FR" dirty="0" smtClean="0"/>
              <a:t>PO</a:t>
            </a:r>
          </a:p>
          <a:p>
            <a:pPr lvl="2"/>
            <a:r>
              <a:rPr lang="fr-FR" dirty="0" smtClean="0"/>
              <a:t>Dose ajustée selon DFG</a:t>
            </a:r>
            <a:endParaRPr lang="fr-FR" dirty="0" smtClean="0"/>
          </a:p>
          <a:p>
            <a:pPr lvl="2"/>
            <a:r>
              <a:rPr lang="fr-FR" dirty="0" smtClean="0"/>
              <a:t>Nombreuses interactions médicamenteuses</a:t>
            </a:r>
            <a:endParaRPr lang="fr-FR" dirty="0" smtClean="0"/>
          </a:p>
          <a:p>
            <a:pPr lvl="2"/>
            <a:r>
              <a:rPr lang="fr-FR" dirty="0" smtClean="0"/>
              <a:t>ATB uniquement si surinfection: </a:t>
            </a:r>
            <a:r>
              <a:rPr lang="fr-FR" dirty="0" err="1" smtClean="0"/>
              <a:t>Co-infections</a:t>
            </a:r>
            <a:r>
              <a:rPr lang="fr-FR" dirty="0" smtClean="0"/>
              <a:t> rares (&lt; 5</a:t>
            </a:r>
            <a:r>
              <a:rPr lang="fr-FR" dirty="0" smtClean="0"/>
              <a:t>%)</a:t>
            </a:r>
          </a:p>
          <a:p>
            <a:pPr lvl="1"/>
            <a:r>
              <a:rPr lang="fr-FR" dirty="0" err="1" smtClean="0"/>
              <a:t>Remdésivir</a:t>
            </a:r>
            <a:r>
              <a:rPr lang="fr-FR" dirty="0" smtClean="0"/>
              <a:t>, IV</a:t>
            </a:r>
          </a:p>
          <a:p>
            <a:pPr lvl="2"/>
            <a:r>
              <a:rPr lang="fr-FR" dirty="0" smtClean="0"/>
              <a:t>Pas d’</a:t>
            </a:r>
            <a:r>
              <a:rPr lang="fr-FR" dirty="0" err="1" smtClean="0"/>
              <a:t>intéractions</a:t>
            </a:r>
            <a:r>
              <a:rPr lang="fr-FR" dirty="0" smtClean="0"/>
              <a:t> médicamenteuse</a:t>
            </a:r>
          </a:p>
          <a:p>
            <a:pPr lvl="2"/>
            <a:r>
              <a:rPr lang="fr-FR" dirty="0" smtClean="0"/>
              <a:t>Peu d’effets 2</a:t>
            </a:r>
            <a:r>
              <a:rPr lang="fr-FR" baseline="30000" dirty="0" smtClean="0"/>
              <a:t>nd</a:t>
            </a:r>
            <a:r>
              <a:rPr lang="fr-FR" dirty="0" smtClean="0"/>
              <a:t> sur les doses et durées (3j) proposées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Mini point VRI au </a:t>
            </a:r>
            <a:r>
              <a:rPr lang="fr-FR" dirty="0" smtClean="0"/>
              <a:t>15/05/24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94" y="44624"/>
            <a:ext cx="283283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678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96752"/>
          </a:xfrm>
        </p:spPr>
        <p:txBody>
          <a:bodyPr/>
          <a:lstStyle/>
          <a:p>
            <a:r>
              <a:rPr lang="fr-FR" dirty="0" smtClean="0"/>
              <a:t>Comparer vite les antibiogrammes</a:t>
            </a:r>
            <a:endParaRPr lang="fr-FR" dirty="0"/>
          </a:p>
        </p:txBody>
      </p:sp>
      <p:sp>
        <p:nvSpPr>
          <p:cNvPr id="5" name="Bulle ronde 4"/>
          <p:cNvSpPr/>
          <p:nvPr/>
        </p:nvSpPr>
        <p:spPr>
          <a:xfrm>
            <a:off x="4139952" y="1268760"/>
            <a:ext cx="3406155" cy="504056"/>
          </a:xfrm>
          <a:prstGeom prst="wedgeEllipseCallout">
            <a:avLst>
              <a:gd name="adj1" fmla="val 27430"/>
              <a:gd name="adj2" fmla="val 84336"/>
            </a:avLst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Cliquer sur l’icone AB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78030"/>
            <a:ext cx="4270623" cy="38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64904"/>
            <a:ext cx="922023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233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 rot="-370480">
            <a:off x="1849955" y="770083"/>
            <a:ext cx="62093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6000" dirty="0" smtClean="0">
                <a:solidFill>
                  <a:srgbClr val="FFFF00"/>
                </a:solidFill>
                <a:latin typeface="AR DARLING"/>
              </a:rPr>
              <a:t>La lecture de l’Antibiogramme</a:t>
            </a:r>
            <a:endParaRPr lang="fr-FR" altLang="fr-FR" sz="6000" dirty="0">
              <a:solidFill>
                <a:srgbClr val="FFFF00"/>
              </a:solidFill>
              <a:latin typeface="AR DARLING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71800" y="494116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6 diapos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35" y="2852936"/>
            <a:ext cx="4898361" cy="115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313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L’antibiogramme c’est quoi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Déterminer </a:t>
            </a:r>
          </a:p>
          <a:p>
            <a:pPr lvl="1"/>
            <a:r>
              <a:rPr lang="fr-FR" dirty="0" smtClean="0"/>
              <a:t>La sensibilité</a:t>
            </a:r>
          </a:p>
          <a:p>
            <a:pPr lvl="2"/>
            <a:r>
              <a:rPr lang="fr-FR" b="1" dirty="0" smtClean="0">
                <a:solidFill>
                  <a:srgbClr val="33CC33"/>
                </a:solidFill>
              </a:rPr>
              <a:t>S: sensible à posologie standard</a:t>
            </a:r>
          </a:p>
          <a:p>
            <a:pPr lvl="2"/>
            <a:r>
              <a:rPr lang="fr-FR" b="1" dirty="0" smtClean="0">
                <a:solidFill>
                  <a:srgbClr val="33CC33"/>
                </a:solidFill>
              </a:rPr>
              <a:t>I: sensible à forte posologie</a:t>
            </a:r>
          </a:p>
          <a:p>
            <a:pPr lvl="2"/>
            <a:r>
              <a:rPr lang="fr-FR" b="1" dirty="0" smtClean="0">
                <a:solidFill>
                  <a:srgbClr val="FF0000"/>
                </a:solidFill>
              </a:rPr>
              <a:t>R: résistant</a:t>
            </a:r>
          </a:p>
          <a:p>
            <a:pPr lvl="1"/>
            <a:r>
              <a:rPr lang="fr-FR" dirty="0" smtClean="0"/>
              <a:t>In vitro</a:t>
            </a:r>
          </a:p>
          <a:p>
            <a:pPr lvl="1"/>
            <a:r>
              <a:rPr lang="fr-FR" dirty="0" smtClean="0"/>
              <a:t>D’un inoculum calibré de bactéries</a:t>
            </a:r>
          </a:p>
          <a:p>
            <a:pPr lvl="1"/>
            <a:r>
              <a:rPr lang="fr-FR" dirty="0" smtClean="0"/>
              <a:t>A des antibiotiques</a:t>
            </a:r>
          </a:p>
          <a:p>
            <a:r>
              <a:rPr lang="fr-FR" dirty="0" smtClean="0"/>
              <a:t>Ca estime une probabilité de succès clinique</a:t>
            </a:r>
          </a:p>
          <a:p>
            <a:r>
              <a:rPr lang="fr-FR" dirty="0" smtClean="0"/>
              <a:t>Ca ne veut pas dire que quand s’est</a:t>
            </a:r>
            <a:r>
              <a:rPr lang="fr-FR" sz="4100" dirty="0" smtClean="0">
                <a:solidFill>
                  <a:srgbClr val="00B050"/>
                </a:solidFill>
              </a:rPr>
              <a:t> </a:t>
            </a:r>
            <a:r>
              <a:rPr lang="fr-FR" sz="4100" b="1" dirty="0" smtClean="0">
                <a:solidFill>
                  <a:srgbClr val="00B050"/>
                </a:solidFill>
              </a:rPr>
              <a:t>S</a:t>
            </a:r>
            <a:r>
              <a:rPr lang="fr-FR" sz="4100" dirty="0" smtClean="0">
                <a:solidFill>
                  <a:srgbClr val="00B050"/>
                </a:solidFill>
              </a:rPr>
              <a:t> </a:t>
            </a:r>
            <a:r>
              <a:rPr lang="fr-FR" dirty="0" smtClean="0"/>
              <a:t>ca va forcément marcher</a:t>
            </a:r>
          </a:p>
          <a:p>
            <a:r>
              <a:rPr lang="fr-FR" dirty="0" smtClean="0"/>
              <a:t>Il faut tenir compte</a:t>
            </a:r>
          </a:p>
          <a:p>
            <a:pPr lvl="1"/>
            <a:r>
              <a:rPr lang="fr-FR" dirty="0"/>
              <a:t>De la concentration sur le site infecté</a:t>
            </a:r>
          </a:p>
          <a:p>
            <a:pPr lvl="1"/>
            <a:r>
              <a:rPr lang="fr-FR" dirty="0" smtClean="0"/>
              <a:t>De l’absorption (pour le PO)</a:t>
            </a:r>
          </a:p>
          <a:p>
            <a:pPr lvl="1"/>
            <a:r>
              <a:rPr lang="fr-FR" dirty="0" smtClean="0"/>
              <a:t>De la taille de l’inoculum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92280" y="60071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1/6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572000" y="2492896"/>
            <a:ext cx="41044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ne veut </a:t>
            </a:r>
            <a:r>
              <a:rPr lang="fr-F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plus dire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« intermédiaire »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Panneau de signalisation de danger en France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6793" y="1428026"/>
            <a:ext cx="1132250" cy="9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24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Résistance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 résistance est soit naturelle soit acquise</a:t>
            </a:r>
          </a:p>
          <a:p>
            <a:r>
              <a:rPr lang="fr-FR" smtClean="0"/>
              <a:t>4 grands mécanismes de résistance</a:t>
            </a:r>
          </a:p>
          <a:p>
            <a:pPr lvl="1"/>
            <a:r>
              <a:rPr lang="fr-FR" smtClean="0"/>
              <a:t>Enzymatique</a:t>
            </a:r>
          </a:p>
          <a:p>
            <a:pPr lvl="1"/>
            <a:r>
              <a:rPr lang="fr-FR" smtClean="0"/>
              <a:t>Modification de la cible</a:t>
            </a:r>
          </a:p>
          <a:p>
            <a:pPr lvl="1"/>
            <a:r>
              <a:rPr lang="fr-FR" smtClean="0"/>
              <a:t>Imperméabilité</a:t>
            </a:r>
          </a:p>
          <a:p>
            <a:pPr lvl="1"/>
            <a:r>
              <a:rPr lang="fr-FR" smtClean="0"/>
              <a:t>Efflux</a:t>
            </a:r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092280" y="60071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2/6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8207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Caractéristique d’une espèce, d’un genre ou d’un groupe</a:t>
            </a:r>
          </a:p>
          <a:p>
            <a:r>
              <a:rPr lang="fr-FR" dirty="0" smtClean="0"/>
              <a:t>BGN</a:t>
            </a:r>
          </a:p>
          <a:p>
            <a:pPr lvl="1"/>
            <a:r>
              <a:rPr lang="fr-FR" dirty="0" smtClean="0"/>
              <a:t>Tous les Gram négatif = R vancomycine</a:t>
            </a:r>
          </a:p>
          <a:p>
            <a:pPr lvl="1"/>
            <a:r>
              <a:rPr lang="fr-FR" dirty="0" err="1" smtClean="0"/>
              <a:t>Klebsielles</a:t>
            </a:r>
            <a:r>
              <a:rPr lang="fr-FR" dirty="0" smtClean="0"/>
              <a:t> = R </a:t>
            </a:r>
            <a:r>
              <a:rPr lang="fr-FR" dirty="0" err="1" smtClean="0"/>
              <a:t>amox</a:t>
            </a:r>
            <a:endParaRPr lang="fr-FR" dirty="0" smtClean="0"/>
          </a:p>
          <a:p>
            <a:pPr lvl="1"/>
            <a:r>
              <a:rPr lang="fr-FR" dirty="0" err="1" smtClean="0"/>
              <a:t>Enterobacter</a:t>
            </a:r>
            <a:r>
              <a:rPr lang="fr-FR" dirty="0" smtClean="0"/>
              <a:t> = R </a:t>
            </a:r>
            <a:r>
              <a:rPr lang="fr-FR" dirty="0" err="1" smtClean="0"/>
              <a:t>augmentin</a:t>
            </a:r>
            <a:endParaRPr lang="fr-FR" dirty="0" smtClean="0"/>
          </a:p>
          <a:p>
            <a:pPr lvl="1"/>
            <a:r>
              <a:rPr lang="fr-FR" dirty="0" smtClean="0"/>
              <a:t>Pseudomonas/</a:t>
            </a:r>
            <a:r>
              <a:rPr lang="fr-FR" dirty="0" err="1" smtClean="0"/>
              <a:t>acineto</a:t>
            </a:r>
            <a:r>
              <a:rPr lang="fr-FR" dirty="0" smtClean="0"/>
              <a:t> = R </a:t>
            </a:r>
            <a:r>
              <a:rPr lang="fr-FR" dirty="0" err="1" smtClean="0"/>
              <a:t>céfotaxime</a:t>
            </a:r>
            <a:r>
              <a:rPr lang="fr-FR" dirty="0" smtClean="0"/>
              <a:t>/</a:t>
            </a:r>
            <a:r>
              <a:rPr lang="fr-FR" dirty="0" err="1" smtClean="0"/>
              <a:t>ceftriaxone</a:t>
            </a:r>
            <a:endParaRPr lang="fr-FR" dirty="0" smtClean="0"/>
          </a:p>
          <a:p>
            <a:pPr lvl="1"/>
            <a:r>
              <a:rPr lang="fr-FR" dirty="0" smtClean="0"/>
              <a:t>Proteus, </a:t>
            </a:r>
            <a:r>
              <a:rPr lang="fr-FR" dirty="0" err="1" smtClean="0"/>
              <a:t>morganella</a:t>
            </a:r>
            <a:r>
              <a:rPr lang="fr-FR" dirty="0" smtClean="0"/>
              <a:t>, </a:t>
            </a:r>
            <a:r>
              <a:rPr lang="fr-FR" dirty="0" err="1" smtClean="0"/>
              <a:t>serratia</a:t>
            </a:r>
            <a:r>
              <a:rPr lang="fr-FR" dirty="0" smtClean="0"/>
              <a:t> = R colistine</a:t>
            </a:r>
          </a:p>
          <a:p>
            <a:r>
              <a:rPr lang="fr-FR" dirty="0" smtClean="0"/>
              <a:t>Gram plus</a:t>
            </a:r>
          </a:p>
          <a:p>
            <a:pPr lvl="1"/>
            <a:r>
              <a:rPr lang="fr-FR" dirty="0" smtClean="0"/>
              <a:t>Tous les Gram + = R colistine</a:t>
            </a:r>
            <a:endParaRPr lang="fr-FR" dirty="0"/>
          </a:p>
          <a:p>
            <a:pPr lvl="1"/>
            <a:r>
              <a:rPr lang="fr-FR" dirty="0" smtClean="0"/>
              <a:t>Entérocoques = R C3G</a:t>
            </a:r>
          </a:p>
          <a:p>
            <a:pPr lvl="1"/>
            <a:r>
              <a:rPr lang="fr-FR" dirty="0" smtClean="0"/>
              <a:t>Résistance aux aminosides</a:t>
            </a:r>
          </a:p>
          <a:p>
            <a:pPr lvl="2"/>
            <a:r>
              <a:rPr lang="fr-FR" dirty="0" smtClean="0"/>
              <a:t>Bas niveau: la </a:t>
            </a:r>
            <a:r>
              <a:rPr lang="fr-FR" dirty="0" err="1" smtClean="0"/>
              <a:t>genta</a:t>
            </a:r>
            <a:r>
              <a:rPr lang="fr-FR" dirty="0" smtClean="0"/>
              <a:t> est synergique avec une </a:t>
            </a:r>
            <a:r>
              <a:rPr lang="fr-FR" dirty="0" err="1" smtClean="0"/>
              <a:t>péni</a:t>
            </a:r>
            <a:endParaRPr lang="fr-FR" dirty="0" smtClean="0"/>
          </a:p>
          <a:p>
            <a:pPr lvl="2"/>
            <a:r>
              <a:rPr lang="fr-FR" dirty="0" smtClean="0"/>
              <a:t>Haut niveau: ne marche pas du tout</a:t>
            </a:r>
          </a:p>
          <a:p>
            <a:r>
              <a:rPr lang="fr-FR" dirty="0" smtClean="0"/>
              <a:t>Anaérobies = R aminosides</a:t>
            </a:r>
          </a:p>
        </p:txBody>
      </p:sp>
      <p:sp>
        <p:nvSpPr>
          <p:cNvPr id="381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résistances naturelles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92280" y="60071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3/6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824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100" smtClean="0">
                <a:solidFill>
                  <a:srgbClr val="0000FF"/>
                </a:solidFill>
              </a:rPr>
              <a:t>Case: Céphalosporinase inductible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Chromosomique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Ne sort que si le patient est sous C3G =&gt; la seule qui marche: </a:t>
            </a:r>
            <a:r>
              <a:rPr lang="fr-FR" altLang="fr-FR" sz="1900" smtClean="0"/>
              <a:t>cefepime</a:t>
            </a:r>
            <a:endParaRPr lang="fr-FR" altLang="fr-FR" sz="1800" smtClean="0"/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Frequent chez klebsielle ou enterobacter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Niveau d’expression variable</a:t>
            </a:r>
          </a:p>
          <a:p>
            <a:pPr>
              <a:lnSpc>
                <a:spcPct val="80000"/>
              </a:lnSpc>
            </a:pPr>
            <a:r>
              <a:rPr lang="fr-FR" altLang="fr-FR" sz="2100" smtClean="0">
                <a:solidFill>
                  <a:srgbClr val="0000FF"/>
                </a:solidFill>
              </a:rPr>
              <a:t>BLSE: Beta-lactamases à spectre étendu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Plasmidiques: très transmissible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Inactivent toutes beta-lactamines sauf carbapénèmes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Expression variable: souvent S tazo, parfois S cefepime, ceftazidime</a:t>
            </a:r>
          </a:p>
          <a:p>
            <a:pPr>
              <a:lnSpc>
                <a:spcPct val="80000"/>
              </a:lnSpc>
            </a:pPr>
            <a:r>
              <a:rPr lang="fr-FR" altLang="fr-FR" sz="2100" smtClean="0">
                <a:solidFill>
                  <a:srgbClr val="0000FF"/>
                </a:solidFill>
              </a:rPr>
              <a:t>EPC: entérobactérie productrice de carbapénémase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Plasmidiques: très transmissible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Inactivent carbapénèmes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Souvent associé à BLSE</a:t>
            </a:r>
          </a:p>
          <a:p>
            <a:pPr lvl="2">
              <a:lnSpc>
                <a:spcPct val="80000"/>
              </a:lnSpc>
            </a:pPr>
            <a:r>
              <a:rPr lang="fr-FR" altLang="fr-FR" sz="1600" smtClean="0"/>
              <a:t>Toutes bêta-lactamines 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résistances des BGN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092280" y="60071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4/6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186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Résistances naturelles</a:t>
            </a:r>
          </a:p>
          <a:p>
            <a:pPr lvl="1"/>
            <a:r>
              <a:rPr lang="fr-FR" dirty="0" smtClean="0"/>
              <a:t>Normalement pas notées car supposées connues</a:t>
            </a:r>
          </a:p>
          <a:p>
            <a:r>
              <a:rPr lang="fr-FR" dirty="0" smtClean="0"/>
              <a:t>Sensibilité/résistances en cascade</a:t>
            </a:r>
          </a:p>
          <a:p>
            <a:pPr lvl="1"/>
            <a:r>
              <a:rPr lang="fr-FR" dirty="0" err="1" smtClean="0"/>
              <a:t>Staph</a:t>
            </a:r>
            <a:r>
              <a:rPr lang="fr-FR" dirty="0" smtClean="0"/>
              <a:t>: </a:t>
            </a:r>
          </a:p>
          <a:p>
            <a:pPr lvl="2"/>
            <a:r>
              <a:rPr lang="fr-FR" dirty="0" smtClean="0"/>
              <a:t>Si </a:t>
            </a:r>
            <a:r>
              <a:rPr lang="fr-FR" dirty="0" err="1" smtClean="0"/>
              <a:t>oxa</a:t>
            </a:r>
            <a:r>
              <a:rPr lang="fr-FR" dirty="0" smtClean="0"/>
              <a:t>-R = R à toutes bêta-lactamines (sauf, peut être, ceftaroline ou ceftobiprole)</a:t>
            </a:r>
          </a:p>
          <a:p>
            <a:pPr lvl="2"/>
            <a:r>
              <a:rPr lang="fr-FR" dirty="0" smtClean="0"/>
              <a:t>Si </a:t>
            </a:r>
            <a:r>
              <a:rPr lang="fr-FR" dirty="0" err="1" smtClean="0"/>
              <a:t>péni</a:t>
            </a:r>
            <a:r>
              <a:rPr lang="fr-FR" dirty="0" smtClean="0"/>
              <a:t> R et </a:t>
            </a:r>
            <a:r>
              <a:rPr lang="fr-FR" dirty="0" err="1" smtClean="0"/>
              <a:t>oxa</a:t>
            </a:r>
            <a:r>
              <a:rPr lang="fr-FR" dirty="0" smtClean="0"/>
              <a:t>-S = S à toutes BL (sauf </a:t>
            </a:r>
            <a:r>
              <a:rPr lang="fr-FR" dirty="0" err="1" smtClean="0"/>
              <a:t>péni</a:t>
            </a:r>
            <a:r>
              <a:rPr lang="fr-FR" dirty="0" smtClean="0"/>
              <a:t> G/</a:t>
            </a:r>
            <a:r>
              <a:rPr lang="fr-FR" dirty="0" err="1" smtClean="0"/>
              <a:t>amox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Entérobactéries: </a:t>
            </a:r>
          </a:p>
          <a:p>
            <a:pPr lvl="2"/>
            <a:r>
              <a:rPr lang="fr-FR" dirty="0" smtClean="0"/>
              <a:t>Si </a:t>
            </a:r>
            <a:r>
              <a:rPr lang="fr-FR" dirty="0" err="1" smtClean="0"/>
              <a:t>tazo</a:t>
            </a:r>
            <a:r>
              <a:rPr lang="fr-FR" dirty="0" smtClean="0"/>
              <a:t>-R = R aussi à </a:t>
            </a:r>
            <a:r>
              <a:rPr lang="fr-FR" dirty="0" err="1" smtClean="0"/>
              <a:t>augmentin</a:t>
            </a:r>
            <a:endParaRPr lang="fr-FR" dirty="0" smtClean="0"/>
          </a:p>
          <a:p>
            <a:pPr lvl="2"/>
            <a:r>
              <a:rPr lang="fr-FR" dirty="0" smtClean="0"/>
              <a:t>Si céfépime-R = R aussi à céfotaxime/ceftriaxone</a:t>
            </a:r>
          </a:p>
          <a:p>
            <a:pPr lvl="1"/>
            <a:r>
              <a:rPr lang="fr-FR" dirty="0" smtClean="0"/>
              <a:t>Pseudomonas: céfotaxime/ceftriaxone jamais testés car toujours R</a:t>
            </a:r>
          </a:p>
          <a:p>
            <a:r>
              <a:rPr lang="fr-FR" dirty="0" smtClean="0"/>
              <a:t>Les CMI</a:t>
            </a:r>
          </a:p>
          <a:p>
            <a:pPr lvl="1"/>
            <a:r>
              <a:rPr lang="fr-FR" dirty="0" smtClean="0"/>
              <a:t>Même si vous ne connaissez  pas les valeurs normales</a:t>
            </a:r>
          </a:p>
          <a:p>
            <a:pPr lvl="2"/>
            <a:r>
              <a:rPr lang="fr-FR" dirty="0" smtClean="0"/>
              <a:t>Si noté « ≤ n » =&gt; </a:t>
            </a:r>
          </a:p>
          <a:p>
            <a:pPr lvl="3"/>
            <a:r>
              <a:rPr lang="fr-FR" dirty="0" smtClean="0"/>
              <a:t>bactérie très sensible  à cet ATB</a:t>
            </a:r>
          </a:p>
          <a:p>
            <a:pPr lvl="2"/>
            <a:r>
              <a:rPr lang="fr-FR" dirty="0" smtClean="0"/>
              <a:t>Si noté « &gt; n » =&gt; </a:t>
            </a:r>
          </a:p>
          <a:p>
            <a:pPr lvl="3"/>
            <a:r>
              <a:rPr lang="fr-FR" dirty="0" smtClean="0"/>
              <a:t>bactérie résistante  à cet ATB</a:t>
            </a:r>
            <a:endParaRPr lang="fr-FR" dirty="0" smtClean="0"/>
          </a:p>
        </p:txBody>
      </p:sp>
      <p:sp>
        <p:nvSpPr>
          <p:cNvPr id="37893" name="Rectang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Pourquoi le labo ne teste pas toutes les molécules ?</a:t>
            </a:r>
            <a:br>
              <a:rPr lang="fr-FR" sz="3200" dirty="0" smtClean="0"/>
            </a:br>
            <a:r>
              <a:rPr lang="fr-FR" sz="3200" dirty="0" smtClean="0"/>
              <a:t>Il pense que vous êtes super forts en </a:t>
            </a:r>
            <a:r>
              <a:rPr lang="fr-FR" sz="3200" dirty="0" err="1" smtClean="0"/>
              <a:t>bactério</a:t>
            </a:r>
            <a:r>
              <a:rPr lang="fr-FR" sz="3200" dirty="0" smtClean="0"/>
              <a:t> !</a:t>
            </a:r>
            <a:endParaRPr lang="fr-FR" sz="32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7092280" y="60071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5/6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695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6600825" cy="55911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56088" y="2846776"/>
            <a:ext cx="165618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66FF33"/>
                </a:solidFill>
              </a:rPr>
              <a:t>Forcement 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Forcement R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4067944" y="2729581"/>
            <a:ext cx="360040" cy="825081"/>
          </a:xfrm>
          <a:prstGeom prst="ellipse">
            <a:avLst/>
          </a:prstGeom>
          <a:noFill/>
          <a:ln cmpd="sng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6" name="Connecteur droit avec flèche 5"/>
          <p:cNvCxnSpPr>
            <a:endCxn id="5" idx="6"/>
          </p:cNvCxnSpPr>
          <p:nvPr/>
        </p:nvCxnSpPr>
        <p:spPr>
          <a:xfrm flipH="1" flipV="1">
            <a:off x="4427984" y="3142122"/>
            <a:ext cx="504056" cy="171906"/>
          </a:xfrm>
          <a:prstGeom prst="straightConnector1">
            <a:avLst/>
          </a:prstGeom>
          <a:ln w="38100" cmpd="sng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4084247" y="3759228"/>
            <a:ext cx="271730" cy="84817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257837" y="3434344"/>
            <a:ext cx="698251" cy="35352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067944" y="4584224"/>
            <a:ext cx="216024" cy="229695"/>
          </a:xfrm>
          <a:prstGeom prst="ellipse">
            <a:avLst/>
          </a:prstGeom>
          <a:noFill/>
          <a:ln cmpd="sng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14" name="Connecteur droit avec flèche 13"/>
          <p:cNvCxnSpPr>
            <a:endCxn id="12" idx="6"/>
          </p:cNvCxnSpPr>
          <p:nvPr/>
        </p:nvCxnSpPr>
        <p:spPr>
          <a:xfrm flipH="1">
            <a:off x="4283968" y="3554662"/>
            <a:ext cx="804113" cy="1144410"/>
          </a:xfrm>
          <a:prstGeom prst="straightConnector1">
            <a:avLst/>
          </a:prstGeom>
          <a:ln w="38100" cmpd="sng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404003" y="3569059"/>
            <a:ext cx="1320125" cy="13308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2627784" y="6237312"/>
            <a:ext cx="216024" cy="23279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067944" y="4797152"/>
            <a:ext cx="216024" cy="23279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20" name="Connecteur droit avec flèche 19"/>
          <p:cNvCxnSpPr>
            <a:endCxn id="18" idx="6"/>
          </p:cNvCxnSpPr>
          <p:nvPr/>
        </p:nvCxnSpPr>
        <p:spPr>
          <a:xfrm flipH="1">
            <a:off x="2843808" y="3569059"/>
            <a:ext cx="3528392" cy="27846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10800000" flipH="1" flipV="1">
            <a:off x="3839964" y="6499869"/>
            <a:ext cx="4692476" cy="288032"/>
          </a:xfrm>
          <a:prstGeom prst="wedgeRectCallout">
            <a:avLst>
              <a:gd name="adj1" fmla="val -22238"/>
              <a:gd name="adj2" fmla="val -4457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66FF33"/>
                </a:solidFill>
                <a:latin typeface="Calibri" panose="020F0502020204030204" pitchFamily="34" charset="0"/>
              </a:rPr>
              <a:t>Méropénème pas testé car forcement </a:t>
            </a:r>
            <a:r>
              <a:rPr lang="fr-FR" sz="1600" dirty="0" smtClean="0">
                <a:solidFill>
                  <a:srgbClr val="66FF33"/>
                </a:solidFill>
                <a:latin typeface="Calibri" panose="020F0502020204030204" pitchFamily="34" charset="0"/>
              </a:rPr>
              <a:t>S si </a:t>
            </a:r>
            <a:r>
              <a:rPr lang="fr-FR" sz="1600" dirty="0" err="1" smtClean="0">
                <a:solidFill>
                  <a:srgbClr val="66FF33"/>
                </a:solidFill>
                <a:latin typeface="Calibri" panose="020F0502020204030204" pitchFamily="34" charset="0"/>
              </a:rPr>
              <a:t>imi</a:t>
            </a:r>
            <a:r>
              <a:rPr lang="fr-FR" sz="1600" dirty="0" smtClean="0">
                <a:solidFill>
                  <a:srgbClr val="66FF33"/>
                </a:solidFill>
                <a:latin typeface="Calibri" panose="020F0502020204030204" pitchFamily="34" charset="0"/>
              </a:rPr>
              <a:t> S</a:t>
            </a:r>
            <a:endParaRPr lang="fr-FR" sz="16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77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840042"/>
            <a:ext cx="4104456" cy="293047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qu’on veut éviter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Toto résistance aux bêta-lactamines</a:t>
            </a:r>
          </a:p>
          <a:p>
            <a:r>
              <a:rPr lang="fr-FR" sz="2400" dirty="0" smtClean="0"/>
              <a:t>Il faut espérer que d’autres molécules sont actives</a:t>
            </a:r>
          </a:p>
          <a:p>
            <a:pPr lvl="1"/>
            <a:r>
              <a:rPr lang="fr-FR" sz="2000" dirty="0" smtClean="0"/>
              <a:t>Fluoroquinolones (probablement pas)</a:t>
            </a:r>
            <a:endParaRPr lang="fr-FR" sz="2000" dirty="0"/>
          </a:p>
          <a:p>
            <a:pPr lvl="1"/>
            <a:r>
              <a:rPr lang="fr-FR" sz="2000" dirty="0" smtClean="0"/>
              <a:t>Aminosides (</a:t>
            </a:r>
            <a:r>
              <a:rPr lang="fr-FR" sz="2000" dirty="0" err="1" smtClean="0"/>
              <a:t>amikacine</a:t>
            </a:r>
            <a:r>
              <a:rPr lang="fr-FR" sz="2000" dirty="0" smtClean="0"/>
              <a:t> peut être)</a:t>
            </a:r>
          </a:p>
          <a:p>
            <a:pPr lvl="1"/>
            <a:r>
              <a:rPr lang="fr-FR" sz="2000" dirty="0" smtClean="0"/>
              <a:t>Colistine (si pas </a:t>
            </a:r>
            <a:r>
              <a:rPr lang="fr-FR" sz="2000" i="1" dirty="0"/>
              <a:t>Proteus, </a:t>
            </a:r>
            <a:r>
              <a:rPr lang="fr-FR" sz="2000" i="1" dirty="0" err="1" smtClean="0"/>
              <a:t>Morganella</a:t>
            </a:r>
            <a:r>
              <a:rPr lang="fr-FR" sz="2000" i="1" dirty="0"/>
              <a:t>, </a:t>
            </a:r>
            <a:r>
              <a:rPr lang="fr-FR" sz="2000" i="1" dirty="0" err="1" smtClean="0"/>
              <a:t>Serratia</a:t>
            </a:r>
            <a:r>
              <a:rPr lang="fr-FR" sz="2000" i="1" dirty="0" smtClean="0"/>
              <a:t> </a:t>
            </a:r>
            <a:r>
              <a:rPr lang="fr-FR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4533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 rot="-370480">
            <a:off x="1849955" y="770083"/>
            <a:ext cx="62093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6000" dirty="0" smtClean="0">
                <a:solidFill>
                  <a:srgbClr val="FFFF00"/>
                </a:solidFill>
                <a:latin typeface="AR DARLING"/>
              </a:rPr>
              <a:t>La lecture de l’Antibiogramme</a:t>
            </a:r>
            <a:endParaRPr lang="fr-FR" altLang="fr-FR" sz="6000" dirty="0">
              <a:solidFill>
                <a:srgbClr val="FFFF00"/>
              </a:solidFill>
              <a:latin typeface="AR DARLING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71800" y="49411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Fin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35" y="2852936"/>
            <a:ext cx="4898361" cy="115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59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8" name="Organigramme : Processus 7"/>
          <p:cNvSpPr/>
          <p:nvPr/>
        </p:nvSpPr>
        <p:spPr>
          <a:xfrm>
            <a:off x="1116013" y="1628775"/>
            <a:ext cx="6335712" cy="79216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9" name="Organigramme : Processus 8"/>
          <p:cNvSpPr/>
          <p:nvPr/>
        </p:nvSpPr>
        <p:spPr>
          <a:xfrm>
            <a:off x="1042988" y="1628775"/>
            <a:ext cx="1944687" cy="171926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3318" name="ZoneTexte 9"/>
          <p:cNvSpPr txBox="1">
            <a:spLocks noChangeArrowheads="1"/>
          </p:cNvSpPr>
          <p:nvPr/>
        </p:nvSpPr>
        <p:spPr bwMode="auto">
          <a:xfrm rot="-370480">
            <a:off x="869950" y="906463"/>
            <a:ext cx="79676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8000">
                <a:solidFill>
                  <a:srgbClr val="FFFF00"/>
                </a:solidFill>
                <a:latin typeface="AR DARLING"/>
              </a:rPr>
              <a:t>L’Antibiothérapie</a:t>
            </a:r>
          </a:p>
        </p:txBody>
      </p:sp>
      <p:sp>
        <p:nvSpPr>
          <p:cNvPr id="13319" name="AutoShape 15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13320" name="AutoShape 17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13321" name="AutoShape 19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pic>
        <p:nvPicPr>
          <p:cNvPr id="13323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292600"/>
            <a:ext cx="24479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73" y="4077072"/>
            <a:ext cx="2016223" cy="278092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9" y="-27384"/>
            <a:ext cx="7407934" cy="1116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31" y="2344238"/>
            <a:ext cx="5462809" cy="170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052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Indications:</a:t>
            </a:r>
          </a:p>
          <a:p>
            <a:pPr lvl="1"/>
            <a:r>
              <a:rPr lang="fr-FR" dirty="0" smtClean="0"/>
              <a:t>Infections graves: sepsis (ex) grave, choc septique, endocardite</a:t>
            </a:r>
          </a:p>
          <a:p>
            <a:pPr lvl="1"/>
            <a:r>
              <a:rPr lang="fr-FR" dirty="0" smtClean="0"/>
              <a:t>Certains BGN: </a:t>
            </a:r>
            <a:r>
              <a:rPr lang="fr-FR" i="1" dirty="0" smtClean="0"/>
              <a:t>P. aeruginosa, </a:t>
            </a:r>
            <a:r>
              <a:rPr lang="fr-FR" i="1" dirty="0" err="1" smtClean="0"/>
              <a:t>Acinetobacter</a:t>
            </a:r>
            <a:r>
              <a:rPr lang="fr-FR" dirty="0" smtClean="0"/>
              <a:t>, suspicion BLSE, EPC</a:t>
            </a:r>
          </a:p>
          <a:p>
            <a:pPr lvl="2"/>
            <a:r>
              <a:rPr lang="fr-FR" dirty="0" smtClean="0"/>
              <a:t>Augmenter la chance d’avoir une molécule active en probabiliste</a:t>
            </a:r>
          </a:p>
          <a:p>
            <a:pPr lvl="1"/>
            <a:r>
              <a:rPr lang="fr-FR" dirty="0" smtClean="0"/>
              <a:t>Certains antibiotiques: acide </a:t>
            </a:r>
            <a:r>
              <a:rPr lang="fr-FR" dirty="0" err="1" smtClean="0"/>
              <a:t>fusidique</a:t>
            </a:r>
            <a:r>
              <a:rPr lang="fr-FR" dirty="0" smtClean="0"/>
              <a:t>, fosfomycine, rifampicine </a:t>
            </a:r>
          </a:p>
          <a:p>
            <a:pPr lvl="2"/>
            <a:r>
              <a:rPr lang="fr-FR" dirty="0" smtClean="0"/>
              <a:t>Prévention de la sélection de résistances</a:t>
            </a:r>
          </a:p>
          <a:p>
            <a:r>
              <a:rPr lang="fr-FR" dirty="0" smtClean="0"/>
              <a:t>Combien de temps ?</a:t>
            </a:r>
          </a:p>
          <a:p>
            <a:pPr lvl="1"/>
            <a:r>
              <a:rPr lang="fr-FR" dirty="0" smtClean="0"/>
              <a:t>1 (à 3 jours maximum): le plus souvent</a:t>
            </a:r>
          </a:p>
          <a:p>
            <a:pPr lvl="2"/>
            <a:r>
              <a:rPr lang="fr-FR" dirty="0" smtClean="0"/>
              <a:t>Le temps d’avoir un antibiogramme et d’adapter</a:t>
            </a:r>
          </a:p>
          <a:p>
            <a:pPr lvl="1"/>
            <a:r>
              <a:rPr lang="fr-FR" dirty="0" smtClean="0"/>
              <a:t>Rarement plus longtemps (endocardites, infections sur matériel..)</a:t>
            </a:r>
          </a:p>
          <a:p>
            <a:pPr lvl="1"/>
            <a:endParaRPr lang="fr-FR" dirty="0"/>
          </a:p>
        </p:txBody>
      </p:sp>
      <p:sp>
        <p:nvSpPr>
          <p:cNvPr id="274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Ce qui motive une association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91685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Avant</a:t>
            </a:r>
          </a:p>
          <a:p>
            <a:pPr lvl="1"/>
            <a:r>
              <a:rPr lang="fr-FR" dirty="0" smtClean="0"/>
              <a:t>SG = sepsis + dysfonction d’organe</a:t>
            </a:r>
          </a:p>
          <a:p>
            <a:pPr lvl="1"/>
            <a:r>
              <a:rPr lang="fr-FR" dirty="0" smtClean="0"/>
              <a:t>CS = besoin d’amines</a:t>
            </a:r>
          </a:p>
          <a:p>
            <a:r>
              <a:rPr lang="fr-FR" dirty="0" smtClean="0"/>
              <a:t>Maintenant </a:t>
            </a:r>
          </a:p>
          <a:p>
            <a:pPr lvl="1"/>
            <a:r>
              <a:rPr lang="fr-FR" dirty="0" smtClean="0"/>
              <a:t>Sepsis = forcément grave =↗ </a:t>
            </a:r>
            <a:r>
              <a:rPr lang="fr-FR" dirty="0"/>
              <a:t>SOFA ≥ 2 </a:t>
            </a:r>
            <a:r>
              <a:rPr lang="fr-FR" dirty="0" smtClean="0"/>
              <a:t>points, ou </a:t>
            </a:r>
            <a:r>
              <a:rPr lang="fr-FR" dirty="0" err="1" smtClean="0"/>
              <a:t>qSOFA</a:t>
            </a:r>
            <a:r>
              <a:rPr lang="fr-FR" dirty="0" smtClean="0"/>
              <a:t> ≥ 2</a:t>
            </a:r>
          </a:p>
          <a:p>
            <a:pPr lvl="1">
              <a:lnSpc>
                <a:spcPct val="80000"/>
              </a:lnSpc>
            </a:pPr>
            <a:r>
              <a:rPr lang="fr-FR" dirty="0" smtClean="0"/>
              <a:t>CS = besoin d’amines</a:t>
            </a:r>
            <a:r>
              <a:rPr lang="fr-FR" sz="2400" dirty="0"/>
              <a:t> </a:t>
            </a:r>
            <a:r>
              <a:rPr lang="fr-FR" sz="2400" dirty="0" smtClean="0"/>
              <a:t>/ PAM </a:t>
            </a:r>
            <a:r>
              <a:rPr lang="fr-FR" sz="2400" dirty="0"/>
              <a:t>≥ 65 mm Hg </a:t>
            </a:r>
            <a:r>
              <a:rPr lang="fr-FR" sz="2400" dirty="0" smtClean="0"/>
              <a:t>ET lactates </a:t>
            </a:r>
            <a:r>
              <a:rPr lang="fr-FR" sz="2400" dirty="0"/>
              <a:t>&gt; 2 </a:t>
            </a:r>
            <a:r>
              <a:rPr lang="fr-FR" sz="2400" dirty="0" err="1"/>
              <a:t>mmol</a:t>
            </a:r>
            <a:r>
              <a:rPr lang="fr-FR" sz="2400" dirty="0"/>
              <a:t>/l</a:t>
            </a:r>
            <a:endParaRPr lang="fr-FR" dirty="0" smtClean="0"/>
          </a:p>
          <a:p>
            <a:r>
              <a:rPr lang="fr-FR" dirty="0" smtClean="0"/>
              <a:t>Risque de confusion</a:t>
            </a:r>
          </a:p>
          <a:p>
            <a:pPr lvl="1"/>
            <a:r>
              <a:rPr lang="fr-FR" dirty="0" smtClean="0"/>
              <a:t>Si on parle de « vieux » sepsis pour une infection non grave, un réa va penser que le patient est plus grave qu'en réalité, et utiliser trop d‘ATB inutilement</a:t>
            </a:r>
          </a:p>
          <a:p>
            <a:pPr lvl="1"/>
            <a:r>
              <a:rPr lang="fr-FR" dirty="0" smtClean="0"/>
              <a:t>Si un réa </a:t>
            </a:r>
            <a:r>
              <a:rPr lang="fr-FR" dirty="0"/>
              <a:t>parle de </a:t>
            </a:r>
            <a:r>
              <a:rPr lang="fr-FR" dirty="0" smtClean="0"/>
              <a:t>«nouveau» sepsis, un médecin « pas à jour » risque de méconnaître la gravité du patient</a:t>
            </a:r>
          </a:p>
          <a:p>
            <a:endParaRPr lang="fr-FR" dirty="0"/>
          </a:p>
        </p:txBody>
      </p:sp>
      <p:sp>
        <p:nvSpPr>
          <p:cNvPr id="132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Ancien sepsis grave vs nouveau sepsis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090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altLang="fr-FR" smtClean="0"/>
              <a:t>Infection abdominale (péritonite, …)</a:t>
            </a:r>
          </a:p>
          <a:p>
            <a:pPr lvl="1"/>
            <a:r>
              <a:rPr lang="fr-FR" altLang="fr-FR" smtClean="0"/>
              <a:t>Infection des tissus mous (fasciite nécrosante, gangrène gazeuse..)</a:t>
            </a:r>
          </a:p>
          <a:p>
            <a:pPr lvl="1"/>
            <a:r>
              <a:rPr lang="fr-FR" altLang="fr-FR" smtClean="0"/>
              <a:t>Corps étranger</a:t>
            </a:r>
          </a:p>
          <a:p>
            <a:pPr lvl="1"/>
            <a:r>
              <a:rPr lang="fr-FR" altLang="fr-FR" smtClean="0"/>
              <a:t>Drainage</a:t>
            </a:r>
          </a:p>
          <a:p>
            <a:endParaRPr lang="fr-FR" altLang="fr-FR" smtClean="0"/>
          </a:p>
        </p:txBody>
      </p:sp>
      <p:sp>
        <p:nvSpPr>
          <p:cNvPr id="27955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Chirurgie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123808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altLang="fr-FR" dirty="0" smtClean="0"/>
              <a:t>Pas de sous-dosage pour petite infection !!!</a:t>
            </a:r>
          </a:p>
          <a:p>
            <a:pPr lvl="1"/>
            <a:r>
              <a:rPr lang="fr-FR" altLang="fr-FR" dirty="0" smtClean="0"/>
              <a:t>mg/kg de poids pour infections graves</a:t>
            </a:r>
          </a:p>
          <a:p>
            <a:pPr lvl="1"/>
            <a:r>
              <a:rPr lang="fr-FR" altLang="fr-FR" dirty="0" smtClean="0"/>
              <a:t>Il faut souvent des posologies plus élevées que celles du Vidal</a:t>
            </a:r>
          </a:p>
          <a:p>
            <a:pPr lvl="2"/>
            <a:r>
              <a:rPr lang="fr-FR" altLang="fr-FR" dirty="0" smtClean="0"/>
              <a:t>Posologie Vidal: anciennes, pas toujours remises à jour suivant évolution résistances et progrès PK/PD: suivez </a:t>
            </a:r>
            <a:r>
              <a:rPr lang="fr-FR" altLang="fr-FR" dirty="0" err="1" smtClean="0"/>
              <a:t>antibiogilar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Parfois, pas d’alternative: infection sévère et bactérie peu sensible</a:t>
            </a:r>
          </a:p>
          <a:p>
            <a:pPr lvl="2"/>
            <a:r>
              <a:rPr lang="fr-FR" altLang="fr-FR" dirty="0" smtClean="0"/>
              <a:t>Alors on monte encore les doses</a:t>
            </a:r>
          </a:p>
          <a:p>
            <a:pPr lvl="1"/>
            <a:r>
              <a:rPr lang="fr-FR" altLang="fr-FR" dirty="0" smtClean="0"/>
              <a:t>Chez l’insuffisant rénal</a:t>
            </a:r>
          </a:p>
          <a:p>
            <a:pPr lvl="2"/>
            <a:r>
              <a:rPr lang="fr-FR" altLang="fr-FR" dirty="0" smtClean="0"/>
              <a:t>Adapter les doses: appli hôpital ou </a:t>
            </a:r>
            <a:r>
              <a:rPr lang="fr-FR" altLang="fr-FR" dirty="0" err="1" smtClean="0"/>
              <a:t>gpr</a:t>
            </a:r>
            <a:r>
              <a:rPr lang="fr-FR" altLang="fr-FR" dirty="0" smtClean="0"/>
              <a:t> via </a:t>
            </a:r>
            <a:r>
              <a:rPr lang="fr-FR" altLang="fr-FR" dirty="0" err="1" smtClean="0"/>
              <a:t>vidal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hopital</a:t>
            </a:r>
            <a:endParaRPr lang="fr-FR" altLang="fr-FR" dirty="0" smtClean="0"/>
          </a:p>
        </p:txBody>
      </p:sp>
      <p:sp>
        <p:nvSpPr>
          <p:cNvPr id="280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Posologie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42625886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fr-FR" altLang="fr-FR" dirty="0" smtClean="0"/>
              <a:t>IV: meilleure biodisponibilité/rapidité de diffusion</a:t>
            </a:r>
          </a:p>
          <a:p>
            <a:pPr lvl="2"/>
            <a:r>
              <a:rPr lang="fr-FR" altLang="fr-FR" dirty="0" smtClean="0"/>
              <a:t>Infections </a:t>
            </a:r>
            <a:r>
              <a:rPr lang="fr-FR" altLang="fr-FR" dirty="0" smtClean="0"/>
              <a:t>graves au début</a:t>
            </a:r>
          </a:p>
          <a:p>
            <a:pPr lvl="2"/>
            <a:r>
              <a:rPr lang="fr-FR" altLang="fr-FR" dirty="0" smtClean="0"/>
              <a:t>Si besoin fortes doses</a:t>
            </a:r>
          </a:p>
          <a:p>
            <a:pPr lvl="2"/>
            <a:endParaRPr lang="fr-FR" altLang="fr-FR" dirty="0" smtClean="0"/>
          </a:p>
          <a:p>
            <a:pPr lvl="1"/>
            <a:r>
              <a:rPr lang="fr-FR" altLang="fr-FR" dirty="0" smtClean="0"/>
              <a:t>PO</a:t>
            </a:r>
            <a:r>
              <a:rPr lang="fr-FR" altLang="fr-FR" dirty="0" smtClean="0"/>
              <a:t>: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Si pas de troubles de </a:t>
            </a:r>
            <a:r>
              <a:rPr lang="fr-FR" altLang="fr-FR" dirty="0" smtClean="0"/>
              <a:t>déglutition, d’absorption ou de compréhe</a:t>
            </a:r>
            <a:r>
              <a:rPr lang="fr-FR" altLang="fr-FR" dirty="0" smtClean="0"/>
              <a:t>nsion</a:t>
            </a:r>
          </a:p>
          <a:p>
            <a:pPr lvl="2"/>
            <a:r>
              <a:rPr lang="fr-FR" altLang="fr-FR" dirty="0" smtClean="0"/>
              <a:t>Si molécule à bonne biodisponibilité orale</a:t>
            </a:r>
          </a:p>
          <a:p>
            <a:pPr lvl="2"/>
            <a:endParaRPr lang="fr-FR" altLang="fr-FR" dirty="0" smtClean="0"/>
          </a:p>
          <a:p>
            <a:pPr lvl="1"/>
            <a:r>
              <a:rPr lang="fr-FR" altLang="fr-FR" dirty="0" smtClean="0"/>
              <a:t>IM et antibiothérapie locale à proscrire sauf rares situations </a:t>
            </a:r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r>
              <a:rPr lang="fr-FR" altLang="fr-FR" dirty="0" smtClean="0"/>
              <a:t>SC: envisageable pour ceftriaxone si retour à domicile ou évite </a:t>
            </a:r>
            <a:r>
              <a:rPr lang="fr-FR" altLang="fr-FR" dirty="0" smtClean="0"/>
              <a:t>VVC</a:t>
            </a:r>
            <a:endParaRPr lang="fr-FR" altLang="fr-FR" dirty="0" smtClean="0"/>
          </a:p>
        </p:txBody>
      </p:sp>
      <p:sp>
        <p:nvSpPr>
          <p:cNvPr id="282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Voie d’administration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7508875" y="5791200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147829384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Rythme d’administration</a:t>
            </a:r>
            <a:endParaRPr lang="fr-FR" alt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61" y="0"/>
            <a:ext cx="390633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1"/>
          <p:cNvSpPr txBox="1">
            <a:spLocks/>
          </p:cNvSpPr>
          <p:nvPr/>
        </p:nvSpPr>
        <p:spPr>
          <a:xfrm>
            <a:off x="-8880" y="2564904"/>
            <a:ext cx="8363272" cy="40902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1" kern="1200">
                <a:solidFill>
                  <a:srgbClr val="0000FF"/>
                </a:solidFill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fr-FR" altLang="fr-FR" b="1" dirty="0" smtClean="0">
                <a:solidFill>
                  <a:srgbClr val="0070C0"/>
                </a:solidFill>
              </a:rPr>
              <a:t>Concentration- dépendants</a:t>
            </a:r>
            <a:r>
              <a:rPr lang="fr-FR" altLang="fr-FR" dirty="0" smtClean="0"/>
              <a:t>: objectif = </a:t>
            </a:r>
            <a:r>
              <a:rPr lang="fr-FR" altLang="fr-FR" b="1" dirty="0" smtClean="0">
                <a:solidFill>
                  <a:srgbClr val="FF3300"/>
                </a:solidFill>
              </a:rPr>
              <a:t>Pic élevé</a:t>
            </a:r>
            <a:r>
              <a:rPr lang="fr-FR" altLang="fr-FR" dirty="0" smtClean="0"/>
              <a:t> 8-10x la CMI</a:t>
            </a:r>
          </a:p>
          <a:p>
            <a:pPr lvl="2"/>
            <a:r>
              <a:rPr lang="fr-FR" altLang="fr-FR" dirty="0" smtClean="0"/>
              <a:t>Une seule dose/j, mais une grosse dose</a:t>
            </a:r>
          </a:p>
          <a:p>
            <a:pPr lvl="3"/>
            <a:r>
              <a:rPr lang="fr-FR" altLang="fr-FR" dirty="0" err="1" smtClean="0"/>
              <a:t>Amiklin</a:t>
            </a:r>
            <a:r>
              <a:rPr lang="fr-FR" altLang="fr-FR" dirty="0" smtClean="0"/>
              <a:t> et Daptomycine</a:t>
            </a:r>
          </a:p>
          <a:p>
            <a:pPr lvl="1"/>
            <a:r>
              <a:rPr lang="fr-FR" altLang="fr-FR" b="1" dirty="0" smtClean="0">
                <a:solidFill>
                  <a:srgbClr val="0070C0"/>
                </a:solidFill>
              </a:rPr>
              <a:t>Temps-dépendants</a:t>
            </a:r>
            <a:r>
              <a:rPr lang="fr-FR" altLang="fr-FR" dirty="0" smtClean="0"/>
              <a:t>: objectif = le plus </a:t>
            </a:r>
            <a:r>
              <a:rPr lang="fr-FR" altLang="fr-FR" b="1" dirty="0" smtClean="0">
                <a:solidFill>
                  <a:srgbClr val="FF0000"/>
                </a:solidFill>
              </a:rPr>
              <a:t>longtemps</a:t>
            </a:r>
            <a:r>
              <a:rPr lang="fr-FR" altLang="fr-FR" dirty="0" smtClean="0">
                <a:solidFill>
                  <a:srgbClr val="FF0000"/>
                </a:solidFill>
              </a:rPr>
              <a:t> </a:t>
            </a:r>
            <a:r>
              <a:rPr lang="fr-FR" altLang="fr-FR" dirty="0" smtClean="0"/>
              <a:t>possible </a:t>
            </a:r>
            <a:r>
              <a:rPr lang="fr-FR" altLang="fr-FR" b="1" dirty="0" smtClean="0">
                <a:solidFill>
                  <a:srgbClr val="FF0000"/>
                </a:solidFill>
              </a:rPr>
              <a:t>&gt; CMI</a:t>
            </a:r>
          </a:p>
          <a:p>
            <a:pPr lvl="2"/>
            <a:r>
              <a:rPr lang="fr-FR" altLang="fr-FR" dirty="0" smtClean="0"/>
              <a:t>Objectif minimal (chez un immunocompétent): 50% du temps &gt; CMI</a:t>
            </a:r>
          </a:p>
          <a:p>
            <a:pPr lvl="2"/>
            <a:r>
              <a:rPr lang="fr-FR" altLang="fr-FR" dirty="0" smtClean="0"/>
              <a:t>Chez un immunodéprimé: plutôt 100% de temps</a:t>
            </a:r>
          </a:p>
          <a:p>
            <a:pPr lvl="2"/>
            <a:r>
              <a:rPr lang="fr-FR" altLang="fr-FR" dirty="0" smtClean="0"/>
              <a:t>Malades graves de réanimation: 100% de temps à 4x la CMI</a:t>
            </a:r>
          </a:p>
          <a:p>
            <a:pPr lvl="3"/>
            <a:r>
              <a:rPr lang="fr-FR" altLang="fr-FR" dirty="0" smtClean="0"/>
              <a:t>Si on a pas de CMI, on cible le plus gros chiffre ou ça reste sensible (8 pour le </a:t>
            </a:r>
            <a:r>
              <a:rPr lang="fr-FR" altLang="fr-FR" dirty="0" err="1" smtClean="0"/>
              <a:t>pyo</a:t>
            </a:r>
            <a:r>
              <a:rPr lang="fr-FR" altLang="fr-FR" dirty="0" smtClean="0"/>
              <a:t>)</a:t>
            </a:r>
          </a:p>
          <a:p>
            <a:pPr lvl="2"/>
            <a:r>
              <a:rPr lang="fr-FR" altLang="fr-FR" dirty="0" smtClean="0"/>
              <a:t>Pour ca, il faut 3-4 -6 doses/ j ou de la perf continue</a:t>
            </a:r>
          </a:p>
          <a:p>
            <a:pPr lvl="4"/>
            <a:r>
              <a:rPr lang="fr-FR" altLang="fr-FR" dirty="0" smtClean="0"/>
              <a:t>Beta-</a:t>
            </a:r>
            <a:r>
              <a:rPr lang="fr-FR" altLang="fr-FR" dirty="0" err="1" smtClean="0"/>
              <a:t>lactamines</a:t>
            </a:r>
            <a:r>
              <a:rPr lang="fr-FR" altLang="fr-FR" dirty="0" smtClean="0"/>
              <a:t> (</a:t>
            </a:r>
            <a:r>
              <a:rPr lang="fr-FR" altLang="fr-FR" dirty="0" err="1" smtClean="0"/>
              <a:t>claf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axepim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tazo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méro</a:t>
            </a:r>
            <a:r>
              <a:rPr lang="fr-FR" altLang="fr-FR" dirty="0" smtClean="0"/>
              <a:t>…) et vancomycine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080913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altLang="fr-FR" dirty="0" smtClean="0"/>
              <a:t>Mise en route du traitement</a:t>
            </a:r>
          </a:p>
          <a:p>
            <a:pPr lvl="1"/>
            <a:r>
              <a:rPr lang="fr-FR" altLang="fr-FR" dirty="0" smtClean="0"/>
              <a:t>Délai entre diagnostic et première prise d’ATB</a:t>
            </a:r>
          </a:p>
          <a:p>
            <a:pPr lvl="2"/>
            <a:r>
              <a:rPr lang="fr-FR" altLang="fr-FR" dirty="0" smtClean="0"/>
              <a:t>Péjoratif si retardé: Sepsis, choc septique</a:t>
            </a:r>
          </a:p>
          <a:p>
            <a:r>
              <a:rPr lang="fr-FR" altLang="fr-FR" dirty="0" smtClean="0"/>
              <a:t>Durées de traitement</a:t>
            </a:r>
          </a:p>
          <a:p>
            <a:pPr lvl="1"/>
            <a:r>
              <a:rPr lang="fr-FR" altLang="fr-FR" dirty="0" smtClean="0"/>
              <a:t>De plus en plus courtes (voir appli), par exemple:</a:t>
            </a:r>
          </a:p>
          <a:p>
            <a:pPr lvl="2"/>
            <a:r>
              <a:rPr lang="fr-FR" altLang="fr-FR" dirty="0" smtClean="0"/>
              <a:t>Pneumonies (dont nosocomiales): 7j</a:t>
            </a:r>
          </a:p>
          <a:p>
            <a:pPr lvl="2"/>
            <a:r>
              <a:rPr lang="fr-FR" altLang="fr-FR" dirty="0" smtClean="0"/>
              <a:t>Pyélonéphrites: 7j</a:t>
            </a:r>
          </a:p>
          <a:p>
            <a:pPr lvl="1"/>
            <a:r>
              <a:rPr lang="fr-FR" altLang="fr-FR" dirty="0" smtClean="0"/>
              <a:t>Certaines demandent des traitements longs</a:t>
            </a:r>
          </a:p>
          <a:p>
            <a:pPr lvl="2"/>
            <a:r>
              <a:rPr lang="fr-FR" altLang="fr-FR" dirty="0" smtClean="0"/>
              <a:t>Infections os, </a:t>
            </a:r>
            <a:r>
              <a:rPr lang="fr-FR" altLang="fr-FR" dirty="0" err="1" smtClean="0"/>
              <a:t>bk</a:t>
            </a:r>
            <a:r>
              <a:rPr lang="fr-FR" altLang="fr-FR" dirty="0" smtClean="0"/>
              <a:t>, endocardite, infections sur matériel</a:t>
            </a:r>
          </a:p>
          <a:p>
            <a:pPr lvl="2"/>
            <a:r>
              <a:rPr lang="fr-FR" altLang="fr-FR" dirty="0" smtClean="0"/>
              <a:t>Avis infectiologue impératif</a:t>
            </a:r>
          </a:p>
          <a:p>
            <a:r>
              <a:rPr lang="fr-FR" altLang="fr-FR" dirty="0" smtClean="0"/>
              <a:t>Pensez à:</a:t>
            </a:r>
          </a:p>
          <a:p>
            <a:pPr lvl="1"/>
            <a:r>
              <a:rPr lang="fr-FR" altLang="fr-FR" dirty="0" smtClean="0"/>
              <a:t>Si administration urgente (bactériémie), ne vous contentez pas de la prescription informatisée: Dites à l’IDE que la 1ère dose est urgente.</a:t>
            </a:r>
          </a:p>
          <a:p>
            <a:pPr lvl="1"/>
            <a:r>
              <a:rPr lang="fr-FR" altLang="fr-FR" dirty="0" smtClean="0"/>
              <a:t>Limitez la durée des associations au minimum</a:t>
            </a:r>
            <a:endParaRPr lang="fr-FR" altLang="fr-FR" dirty="0" smtClean="0"/>
          </a:p>
        </p:txBody>
      </p:sp>
      <p:sp>
        <p:nvSpPr>
          <p:cNvPr id="288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 temps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74197113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Notez d’emblée la date de fin du traitement</a:t>
            </a:r>
            <a:endParaRPr lang="fr-FR" dirty="0" smtClean="0"/>
          </a:p>
        </p:txBody>
      </p:sp>
      <p:sp>
        <p:nvSpPr>
          <p:cNvPr id="67586" name="Rectangle 3"/>
          <p:cNvSpPr>
            <a:spLocks noGrp="1"/>
          </p:cNvSpPr>
          <p:nvPr>
            <p:ph type="body" idx="4294967295"/>
          </p:nvPr>
        </p:nvSpPr>
        <p:spPr>
          <a:xfrm>
            <a:off x="0" y="1989138"/>
            <a:ext cx="8229600" cy="4017962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Risque d’oublier d’arrêter</a:t>
            </a: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Ne vous empêche pas de poursuivre si besoin</a:t>
            </a:r>
          </a:p>
        </p:txBody>
      </p:sp>
      <p:sp>
        <p:nvSpPr>
          <p:cNvPr id="67587" name="AutoShape 5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88" name="AutoShape 7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89" name="AutoShape 9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0" name="AutoShape 11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1" name="AutoShape 13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2" name="AutoShape 15" descr="Images intégrées 3"/>
          <p:cNvSpPr>
            <a:spLocks noChangeAspect="1" noChangeArrowheads="1"/>
          </p:cNvSpPr>
          <p:nvPr/>
        </p:nvSpPr>
        <p:spPr bwMode="auto">
          <a:xfrm>
            <a:off x="4424363" y="3328988"/>
            <a:ext cx="295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3" name="AutoShape 17" descr="Images intégrées 3"/>
          <p:cNvSpPr>
            <a:spLocks noChangeAspect="1" noChangeArrowheads="1"/>
          </p:cNvSpPr>
          <p:nvPr/>
        </p:nvSpPr>
        <p:spPr bwMode="auto">
          <a:xfrm>
            <a:off x="4424363" y="3328988"/>
            <a:ext cx="295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67594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6838"/>
            <a:ext cx="908843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Line 20"/>
          <p:cNvSpPr>
            <a:spLocks noChangeShapeType="1"/>
          </p:cNvSpPr>
          <p:nvPr/>
        </p:nvSpPr>
        <p:spPr bwMode="auto">
          <a:xfrm>
            <a:off x="2268538" y="2349500"/>
            <a:ext cx="6551612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6759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41888"/>
            <a:ext cx="89725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7" name="Line 23"/>
          <p:cNvSpPr>
            <a:spLocks noChangeShapeType="1"/>
          </p:cNvSpPr>
          <p:nvPr/>
        </p:nvSpPr>
        <p:spPr bwMode="auto">
          <a:xfrm>
            <a:off x="2123728" y="4725144"/>
            <a:ext cx="6696422" cy="17280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161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Savoir attendre</a:t>
            </a:r>
          </a:p>
          <a:p>
            <a:pPr lvl="1"/>
            <a:r>
              <a:rPr lang="fr-FR" altLang="fr-FR" dirty="0" smtClean="0"/>
              <a:t>L’effet sur la température, les signes cliniques (et radiologiques) n’est pas immédiat</a:t>
            </a:r>
          </a:p>
          <a:p>
            <a:r>
              <a:rPr lang="fr-FR" altLang="fr-FR" dirty="0"/>
              <a:t>Tous les jours, </a:t>
            </a:r>
            <a:r>
              <a:rPr lang="fr-FR" altLang="fr-FR" dirty="0" smtClean="0"/>
              <a:t>se poser </a:t>
            </a:r>
            <a:r>
              <a:rPr lang="fr-FR" altLang="fr-FR" dirty="0"/>
              <a:t>les 2 questions</a:t>
            </a:r>
          </a:p>
          <a:p>
            <a:pPr lvl="1"/>
            <a:r>
              <a:rPr lang="fr-FR" altLang="fr-FR" dirty="0"/>
              <a:t>cette antibiothérapie est - elle efficace </a:t>
            </a:r>
            <a:r>
              <a:rPr lang="fr-FR" altLang="fr-FR" dirty="0" smtClean="0"/>
              <a:t>? si </a:t>
            </a:r>
            <a:r>
              <a:rPr lang="fr-FR" altLang="fr-FR" dirty="0"/>
              <a:t>non, changement </a:t>
            </a:r>
          </a:p>
          <a:p>
            <a:pPr lvl="1"/>
            <a:r>
              <a:rPr lang="fr-FR" altLang="fr-FR" dirty="0"/>
              <a:t>cette antibiothérapie est - elle encore utile ? </a:t>
            </a:r>
            <a:r>
              <a:rPr lang="fr-FR" altLang="fr-FR" dirty="0" smtClean="0"/>
              <a:t> si </a:t>
            </a:r>
            <a:r>
              <a:rPr lang="fr-FR" altLang="fr-FR" dirty="0"/>
              <a:t>non, arrêt</a:t>
            </a:r>
          </a:p>
          <a:p>
            <a:r>
              <a:rPr lang="fr-FR" altLang="fr-FR" dirty="0" smtClean="0"/>
              <a:t>A 48-72 heures</a:t>
            </a:r>
          </a:p>
          <a:p>
            <a:pPr lvl="1"/>
            <a:r>
              <a:rPr lang="fr-FR" altLang="fr-FR" dirty="0" smtClean="0"/>
              <a:t> première idée sur l’efficacité</a:t>
            </a:r>
          </a:p>
          <a:p>
            <a:pPr lvl="1"/>
            <a:r>
              <a:rPr lang="fr-FR" altLang="fr-FR" dirty="0" smtClean="0"/>
              <a:t> retour des examens bactériologiques et antibiogrammes</a:t>
            </a:r>
          </a:p>
          <a:p>
            <a:pPr lvl="1"/>
            <a:r>
              <a:rPr lang="fr-FR" altLang="fr-FR" dirty="0" smtClean="0"/>
              <a:t> désescalade (spectre, association- monothérapie, coût)</a:t>
            </a:r>
          </a:p>
          <a:p>
            <a:r>
              <a:rPr lang="fr-FR" altLang="fr-FR" dirty="0" smtClean="0"/>
              <a:t>A J7</a:t>
            </a:r>
          </a:p>
          <a:p>
            <a:pPr lvl="1"/>
            <a:r>
              <a:rPr lang="fr-FR" altLang="fr-FR" dirty="0" smtClean="0"/>
              <a:t>Si ATB poursuivi (hors indication de traitement long: IUM, IOA, IE)</a:t>
            </a:r>
          </a:p>
          <a:p>
            <a:pPr lvl="1"/>
            <a:r>
              <a:rPr lang="fr-FR" altLang="fr-FR" dirty="0" smtClean="0"/>
              <a:t>Justification indispensable de la poursuite</a:t>
            </a:r>
          </a:p>
          <a:p>
            <a:pPr lvl="1"/>
            <a:r>
              <a:rPr lang="fr-FR" altLang="fr-FR" dirty="0" smtClean="0"/>
              <a:t>Pensez à compter depuis la mise en place du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ATB, dont aux urgences</a:t>
            </a:r>
          </a:p>
          <a:p>
            <a:pPr lvl="1"/>
            <a:endParaRPr lang="fr-FR" altLang="fr-FR" dirty="0" smtClean="0"/>
          </a:p>
        </p:txBody>
      </p:sp>
      <p:sp>
        <p:nvSpPr>
          <p:cNvPr id="29081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Réévaluation de l’antibiothérapie prescrite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7378916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5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Points clés</a:t>
            </a:r>
          </a:p>
        </p:txBody>
      </p:sp>
      <p:sp>
        <p:nvSpPr>
          <p:cNvPr id="62466" name="Rectangle 6"/>
          <p:cNvSpPr>
            <a:spLocks noGrp="1"/>
          </p:cNvSpPr>
          <p:nvPr>
            <p:ph type="body" idx="1"/>
          </p:nvPr>
        </p:nvSpPr>
        <p:spPr>
          <a:xfrm>
            <a:off x="457200" y="1700213"/>
            <a:ext cx="8229600" cy="4017962"/>
          </a:xfrm>
        </p:spPr>
        <p:txBody>
          <a:bodyPr/>
          <a:lstStyle/>
          <a:p>
            <a:r>
              <a:rPr lang="fr-FR" altLang="fr-FR" sz="2100" dirty="0" smtClean="0">
                <a:solidFill>
                  <a:srgbClr val="0000FF"/>
                </a:solidFill>
              </a:rPr>
              <a:t>Les antibiotiques ne sont pas des anxiolytiques</a:t>
            </a:r>
          </a:p>
          <a:p>
            <a:pPr lvl="1"/>
            <a:r>
              <a:rPr lang="fr-FR" altLang="fr-FR" sz="2000" dirty="0" smtClean="0"/>
              <a:t>Pas d’antibiotiques sans hypothèse diagnostique</a:t>
            </a:r>
          </a:p>
          <a:p>
            <a:pPr lvl="1"/>
            <a:r>
              <a:rPr lang="fr-FR" altLang="fr-FR" sz="2000" dirty="0" smtClean="0"/>
              <a:t>Ne traitez pas les colonisations</a:t>
            </a:r>
          </a:p>
          <a:p>
            <a:r>
              <a:rPr lang="fr-FR" altLang="fr-FR" sz="2100" dirty="0" smtClean="0">
                <a:solidFill>
                  <a:srgbClr val="0000FF"/>
                </a:solidFill>
              </a:rPr>
              <a:t>N’hésitez pas à demander des avis</a:t>
            </a:r>
          </a:p>
          <a:p>
            <a:r>
              <a:rPr lang="fr-FR" altLang="fr-FR" sz="2100" dirty="0" smtClean="0">
                <a:solidFill>
                  <a:srgbClr val="0000FF"/>
                </a:solidFill>
              </a:rPr>
              <a:t>Messages prioritaires</a:t>
            </a:r>
          </a:p>
          <a:p>
            <a:pPr lvl="1"/>
            <a:r>
              <a:rPr lang="fr-FR" altLang="fr-FR" sz="2000" dirty="0"/>
              <a:t>Notez toujours le motif de prescription</a:t>
            </a:r>
          </a:p>
          <a:p>
            <a:pPr lvl="1"/>
            <a:r>
              <a:rPr lang="fr-FR" altLang="fr-FR" sz="2000" dirty="0"/>
              <a:t>Notez la date de fin dès le début, et dans vos courriers de sortie/transfert</a:t>
            </a:r>
          </a:p>
          <a:p>
            <a:pPr lvl="1"/>
            <a:r>
              <a:rPr lang="fr-FR" altLang="fr-FR" sz="2000" dirty="0" smtClean="0"/>
              <a:t>Réévaluez vos antibiothérapie: </a:t>
            </a:r>
            <a:r>
              <a:rPr lang="fr-FR" altLang="fr-FR" sz="1800" dirty="0" smtClean="0"/>
              <a:t>Si </a:t>
            </a:r>
            <a:r>
              <a:rPr lang="fr-FR" altLang="fr-FR" sz="1800" dirty="0"/>
              <a:t>ATB inutile, arrêtez </a:t>
            </a:r>
            <a:r>
              <a:rPr lang="fr-FR" altLang="fr-FR" sz="1800" dirty="0" smtClean="0"/>
              <a:t>le au plus vite</a:t>
            </a:r>
          </a:p>
          <a:p>
            <a:pPr lvl="1"/>
            <a:r>
              <a:rPr lang="fr-FR" altLang="fr-FR" sz="2000" dirty="0" smtClean="0"/>
              <a:t>Pas de </a:t>
            </a:r>
            <a:r>
              <a:rPr lang="fr-FR" altLang="fr-FR" sz="2000" dirty="0" err="1" smtClean="0"/>
              <a:t>carbapénème</a:t>
            </a:r>
            <a:r>
              <a:rPr lang="fr-FR" altLang="fr-FR" sz="2000" dirty="0" smtClean="0"/>
              <a:t> en probabiliste hors exception</a:t>
            </a:r>
            <a:endParaRPr lang="fr-FR" altLang="fr-FR" sz="1800" dirty="0" smtClean="0"/>
          </a:p>
          <a:p>
            <a:pPr lvl="2"/>
            <a:r>
              <a:rPr lang="fr-FR" altLang="fr-FR" sz="1800" dirty="0" smtClean="0"/>
              <a:t>Désescalade impérative</a:t>
            </a:r>
          </a:p>
          <a:p>
            <a:pPr lvl="3"/>
            <a:r>
              <a:rPr lang="fr-FR" altLang="fr-FR" sz="1600" b="1" dirty="0" smtClean="0">
                <a:solidFill>
                  <a:srgbClr val="FF0000"/>
                </a:solidFill>
              </a:rPr>
              <a:t>si documentation montrant une alternative</a:t>
            </a:r>
          </a:p>
          <a:p>
            <a:pPr lvl="3"/>
            <a:r>
              <a:rPr lang="fr-FR" altLang="fr-FR" sz="1600" b="1" dirty="0" smtClean="0">
                <a:solidFill>
                  <a:srgbClr val="FF0000"/>
                </a:solidFill>
              </a:rPr>
              <a:t>Si pas de documentation </a:t>
            </a:r>
          </a:p>
        </p:txBody>
      </p:sp>
    </p:spTree>
    <p:extLst>
      <p:ext uri="{BB962C8B-B14F-4D97-AF65-F5344CB8AC3E}">
        <p14:creationId xmlns:p14="http://schemas.microsoft.com/office/powerpoint/2010/main" val="2832240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Trouver le bon équilibre</a:t>
            </a:r>
          </a:p>
          <a:p>
            <a:pPr lvl="1"/>
            <a:r>
              <a:rPr lang="fr-FR" altLang="fr-FR" smtClean="0"/>
              <a:t>Bénéfice immédiat/retardé</a:t>
            </a:r>
          </a:p>
          <a:p>
            <a:pPr lvl="1"/>
            <a:r>
              <a:rPr lang="fr-FR" altLang="fr-FR" smtClean="0"/>
              <a:t>Individuel/collectif</a:t>
            </a:r>
          </a:p>
          <a:p>
            <a:pPr lvl="2"/>
            <a:r>
              <a:rPr lang="fr-FR" altLang="fr-FR" smtClean="0"/>
              <a:t>Quand prescrire</a:t>
            </a:r>
          </a:p>
          <a:p>
            <a:pPr lvl="2"/>
            <a:r>
              <a:rPr lang="fr-FR" altLang="fr-FR" smtClean="0"/>
              <a:t>Comment prescrire</a:t>
            </a:r>
          </a:p>
          <a:p>
            <a:endParaRPr lang="fr-FR" altLang="fr-FR" smtClean="0"/>
          </a:p>
          <a:p>
            <a:pPr lvl="1"/>
            <a:endParaRPr lang="fr-FR" altLang="fr-FR" smtClean="0"/>
          </a:p>
        </p:txBody>
      </p:sp>
      <p:sp>
        <p:nvSpPr>
          <p:cNvPr id="234498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Antibiothérapie curative</a:t>
            </a:r>
            <a:endParaRPr lang="fr-FR" altLang="fr-FR" dirty="0" smtClean="0"/>
          </a:p>
        </p:txBody>
      </p:sp>
      <p:pic>
        <p:nvPicPr>
          <p:cNvPr id="14339" name="Picture 2" descr="C:\Users\AN\AppData\Local\Microsoft\Windows\Temporary Internet Files\Content.IE5\OX8AEB2C\MC90038358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050" y="2219325"/>
            <a:ext cx="301625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390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 lIns="92160" tIns="46080" rIns="92160" bIns="46080"/>
          <a:lstStyle/>
          <a:p>
            <a:pPr marL="0" indent="0" defTabSz="449263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300" smtClean="0"/>
              <a:t>En 8 planches</a:t>
            </a:r>
          </a:p>
          <a:p>
            <a:pPr marL="0" indent="0" defTabSz="449263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2300" smtClean="0"/>
          </a:p>
        </p:txBody>
      </p:sp>
      <p:sp>
        <p:nvSpPr>
          <p:cNvPr id="4" name="ZoneTexte 3"/>
          <p:cNvSpPr txBox="1"/>
          <p:nvPr/>
        </p:nvSpPr>
        <p:spPr>
          <a:xfrm>
            <a:off x="0" y="908720"/>
            <a:ext cx="9155500" cy="129266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fr-FR" sz="2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L’antibiothérapie simplifiée</a:t>
            </a:r>
          </a:p>
          <a:p>
            <a:pPr algn="ctr">
              <a:defRPr/>
            </a:pPr>
            <a:endParaRPr lang="fr-FR" sz="1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507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err="1" smtClean="0"/>
              <a:t>Péni</a:t>
            </a:r>
            <a:r>
              <a:rPr lang="fr-FR" dirty="0" smtClean="0"/>
              <a:t> G/V</a:t>
            </a:r>
          </a:p>
          <a:p>
            <a:pPr lvl="1"/>
            <a:r>
              <a:rPr lang="fr-FR" dirty="0" smtClean="0"/>
              <a:t>Syphilis</a:t>
            </a:r>
          </a:p>
          <a:p>
            <a:r>
              <a:rPr lang="fr-FR" dirty="0" err="1" smtClean="0"/>
              <a:t>Amox</a:t>
            </a:r>
            <a:r>
              <a:rPr lang="fr-FR" dirty="0" smtClean="0"/>
              <a:t> et autres </a:t>
            </a:r>
            <a:r>
              <a:rPr lang="fr-FR" dirty="0" err="1" smtClean="0"/>
              <a:t>péni</a:t>
            </a:r>
            <a:r>
              <a:rPr lang="fr-FR" dirty="0" smtClean="0"/>
              <a:t> A</a:t>
            </a:r>
          </a:p>
          <a:p>
            <a:pPr lvl="1"/>
            <a:r>
              <a:rPr lang="fr-FR" dirty="0" smtClean="0"/>
              <a:t>Poumon – méninges (</a:t>
            </a:r>
            <a:r>
              <a:rPr lang="fr-FR" dirty="0" err="1" smtClean="0"/>
              <a:t>méningo</a:t>
            </a:r>
            <a:r>
              <a:rPr lang="fr-FR" dirty="0" smtClean="0"/>
              <a:t> S– listeria – Pneumo S) – sinusites maxillaires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piv</a:t>
            </a:r>
            <a:r>
              <a:rPr lang="fr-FR" dirty="0" smtClean="0"/>
              <a:t>)</a:t>
            </a:r>
            <a:r>
              <a:rPr lang="fr-FR" dirty="0" err="1" smtClean="0"/>
              <a:t>Mecillinam</a:t>
            </a:r>
            <a:endParaRPr lang="fr-FR" dirty="0" smtClean="0"/>
          </a:p>
          <a:p>
            <a:pPr lvl="1"/>
            <a:r>
              <a:rPr lang="fr-FR" dirty="0" smtClean="0"/>
              <a:t>Cystites (y compris BLSE si S)</a:t>
            </a:r>
          </a:p>
          <a:p>
            <a:r>
              <a:rPr lang="fr-FR" dirty="0" smtClean="0"/>
              <a:t>Oxacilline et autres </a:t>
            </a:r>
            <a:r>
              <a:rPr lang="fr-FR" dirty="0" err="1" smtClean="0"/>
              <a:t>péni</a:t>
            </a:r>
            <a:r>
              <a:rPr lang="fr-FR" dirty="0" smtClean="0"/>
              <a:t> M</a:t>
            </a:r>
          </a:p>
          <a:p>
            <a:pPr lvl="1"/>
            <a:r>
              <a:rPr lang="fr-FR" dirty="0" smtClean="0"/>
              <a:t>Peau (</a:t>
            </a:r>
            <a:r>
              <a:rPr lang="fr-FR" dirty="0" err="1" smtClean="0"/>
              <a:t>Staph</a:t>
            </a:r>
            <a:r>
              <a:rPr lang="fr-FR" dirty="0" smtClean="0"/>
              <a:t> de ville)</a:t>
            </a:r>
          </a:p>
          <a:p>
            <a:r>
              <a:rPr lang="fr-FR" dirty="0" err="1" smtClean="0"/>
              <a:t>Amox</a:t>
            </a:r>
            <a:r>
              <a:rPr lang="fr-FR" dirty="0" smtClean="0"/>
              <a:t>/</a:t>
            </a:r>
            <a:r>
              <a:rPr lang="fr-FR" dirty="0" err="1" smtClean="0"/>
              <a:t>Ac</a:t>
            </a:r>
            <a:r>
              <a:rPr lang="fr-FR" dirty="0" smtClean="0"/>
              <a:t> clavulanique</a:t>
            </a:r>
          </a:p>
          <a:p>
            <a:pPr lvl="1"/>
            <a:r>
              <a:rPr lang="fr-FR" dirty="0" smtClean="0"/>
              <a:t>Pneumonies </a:t>
            </a:r>
            <a:r>
              <a:rPr lang="fr-FR" dirty="0" err="1" smtClean="0"/>
              <a:t>comorb</a:t>
            </a:r>
            <a:r>
              <a:rPr lang="fr-FR" dirty="0" smtClean="0"/>
              <a:t> – abdominal de ville – autres sinusites</a:t>
            </a:r>
          </a:p>
          <a:p>
            <a:r>
              <a:rPr lang="fr-FR" dirty="0" err="1" smtClean="0"/>
              <a:t>Piperacilline</a:t>
            </a:r>
            <a:r>
              <a:rPr lang="fr-FR" dirty="0" smtClean="0"/>
              <a:t> (testé comme la </a:t>
            </a:r>
            <a:r>
              <a:rPr lang="fr-FR" dirty="0" err="1" smtClean="0"/>
              <a:t>ticarcilline</a:t>
            </a:r>
            <a:r>
              <a:rPr lang="fr-FR" dirty="0" smtClean="0"/>
              <a:t> sur les antibiogrammes)</a:t>
            </a:r>
          </a:p>
          <a:p>
            <a:pPr lvl="1"/>
            <a:r>
              <a:rPr lang="fr-FR" dirty="0" smtClean="0"/>
              <a:t>Pseudomonas de ville: Pas en probabiliste</a:t>
            </a:r>
          </a:p>
          <a:p>
            <a:r>
              <a:rPr lang="fr-FR" dirty="0" err="1" smtClean="0"/>
              <a:t>Témocilline</a:t>
            </a:r>
            <a:endParaRPr lang="fr-FR" dirty="0" smtClean="0"/>
          </a:p>
          <a:p>
            <a:pPr lvl="1"/>
            <a:r>
              <a:rPr lang="fr-FR" dirty="0" smtClean="0"/>
              <a:t>Active que sur BGN dont  pas mal de BLSE</a:t>
            </a:r>
          </a:p>
          <a:p>
            <a:r>
              <a:rPr lang="fr-FR" dirty="0" err="1" smtClean="0"/>
              <a:t>Pipéracilline</a:t>
            </a:r>
            <a:r>
              <a:rPr lang="fr-FR" dirty="0" smtClean="0"/>
              <a:t>/</a:t>
            </a:r>
            <a:r>
              <a:rPr lang="fr-FR" dirty="0" err="1" smtClean="0"/>
              <a:t>tazobactam</a:t>
            </a:r>
            <a:endParaRPr lang="fr-FR" dirty="0" smtClean="0"/>
          </a:p>
          <a:p>
            <a:pPr lvl="1"/>
            <a:r>
              <a:rPr lang="fr-FR" dirty="0" smtClean="0"/>
              <a:t>Nosocomial</a:t>
            </a:r>
            <a:endParaRPr lang="fr-FR" dirty="0" smtClean="0"/>
          </a:p>
        </p:txBody>
      </p:sp>
      <p:sp>
        <p:nvSpPr>
          <p:cNvPr id="3041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Symbol" panose="05050102010706020507" pitchFamily="18" charset="2"/>
              </a:rPr>
              <a:t></a:t>
            </a:r>
            <a:r>
              <a:rPr lang="fr-FR" altLang="fr-FR" dirty="0" smtClean="0"/>
              <a:t>-lactamines (1/3)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1950869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altLang="fr-FR" dirty="0" smtClean="0"/>
              <a:t>C1G: </a:t>
            </a:r>
            <a:r>
              <a:rPr lang="fr-FR" altLang="fr-FR" dirty="0" err="1" smtClean="0"/>
              <a:t>cefalexine</a:t>
            </a:r>
            <a:r>
              <a:rPr lang="fr-FR" altLang="fr-FR" dirty="0" smtClean="0"/>
              <a:t>=</a:t>
            </a:r>
            <a:r>
              <a:rPr lang="fr-FR" altLang="fr-FR" dirty="0" err="1" smtClean="0"/>
              <a:t>keforal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Antibioprophylaxie, relais PO SAMS</a:t>
            </a:r>
          </a:p>
          <a:p>
            <a:r>
              <a:rPr lang="fr-FR" altLang="fr-FR" dirty="0" smtClean="0"/>
              <a:t>C2G: </a:t>
            </a:r>
            <a:r>
              <a:rPr lang="fr-FR" altLang="fr-FR" dirty="0" err="1" smtClean="0"/>
              <a:t>cefuroxime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orl + </a:t>
            </a:r>
            <a:r>
              <a:rPr lang="fr-FR" altLang="fr-FR" dirty="0" err="1" smtClean="0"/>
              <a:t>bpco</a:t>
            </a:r>
            <a:endParaRPr lang="fr-FR" altLang="fr-FR" dirty="0" smtClean="0"/>
          </a:p>
          <a:p>
            <a:r>
              <a:rPr lang="fr-FR" altLang="fr-FR" dirty="0" smtClean="0"/>
              <a:t>C2,5G: </a:t>
            </a:r>
            <a:r>
              <a:rPr lang="fr-FR" altLang="fr-FR" dirty="0" err="1" smtClean="0"/>
              <a:t>Cefamycines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cefoxitine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C2G active sur certaines BLSE</a:t>
            </a:r>
          </a:p>
          <a:p>
            <a:r>
              <a:rPr lang="fr-FR" altLang="fr-FR" dirty="0" smtClean="0"/>
              <a:t>C3G orales. </a:t>
            </a:r>
            <a:r>
              <a:rPr lang="fr-FR" altLang="fr-FR" dirty="0" err="1" smtClean="0"/>
              <a:t>Cefixime</a:t>
            </a:r>
            <a:r>
              <a:rPr lang="fr-FR" altLang="fr-FR" dirty="0" smtClean="0"/>
              <a:t> (</a:t>
            </a:r>
            <a:r>
              <a:rPr lang="fr-FR" altLang="fr-FR" dirty="0" err="1" smtClean="0"/>
              <a:t>oroken</a:t>
            </a:r>
            <a:r>
              <a:rPr lang="fr-FR" altLang="fr-FR" dirty="0" smtClean="0"/>
              <a:t> = c’est pas la peine)</a:t>
            </a:r>
          </a:p>
          <a:p>
            <a:pPr lvl="1"/>
            <a:r>
              <a:rPr lang="fr-FR" altLang="fr-FR" dirty="0" smtClean="0"/>
              <a:t>Seulement relais PO pour les pyélonéphrites de la femme</a:t>
            </a:r>
          </a:p>
          <a:p>
            <a:r>
              <a:rPr lang="fr-FR" altLang="fr-FR" dirty="0" smtClean="0"/>
              <a:t>C3G IV</a:t>
            </a:r>
          </a:p>
          <a:p>
            <a:pPr lvl="1"/>
            <a:r>
              <a:rPr lang="fr-FR" altLang="fr-FR" dirty="0" smtClean="0"/>
              <a:t>Ceftriaxone – </a:t>
            </a:r>
            <a:r>
              <a:rPr lang="fr-FR" altLang="fr-FR" dirty="0" err="1" smtClean="0"/>
              <a:t>cefotaxime</a:t>
            </a:r>
            <a:r>
              <a:rPr lang="fr-FR" altLang="fr-FR" dirty="0" smtClean="0"/>
              <a:t>: méninges – </a:t>
            </a:r>
            <a:r>
              <a:rPr lang="fr-FR" altLang="fr-FR" dirty="0" err="1" smtClean="0"/>
              <a:t>pyélo</a:t>
            </a:r>
            <a:r>
              <a:rPr lang="fr-FR" altLang="fr-FR" dirty="0" smtClean="0"/>
              <a:t> – poumon grave</a:t>
            </a:r>
          </a:p>
          <a:p>
            <a:pPr lvl="1"/>
            <a:r>
              <a:rPr lang="fr-FR" altLang="fr-FR" dirty="0" smtClean="0"/>
              <a:t>Ceftazidime: </a:t>
            </a:r>
            <a:r>
              <a:rPr lang="fr-FR" altLang="fr-FR" dirty="0" err="1" smtClean="0"/>
              <a:t>pseudomonas</a:t>
            </a:r>
            <a:r>
              <a:rPr lang="fr-FR" altLang="fr-FR" dirty="0" smtClean="0"/>
              <a:t> nosocomial</a:t>
            </a:r>
          </a:p>
          <a:p>
            <a:pPr lvl="1"/>
            <a:r>
              <a:rPr lang="fr-FR" altLang="fr-FR" dirty="0" err="1" smtClean="0"/>
              <a:t>Cefepime</a:t>
            </a:r>
            <a:r>
              <a:rPr lang="fr-FR" altLang="fr-FR" dirty="0" smtClean="0"/>
              <a:t>: nosocomial</a:t>
            </a:r>
          </a:p>
          <a:p>
            <a:r>
              <a:rPr lang="fr-FR" altLang="fr-FR" dirty="0" smtClean="0"/>
              <a:t>C5G</a:t>
            </a:r>
          </a:p>
          <a:p>
            <a:pPr lvl="1"/>
            <a:r>
              <a:rPr lang="fr-FR" altLang="fr-FR" dirty="0" smtClean="0"/>
              <a:t>Ceftaroline - ceftobiprole: actif sur SARM. Place mal définie</a:t>
            </a:r>
          </a:p>
          <a:p>
            <a:r>
              <a:rPr lang="fr-FR" altLang="fr-FR" dirty="0" smtClean="0"/>
              <a:t>Nouvelles molécules</a:t>
            </a:r>
          </a:p>
          <a:p>
            <a:pPr lvl="1"/>
            <a:r>
              <a:rPr lang="fr-FR" altLang="fr-FR" dirty="0" err="1" smtClean="0"/>
              <a:t>Ceftolozane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tazobactam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pseudomonas</a:t>
            </a:r>
            <a:r>
              <a:rPr lang="fr-FR" altLang="fr-FR" dirty="0" smtClean="0"/>
              <a:t> multi résistant, certaines BLSE</a:t>
            </a:r>
          </a:p>
          <a:p>
            <a:pPr lvl="1"/>
            <a:r>
              <a:rPr lang="fr-FR" altLang="fr-FR" dirty="0" smtClean="0"/>
              <a:t>Ceftazidime/</a:t>
            </a:r>
            <a:r>
              <a:rPr lang="fr-FR" altLang="fr-FR" dirty="0" err="1" smtClean="0"/>
              <a:t>avibactam</a:t>
            </a:r>
            <a:r>
              <a:rPr lang="fr-FR" altLang="fr-FR" dirty="0" smtClean="0"/>
              <a:t>: EPC de type OXA48</a:t>
            </a:r>
          </a:p>
          <a:p>
            <a:pPr lvl="1"/>
            <a:r>
              <a:rPr lang="fr-FR" altLang="fr-FR" dirty="0" err="1" smtClean="0"/>
              <a:t>Céfidérocol</a:t>
            </a:r>
            <a:r>
              <a:rPr lang="fr-FR" altLang="fr-FR" dirty="0" smtClean="0"/>
              <a:t>: non </a:t>
            </a:r>
            <a:r>
              <a:rPr lang="fr-FR" altLang="fr-FR" dirty="0" err="1" smtClean="0"/>
              <a:t>fermentans</a:t>
            </a:r>
            <a:r>
              <a:rPr lang="fr-FR" altLang="fr-FR" dirty="0" smtClean="0"/>
              <a:t> multi-R, EPC de type NDM</a:t>
            </a:r>
            <a:endParaRPr lang="fr-FR" altLang="fr-FR" dirty="0" smtClean="0"/>
          </a:p>
        </p:txBody>
      </p:sp>
      <p:sp>
        <p:nvSpPr>
          <p:cNvPr id="30617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Symbol" panose="05050102010706020507" pitchFamily="18" charset="2"/>
              </a:rPr>
              <a:t></a:t>
            </a:r>
            <a:r>
              <a:rPr lang="fr-FR" altLang="fr-FR" dirty="0"/>
              <a:t>-lactamines </a:t>
            </a:r>
            <a:r>
              <a:rPr lang="fr-FR" altLang="fr-FR" dirty="0" smtClean="0"/>
              <a:t>(2/3)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9151213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Carbapénèmes: désescalade impérative si possible</a:t>
            </a:r>
          </a:p>
          <a:p>
            <a:pPr lvl="1"/>
            <a:r>
              <a:rPr lang="fr-FR" altLang="fr-FR" dirty="0" err="1" smtClean="0"/>
              <a:t>Ertapénem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BLSE  documentée</a:t>
            </a:r>
          </a:p>
          <a:p>
            <a:pPr lvl="1"/>
            <a:r>
              <a:rPr lang="fr-FR" altLang="fr-FR" dirty="0" smtClean="0"/>
              <a:t>Imipénème/méropénème</a:t>
            </a:r>
          </a:p>
          <a:p>
            <a:pPr lvl="2"/>
            <a:r>
              <a:rPr lang="fr-FR" altLang="fr-FR" dirty="0" smtClean="0"/>
              <a:t>Nosocomial sévère</a:t>
            </a:r>
          </a:p>
          <a:p>
            <a:pPr lvl="2"/>
            <a:r>
              <a:rPr lang="fr-FR" altLang="fr-FR" dirty="0" smtClean="0"/>
              <a:t>Utilisation raisonnée impérative</a:t>
            </a:r>
          </a:p>
          <a:p>
            <a:pPr lvl="1"/>
            <a:r>
              <a:rPr lang="fr-FR" altLang="fr-FR" dirty="0" err="1" smtClean="0"/>
              <a:t>Meropénème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vaborbactam</a:t>
            </a:r>
            <a:r>
              <a:rPr lang="fr-FR" altLang="fr-FR" dirty="0" smtClean="0"/>
              <a:t>: EPC de type KPC</a:t>
            </a:r>
          </a:p>
          <a:p>
            <a:r>
              <a:rPr lang="fr-FR" altLang="fr-FR" dirty="0" err="1" smtClean="0"/>
              <a:t>Monobactams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Aztreonam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BGN si allergie bêtalactamine</a:t>
            </a:r>
          </a:p>
          <a:p>
            <a:pPr lvl="2"/>
            <a:r>
              <a:rPr lang="fr-FR" altLang="fr-FR" dirty="0" smtClean="0"/>
              <a:t>Si associé à ceftazidime/</a:t>
            </a:r>
            <a:r>
              <a:rPr lang="fr-FR" altLang="fr-FR" dirty="0" err="1" smtClean="0"/>
              <a:t>avibactam</a:t>
            </a:r>
            <a:r>
              <a:rPr lang="fr-FR" altLang="fr-FR" dirty="0" smtClean="0"/>
              <a:t>: EPC de type NDM</a:t>
            </a:r>
            <a:endParaRPr lang="fr-FR" altLang="fr-FR" dirty="0"/>
          </a:p>
        </p:txBody>
      </p:sp>
      <p:sp>
        <p:nvSpPr>
          <p:cNvPr id="30822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Symbol" panose="05050102010706020507" pitchFamily="18" charset="2"/>
              </a:rPr>
              <a:t></a:t>
            </a:r>
            <a:r>
              <a:rPr lang="fr-FR" altLang="fr-FR" dirty="0" smtClean="0"/>
              <a:t>-lactamines (3/3)</a:t>
            </a:r>
          </a:p>
        </p:txBody>
      </p:sp>
    </p:spTree>
    <p:extLst>
      <p:ext uri="{BB962C8B-B14F-4D97-AF65-F5344CB8AC3E}">
        <p14:creationId xmlns:p14="http://schemas.microsoft.com/office/powerpoint/2010/main" val="8526676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Déclaratif: pas loin de 10% des patients</a:t>
            </a:r>
          </a:p>
          <a:p>
            <a:r>
              <a:rPr lang="fr-FR" dirty="0" smtClean="0"/>
              <a:t>Réel: 10 à 20% des déclarants (soit 1 à 2% des patients)</a:t>
            </a:r>
          </a:p>
          <a:p>
            <a:pPr lvl="1"/>
            <a:r>
              <a:rPr lang="fr-FR" dirty="0" smtClean="0"/>
              <a:t>Interrogatoire fouillé indispensable </a:t>
            </a:r>
          </a:p>
          <a:p>
            <a:pPr lvl="2"/>
            <a:r>
              <a:rPr lang="fr-FR" dirty="0" smtClean="0"/>
              <a:t>Eliminer autres intolérances: diarrhées, N/V etc…</a:t>
            </a:r>
          </a:p>
          <a:p>
            <a:pPr lvl="2"/>
            <a:r>
              <a:rPr lang="fr-FR" dirty="0" smtClean="0"/>
              <a:t>Eliminer prise, bien tolérée, d’un ATB similaire</a:t>
            </a:r>
          </a:p>
          <a:p>
            <a:pPr lvl="1"/>
            <a:r>
              <a:rPr lang="fr-FR" dirty="0" smtClean="0"/>
              <a:t>Perte de chance si pas de BL sur fausse allergie alors que nécessaire</a:t>
            </a:r>
          </a:p>
          <a:p>
            <a:r>
              <a:rPr lang="fr-FR" dirty="0" smtClean="0"/>
              <a:t>CAT:</a:t>
            </a:r>
          </a:p>
          <a:p>
            <a:pPr lvl="1"/>
            <a:r>
              <a:rPr lang="fr-FR" dirty="0" smtClean="0"/>
              <a:t>Eruption isolée de plus de 10 ans: prescription possible</a:t>
            </a:r>
          </a:p>
          <a:p>
            <a:pPr lvl="1"/>
            <a:r>
              <a:rPr lang="fr-FR" dirty="0" smtClean="0"/>
              <a:t>Formes sévères (</a:t>
            </a:r>
            <a:r>
              <a:rPr lang="fr-FR" dirty="0" err="1" smtClean="0"/>
              <a:t>lyell</a:t>
            </a:r>
            <a:r>
              <a:rPr lang="fr-FR" dirty="0" smtClean="0"/>
              <a:t>, </a:t>
            </a:r>
            <a:r>
              <a:rPr lang="fr-FR" dirty="0" err="1" smtClean="0"/>
              <a:t>quincke</a:t>
            </a:r>
            <a:r>
              <a:rPr lang="fr-FR" dirty="0" smtClean="0"/>
              <a:t>, choc ana, DRESS…): consultation </a:t>
            </a:r>
            <a:r>
              <a:rPr lang="fr-FR" dirty="0" err="1" smtClean="0"/>
              <a:t>allergo</a:t>
            </a:r>
            <a:r>
              <a:rPr lang="fr-FR" dirty="0" smtClean="0"/>
              <a:t>. Pas de </a:t>
            </a:r>
            <a:r>
              <a:rPr lang="fr-FR" dirty="0" err="1" smtClean="0"/>
              <a:t>bêta-lactamine</a:t>
            </a:r>
            <a:r>
              <a:rPr lang="fr-FR" dirty="0" smtClean="0"/>
              <a:t> hors risque vital immédiat.</a:t>
            </a:r>
          </a:p>
          <a:p>
            <a:pPr lvl="1"/>
            <a:r>
              <a:rPr lang="fr-FR" dirty="0" smtClean="0"/>
              <a:t>Autres cas: </a:t>
            </a:r>
          </a:p>
          <a:p>
            <a:pPr lvl="2"/>
            <a:r>
              <a:rPr lang="fr-FR" dirty="0" smtClean="0"/>
              <a:t>Rares allergies croisées pénicillines et céphalosporines (2%) ou carbapénèmes (1%)</a:t>
            </a:r>
          </a:p>
          <a:p>
            <a:pPr lvl="2"/>
            <a:r>
              <a:rPr lang="fr-FR" dirty="0" smtClean="0"/>
              <a:t>Plus fréquent dans le sens céphalo =&gt; </a:t>
            </a:r>
            <a:r>
              <a:rPr lang="fr-FR" dirty="0" err="1" smtClean="0"/>
              <a:t>péni</a:t>
            </a:r>
            <a:r>
              <a:rPr lang="fr-FR" dirty="0" smtClean="0"/>
              <a:t> (25%)</a:t>
            </a:r>
          </a:p>
          <a:p>
            <a:pPr lvl="2"/>
            <a:r>
              <a:rPr lang="fr-FR" dirty="0" err="1" smtClean="0"/>
              <a:t>Azthréonam</a:t>
            </a:r>
            <a:r>
              <a:rPr lang="fr-FR" dirty="0" smtClean="0"/>
              <a:t>: pas d’allergie croisée sauf avec ceftazidime: </a:t>
            </a:r>
          </a:p>
          <a:p>
            <a:pPr lvl="3"/>
            <a:r>
              <a:rPr lang="fr-FR" dirty="0" smtClean="0"/>
              <a:t>presque toujours possible</a:t>
            </a:r>
            <a:endParaRPr lang="fr-FR" dirty="0" smtClean="0"/>
          </a:p>
        </p:txBody>
      </p:sp>
      <p:sp>
        <p:nvSpPr>
          <p:cNvPr id="31027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Allergie bêta-lactamines</a:t>
            </a: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11239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Macrolides</a:t>
            </a:r>
          </a:p>
          <a:p>
            <a:pPr lvl="1"/>
            <a:r>
              <a:rPr lang="fr-FR" altLang="fr-FR" smtClean="0"/>
              <a:t>Pneumonies "atypiques" (legionelle, chlam, mycop..)</a:t>
            </a:r>
          </a:p>
          <a:p>
            <a:pPr lvl="1"/>
            <a:r>
              <a:rPr lang="fr-FR" altLang="fr-FR" smtClean="0"/>
              <a:t>Pneumonie (+b-lactamine)/malade avec comorbidités</a:t>
            </a:r>
          </a:p>
          <a:p>
            <a:pPr lvl="1"/>
            <a:r>
              <a:rPr lang="fr-FR" altLang="fr-FR" smtClean="0"/>
              <a:t>IST (si allergie autres)</a:t>
            </a:r>
          </a:p>
          <a:p>
            <a:r>
              <a:rPr lang="fr-FR" altLang="fr-FR" smtClean="0"/>
              <a:t>Clindamycine</a:t>
            </a:r>
          </a:p>
          <a:p>
            <a:pPr lvl="1"/>
            <a:r>
              <a:rPr lang="fr-FR" altLang="fr-FR" smtClean="0"/>
              <a:t>Antibioprophylaxie si allergie péni</a:t>
            </a:r>
          </a:p>
          <a:p>
            <a:pPr lvl="1"/>
            <a:r>
              <a:rPr lang="fr-FR" altLang="fr-FR" smtClean="0"/>
              <a:t>Alternative sur peau (staph de ville) ou os</a:t>
            </a:r>
          </a:p>
          <a:p>
            <a:r>
              <a:rPr lang="fr-FR" altLang="fr-FR" smtClean="0"/>
              <a:t>Pristinamycine</a:t>
            </a:r>
          </a:p>
          <a:p>
            <a:pPr lvl="1"/>
            <a:r>
              <a:rPr lang="fr-FR" altLang="fr-FR" smtClean="0"/>
              <a:t>Peau – orl – poumon (peu validé)</a:t>
            </a:r>
          </a:p>
          <a:p>
            <a:pPr lvl="1"/>
            <a:r>
              <a:rPr lang="fr-FR" altLang="fr-FR" smtClean="0"/>
              <a:t>SARM</a:t>
            </a:r>
          </a:p>
          <a:p>
            <a:pPr lvl="1"/>
            <a:r>
              <a:rPr lang="fr-FR" altLang="fr-FR" smtClean="0"/>
              <a:t>Pas pour infections sévères</a:t>
            </a:r>
            <a:endParaRPr lang="fr-FR" altLang="fr-FR" dirty="0" smtClean="0"/>
          </a:p>
        </p:txBody>
      </p:sp>
      <p:sp>
        <p:nvSpPr>
          <p:cNvPr id="31129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MLS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9054260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Ofloxacine = urines</a:t>
            </a:r>
          </a:p>
          <a:p>
            <a:pPr lvl="1"/>
            <a:r>
              <a:rPr lang="fr-FR" altLang="fr-FR" smtClean="0"/>
              <a:t>Prostatites</a:t>
            </a:r>
          </a:p>
          <a:p>
            <a:pPr lvl="1"/>
            <a:r>
              <a:rPr lang="fr-FR" altLang="fr-FR" smtClean="0"/>
              <a:t>Uréthrites/salpingites</a:t>
            </a:r>
          </a:p>
          <a:p>
            <a:r>
              <a:rPr lang="fr-FR" altLang="fr-FR" smtClean="0"/>
              <a:t>Ciprofloxacine = pseudomonas</a:t>
            </a:r>
          </a:p>
          <a:p>
            <a:pPr lvl="1"/>
            <a:r>
              <a:rPr lang="fr-FR" altLang="fr-FR" smtClean="0"/>
              <a:t>Nosocomial</a:t>
            </a:r>
          </a:p>
          <a:p>
            <a:r>
              <a:rPr lang="fr-FR" altLang="fr-FR" smtClean="0"/>
              <a:t>Levofloxacine = legionelle / poumon grave</a:t>
            </a:r>
          </a:p>
          <a:p>
            <a:pPr lvl="1"/>
            <a:r>
              <a:rPr lang="fr-FR" altLang="fr-FR" smtClean="0"/>
              <a:t>Pneumonie de réanimation (en association)</a:t>
            </a:r>
          </a:p>
          <a:p>
            <a:pPr lvl="1"/>
            <a:r>
              <a:rPr lang="fr-FR" altLang="fr-FR" smtClean="0"/>
              <a:t>Pneumonies si allergie betalactamines</a:t>
            </a:r>
            <a:endParaRPr lang="fr-FR" altLang="fr-FR" dirty="0" smtClean="0"/>
          </a:p>
        </p:txBody>
      </p:sp>
      <p:sp>
        <p:nvSpPr>
          <p:cNvPr id="31334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Quinolones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7811165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altLang="fr-FR" dirty="0" smtClean="0"/>
              <a:t>Aminosides</a:t>
            </a:r>
          </a:p>
          <a:p>
            <a:pPr lvl="1"/>
            <a:r>
              <a:rPr lang="fr-FR" altLang="fr-FR" dirty="0" smtClean="0"/>
              <a:t>Infections graves: sepsis (le nouveau), choc septique (+/- endocardite)</a:t>
            </a:r>
          </a:p>
          <a:p>
            <a:pPr lvl="2"/>
            <a:r>
              <a:rPr lang="fr-FR" altLang="fr-FR" dirty="0" smtClean="0"/>
              <a:t>Fortes doses, durée courte</a:t>
            </a:r>
          </a:p>
          <a:p>
            <a:r>
              <a:rPr lang="fr-FR" altLang="fr-FR" dirty="0" smtClean="0"/>
              <a:t>Anti </a:t>
            </a:r>
            <a:r>
              <a:rPr lang="fr-FR" altLang="fr-FR" dirty="0" err="1" smtClean="0"/>
              <a:t>staph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Inf</a:t>
            </a:r>
            <a:r>
              <a:rPr lang="fr-FR" altLang="fr-FR" dirty="0" smtClean="0"/>
              <a:t> à </a:t>
            </a:r>
            <a:r>
              <a:rPr lang="fr-FR" altLang="fr-FR" dirty="0" err="1" smtClean="0"/>
              <a:t>staph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méti</a:t>
            </a:r>
            <a:r>
              <a:rPr lang="fr-FR" altLang="fr-FR" dirty="0" smtClean="0"/>
              <a:t>-R ou </a:t>
            </a:r>
            <a:r>
              <a:rPr lang="fr-FR" altLang="fr-FR" dirty="0" err="1" smtClean="0"/>
              <a:t>inf</a:t>
            </a:r>
            <a:r>
              <a:rPr lang="fr-FR" altLang="fr-FR" dirty="0" smtClean="0"/>
              <a:t> sur matériel en attendant documentation</a:t>
            </a:r>
          </a:p>
          <a:p>
            <a:pPr lvl="2"/>
            <a:r>
              <a:rPr lang="fr-FR" altLang="fr-FR" dirty="0" smtClean="0"/>
              <a:t>Daptomycine (inactivé par surfactant: pas si pneumonie)</a:t>
            </a:r>
          </a:p>
          <a:p>
            <a:pPr lvl="2"/>
            <a:r>
              <a:rPr lang="fr-FR" altLang="fr-FR" dirty="0" err="1" smtClean="0"/>
              <a:t>Linezolide</a:t>
            </a:r>
            <a:r>
              <a:rPr lang="fr-FR" altLang="fr-FR" dirty="0" smtClean="0"/>
              <a:t> / tédizolide</a:t>
            </a:r>
          </a:p>
          <a:p>
            <a:pPr lvl="2"/>
            <a:r>
              <a:rPr lang="fr-FR" altLang="fr-FR" dirty="0" smtClean="0"/>
              <a:t>Vancomycine (aussi  ICD avec </a:t>
            </a:r>
            <a:r>
              <a:rPr lang="fr-FR" altLang="fr-FR" dirty="0" err="1" smtClean="0"/>
              <a:t>FdR</a:t>
            </a:r>
            <a:r>
              <a:rPr lang="fr-FR" altLang="fr-FR" dirty="0" smtClean="0"/>
              <a:t> gravité) -  </a:t>
            </a:r>
            <a:r>
              <a:rPr lang="fr-FR" altLang="fr-FR" dirty="0" err="1" smtClean="0"/>
              <a:t>teicoplanine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Dalbavancine</a:t>
            </a:r>
          </a:p>
          <a:p>
            <a:pPr lvl="2"/>
            <a:r>
              <a:rPr lang="fr-FR" altLang="fr-FR" dirty="0" err="1" smtClean="0"/>
              <a:t>Fosfo</a:t>
            </a:r>
            <a:r>
              <a:rPr lang="fr-FR" altLang="fr-FR" dirty="0" smtClean="0"/>
              <a:t> – </a:t>
            </a:r>
            <a:r>
              <a:rPr lang="fr-FR" altLang="fr-FR" dirty="0" err="1" smtClean="0"/>
              <a:t>ac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fucidique</a:t>
            </a:r>
            <a:r>
              <a:rPr lang="fr-FR" altLang="fr-FR" dirty="0" smtClean="0"/>
              <a:t> – </a:t>
            </a:r>
            <a:r>
              <a:rPr lang="fr-FR" altLang="fr-FR" dirty="0" err="1" smtClean="0"/>
              <a:t>rifam</a:t>
            </a:r>
            <a:r>
              <a:rPr lang="fr-FR" altLang="fr-FR" dirty="0" smtClean="0"/>
              <a:t>:  sur </a:t>
            </a:r>
            <a:r>
              <a:rPr lang="fr-FR" altLang="fr-FR" dirty="0" err="1" smtClean="0"/>
              <a:t>ATBg</a:t>
            </a:r>
            <a:r>
              <a:rPr lang="fr-FR" altLang="fr-FR" dirty="0" smtClean="0"/>
              <a:t> et en association</a:t>
            </a:r>
          </a:p>
          <a:p>
            <a:r>
              <a:rPr lang="fr-FR" altLang="fr-FR" dirty="0" smtClean="0"/>
              <a:t>Cyclines</a:t>
            </a:r>
          </a:p>
          <a:p>
            <a:pPr lvl="1"/>
            <a:r>
              <a:rPr lang="fr-FR" altLang="fr-FR" dirty="0" smtClean="0"/>
              <a:t>1ère  </a:t>
            </a:r>
            <a:r>
              <a:rPr lang="fr-FR" altLang="fr-FR" dirty="0" err="1" smtClean="0"/>
              <a:t>genération</a:t>
            </a:r>
            <a:r>
              <a:rPr lang="fr-FR" altLang="fr-FR" dirty="0" smtClean="0"/>
              <a:t>: doxycycline – </a:t>
            </a:r>
            <a:r>
              <a:rPr lang="fr-FR" altLang="fr-FR" dirty="0" err="1" smtClean="0"/>
              <a:t>minocycline</a:t>
            </a:r>
            <a:r>
              <a:rPr lang="fr-FR" altLang="fr-FR" dirty="0" smtClean="0"/>
              <a:t> :IST</a:t>
            </a:r>
          </a:p>
          <a:p>
            <a:pPr lvl="1"/>
            <a:r>
              <a:rPr lang="fr-FR" altLang="fr-FR" dirty="0" smtClean="0"/>
              <a:t>2ème </a:t>
            </a:r>
            <a:r>
              <a:rPr lang="fr-FR" altLang="fr-FR" dirty="0" err="1" smtClean="0"/>
              <a:t>gen</a:t>
            </a:r>
            <a:r>
              <a:rPr lang="fr-FR" altLang="fr-FR" dirty="0" smtClean="0"/>
              <a:t>: Tigécycline: BLSE – SARM sur </a:t>
            </a:r>
            <a:r>
              <a:rPr lang="fr-FR" altLang="fr-FR" dirty="0" err="1" smtClean="0"/>
              <a:t>ATBg</a:t>
            </a:r>
            <a:r>
              <a:rPr lang="fr-FR" altLang="fr-FR" dirty="0" smtClean="0"/>
              <a:t> sauf bactériémies</a:t>
            </a:r>
            <a:endParaRPr lang="fr-FR" altLang="fr-FR" dirty="0" smtClean="0"/>
          </a:p>
        </p:txBody>
      </p:sp>
      <p:sp>
        <p:nvSpPr>
          <p:cNvPr id="31539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Autres (1)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6309125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Métronidazole</a:t>
            </a:r>
          </a:p>
          <a:p>
            <a:pPr lvl="1"/>
            <a:r>
              <a:rPr lang="fr-FR" altLang="fr-FR" dirty="0" smtClean="0"/>
              <a:t>Anaérobies (inutile en probabiliste si </a:t>
            </a:r>
            <a:r>
              <a:rPr lang="fr-FR" altLang="fr-FR" dirty="0" err="1" smtClean="0"/>
              <a:t>aug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clav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tazo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tiénam</a:t>
            </a:r>
            <a:r>
              <a:rPr lang="fr-FR" altLang="fr-FR" dirty="0" smtClean="0"/>
              <a:t>)</a:t>
            </a:r>
          </a:p>
          <a:p>
            <a:r>
              <a:rPr lang="fr-FR" altLang="fr-FR" dirty="0" smtClean="0"/>
              <a:t>Cotrimoxazole</a:t>
            </a:r>
          </a:p>
          <a:p>
            <a:pPr lvl="1"/>
            <a:r>
              <a:rPr lang="fr-FR" altLang="fr-FR" dirty="0" smtClean="0"/>
              <a:t>SARM (si S)</a:t>
            </a:r>
          </a:p>
          <a:p>
            <a:pPr lvl="1"/>
            <a:r>
              <a:rPr lang="fr-FR" altLang="fr-FR" dirty="0" smtClean="0"/>
              <a:t>BLSE urinaires si S</a:t>
            </a:r>
          </a:p>
          <a:p>
            <a:r>
              <a:rPr lang="fr-FR" altLang="fr-FR" dirty="0" err="1" smtClean="0"/>
              <a:t>Colimycine</a:t>
            </a:r>
            <a:r>
              <a:rPr lang="fr-FR" altLang="fr-FR" dirty="0" smtClean="0"/>
              <a:t>: </a:t>
            </a:r>
          </a:p>
          <a:p>
            <a:pPr lvl="1"/>
            <a:r>
              <a:rPr lang="fr-FR" altLang="fr-FR" dirty="0" smtClean="0"/>
              <a:t>BGN multi R: EPC, ABRI…</a:t>
            </a:r>
          </a:p>
          <a:p>
            <a:r>
              <a:rPr lang="fr-FR" altLang="fr-FR" dirty="0" err="1" smtClean="0"/>
              <a:t>Phénicolés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Méningite si R </a:t>
            </a:r>
          </a:p>
          <a:p>
            <a:pPr lvl="1"/>
            <a:r>
              <a:rPr lang="fr-FR" altLang="fr-FR" dirty="0" smtClean="0"/>
              <a:t>BLSE si S</a:t>
            </a:r>
          </a:p>
          <a:p>
            <a:r>
              <a:rPr lang="fr-FR" altLang="fr-FR" dirty="0" err="1" smtClean="0"/>
              <a:t>Fidaxomycine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ATB non absorbé: 1er choix sur clostridium</a:t>
            </a:r>
            <a:endParaRPr lang="fr-FR" altLang="fr-FR" dirty="0" smtClean="0"/>
          </a:p>
        </p:txBody>
      </p:sp>
      <p:sp>
        <p:nvSpPr>
          <p:cNvPr id="31744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Autres (2)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53122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Grippe</a:t>
            </a:r>
          </a:p>
          <a:p>
            <a:r>
              <a:rPr lang="fr-FR" altLang="fr-FR" smtClean="0"/>
              <a:t>COVID rappel à partir de 6 mois si ID grave</a:t>
            </a:r>
          </a:p>
          <a:p>
            <a:pPr lvl="1"/>
            <a:r>
              <a:rPr lang="fr-FR" altLang="fr-FR" smtClean="0"/>
              <a:t>1/an / soignants</a:t>
            </a:r>
          </a:p>
          <a:p>
            <a:r>
              <a:rPr lang="fr-FR" altLang="fr-FR" smtClean="0"/>
              <a:t>DTP</a:t>
            </a:r>
          </a:p>
          <a:p>
            <a:pPr lvl="1"/>
            <a:r>
              <a:rPr lang="fr-FR" altLang="fr-FR" smtClean="0"/>
              <a:t>Rappel à 25 ans</a:t>
            </a:r>
          </a:p>
          <a:p>
            <a:r>
              <a:rPr lang="fr-FR" altLang="fr-FR" smtClean="0"/>
              <a:t>Coqueluche</a:t>
            </a:r>
          </a:p>
          <a:p>
            <a:pPr lvl="1"/>
            <a:r>
              <a:rPr lang="fr-FR" altLang="fr-FR" smtClean="0"/>
              <a:t>1 rappel nécessaire après 20 ans</a:t>
            </a:r>
          </a:p>
          <a:p>
            <a:pPr lvl="1"/>
            <a:r>
              <a:rPr lang="fr-FR" altLang="fr-FR" smtClean="0"/>
              <a:t>Couplé au DTP de 25 ans</a:t>
            </a:r>
          </a:p>
          <a:p>
            <a:r>
              <a:rPr lang="fr-FR" altLang="fr-FR" smtClean="0"/>
              <a:t>Rougeole</a:t>
            </a:r>
          </a:p>
          <a:p>
            <a:pPr lvl="1"/>
            <a:r>
              <a:rPr lang="fr-FR" altLang="fr-FR" smtClean="0"/>
              <a:t>Nécessaire avoir eu 2 doses vaccin (ou une rougeole…)</a:t>
            </a:r>
            <a:endParaRPr lang="fr-FR" altLang="fr-FR" dirty="0" smtClean="0"/>
          </a:p>
        </p:txBody>
      </p:sp>
      <p:sp>
        <p:nvSpPr>
          <p:cNvPr id="319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Vérifiez vos vaccins :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392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Impact clinique des antibiothérapies inefficaces….</a:t>
            </a:r>
            <a:endParaRPr lang="fr-FR" altLang="fr-FR" smtClean="0"/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649663" y="6108700"/>
            <a:ext cx="3729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Weinstein, et al, Clin. Infect. Dis 1997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223963" y="2479675"/>
            <a:ext cx="4716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Caractère adéquat (A) ou inadéquat (I) de l’antibiothérapie des bactériémies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625725" y="2747963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fr-FR" altLang="fr-FR" sz="1800">
              <a:latin typeface="Calibri" pitchFamily="34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6272213" y="2479675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Mortalité (%)</a:t>
            </a:r>
            <a:endParaRPr lang="fr-FR" altLang="fr-FR" sz="1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8062913" y="2479675"/>
            <a:ext cx="260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RR</a:t>
            </a:r>
            <a:endParaRPr lang="fr-FR" altLang="fr-FR" sz="1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231900" y="3290888"/>
            <a:ext cx="661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Initiale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1058863" y="3557588"/>
            <a:ext cx="1003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empirique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3065463" y="3290888"/>
            <a:ext cx="54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Après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2374900" y="3557588"/>
            <a:ext cx="1703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connaissance HC+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4992688" y="3290888"/>
            <a:ext cx="54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Après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4595813" y="3557588"/>
            <a:ext cx="1155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ATBgramme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1535113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3300413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5229225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6" name="Rectangle 17"/>
          <p:cNvSpPr>
            <a:spLocks noChangeArrowheads="1"/>
          </p:cNvSpPr>
          <p:nvPr/>
        </p:nvSpPr>
        <p:spPr bwMode="auto">
          <a:xfrm>
            <a:off x="6208713" y="3925888"/>
            <a:ext cx="147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65/620</a:t>
            </a:r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(10.5%)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77" name="Rectangle 18"/>
          <p:cNvSpPr>
            <a:spLocks noChangeArrowheads="1"/>
          </p:cNvSpPr>
          <p:nvPr/>
        </p:nvSpPr>
        <p:spPr bwMode="auto">
          <a:xfrm>
            <a:off x="8012113" y="3925888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1.0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78" name="Rectangle 19"/>
          <p:cNvSpPr>
            <a:spLocks noChangeArrowheads="1"/>
          </p:cNvSpPr>
          <p:nvPr/>
        </p:nvSpPr>
        <p:spPr bwMode="auto">
          <a:xfrm>
            <a:off x="1577975" y="4302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9" name="Rectangle 20"/>
          <p:cNvSpPr>
            <a:spLocks noChangeArrowheads="1"/>
          </p:cNvSpPr>
          <p:nvPr/>
        </p:nvSpPr>
        <p:spPr bwMode="auto">
          <a:xfrm>
            <a:off x="3300413" y="4302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5229225" y="4302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1" name="Rectangle 22"/>
          <p:cNvSpPr>
            <a:spLocks noChangeArrowheads="1"/>
          </p:cNvSpPr>
          <p:nvPr/>
        </p:nvSpPr>
        <p:spPr bwMode="auto">
          <a:xfrm>
            <a:off x="6338888" y="4302125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6/45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(13.3%)</a:t>
            </a:r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8012113" y="4302125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1.27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83" name="Rectangle 24"/>
          <p:cNvSpPr>
            <a:spLocks noChangeArrowheads="1"/>
          </p:cNvSpPr>
          <p:nvPr/>
        </p:nvSpPr>
        <p:spPr bwMode="auto">
          <a:xfrm>
            <a:off x="1577975" y="4683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4" name="Rectangle 25"/>
          <p:cNvSpPr>
            <a:spLocks noChangeArrowheads="1"/>
          </p:cNvSpPr>
          <p:nvPr/>
        </p:nvSpPr>
        <p:spPr bwMode="auto">
          <a:xfrm>
            <a:off x="3344863" y="4683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5" name="Rectangle 26"/>
          <p:cNvSpPr>
            <a:spLocks noChangeArrowheads="1"/>
          </p:cNvSpPr>
          <p:nvPr/>
        </p:nvSpPr>
        <p:spPr bwMode="auto">
          <a:xfrm>
            <a:off x="5229225" y="4683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6" name="Rectangle 27"/>
          <p:cNvSpPr>
            <a:spLocks noChangeArrowheads="1"/>
          </p:cNvSpPr>
          <p:nvPr/>
        </p:nvSpPr>
        <p:spPr bwMode="auto">
          <a:xfrm>
            <a:off x="6338888" y="4683125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8/31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(25.8%)</a:t>
            </a:r>
          </a:p>
        </p:txBody>
      </p:sp>
      <p:sp>
        <p:nvSpPr>
          <p:cNvPr id="15387" name="Rectangle 28"/>
          <p:cNvSpPr>
            <a:spLocks noChangeArrowheads="1"/>
          </p:cNvSpPr>
          <p:nvPr/>
        </p:nvSpPr>
        <p:spPr bwMode="auto">
          <a:xfrm>
            <a:off x="8012113" y="4683125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2.46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88" name="Rectangle 29"/>
          <p:cNvSpPr>
            <a:spLocks noChangeArrowheads="1"/>
          </p:cNvSpPr>
          <p:nvPr/>
        </p:nvSpPr>
        <p:spPr bwMode="auto">
          <a:xfrm>
            <a:off x="1577975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9" name="Rectangle 30"/>
          <p:cNvSpPr>
            <a:spLocks noChangeArrowheads="1"/>
          </p:cNvSpPr>
          <p:nvPr/>
        </p:nvSpPr>
        <p:spPr bwMode="auto">
          <a:xfrm>
            <a:off x="3344863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90" name="Rectangle 31"/>
          <p:cNvSpPr>
            <a:spLocks noChangeArrowheads="1"/>
          </p:cNvSpPr>
          <p:nvPr/>
        </p:nvSpPr>
        <p:spPr bwMode="auto">
          <a:xfrm>
            <a:off x="5272088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91" name="Rectangle 32"/>
          <p:cNvSpPr>
            <a:spLocks noChangeArrowheads="1"/>
          </p:cNvSpPr>
          <p:nvPr/>
        </p:nvSpPr>
        <p:spPr bwMode="auto">
          <a:xfrm>
            <a:off x="6403975" y="5065713"/>
            <a:ext cx="1130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3/9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(33.3%)</a:t>
            </a:r>
          </a:p>
        </p:txBody>
      </p:sp>
      <p:sp>
        <p:nvSpPr>
          <p:cNvPr id="15392" name="Rectangle 33"/>
          <p:cNvSpPr>
            <a:spLocks noChangeArrowheads="1"/>
          </p:cNvSpPr>
          <p:nvPr/>
        </p:nvSpPr>
        <p:spPr bwMode="auto">
          <a:xfrm>
            <a:off x="8012113" y="5065713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3.18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93" name="Line 34"/>
          <p:cNvSpPr>
            <a:spLocks noChangeShapeType="1"/>
          </p:cNvSpPr>
          <p:nvPr/>
        </p:nvSpPr>
        <p:spPr bwMode="auto">
          <a:xfrm>
            <a:off x="1042988" y="2276475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4" name="Line 35"/>
          <p:cNvSpPr>
            <a:spLocks noChangeShapeType="1"/>
          </p:cNvSpPr>
          <p:nvPr/>
        </p:nvSpPr>
        <p:spPr bwMode="auto">
          <a:xfrm>
            <a:off x="1042988" y="5516563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5" name="Line 36"/>
          <p:cNvSpPr>
            <a:spLocks noChangeShapeType="1"/>
          </p:cNvSpPr>
          <p:nvPr/>
        </p:nvSpPr>
        <p:spPr bwMode="auto">
          <a:xfrm>
            <a:off x="1044575" y="321310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411141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971925"/>
            <a:ext cx="6400800" cy="1752600"/>
          </a:xfrm>
        </p:spPr>
        <p:txBody>
          <a:bodyPr lIns="92075" tIns="46038" rIns="92075" bIns="46038"/>
          <a:lstStyle/>
          <a:p>
            <a:pPr marL="109538" indent="0" algn="ctr">
              <a:buFont typeface="Wingdings 3" pitchFamily="18" charset="2"/>
              <a:buNone/>
            </a:pPr>
            <a:endParaRPr lang="fr-FR" altLang="fr-FR" smtClean="0"/>
          </a:p>
        </p:txBody>
      </p:sp>
      <p:sp>
        <p:nvSpPr>
          <p:cNvPr id="4" name="ZoneTexte 3"/>
          <p:cNvSpPr txBox="1"/>
          <p:nvPr/>
        </p:nvSpPr>
        <p:spPr>
          <a:xfrm>
            <a:off x="0" y="908720"/>
            <a:ext cx="9155500" cy="175432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fr-FR" sz="2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fr-FR" sz="4400" dirty="0">
                <a:solidFill>
                  <a:schemeClr val="tx1"/>
                </a:solidFill>
                <a:latin typeface="Arial Black" panose="020B0A04020102020204" pitchFamily="34" charset="0"/>
              </a:rPr>
              <a:t>Prévention des infections associées aux soins</a:t>
            </a:r>
            <a:endParaRPr lang="fr-FR" sz="1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25223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Elles visent à:</a:t>
            </a:r>
          </a:p>
          <a:p>
            <a:pPr lvl="1"/>
            <a:r>
              <a:rPr lang="fr-FR" altLang="fr-FR" dirty="0" smtClean="0"/>
              <a:t>Maîtriser la diffusion des souches </a:t>
            </a:r>
            <a:r>
              <a:rPr lang="fr-FR" altLang="fr-FR" dirty="0" err="1" smtClean="0"/>
              <a:t>multirésistantes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Limiter le risque de transmission </a:t>
            </a:r>
          </a:p>
          <a:p>
            <a:pPr lvl="2"/>
            <a:r>
              <a:rPr lang="fr-FR" altLang="fr-FR" dirty="0" err="1" smtClean="0"/>
              <a:t>Manuportée</a:t>
            </a:r>
            <a:r>
              <a:rPr lang="fr-FR" altLang="fr-FR" dirty="0" smtClean="0"/>
              <a:t> (principal mode de transmission des IN)</a:t>
            </a:r>
          </a:p>
          <a:p>
            <a:pPr lvl="2"/>
            <a:r>
              <a:rPr lang="fr-FR" altLang="fr-FR" dirty="0" smtClean="0"/>
              <a:t>Liée à l'environnement (eau, air…)</a:t>
            </a:r>
          </a:p>
          <a:p>
            <a:pPr lvl="1"/>
            <a:r>
              <a:rPr lang="fr-FR" altLang="fr-FR" dirty="0" smtClean="0"/>
              <a:t>Protéger le personnel soignant</a:t>
            </a:r>
          </a:p>
          <a:p>
            <a:r>
              <a:rPr lang="fr-FR" altLang="fr-FR" dirty="0" smtClean="0"/>
              <a:t>Mesures principales</a:t>
            </a:r>
          </a:p>
          <a:p>
            <a:pPr lvl="1"/>
            <a:r>
              <a:rPr lang="fr-FR" altLang="fr-FR" dirty="0" smtClean="0"/>
              <a:t>Antisepsie des mains</a:t>
            </a:r>
          </a:p>
          <a:p>
            <a:pPr lvl="1"/>
            <a:r>
              <a:rPr lang="fr-FR" altLang="fr-FR" dirty="0" smtClean="0"/>
              <a:t>Port de gants</a:t>
            </a:r>
          </a:p>
          <a:p>
            <a:pPr lvl="1"/>
            <a:r>
              <a:rPr lang="fr-FR" altLang="fr-FR" dirty="0" smtClean="0"/>
              <a:t>Précautions standard et particulières</a:t>
            </a:r>
          </a:p>
          <a:p>
            <a:pPr lvl="1"/>
            <a:r>
              <a:rPr lang="fr-FR" altLang="fr-FR" dirty="0" smtClean="0"/>
              <a:t>Protocoles de soins</a:t>
            </a:r>
          </a:p>
          <a:p>
            <a:pPr lvl="1"/>
            <a:r>
              <a:rPr lang="fr-FR" altLang="fr-FR" dirty="0" smtClean="0"/>
              <a:t>Stérilisation/usage unique</a:t>
            </a:r>
          </a:p>
          <a:p>
            <a:pPr lvl="1"/>
            <a:r>
              <a:rPr lang="fr-FR" altLang="fr-FR" dirty="0" smtClean="0"/>
              <a:t>Surveillance et bionettoyage environnement</a:t>
            </a:r>
            <a:endParaRPr lang="fr-FR" altLang="fr-FR" dirty="0" smtClean="0"/>
          </a:p>
        </p:txBody>
      </p:sp>
      <p:sp>
        <p:nvSpPr>
          <p:cNvPr id="322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Mesures de prévention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21140807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Déposer les objets piquants ou tranchants dans des containers adéquats</a:t>
            </a:r>
          </a:p>
          <a:p>
            <a:r>
              <a:rPr lang="fr-FR" altLang="fr-FR" dirty="0" smtClean="0"/>
              <a:t>Ne pas </a:t>
            </a:r>
            <a:r>
              <a:rPr lang="fr-FR" altLang="fr-FR" dirty="0" err="1" smtClean="0"/>
              <a:t>recapuchonner</a:t>
            </a:r>
            <a:r>
              <a:rPr lang="fr-FR" altLang="fr-FR" dirty="0" smtClean="0"/>
              <a:t> les aiguilles et ne pas désadapter les aiguilles à la main</a:t>
            </a:r>
          </a:p>
          <a:p>
            <a:r>
              <a:rPr lang="fr-FR" altLang="fr-FR" dirty="0" smtClean="0"/>
              <a:t>Hygiène des mains avant et après chaque soins</a:t>
            </a:r>
          </a:p>
          <a:p>
            <a:r>
              <a:rPr lang="fr-FR" altLang="fr-FR" dirty="0" smtClean="0"/>
              <a:t>Mettre des gants si contacts avec sang, liquides biologiques ou matériel souillé ou en cas de lésions cutanées</a:t>
            </a:r>
          </a:p>
          <a:p>
            <a:r>
              <a:rPr lang="fr-FR" altLang="fr-FR" dirty="0" smtClean="0"/>
              <a:t>Porter </a:t>
            </a:r>
            <a:r>
              <a:rPr lang="fr-FR" altLang="fr-FR" dirty="0" err="1" smtClean="0"/>
              <a:t>surblouse</a:t>
            </a:r>
            <a:r>
              <a:rPr lang="fr-FR" altLang="fr-FR" dirty="0" smtClean="0"/>
              <a:t>/masque/lunettes si risque de projection de sang ou de liquide biologique</a:t>
            </a:r>
          </a:p>
          <a:p>
            <a:r>
              <a:rPr lang="fr-FR" altLang="fr-FR" dirty="0" smtClean="0"/>
              <a:t>Transporter les prélèvements biologiques dans des sacs à usage unique ou des récipients </a:t>
            </a:r>
            <a:r>
              <a:rPr lang="fr-FR" altLang="fr-FR" dirty="0" err="1" smtClean="0"/>
              <a:t>désinfectables</a:t>
            </a:r>
            <a:r>
              <a:rPr lang="fr-FR" altLang="fr-FR" dirty="0" smtClean="0"/>
              <a:t> hermétiques</a:t>
            </a:r>
          </a:p>
          <a:p>
            <a:r>
              <a:rPr lang="fr-FR" altLang="fr-FR" dirty="0" smtClean="0"/>
              <a:t>Décontaminer les surfaces et objet souillés</a:t>
            </a:r>
            <a:endParaRPr lang="fr-FR" altLang="fr-FR" dirty="0" smtClean="0"/>
          </a:p>
        </p:txBody>
      </p:sp>
      <p:sp>
        <p:nvSpPr>
          <p:cNvPr id="3246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Précautions standard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6784270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 descr="LAVAGE SI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549275"/>
            <a:ext cx="409892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3" descr="LAVAGE HYGIÈN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636838"/>
            <a:ext cx="4103688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4" descr="LAVAGE PAR FRICTION"/>
          <p:cNvPicPr preferRelativeResize="0">
            <a:picLocks noChangeArrowheads="1"/>
          </p:cNvPicPr>
          <p:nvPr/>
        </p:nvPicPr>
        <p:blipFill>
          <a:blip r:embed="rId4"/>
          <a:srcRect l="-1286"/>
          <a:stretch>
            <a:fillRect/>
          </a:stretch>
        </p:blipFill>
        <p:spPr bwMode="auto">
          <a:xfrm>
            <a:off x="4716463" y="4760913"/>
            <a:ext cx="417195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755650" y="908050"/>
            <a:ext cx="3095625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/>
              <a:t>Lavage au savon simple</a:t>
            </a:r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r>
              <a:rPr lang="fr-FR" altLang="fr-FR" sz="1800"/>
              <a:t>Lavage antiseptique</a:t>
            </a:r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r>
              <a:rPr lang="fr-FR" altLang="fr-FR" sz="1800"/>
              <a:t>Solution hydro-alcoolique</a:t>
            </a:r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 rot="-5400000">
            <a:off x="7523956" y="4550569"/>
            <a:ext cx="2968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200">
                <a:latin typeface="Verdana" pitchFamily="34" charset="0"/>
              </a:rPr>
              <a:t>Photos : Laetitia May, CH Argenteuil</a:t>
            </a:r>
          </a:p>
        </p:txBody>
      </p:sp>
    </p:spTree>
    <p:extLst>
      <p:ext uri="{BB962C8B-B14F-4D97-AF65-F5344CB8AC3E}">
        <p14:creationId xmlns:p14="http://schemas.microsoft.com/office/powerpoint/2010/main" val="10156576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ChangeArrowheads="1"/>
          </p:cNvSpPr>
          <p:nvPr/>
        </p:nvSpPr>
        <p:spPr bwMode="auto">
          <a:xfrm>
            <a:off x="698500" y="13716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pic>
        <p:nvPicPr>
          <p:cNvPr id="972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063625"/>
            <a:ext cx="469741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870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Bijoux = porteurs de germes</a:t>
            </a:r>
            <a:endParaRPr lang="fr-FR" altLang="fr-FR" smtClean="0"/>
          </a:p>
        </p:txBody>
      </p:sp>
      <p:pic>
        <p:nvPicPr>
          <p:cNvPr id="972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8363" y="3559175"/>
            <a:ext cx="57356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5360988" y="1679575"/>
            <a:ext cx="189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/>
              <a:t>Bijoux</a:t>
            </a: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993775" y="4752975"/>
            <a:ext cx="189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/>
              <a:t>Mains</a:t>
            </a:r>
          </a:p>
        </p:txBody>
      </p:sp>
    </p:spTree>
    <p:extLst>
      <p:ext uri="{BB962C8B-B14F-4D97-AF65-F5344CB8AC3E}">
        <p14:creationId xmlns:p14="http://schemas.microsoft.com/office/powerpoint/2010/main" val="381567669"/>
      </p:ext>
    </p:extLst>
  </p:cSld>
  <p:clrMapOvr>
    <a:masterClrMapping/>
  </p:clrMapOvr>
  <p:transition spd="med" advTm="51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0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 gant seul n’est pas la solution</a:t>
            </a:r>
            <a:endParaRPr lang="fr-FR" altLang="fr-FR" smtClean="0"/>
          </a:p>
        </p:txBody>
      </p:sp>
      <p:sp>
        <p:nvSpPr>
          <p:cNvPr id="4" name="Rectangle 3"/>
          <p:cNvSpPr/>
          <p:nvPr/>
        </p:nvSpPr>
        <p:spPr>
          <a:xfrm>
            <a:off x="2386013" y="2205038"/>
            <a:ext cx="5002212" cy="3762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09538" algn="ctr" eaLnBrk="0" hangingPunct="0">
              <a:spcBef>
                <a:spcPct val="50000"/>
              </a:spcBef>
              <a:defRPr/>
            </a:pPr>
            <a:r>
              <a:rPr lang="fr-FR" sz="1800" i="1">
                <a:solidFill>
                  <a:srgbClr val="000099"/>
                </a:solidFill>
                <a:latin typeface="Arial" charset="0"/>
                <a:cs typeface="Arial" charset="0"/>
              </a:rPr>
              <a:t>Après 45 mn de port de gants</a:t>
            </a: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99331" name="Picture 3" descr="mains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8" y="3111500"/>
            <a:ext cx="239553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4" descr="mains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4225" y="3105150"/>
            <a:ext cx="23495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5" descr="mains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7613" y="3108325"/>
            <a:ext cx="210026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4" name="Text Box 5"/>
          <p:cNvSpPr txBox="1">
            <a:spLocks noChangeArrowheads="1"/>
          </p:cNvSpPr>
          <p:nvPr/>
        </p:nvSpPr>
        <p:spPr bwMode="auto">
          <a:xfrm>
            <a:off x="460375" y="2698750"/>
            <a:ext cx="817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/>
              <a:t>Savon simple  		Savon antiseptique		SHA</a:t>
            </a:r>
          </a:p>
        </p:txBody>
      </p:sp>
    </p:spTree>
    <p:extLst>
      <p:ext uri="{BB962C8B-B14F-4D97-AF65-F5344CB8AC3E}">
        <p14:creationId xmlns:p14="http://schemas.microsoft.com/office/powerpoint/2010/main" val="22625557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3826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fr-FR" sz="2800" dirty="0" smtClean="0"/>
              <a:t>Impact de l’augmentation de la compliance à l’hygiène des mains sur les infections nosocomiales et les BMR</a:t>
            </a:r>
            <a:endParaRPr lang="fr-FR" altLang="fr-FR" sz="2800" dirty="0" smtClean="0"/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5867400" y="6461125"/>
            <a:ext cx="274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b="1">
                <a:latin typeface="Times New Roman" pitchFamily="18" charset="0"/>
              </a:rPr>
              <a:t>Pittet et al. Lancet 2000</a:t>
            </a:r>
          </a:p>
        </p:txBody>
      </p:sp>
      <p:pic>
        <p:nvPicPr>
          <p:cNvPr id="100355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34877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5"/>
          <p:cNvSpPr>
            <a:spLocks noChangeArrowheads="1"/>
          </p:cNvSpPr>
          <p:nvPr/>
        </p:nvSpPr>
        <p:spPr bwMode="auto">
          <a:xfrm rot="-5460000">
            <a:off x="-1271587" y="3046413"/>
            <a:ext cx="325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600" b="1">
                <a:latin typeface="Times New Roman" pitchFamily="18" charset="0"/>
              </a:rPr>
              <a:t>Complinace with handwashing (%)</a:t>
            </a:r>
          </a:p>
        </p:txBody>
      </p:sp>
      <p:sp>
        <p:nvSpPr>
          <p:cNvPr id="100357" name="Rectangle 6"/>
          <p:cNvSpPr>
            <a:spLocks noChangeArrowheads="1"/>
          </p:cNvSpPr>
          <p:nvPr/>
        </p:nvSpPr>
        <p:spPr bwMode="auto">
          <a:xfrm>
            <a:off x="1600200" y="5718175"/>
            <a:ext cx="1282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200" b="1">
                <a:latin typeface="Times New Roman" pitchFamily="18" charset="0"/>
              </a:rPr>
              <a:t>Number of study</a:t>
            </a:r>
          </a:p>
        </p:txBody>
      </p:sp>
      <p:pic>
        <p:nvPicPr>
          <p:cNvPr id="100358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057400"/>
            <a:ext cx="36703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Rectangle 8"/>
          <p:cNvSpPr>
            <a:spLocks noChangeArrowheads="1"/>
          </p:cNvSpPr>
          <p:nvPr/>
        </p:nvSpPr>
        <p:spPr bwMode="auto">
          <a:xfrm>
            <a:off x="6553200" y="5794375"/>
            <a:ext cx="506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200" b="1">
                <a:latin typeface="Times New Roman" pitchFamily="18" charset="0"/>
              </a:rPr>
              <a:t>Year</a:t>
            </a:r>
          </a:p>
        </p:txBody>
      </p:sp>
      <p:sp>
        <p:nvSpPr>
          <p:cNvPr id="100360" name="Rectangle 9"/>
          <p:cNvSpPr>
            <a:spLocks noChangeArrowheads="1"/>
          </p:cNvSpPr>
          <p:nvPr/>
        </p:nvSpPr>
        <p:spPr bwMode="auto">
          <a:xfrm rot="-5400000">
            <a:off x="3690143" y="4209257"/>
            <a:ext cx="187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400" b="1">
                <a:latin typeface="Times New Roman" pitchFamily="18" charset="0"/>
              </a:rPr>
              <a:t>Attack rates of MRSA</a:t>
            </a:r>
          </a:p>
        </p:txBody>
      </p:sp>
      <p:sp>
        <p:nvSpPr>
          <p:cNvPr id="100361" name="Rectangle 10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00362" name="Rectangle 11"/>
          <p:cNvSpPr>
            <a:spLocks noChangeArrowheads="1"/>
          </p:cNvSpPr>
          <p:nvPr/>
        </p:nvSpPr>
        <p:spPr bwMode="auto">
          <a:xfrm rot="5340000">
            <a:off x="7543800" y="3475038"/>
            <a:ext cx="2441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600" b="1">
                <a:latin typeface="Times New Roman" pitchFamily="18" charset="0"/>
              </a:rPr>
              <a:t>% of nosocomial infection</a:t>
            </a:r>
          </a:p>
        </p:txBody>
      </p:sp>
      <p:sp>
        <p:nvSpPr>
          <p:cNvPr id="100363" name="Rectangle 12"/>
          <p:cNvSpPr>
            <a:spLocks noChangeArrowheads="1"/>
          </p:cNvSpPr>
          <p:nvPr/>
        </p:nvSpPr>
        <p:spPr bwMode="auto">
          <a:xfrm>
            <a:off x="8686800" y="4800600"/>
            <a:ext cx="152400" cy="152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3067287735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04800" y="3559175"/>
            <a:ext cx="3200400" cy="29940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224 sessions pour un total de 38 heures d’observation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952 opportunités d’hygiène des mains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25 opportunités par heure par unité de soins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Observance totale dans 5 unités 60,8% (85% SHA)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Dépistage SARM de 280 patients en 2004 et 2005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14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12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550863" y="381000"/>
            <a:ext cx="8059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fr-FR" altLang="fr-FR" sz="1900" b="1">
              <a:latin typeface="Lucida Sans Unicode" pitchFamily="34" charset="0"/>
            </a:endParaRP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66863"/>
            <a:ext cx="25431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3165475"/>
            <a:ext cx="2452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700213"/>
            <a:ext cx="49149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9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Relation hygiène des mains transmission croisée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333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ChangeArrowheads="1"/>
          </p:cNvSpPr>
          <p:nvPr/>
        </p:nvSpPr>
        <p:spPr bwMode="auto">
          <a:xfrm>
            <a:off x="0" y="390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pic>
        <p:nvPicPr>
          <p:cNvPr id="103426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7988"/>
            <a:ext cx="69961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4"/>
          <p:cNvSpPr>
            <a:spLocks noChangeArrowheads="1"/>
          </p:cNvSpPr>
          <p:nvPr/>
        </p:nvSpPr>
        <p:spPr bwMode="auto">
          <a:xfrm>
            <a:off x="1214438" y="374650"/>
            <a:ext cx="6638925" cy="647700"/>
          </a:xfrm>
          <a:prstGeom prst="rect">
            <a:avLst/>
          </a:prstGeom>
          <a:noFill/>
          <a:ln w="47625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8425" tIns="49213" rIns="98425" bIns="49213">
            <a:spAutoFit/>
          </a:bodyPr>
          <a:lstStyle/>
          <a:p>
            <a:pPr algn="ctr" defTabSz="979488">
              <a:spcBef>
                <a:spcPct val="50000"/>
              </a:spcBef>
            </a:pPr>
            <a:r>
              <a:rPr lang="fr-FR" altLang="fr-FR" sz="3400" b="1">
                <a:latin typeface="Tahoma" pitchFamily="34" charset="0"/>
              </a:rPr>
              <a:t>TECHNIQUE</a:t>
            </a:r>
          </a:p>
        </p:txBody>
      </p:sp>
      <p:pic>
        <p:nvPicPr>
          <p:cNvPr id="103428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06875"/>
            <a:ext cx="748506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62100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altLang="fr-FR" dirty="0" smtClean="0"/>
              <a:t>Lors de tout contact avec: </a:t>
            </a:r>
          </a:p>
          <a:p>
            <a:pPr lvl="1"/>
            <a:r>
              <a:rPr lang="fr-FR" altLang="fr-FR" dirty="0" smtClean="0"/>
              <a:t>Muqueuses, peau lésée, sang, liquides biologiques, tissus, objets contaminés, et manœuvres invasives.</a:t>
            </a:r>
          </a:p>
          <a:p>
            <a:r>
              <a:rPr lang="fr-FR" altLang="fr-FR" dirty="0" smtClean="0"/>
              <a:t>2 intérêts principaux:</a:t>
            </a:r>
          </a:p>
          <a:p>
            <a:pPr lvl="1"/>
            <a:r>
              <a:rPr lang="fr-FR" altLang="fr-FR" dirty="0" smtClean="0"/>
              <a:t>Protection du patient vis à vis de la  flore du soignant.</a:t>
            </a:r>
          </a:p>
          <a:p>
            <a:pPr lvl="1"/>
            <a:r>
              <a:rPr lang="fr-FR" altLang="fr-FR" dirty="0" smtClean="0"/>
              <a:t>Protection de l'utilisateur vis à vis des produits agressifs et des germes du patient.</a:t>
            </a:r>
          </a:p>
          <a:p>
            <a:r>
              <a:rPr lang="fr-FR" altLang="fr-FR" dirty="0" smtClean="0"/>
              <a:t>Impossible d’éliminer à 100% un risque de contamination par</a:t>
            </a:r>
          </a:p>
          <a:p>
            <a:pPr lvl="1"/>
            <a:r>
              <a:rPr lang="fr-FR" altLang="fr-FR" dirty="0" smtClean="0"/>
              <a:t>VIH, hépatite B &amp; C, prions ou tout autre agent infectieux</a:t>
            </a:r>
          </a:p>
          <a:p>
            <a:pPr lvl="1"/>
            <a:r>
              <a:rPr lang="fr-FR" altLang="fr-FR" dirty="0" smtClean="0"/>
              <a:t>Tout patient doit être considéré comme potentiellement contaminant et les précautions doivent être systématiques.</a:t>
            </a:r>
          </a:p>
          <a:p>
            <a:r>
              <a:rPr lang="fr-FR" dirty="0" smtClean="0"/>
              <a:t>Les gants sont changés </a:t>
            </a:r>
          </a:p>
          <a:p>
            <a:pPr lvl="2"/>
            <a:r>
              <a:rPr lang="fr-FR" dirty="0" smtClean="0"/>
              <a:t>Entre deux patients</a:t>
            </a:r>
          </a:p>
          <a:p>
            <a:pPr lvl="2"/>
            <a:r>
              <a:rPr lang="fr-FR" dirty="0" smtClean="0"/>
              <a:t>Entre deux activités, y compris chez un même patient.</a:t>
            </a:r>
          </a:p>
          <a:p>
            <a:pPr lvl="1"/>
            <a:r>
              <a:rPr lang="fr-FR" dirty="0" smtClean="0"/>
              <a:t>Mis juste avant le contact, le soin ou le traitement.</a:t>
            </a:r>
          </a:p>
          <a:p>
            <a:pPr lvl="1"/>
            <a:r>
              <a:rPr lang="fr-FR" dirty="0" smtClean="0"/>
              <a:t>Retirés dés la fin du soin pour être jetés avant de toucher l’environnement.</a:t>
            </a:r>
            <a:endParaRPr lang="fr-FR" dirty="0" smtClean="0"/>
          </a:p>
        </p:txBody>
      </p:sp>
      <p:sp>
        <p:nvSpPr>
          <p:cNvPr id="3389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Port de gants</a:t>
            </a:r>
            <a:endParaRPr lang="fr-FR" altLang="fr-FR" smtClean="0"/>
          </a:p>
        </p:txBody>
      </p:sp>
      <p:sp>
        <p:nvSpPr>
          <p:cNvPr id="105475" name="ZoneTexte 1"/>
          <p:cNvSpPr txBox="1">
            <a:spLocks noChangeArrowheads="1"/>
          </p:cNvSpPr>
          <p:nvPr/>
        </p:nvSpPr>
        <p:spPr bwMode="auto">
          <a:xfrm>
            <a:off x="611188" y="5876925"/>
            <a:ext cx="7777162" cy="847725"/>
          </a:xfrm>
          <a:prstGeom prst="rect">
            <a:avLst/>
          </a:prstGeom>
          <a:solidFill>
            <a:srgbClr val="FF0000">
              <a:alpha val="25098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FF0000"/>
                </a:solidFill>
              </a:rPr>
              <a:t>L’usage des gants c’est de la protection individuelle </a:t>
            </a:r>
          </a:p>
          <a:p>
            <a:pPr algn="ctr"/>
            <a:r>
              <a:rPr lang="fr-FR" sz="2400" b="1">
                <a:solidFill>
                  <a:srgbClr val="FF0000"/>
                </a:solidFill>
              </a:rPr>
              <a:t>mais ce n’est pas de l’hygiène !</a:t>
            </a:r>
          </a:p>
        </p:txBody>
      </p:sp>
    </p:spTree>
    <p:extLst>
      <p:ext uri="{BB962C8B-B14F-4D97-AF65-F5344CB8AC3E}">
        <p14:creationId xmlns:p14="http://schemas.microsoft.com/office/powerpoint/2010/main" val="208906168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94236" cy="490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 smtClean="0"/>
              <a:t>Evolution de l’incidence SARM et BLSE à l’hôpital</a:t>
            </a:r>
          </a:p>
        </p:txBody>
      </p:sp>
      <p:sp>
        <p:nvSpPr>
          <p:cNvPr id="14341" name="ZoneTexte 1"/>
          <p:cNvSpPr txBox="1">
            <a:spLocks noChangeArrowheads="1"/>
          </p:cNvSpPr>
          <p:nvPr/>
        </p:nvSpPr>
        <p:spPr bwMode="auto">
          <a:xfrm>
            <a:off x="113491" y="1207785"/>
            <a:ext cx="8893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1600" b="1" dirty="0">
                <a:latin typeface="Calibri" panose="020F0502020204030204" pitchFamily="34" charset="0"/>
                <a:cs typeface="Arial" pitchFamily="34" charset="0"/>
              </a:rPr>
              <a:t>Densité d’incidence des SARM et des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BLSE pour </a:t>
            </a:r>
            <a:r>
              <a:rPr lang="fr-FR" altLang="fr-FR" sz="1600" b="1" dirty="0">
                <a:latin typeface="Calibri" panose="020F0502020204030204" pitchFamily="34" charset="0"/>
                <a:cs typeface="Arial" pitchFamily="34" charset="0"/>
              </a:rPr>
              <a:t>1000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jours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d’hospitalisation</a:t>
            </a:r>
            <a:endParaRPr lang="fr-FR" altLang="fr-FR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0" y="1266368"/>
            <a:ext cx="1015160" cy="5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5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1143000" y="4572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 altLang="fr-FR" sz="5400">
              <a:latin typeface="Times New Roman" pitchFamily="18" charset="0"/>
            </a:endParaRPr>
          </a:p>
        </p:txBody>
      </p:sp>
      <p:sp>
        <p:nvSpPr>
          <p:cNvPr id="107522" name="Rectangle 3"/>
          <p:cNvSpPr>
            <a:spLocks noChangeArrowheads="1"/>
          </p:cNvSpPr>
          <p:nvPr/>
        </p:nvSpPr>
        <p:spPr bwMode="auto">
          <a:xfrm>
            <a:off x="228600" y="3810000"/>
            <a:ext cx="2057400" cy="1017588"/>
          </a:xfrm>
          <a:prstGeom prst="rect">
            <a:avLst/>
          </a:prstGeom>
          <a:noFill/>
          <a:ln w="12700">
            <a:solidFill>
              <a:srgbClr val="0066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à </a:t>
            </a:r>
          </a:p>
          <a:p>
            <a:pPr eaLnBrk="0" hangingPunct="0">
              <a:lnSpc>
                <a:spcPct val="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caractère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confidentiel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2667000" y="53340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DASRI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2590800" y="3733800"/>
            <a:ext cx="1981200" cy="15652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d’activité de soins à risque infectieux</a:t>
            </a:r>
          </a:p>
        </p:txBody>
      </p:sp>
      <p:sp>
        <p:nvSpPr>
          <p:cNvPr id="107525" name="Rectangle 6"/>
          <p:cNvSpPr>
            <a:spLocks noChangeArrowheads="1"/>
          </p:cNvSpPr>
          <p:nvPr/>
        </p:nvSpPr>
        <p:spPr bwMode="auto">
          <a:xfrm>
            <a:off x="4800600" y="4038600"/>
            <a:ext cx="1828800" cy="1127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assimilables aux ordures ménagères</a:t>
            </a:r>
          </a:p>
        </p:txBody>
      </p:sp>
      <p:pic>
        <p:nvPicPr>
          <p:cNvPr id="107526" name="Picture 7" descr="sans tit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11668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8" descr="sans tit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209800"/>
            <a:ext cx="118745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Picture 9" descr="sans tit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209800"/>
            <a:ext cx="11287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9" name="Rectangle 10"/>
          <p:cNvSpPr>
            <a:spLocks noChangeArrowheads="1"/>
          </p:cNvSpPr>
          <p:nvPr/>
        </p:nvSpPr>
        <p:spPr bwMode="auto">
          <a:xfrm>
            <a:off x="6705600" y="4114800"/>
            <a:ext cx="22098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 b="1">
                <a:latin typeface="Times New Roman" pitchFamily="18" charset="0"/>
              </a:rPr>
              <a:t>Collecteur pour objets piquants et tranchants</a:t>
            </a:r>
          </a:p>
        </p:txBody>
      </p:sp>
      <p:pic>
        <p:nvPicPr>
          <p:cNvPr id="107531" name="Picture 12" descr="Collecteur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629400" y="1700808"/>
            <a:ext cx="2247900" cy="1762125"/>
          </a:xfrm>
        </p:spPr>
      </p:pic>
      <p:sp>
        <p:nvSpPr>
          <p:cNvPr id="342027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Les déchets</a:t>
            </a:r>
            <a:endParaRPr lang="fr-FR" altLang="fr-FR" smtClean="0"/>
          </a:p>
        </p:txBody>
      </p:sp>
      <p:pic>
        <p:nvPicPr>
          <p:cNvPr id="107532" name="Picture 13" descr="KIF_002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7497763" y="5229225"/>
            <a:ext cx="1646237" cy="1235075"/>
          </a:xfrm>
        </p:spPr>
      </p:pic>
    </p:spTree>
    <p:extLst>
      <p:ext uri="{BB962C8B-B14F-4D97-AF65-F5344CB8AC3E}">
        <p14:creationId xmlns:p14="http://schemas.microsoft.com/office/powerpoint/2010/main" val="1785309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09571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Tout contact avec :</a:t>
            </a:r>
          </a:p>
          <a:p>
            <a:pPr lvl="1"/>
            <a:r>
              <a:rPr lang="fr-FR" altLang="fr-FR" smtClean="0"/>
              <a:t>Du sang ou un liquide biologique contaminé par du sang</a:t>
            </a:r>
          </a:p>
          <a:p>
            <a:pPr lvl="1"/>
            <a:r>
              <a:rPr lang="fr-FR" altLang="fr-FR" smtClean="0"/>
              <a:t>Et comportant une une effraction cutanée ou une projection sur muqueuse ou une peau lésée</a:t>
            </a:r>
          </a:p>
          <a:p>
            <a:r>
              <a:rPr lang="fr-FR" altLang="fr-FR" smtClean="0"/>
              <a:t>Risque de transmission de Virus +++</a:t>
            </a:r>
          </a:p>
          <a:p>
            <a:pPr lvl="1"/>
            <a:r>
              <a:rPr lang="fr-FR" altLang="fr-FR" smtClean="0"/>
              <a:t>Bacteries, Champignons, Parasites, Prions ?</a:t>
            </a:r>
            <a:endParaRPr lang="fr-FR" altLang="fr-FR" smtClean="0"/>
          </a:p>
        </p:txBody>
      </p:sp>
      <p:sp>
        <p:nvSpPr>
          <p:cNvPr id="34406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Accident d’exposition au sang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583539624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altLang="fr-FR" dirty="0" smtClean="0"/>
              <a:t>Soins locaux</a:t>
            </a:r>
          </a:p>
          <a:p>
            <a:pPr lvl="1"/>
            <a:r>
              <a:rPr lang="fr-FR" altLang="fr-FR" dirty="0" smtClean="0"/>
              <a:t>Dakin</a:t>
            </a:r>
          </a:p>
          <a:p>
            <a:pPr lvl="1"/>
            <a:r>
              <a:rPr lang="fr-FR" altLang="fr-FR" dirty="0" smtClean="0"/>
              <a:t>SSI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Evaluer le risque: </a:t>
            </a:r>
            <a:r>
              <a:rPr lang="fr-FR" altLang="fr-FR" dirty="0" err="1" smtClean="0"/>
              <a:t>HdJ</a:t>
            </a:r>
            <a:r>
              <a:rPr lang="fr-FR" altLang="fr-FR" dirty="0" smtClean="0"/>
              <a:t> MI / urgences</a:t>
            </a:r>
          </a:p>
          <a:p>
            <a:pPr lvl="1"/>
            <a:r>
              <a:rPr lang="fr-FR" altLang="fr-FR" dirty="0" smtClean="0"/>
              <a:t>Interrogatoire source/type blessure</a:t>
            </a:r>
          </a:p>
          <a:p>
            <a:r>
              <a:rPr lang="fr-FR" altLang="fr-FR" dirty="0" smtClean="0"/>
              <a:t>Déclaration AT &lt; 24h </a:t>
            </a:r>
          </a:p>
          <a:p>
            <a:r>
              <a:rPr lang="fr-FR" altLang="fr-FR" dirty="0" smtClean="0"/>
              <a:t>Traitement:</a:t>
            </a:r>
          </a:p>
          <a:p>
            <a:pPr lvl="1"/>
            <a:r>
              <a:rPr lang="fr-FR" altLang="fr-FR" dirty="0" smtClean="0"/>
              <a:t>VIH &lt;4h (48 h max): Si risque: trithérapie 4 semaines     </a:t>
            </a:r>
          </a:p>
          <a:p>
            <a:pPr lvl="2"/>
            <a:r>
              <a:rPr lang="fr-FR" altLang="fr-FR" dirty="0" smtClean="0"/>
              <a:t>A ce jour: </a:t>
            </a:r>
            <a:r>
              <a:rPr lang="fr-FR" altLang="fr-FR" dirty="0" err="1" smtClean="0"/>
              <a:t>emtricitabine+tenofovir+</a:t>
            </a:r>
            <a:r>
              <a:rPr lang="fr-FR" dirty="0" err="1" smtClean="0"/>
              <a:t>rilpivirine</a:t>
            </a:r>
            <a:r>
              <a:rPr lang="fr-FR" altLang="fr-FR" dirty="0" smtClean="0"/>
              <a:t> (= </a:t>
            </a:r>
            <a:r>
              <a:rPr lang="fr-FR" altLang="fr-FR" dirty="0" err="1" smtClean="0"/>
              <a:t>eviplera</a:t>
            </a:r>
            <a:r>
              <a:rPr lang="fr-FR" altLang="fr-FR" dirty="0" smtClean="0"/>
              <a:t> ® 1cp/j)</a:t>
            </a:r>
          </a:p>
          <a:p>
            <a:pPr lvl="1"/>
            <a:r>
              <a:rPr lang="fr-FR" altLang="fr-FR" dirty="0" smtClean="0"/>
              <a:t>VHB: Non immunisé: </a:t>
            </a:r>
            <a:r>
              <a:rPr lang="fr-FR" altLang="fr-FR" dirty="0" err="1" smtClean="0"/>
              <a:t>IgG</a:t>
            </a:r>
            <a:r>
              <a:rPr lang="fr-FR" altLang="fr-FR" dirty="0" smtClean="0"/>
              <a:t> + vaccin</a:t>
            </a:r>
          </a:p>
          <a:p>
            <a:pPr lvl="1"/>
            <a:r>
              <a:rPr lang="fr-FR" altLang="fr-FR" dirty="0" smtClean="0"/>
              <a:t>VHC: surveillance      </a:t>
            </a:r>
          </a:p>
          <a:p>
            <a:r>
              <a:rPr lang="fr-FR" altLang="fr-FR" dirty="0" smtClean="0"/>
              <a:t>Suivi jusqu’à</a:t>
            </a:r>
          </a:p>
          <a:p>
            <a:pPr lvl="1"/>
            <a:r>
              <a:rPr lang="fr-FR" altLang="fr-FR" dirty="0" smtClean="0"/>
              <a:t>M4: VIH Obligatoire pour prise en charge AT/MP</a:t>
            </a:r>
          </a:p>
          <a:p>
            <a:pPr lvl="1"/>
            <a:r>
              <a:rPr lang="fr-FR" altLang="fr-FR" dirty="0" smtClean="0"/>
              <a:t>M6: VHC     </a:t>
            </a:r>
            <a:endParaRPr lang="fr-FR" altLang="fr-FR" dirty="0" smtClean="0"/>
          </a:p>
        </p:txBody>
      </p:sp>
      <p:sp>
        <p:nvSpPr>
          <p:cNvPr id="3461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AES: prise en charge</a:t>
            </a:r>
            <a:endParaRPr lang="fr-FR" altLang="fr-FR" smtClean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503605"/>
              </p:ext>
            </p:extLst>
          </p:nvPr>
        </p:nvGraphicFramePr>
        <p:xfrm>
          <a:off x="4833155" y="0"/>
          <a:ext cx="4332549" cy="3325136"/>
        </p:xfrm>
        <a:graphic>
          <a:graphicData uri="http://schemas.openxmlformats.org/drawingml/2006/table">
            <a:tbl>
              <a:tblPr/>
              <a:tblGrid>
                <a:gridCol w="1683061">
                  <a:extLst>
                    <a:ext uri="{9D8B030D-6E8A-4147-A177-3AD203B41FA5}">
                      <a16:colId xmlns:a16="http://schemas.microsoft.com/office/drawing/2014/main" xmlns="" val="843773752"/>
                    </a:ext>
                  </a:extLst>
                </a:gridCol>
                <a:gridCol w="960494">
                  <a:extLst>
                    <a:ext uri="{9D8B030D-6E8A-4147-A177-3AD203B41FA5}">
                      <a16:colId xmlns:a16="http://schemas.microsoft.com/office/drawing/2014/main" xmlns="" val="1964001114"/>
                    </a:ext>
                  </a:extLst>
                </a:gridCol>
                <a:gridCol w="977847">
                  <a:extLst>
                    <a:ext uri="{9D8B030D-6E8A-4147-A177-3AD203B41FA5}">
                      <a16:colId xmlns:a16="http://schemas.microsoft.com/office/drawing/2014/main" xmlns="" val="2293593045"/>
                    </a:ext>
                  </a:extLst>
                </a:gridCol>
                <a:gridCol w="711147">
                  <a:extLst>
                    <a:ext uri="{9D8B030D-6E8A-4147-A177-3AD203B41FA5}">
                      <a16:colId xmlns:a16="http://schemas.microsoft.com/office/drawing/2014/main" xmlns="" val="1885238205"/>
                    </a:ext>
                  </a:extLst>
                </a:gridCol>
              </a:tblGrid>
              <a:tr h="244720">
                <a:tc rowSpan="3"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Risque et </a:t>
                      </a:r>
                      <a:r>
                        <a:rPr lang="fr-FR" sz="1100" dirty="0" smtClean="0">
                          <a:effectLst/>
                        </a:rPr>
                        <a:t>exposition</a:t>
                      </a:r>
                      <a:endParaRPr lang="fr-FR" sz="1100" dirty="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Statut VIH de la personne source</a:t>
                      </a: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6264390"/>
                  </a:ext>
                </a:extLst>
              </a:tr>
              <a:tr h="1820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POSITIF</a:t>
                      </a:r>
                    </a:p>
                  </a:txBody>
                  <a:tcPr marL="3942" marR="3942" marT="27027" marB="270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INCONNU</a:t>
                      </a: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6960329"/>
                  </a:ext>
                </a:extLst>
              </a:tr>
              <a:tr h="3496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CV détectable</a:t>
                      </a:r>
                    </a:p>
                  </a:txBody>
                  <a:tcPr marL="3942" marR="3942" marT="27027" marB="270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CV &lt; 50 </a:t>
                      </a:r>
                      <a:r>
                        <a:rPr lang="fr-FR" sz="1100" dirty="0" smtClean="0">
                          <a:effectLst/>
                        </a:rPr>
                        <a:t>c/ml</a:t>
                      </a:r>
                      <a:endParaRPr lang="fr-FR" sz="1100" dirty="0">
                        <a:effectLst/>
                      </a:endParaRPr>
                    </a:p>
                  </a:txBody>
                  <a:tcPr marL="3942" marR="3942" marT="27027" marB="270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4471856"/>
                  </a:ext>
                </a:extLst>
              </a:tr>
              <a:tr h="457352"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IMPORTANT</a:t>
                      </a:r>
                      <a:r>
                        <a:rPr lang="fr-FR" sz="1100">
                          <a:effectLst/>
                        </a:rPr>
                        <a:t/>
                      </a:r>
                      <a:br>
                        <a:rPr lang="fr-FR" sz="1100">
                          <a:effectLst/>
                        </a:rPr>
                      </a:br>
                      <a:r>
                        <a:rPr lang="fr-FR" sz="1100">
                          <a:effectLst/>
                        </a:rPr>
                        <a:t>Piqûre profonde, aiguille creuse et intravasculaire</a:t>
                      </a:r>
                    </a:p>
                  </a:txBody>
                  <a:tcPr marL="3942" marR="3942" marT="27027" marB="270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TT</a:t>
                      </a:r>
                      <a:endParaRPr lang="fr-FR" sz="110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Pas de TT</a:t>
                      </a:r>
                      <a:endParaRPr lang="fr-FR" sz="110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TT</a:t>
                      </a:r>
                      <a:endParaRPr lang="fr-FR" sz="110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692106"/>
                  </a:ext>
                </a:extLst>
              </a:tr>
              <a:tr h="874001"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INTERMÉDIAIRE</a:t>
                      </a:r>
                      <a:r>
                        <a:rPr lang="fr-FR" sz="1100">
                          <a:effectLst/>
                        </a:rPr>
                        <a:t/>
                      </a:r>
                      <a:br>
                        <a:rPr lang="fr-FR" sz="1100">
                          <a:effectLst/>
                        </a:rPr>
                      </a:br>
                      <a:r>
                        <a:rPr lang="fr-FR" sz="1100">
                          <a:effectLst/>
                        </a:rPr>
                        <a:t>Coupure avec bistouri, piqûre avec aiguille IM ou SC, piqûre avec aiguille pleine, exposition CM &gt; 15 min</a:t>
                      </a:r>
                    </a:p>
                  </a:txBody>
                  <a:tcPr marL="3942" marR="3942" marT="27027" marB="270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TT</a:t>
                      </a:r>
                      <a:endParaRPr lang="fr-FR" sz="110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Pas de TT</a:t>
                      </a:r>
                      <a:endParaRPr lang="fr-FR" sz="110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Pas de TT</a:t>
                      </a:r>
                      <a:endParaRPr lang="fr-FR" sz="110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9223592"/>
                  </a:ext>
                </a:extLst>
              </a:tr>
              <a:tr h="769120"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FAIBLE</a:t>
                      </a:r>
                      <a:r>
                        <a:rPr lang="fr-FR" sz="1100">
                          <a:effectLst/>
                        </a:rPr>
                        <a:t/>
                      </a:r>
                      <a:br>
                        <a:rPr lang="fr-FR" sz="1100">
                          <a:effectLst/>
                        </a:rPr>
                      </a:br>
                      <a:r>
                        <a:rPr lang="fr-FR" sz="1100">
                          <a:effectLst/>
                        </a:rPr>
                        <a:t>Piqûre avec seringue abandonnée, crachats/morsure/griffures et autres cas</a:t>
                      </a:r>
                    </a:p>
                  </a:txBody>
                  <a:tcPr marL="3942" marR="3942" marT="27027" marB="270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Pas de TT</a:t>
                      </a:r>
                      <a:endParaRPr lang="fr-FR" sz="110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Pas de TT</a:t>
                      </a:r>
                      <a:endParaRPr lang="fr-FR" sz="110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effectLst/>
                        </a:rPr>
                        <a:t>Pas de TT</a:t>
                      </a:r>
                      <a:endParaRPr lang="fr-FR" sz="1100" dirty="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340326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62274" y="1098848"/>
            <a:ext cx="161981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02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Séparation du malade des autres malades</a:t>
            </a:r>
          </a:p>
          <a:p>
            <a:pPr lvl="1"/>
            <a:r>
              <a:rPr lang="fr-FR" altLang="fr-FR" smtClean="0"/>
              <a:t>Chambre seule ou regroupement lors d’épidémies.</a:t>
            </a:r>
          </a:p>
          <a:p>
            <a:pPr lvl="1"/>
            <a:endParaRPr lang="fr-FR" altLang="fr-FR" smtClean="0"/>
          </a:p>
          <a:p>
            <a:r>
              <a:rPr lang="fr-FR" altLang="fr-FR" smtClean="0"/>
              <a:t>Selon mode de transmission</a:t>
            </a:r>
          </a:p>
          <a:p>
            <a:pPr lvl="1"/>
            <a:r>
              <a:rPr lang="fr-FR" altLang="fr-FR" smtClean="0"/>
              <a:t>Patient porteur de microorganismes particuliers</a:t>
            </a:r>
          </a:p>
          <a:p>
            <a:pPr lvl="2"/>
            <a:r>
              <a:rPr lang="fr-FR" altLang="fr-FR" smtClean="0"/>
              <a:t>Précautions standard: pour tous les patients</a:t>
            </a:r>
          </a:p>
          <a:p>
            <a:pPr lvl="2"/>
            <a:r>
              <a:rPr lang="fr-FR" altLang="fr-FR" smtClean="0"/>
              <a:t>Si infection aéroportée: précautions air ou gouttelettes</a:t>
            </a:r>
          </a:p>
          <a:p>
            <a:pPr lvl="2"/>
            <a:r>
              <a:rPr lang="fr-FR" altLang="fr-FR" smtClean="0"/>
              <a:t>Si transmission manuportée: précautions contact</a:t>
            </a:r>
          </a:p>
          <a:p>
            <a:pPr lvl="2"/>
            <a:endParaRPr lang="fr-FR" altLang="fr-FR" smtClean="0"/>
          </a:p>
          <a:p>
            <a:pPr lvl="1"/>
            <a:r>
              <a:rPr lang="fr-FR" altLang="fr-FR" smtClean="0"/>
              <a:t>Patient à risque d’acquisition (neutropénie profonde): </a:t>
            </a:r>
          </a:p>
          <a:p>
            <a:pPr lvl="2"/>
            <a:r>
              <a:rPr lang="fr-FR" altLang="fr-FR" smtClean="0"/>
              <a:t>Isolement protecteur</a:t>
            </a:r>
            <a:endParaRPr lang="fr-FR" altLang="fr-FR" dirty="0" smtClean="0"/>
          </a:p>
        </p:txBody>
      </p:sp>
      <p:sp>
        <p:nvSpPr>
          <p:cNvPr id="348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Précautions particulières « isolement »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851877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84576"/>
          </a:xfrm>
        </p:spPr>
        <p:txBody>
          <a:bodyPr>
            <a:normAutofit fontScale="62500" lnSpcReduction="20000"/>
          </a:bodyPr>
          <a:lstStyle/>
          <a:p>
            <a:r>
              <a:rPr lang="fr-FR" altLang="fr-FR" dirty="0" smtClean="0"/>
              <a:t>Précautions CONTACT "C"</a:t>
            </a:r>
          </a:p>
          <a:p>
            <a:pPr lvl="1"/>
            <a:r>
              <a:rPr lang="fr-FR" altLang="fr-FR" dirty="0" smtClean="0"/>
              <a:t>Contact direct avec le patient ou son environnement.</a:t>
            </a:r>
          </a:p>
          <a:p>
            <a:pPr lvl="1"/>
            <a:r>
              <a:rPr lang="fr-FR" altLang="fr-FR" dirty="0" smtClean="0"/>
              <a:t>Tablier plastique +/- Gants</a:t>
            </a:r>
          </a:p>
          <a:p>
            <a:pPr lvl="1"/>
            <a:r>
              <a:rPr lang="fr-FR" altLang="fr-FR" dirty="0" smtClean="0"/>
              <a:t>Hygiène des mains après le soin : SHA</a:t>
            </a:r>
          </a:p>
          <a:p>
            <a:pPr lvl="1"/>
            <a:r>
              <a:rPr lang="fr-FR" altLang="fr-FR" dirty="0" smtClean="0"/>
              <a:t>Contact « renforcées » pour EPC</a:t>
            </a:r>
          </a:p>
          <a:p>
            <a:r>
              <a:rPr lang="fr-FR" altLang="fr-FR" dirty="0" smtClean="0"/>
              <a:t>GOUTTELETTE "G"</a:t>
            </a:r>
          </a:p>
          <a:p>
            <a:pPr lvl="1"/>
            <a:r>
              <a:rPr lang="fr-FR" altLang="fr-FR" dirty="0" smtClean="0"/>
              <a:t>BMR respiratoires</a:t>
            </a:r>
          </a:p>
          <a:p>
            <a:pPr lvl="1"/>
            <a:r>
              <a:rPr lang="fr-FR" altLang="fr-FR" dirty="0" smtClean="0"/>
              <a:t>Sédimentation rapide des gouttelettes qui sont « lourdes »</a:t>
            </a:r>
          </a:p>
          <a:p>
            <a:pPr lvl="2"/>
            <a:r>
              <a:rPr lang="fr-FR" altLang="fr-FR" dirty="0" smtClean="0"/>
              <a:t>Risque lié à contact proche avec le malade</a:t>
            </a:r>
          </a:p>
          <a:p>
            <a:pPr lvl="1"/>
            <a:r>
              <a:rPr lang="fr-FR" altLang="fr-FR" dirty="0" smtClean="0"/>
              <a:t>Masque </a:t>
            </a:r>
            <a:r>
              <a:rPr lang="fr-FR" altLang="fr-FR" dirty="0" err="1" smtClean="0"/>
              <a:t>chir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Lunettes ou masque à visière (+/- charlotte) si risque de projection</a:t>
            </a:r>
          </a:p>
          <a:p>
            <a:r>
              <a:rPr lang="fr-FR" altLang="fr-FR" dirty="0" smtClean="0"/>
              <a:t>Précautions AIR "A" : risque diffusion dans un grand volume</a:t>
            </a:r>
          </a:p>
          <a:p>
            <a:pPr lvl="1"/>
            <a:r>
              <a:rPr lang="fr-FR" altLang="fr-FR" dirty="0" smtClean="0"/>
              <a:t>BK, </a:t>
            </a:r>
            <a:r>
              <a:rPr lang="fr-FR" altLang="fr-FR" dirty="0" err="1" smtClean="0"/>
              <a:t>MersCov</a:t>
            </a:r>
            <a:r>
              <a:rPr lang="fr-FR" altLang="fr-FR" dirty="0" smtClean="0"/>
              <a:t>, ….</a:t>
            </a:r>
          </a:p>
          <a:p>
            <a:pPr lvl="1"/>
            <a:r>
              <a:rPr lang="fr-FR" altLang="fr-FR" dirty="0" smtClean="0"/>
              <a:t>Masque FFP2 avant d’entrer et à retirer hors de la chambre.</a:t>
            </a:r>
          </a:p>
          <a:p>
            <a:pPr lvl="1"/>
            <a:r>
              <a:rPr lang="fr-FR" altLang="fr-FR" dirty="0" smtClean="0"/>
              <a:t>Le patient doit porter un masque lorsqu’il sort de sa chambre.</a:t>
            </a:r>
          </a:p>
          <a:p>
            <a:pPr lvl="1"/>
            <a:r>
              <a:rPr lang="fr-FR" altLang="fr-FR" dirty="0" smtClean="0"/>
              <a:t>Porte fermée</a:t>
            </a:r>
          </a:p>
          <a:p>
            <a:pPr lvl="1"/>
            <a:r>
              <a:rPr lang="fr-FR" altLang="fr-FR" dirty="0" smtClean="0"/>
              <a:t>Idéalement, chambre à pression négative à renouvellement d’air &gt; 6vol/h</a:t>
            </a:r>
          </a:p>
          <a:p>
            <a:pPr lvl="1"/>
            <a:endParaRPr lang="fr-FR" altLang="fr-FR" dirty="0" smtClean="0"/>
          </a:p>
          <a:p>
            <a:r>
              <a:rPr lang="fr-FR" altLang="fr-FR" dirty="0" smtClean="0"/>
              <a:t>Distinction un peu artificielle. Le choix se fait selon proximité/durée du contact et ventilation</a:t>
            </a:r>
          </a:p>
          <a:p>
            <a:r>
              <a:rPr lang="fr-FR" altLang="fr-FR" dirty="0" smtClean="0"/>
              <a:t>Précautions respiratoires en cours de redéfinition</a:t>
            </a:r>
          </a:p>
          <a:p>
            <a:pPr lvl="1"/>
            <a:r>
              <a:rPr lang="fr-FR" altLang="fr-FR" dirty="0" smtClean="0"/>
              <a:t>Continuum gouttelettes/air </a:t>
            </a:r>
          </a:p>
          <a:p>
            <a:pPr lvl="1"/>
            <a:r>
              <a:rPr lang="fr-FR" altLang="fr-FR" dirty="0" smtClean="0"/>
              <a:t>Transmission liée à la distance sur effet de dilution</a:t>
            </a:r>
          </a:p>
        </p:txBody>
      </p:sp>
      <p:sp>
        <p:nvSpPr>
          <p:cNvPr id="350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Précautions particulières</a:t>
            </a:r>
          </a:p>
        </p:txBody>
      </p:sp>
      <p:pic>
        <p:nvPicPr>
          <p:cNvPr id="115715" name="Picture 5" descr="Goutell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9014" y="2996952"/>
            <a:ext cx="2454986" cy="174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21" y="632554"/>
            <a:ext cx="4092227" cy="236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5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dirty="0" err="1" smtClean="0">
                <a:solidFill>
                  <a:srgbClr val="0000FF"/>
                </a:solidFill>
              </a:rPr>
              <a:t>Neutropénique</a:t>
            </a:r>
            <a:endParaRPr lang="fr-FR" altLang="fr-FR" dirty="0" smtClean="0">
              <a:solidFill>
                <a:srgbClr val="0000FF"/>
              </a:solidFill>
            </a:endParaRPr>
          </a:p>
          <a:p>
            <a:pPr lvl="1"/>
            <a:r>
              <a:rPr lang="fr-FR" altLang="fr-FR" dirty="0" smtClean="0"/>
              <a:t>Hygiène des mains avant d’entrer</a:t>
            </a:r>
          </a:p>
          <a:p>
            <a:pPr lvl="2"/>
            <a:r>
              <a:rPr lang="fr-FR" altLang="fr-FR" dirty="0" smtClean="0"/>
              <a:t>SHA</a:t>
            </a:r>
          </a:p>
          <a:p>
            <a:pPr lvl="1"/>
            <a:r>
              <a:rPr lang="fr-FR" altLang="fr-FR" dirty="0" smtClean="0"/>
              <a:t>Masque/gants/</a:t>
            </a:r>
            <a:r>
              <a:rPr lang="fr-FR" altLang="fr-FR" dirty="0" err="1" smtClean="0"/>
              <a:t>surblouse</a:t>
            </a:r>
            <a:r>
              <a:rPr lang="fr-FR" altLang="fr-FR" dirty="0" smtClean="0"/>
              <a:t>/charlotte</a:t>
            </a:r>
          </a:p>
          <a:p>
            <a:pPr lvl="2"/>
            <a:r>
              <a:rPr lang="fr-FR" altLang="fr-FR" dirty="0" smtClean="0"/>
              <a:t>Mettre avant d’entrer et retirer hors de la chambre</a:t>
            </a:r>
          </a:p>
          <a:p>
            <a:pPr lvl="1"/>
            <a:r>
              <a:rPr lang="fr-FR" altLang="fr-FR" dirty="0" smtClean="0"/>
              <a:t>+/- chambre à pression positive</a:t>
            </a:r>
          </a:p>
          <a:p>
            <a:endParaRPr lang="fr-FR" altLang="fr-FR" dirty="0" smtClean="0">
              <a:solidFill>
                <a:srgbClr val="0000FF"/>
              </a:solidFill>
            </a:endParaRPr>
          </a:p>
        </p:txBody>
      </p:sp>
      <p:sp>
        <p:nvSpPr>
          <p:cNvPr id="352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Isolement protecteur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6044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/>
          </p:cNvSpPr>
          <p:nvPr>
            <p:ph idx="1"/>
          </p:nvPr>
        </p:nvSpPr>
        <p:spPr>
          <a:xfrm>
            <a:off x="389191" y="1507691"/>
            <a:ext cx="8229600" cy="4090268"/>
          </a:xfrm>
        </p:spPr>
        <p:txBody>
          <a:bodyPr/>
          <a:lstStyle/>
          <a:p>
            <a:r>
              <a:rPr lang="fr-FR" dirty="0" smtClean="0"/>
              <a:t>Sur le serveur de résultats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Sur le dossier patient informatisé</a:t>
            </a:r>
          </a:p>
          <a:p>
            <a:pPr lvl="1"/>
            <a:r>
              <a:rPr lang="fr-FR" dirty="0" smtClean="0"/>
              <a:t>Icones </a:t>
            </a:r>
            <a:endParaRPr lang="fr-FR" dirty="0" smtClean="0"/>
          </a:p>
        </p:txBody>
      </p:sp>
      <p:sp>
        <p:nvSpPr>
          <p:cNvPr id="3829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Signalisation isolement</a:t>
            </a:r>
            <a:endParaRPr lang="fr-FR" dirty="0" smtClean="0"/>
          </a:p>
        </p:txBody>
      </p:sp>
      <p:sp>
        <p:nvSpPr>
          <p:cNvPr id="119814" name="AutoShape 11" descr="Images intégrées 1"/>
          <p:cNvSpPr>
            <a:spLocks noChangeAspect="1" noChangeArrowheads="1"/>
          </p:cNvSpPr>
          <p:nvPr/>
        </p:nvSpPr>
        <p:spPr bwMode="auto">
          <a:xfrm>
            <a:off x="161925" y="46038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15" name="AutoShape 12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1981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858" y="3846393"/>
            <a:ext cx="3324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02" y="5324000"/>
            <a:ext cx="19716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2" y="2019299"/>
            <a:ext cx="7429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96" y="1948854"/>
            <a:ext cx="4543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 flipH="1">
            <a:off x="1018429" y="2724149"/>
            <a:ext cx="371475" cy="5040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305383" y="2787510"/>
            <a:ext cx="371475" cy="5040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055228" y="2019299"/>
            <a:ext cx="371475" cy="504055"/>
          </a:xfrm>
          <a:prstGeom prst="straightConnector1">
            <a:avLst/>
          </a:prstGeom>
          <a:ln w="5715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5089382"/>
            <a:ext cx="356459" cy="3838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457" y="5762659"/>
            <a:ext cx="3333750" cy="800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0332" y="4384858"/>
            <a:ext cx="3617193" cy="20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54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Précautions contact </a:t>
            </a:r>
          </a:p>
          <a:p>
            <a:pPr lvl="1"/>
            <a:r>
              <a:rPr lang="fr-FR" smtClean="0"/>
              <a:t>Uniquement SHA</a:t>
            </a:r>
          </a:p>
          <a:p>
            <a:r>
              <a:rPr lang="fr-FR" smtClean="0"/>
              <a:t>Précautions air ou isolement protecteur</a:t>
            </a:r>
          </a:p>
          <a:p>
            <a:pPr lvl="1"/>
            <a:r>
              <a:rPr lang="fr-FR" smtClean="0"/>
              <a:t>Idem soignants</a:t>
            </a:r>
          </a:p>
          <a:p>
            <a:endParaRPr lang="fr-FR" smtClean="0"/>
          </a:p>
        </p:txBody>
      </p:sp>
      <p:sp>
        <p:nvSpPr>
          <p:cNvPr id="354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Pour les familles et visites</a:t>
            </a: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03610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131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Signalisation isolement</a:t>
            </a:r>
            <a:endParaRPr lang="fr-FR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691"/>
            <a:ext cx="5734225" cy="372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73" y="1412776"/>
            <a:ext cx="3894288" cy="380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69145"/>
            <a:ext cx="3600400" cy="230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2630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029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Signalisation isolement</a:t>
            </a:r>
            <a:endParaRPr lang="fr-FR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7540673" cy="512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77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92" y="4112815"/>
            <a:ext cx="2269455" cy="262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350"/>
            <a:ext cx="2005648" cy="257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2194570" cy="28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28" y="4013876"/>
            <a:ext cx="2426196" cy="282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32" y="1617294"/>
            <a:ext cx="1646996" cy="202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1929375" cy="244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0" y="4069899"/>
            <a:ext cx="1835838" cy="203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2030" y="3849205"/>
            <a:ext cx="1485634" cy="371513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10%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2012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84212" y="4149080"/>
            <a:ext cx="1456146" cy="371513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8,4%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fr-FR" sz="3800" b="1">
              <a:latin typeface="+mj-lt"/>
              <a:ea typeface="+mj-ea"/>
              <a:cs typeface="+mj-cs"/>
            </a:endParaRPr>
          </a:p>
        </p:txBody>
      </p:sp>
      <p:sp>
        <p:nvSpPr>
          <p:cNvPr id="366600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Résistances en 2022: infections invasives</a:t>
            </a:r>
            <a:endParaRPr lang="fr-FR" altLang="fr-FR" dirty="0" smtClean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782885" y="3927059"/>
            <a:ext cx="1687513" cy="371513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17,8% en 2012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813383" y="4263362"/>
            <a:ext cx="1626064" cy="371513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14,7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% 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2957" y="1592999"/>
            <a:ext cx="2146686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C3G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92280" y="1409545"/>
            <a:ext cx="2047969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I/R aux FQ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data:image/png;base64,iVBORw0KGgoAAAANSUhEUgAAAyQAAAH0CAYAAADMq+kCAAAfWklEQVR4Xu3XMQ0AAAzDsJU/6cHI4xGoZO3JzhEgQIAAAQIECBAgQCASWLRrlgABAgQIECBAgAABAidIPAE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PArWAH16zbWY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652514" y="4104004"/>
            <a:ext cx="2064300" cy="833178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Fr: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1% (48 souches)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I: 25%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Gr</a:t>
            </a:r>
            <a:r>
              <a:rPr lang="fr-FR" sz="16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72%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71796" y="3589571"/>
            <a:ext cx="2422634" cy="37590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KP carbapénèmes </a:t>
            </a:r>
            <a:r>
              <a:rPr lang="fr-FR" sz="1800" dirty="0" smtClean="0">
                <a:solidFill>
                  <a:schemeClr val="tx1"/>
                </a:solidFill>
                <a:latin typeface="Calibri" pitchFamily="34" charset="0"/>
              </a:rPr>
              <a:t>R</a:t>
            </a: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5461" y="1499036"/>
            <a:ext cx="1738168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SARM: </a:t>
            </a: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10,4%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99792" y="1499113"/>
            <a:ext cx="2016224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PRP: 20 souches</a:t>
            </a:r>
            <a:endParaRPr lang="fr-FR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2" descr="data:image/png;base64,iVBORw0KGgoAAAANSUhEUgAAAkIAAAGSCAYAAAAPca6yAAAAAXNSR0IArs4c6QAAEtdJREFUeF7t1kEBAAAIAjHpX9ogNxswfLBzBAgQIECAAIGowKK5xSZAgAABAgQInCHkCQ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DAA7s8AZOTRhLG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png;base64,iVBORw0KGgoAAAANSUhEUgAAAkIAAAGSCAYAAAAPca6yAAAAAXNSR0IArs4c6QAAEtdJREFUeF7t1kEBAAAIAjHpX9ogNxswfLBzBAgQIECAAIGowKK5xSZAgAABAgQInCHkCQ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DAA7s8AZOTRhLG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53" y="5915627"/>
            <a:ext cx="1896544" cy="97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101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926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Signalisation isolement</a:t>
            </a:r>
            <a:endParaRPr lang="fr-FR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" y="1298625"/>
            <a:ext cx="7823832" cy="537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0541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/>
              <a:t>Bactéries hautement </a:t>
            </a:r>
            <a:r>
              <a:rPr lang="fr-FR" altLang="fr-FR" dirty="0" smtClean="0"/>
              <a:t>résistantes</a:t>
            </a:r>
          </a:p>
          <a:p>
            <a:pPr lvl="1"/>
            <a:r>
              <a:rPr lang="fr-FR" altLang="fr-FR" dirty="0" smtClean="0"/>
              <a:t>EPC: Carbapénémases</a:t>
            </a:r>
          </a:p>
          <a:p>
            <a:pPr lvl="1"/>
            <a:r>
              <a:rPr lang="fr-FR" altLang="fr-FR" dirty="0" smtClean="0"/>
              <a:t>ERG: </a:t>
            </a:r>
            <a:r>
              <a:rPr lang="fr-FR" altLang="fr-FR" i="1" dirty="0" err="1" smtClean="0"/>
              <a:t>Enterococcus</a:t>
            </a:r>
            <a:r>
              <a:rPr lang="fr-FR" altLang="fr-FR" i="1" dirty="0" smtClean="0"/>
              <a:t> </a:t>
            </a:r>
            <a:r>
              <a:rPr lang="fr-FR" altLang="fr-FR" i="1" dirty="0" err="1" smtClean="0"/>
              <a:t>faecium</a:t>
            </a:r>
            <a:r>
              <a:rPr lang="fr-FR" altLang="fr-FR" dirty="0" smtClean="0"/>
              <a:t> résistant aux </a:t>
            </a:r>
            <a:r>
              <a:rPr lang="fr-FR" altLang="fr-FR" dirty="0" err="1" smtClean="0"/>
              <a:t>glycopeptides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Isolement systématique et prélèvement de tout patient hospitalisé à l’étranger</a:t>
            </a:r>
          </a:p>
          <a:p>
            <a:pPr lvl="1"/>
            <a:r>
              <a:rPr lang="fr-FR" altLang="fr-FR" dirty="0"/>
              <a:t>Chambre individuelle impérative et PCC</a:t>
            </a:r>
          </a:p>
          <a:p>
            <a:r>
              <a:rPr lang="fr-FR" altLang="fr-FR" dirty="0" smtClean="0"/>
              <a:t>Dépistage </a:t>
            </a:r>
            <a:r>
              <a:rPr lang="fr-FR" altLang="fr-FR" dirty="0"/>
              <a:t>patients « contact »</a:t>
            </a:r>
          </a:p>
          <a:p>
            <a:pPr lvl="1"/>
            <a:r>
              <a:rPr lang="fr-FR" altLang="fr-FR" dirty="0"/>
              <a:t>1/</a:t>
            </a:r>
            <a:r>
              <a:rPr lang="fr-FR" altLang="fr-FR" dirty="0" err="1"/>
              <a:t>sem</a:t>
            </a:r>
            <a:r>
              <a:rPr lang="fr-FR" altLang="fr-FR" dirty="0"/>
              <a:t> pendant le séjour du porteur puis à la sortie du porteur</a:t>
            </a:r>
          </a:p>
          <a:p>
            <a:pPr lvl="1"/>
            <a:r>
              <a:rPr lang="fr-FR" altLang="fr-FR" dirty="0"/>
              <a:t>3 dépistage à 1 semaine d’intervalle après la fin du contact avec le porteur si découverte fortuite du porteur</a:t>
            </a:r>
          </a:p>
          <a:p>
            <a:r>
              <a:rPr lang="fr-FR" altLang="fr-FR" dirty="0" err="1" smtClean="0"/>
              <a:t>Fungi</a:t>
            </a:r>
            <a:r>
              <a:rPr lang="fr-FR" altLang="fr-FR" dirty="0" smtClean="0"/>
              <a:t> </a:t>
            </a:r>
            <a:r>
              <a:rPr lang="fr-FR" altLang="fr-FR" dirty="0"/>
              <a:t>hautement résistants</a:t>
            </a:r>
          </a:p>
          <a:p>
            <a:pPr lvl="1"/>
            <a:r>
              <a:rPr lang="fr-FR" altLang="fr-FR" i="1" dirty="0"/>
              <a:t>Candida </a:t>
            </a:r>
            <a:r>
              <a:rPr lang="fr-FR" altLang="fr-FR" i="1" dirty="0" err="1"/>
              <a:t>auris</a:t>
            </a:r>
            <a:endParaRPr lang="fr-FR" altLang="fr-FR" i="1" dirty="0"/>
          </a:p>
          <a:p>
            <a:pPr lvl="1"/>
            <a:r>
              <a:rPr lang="fr-FR" dirty="0"/>
              <a:t>Dépistage à </a:t>
            </a:r>
            <a:r>
              <a:rPr lang="fr-FR" dirty="0" smtClean="0"/>
              <a:t>l’admission: </a:t>
            </a:r>
            <a:endParaRPr lang="fr-FR" dirty="0"/>
          </a:p>
          <a:p>
            <a:pPr lvl="2"/>
            <a:r>
              <a:rPr lang="fr-FR" dirty="0"/>
              <a:t>Si hospitalisation dans les 12 mois </a:t>
            </a:r>
            <a:r>
              <a:rPr lang="fr-FR" dirty="0" smtClean="0"/>
              <a:t>en Espagne</a:t>
            </a:r>
            <a:r>
              <a:rPr lang="fr-FR" dirty="0"/>
              <a:t>, Italie, </a:t>
            </a:r>
            <a:r>
              <a:rPr lang="fr-FR" dirty="0" smtClean="0"/>
              <a:t>Grèce</a:t>
            </a:r>
          </a:p>
          <a:p>
            <a:pPr lvl="2"/>
            <a:r>
              <a:rPr lang="fr-FR" altLang="fr-FR" dirty="0" smtClean="0"/>
              <a:t>Ou colonisation antérieure, ou patient contact</a:t>
            </a:r>
          </a:p>
          <a:p>
            <a:pPr lvl="1"/>
            <a:r>
              <a:rPr lang="fr-FR" altLang="fr-FR" dirty="0" smtClean="0"/>
              <a:t>Peut être bientôt </a:t>
            </a:r>
            <a:r>
              <a:rPr lang="fr-FR" altLang="fr-FR" i="1" dirty="0" smtClean="0"/>
              <a:t>C. parapsilosis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fluco</a:t>
            </a:r>
            <a:r>
              <a:rPr lang="fr-FR" altLang="fr-FR" dirty="0" smtClean="0"/>
              <a:t>-R</a:t>
            </a:r>
          </a:p>
        </p:txBody>
      </p:sp>
      <p:sp>
        <p:nvSpPr>
          <p:cNvPr id="35738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BHR et FHR</a:t>
            </a:r>
          </a:p>
        </p:txBody>
      </p:sp>
    </p:spTree>
    <p:extLst>
      <p:ext uri="{BB962C8B-B14F-4D97-AF65-F5344CB8AC3E}">
        <p14:creationId xmlns:p14="http://schemas.microsoft.com/office/powerpoint/2010/main" val="2532418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BLSE, </a:t>
            </a:r>
            <a:r>
              <a:rPr lang="fr-FR" dirty="0" err="1" smtClean="0"/>
              <a:t>pyo</a:t>
            </a:r>
            <a:r>
              <a:rPr lang="fr-FR" dirty="0" smtClean="0"/>
              <a:t> et SARM = 1 an après dernier prélèvement positif</a:t>
            </a:r>
          </a:p>
          <a:p>
            <a:pPr lvl="1"/>
            <a:r>
              <a:rPr lang="fr-FR" dirty="0" smtClean="0"/>
              <a:t>Si dernier prélèvement positif &lt; 1 an: </a:t>
            </a:r>
          </a:p>
          <a:p>
            <a:pPr lvl="2"/>
            <a:r>
              <a:rPr lang="fr-FR" dirty="0" smtClean="0"/>
              <a:t>Poursuite isolement, même si prélèvement récent négatif</a:t>
            </a:r>
          </a:p>
          <a:p>
            <a:pPr lvl="1"/>
            <a:r>
              <a:rPr lang="fr-FR" dirty="0" smtClean="0"/>
              <a:t>Si dernier prélèvement positif &gt; 1 an et prélèvement récent négatif: </a:t>
            </a:r>
          </a:p>
          <a:p>
            <a:pPr lvl="2"/>
            <a:r>
              <a:rPr lang="fr-FR" dirty="0" smtClean="0"/>
              <a:t>Arrêt isolement</a:t>
            </a:r>
          </a:p>
          <a:p>
            <a:pPr lvl="1"/>
            <a:r>
              <a:rPr lang="fr-FR" dirty="0" smtClean="0"/>
              <a:t>Si dernier prélèvement positif &gt; 1 an et pas de prélèvement récent</a:t>
            </a:r>
          </a:p>
          <a:p>
            <a:pPr lvl="2"/>
            <a:r>
              <a:rPr lang="fr-FR" dirty="0" smtClean="0"/>
              <a:t>Prélèvement de dépistage</a:t>
            </a:r>
          </a:p>
          <a:p>
            <a:pPr lvl="2"/>
            <a:r>
              <a:rPr lang="fr-FR" dirty="0" smtClean="0"/>
              <a:t>Levée isolement si prélèvement négatif</a:t>
            </a:r>
          </a:p>
          <a:p>
            <a:r>
              <a:rPr lang="fr-FR" dirty="0" smtClean="0"/>
              <a:t>EPC et ERG « porteurs »</a:t>
            </a:r>
          </a:p>
          <a:p>
            <a:pPr lvl="1"/>
            <a:r>
              <a:rPr lang="fr-FR" dirty="0" smtClean="0"/>
              <a:t>Poursuite isolement sans limite de durée si pas d’avis UHLIN</a:t>
            </a:r>
          </a:p>
          <a:p>
            <a:r>
              <a:rPr lang="fr-FR" dirty="0" smtClean="0"/>
              <a:t>EPC et ERG « contacts »</a:t>
            </a:r>
          </a:p>
          <a:p>
            <a:pPr lvl="1"/>
            <a:r>
              <a:rPr lang="fr-FR" dirty="0"/>
              <a:t>Poursuite isolement </a:t>
            </a:r>
            <a:r>
              <a:rPr lang="fr-FR" dirty="0" smtClean="0"/>
              <a:t>jusqu’à 3 prélèvements négatifs à au moins une semaine d’intervalle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Durée isolement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187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altLang="fr-FR" dirty="0" err="1" smtClean="0"/>
              <a:t>Méningococcémie</a:t>
            </a:r>
            <a:r>
              <a:rPr lang="fr-FR" altLang="fr-FR" dirty="0" smtClean="0"/>
              <a:t>: prophylaxie (Instruction DGS 2018 )</a:t>
            </a:r>
          </a:p>
          <a:p>
            <a:pPr lvl="1"/>
            <a:r>
              <a:rPr lang="fr-FR" altLang="fr-FR" dirty="0" smtClean="0"/>
              <a:t>Personne ayant pratiqué, sans masque de protection </a:t>
            </a:r>
          </a:p>
          <a:p>
            <a:pPr lvl="2"/>
            <a:r>
              <a:rPr lang="fr-FR" altLang="fr-FR" dirty="0" smtClean="0"/>
              <a:t>bouche à bouche</a:t>
            </a:r>
          </a:p>
          <a:p>
            <a:pPr lvl="2"/>
            <a:r>
              <a:rPr lang="fr-FR" altLang="fr-FR" dirty="0" smtClean="0"/>
              <a:t>intubation trachéale</a:t>
            </a:r>
          </a:p>
          <a:p>
            <a:pPr lvl="2"/>
            <a:r>
              <a:rPr lang="fr-FR" altLang="fr-FR" dirty="0" smtClean="0"/>
              <a:t>Aspiration</a:t>
            </a:r>
          </a:p>
          <a:p>
            <a:pPr lvl="1"/>
            <a:r>
              <a:rPr lang="fr-FR" altLang="fr-FR" dirty="0" smtClean="0"/>
              <a:t>Autres personnes, risque si:</a:t>
            </a:r>
          </a:p>
          <a:p>
            <a:pPr lvl="2"/>
            <a:r>
              <a:rPr lang="fr-FR" altLang="fr-FR" dirty="0" smtClean="0"/>
              <a:t>distance de moins d’un mètre et</a:t>
            </a:r>
          </a:p>
          <a:p>
            <a:pPr lvl="2"/>
            <a:r>
              <a:rPr lang="fr-FR" altLang="fr-FR" dirty="0" smtClean="0"/>
              <a:t>contact « en face à face »  et</a:t>
            </a:r>
          </a:p>
          <a:p>
            <a:pPr lvl="2"/>
            <a:r>
              <a:rPr lang="fr-FR" altLang="fr-FR" dirty="0" smtClean="0"/>
              <a:t>au moins 1 h d’affilée (moins si toux importante et/ou des éternuements fréquents)</a:t>
            </a:r>
          </a:p>
          <a:p>
            <a:pPr lvl="1"/>
            <a:r>
              <a:rPr lang="fr-FR" altLang="fr-FR" dirty="0" smtClean="0"/>
              <a:t>Avant le début du tt ATB et jusqu’à 24h après ATB</a:t>
            </a:r>
          </a:p>
          <a:p>
            <a:pPr lvl="2"/>
            <a:r>
              <a:rPr lang="fr-FR" altLang="fr-FR" dirty="0" smtClean="0"/>
              <a:t>Pas d’intérêt </a:t>
            </a:r>
            <a:r>
              <a:rPr lang="fr-FR" altLang="fr-FR" dirty="0" err="1" smtClean="0"/>
              <a:t>apres</a:t>
            </a:r>
            <a:r>
              <a:rPr lang="fr-FR" altLang="fr-FR" dirty="0" smtClean="0"/>
              <a:t> 10j</a:t>
            </a:r>
          </a:p>
          <a:p>
            <a:pPr lvl="1"/>
            <a:r>
              <a:rPr lang="fr-FR" altLang="fr-FR" dirty="0" smtClean="0"/>
              <a:t>Première ligne: rifampicine (600mg/12h, 48h)</a:t>
            </a:r>
          </a:p>
          <a:p>
            <a:pPr lvl="2"/>
            <a:r>
              <a:rPr lang="fr-FR" altLang="fr-FR" dirty="0" smtClean="0"/>
              <a:t>Si CI ou résistance, ou (comme actuellement) pénurie majeure:  </a:t>
            </a:r>
          </a:p>
          <a:p>
            <a:pPr lvl="3"/>
            <a:r>
              <a:rPr lang="fr-FR" altLang="fr-FR" dirty="0" smtClean="0"/>
              <a:t>Ceftriaxone 250mg , dose unique</a:t>
            </a:r>
          </a:p>
          <a:p>
            <a:pPr lvl="3"/>
            <a:r>
              <a:rPr lang="fr-FR" altLang="fr-FR" dirty="0" err="1" smtClean="0"/>
              <a:t>Ciflox</a:t>
            </a:r>
            <a:r>
              <a:rPr lang="fr-FR" altLang="fr-FR" dirty="0" smtClean="0"/>
              <a:t> 500 PO dose unique</a:t>
            </a:r>
          </a:p>
          <a:p>
            <a:r>
              <a:rPr lang="fr-FR" altLang="fr-FR" dirty="0" smtClean="0"/>
              <a:t>Appel veille sanitaire pour DO urgente (traçage contacts)</a:t>
            </a:r>
          </a:p>
          <a:p>
            <a:pPr lvl="1"/>
            <a:r>
              <a:rPr lang="fr-FR" altLang="fr-FR" dirty="0" smtClean="0"/>
              <a:t>ARS N-</a:t>
            </a:r>
            <a:r>
              <a:rPr lang="fr-FR" altLang="fr-FR" dirty="0" err="1" smtClean="0"/>
              <a:t>PdC</a:t>
            </a:r>
            <a:r>
              <a:rPr lang="fr-FR" altLang="fr-FR" dirty="0" smtClean="0"/>
              <a:t> = tél : 03 62 72 77 77  -  Fax : 03 62 72 88 75</a:t>
            </a:r>
            <a:endParaRPr lang="fr-FR" altLang="fr-FR" dirty="0" smtClean="0"/>
          </a:p>
        </p:txBody>
      </p:sp>
      <p:sp>
        <p:nvSpPr>
          <p:cNvPr id="36045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Infections communautaires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772476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carbapénémases: le nord bien placé</a:t>
            </a:r>
            <a:endParaRPr lang="fr-FR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44008" y="6197560"/>
            <a:ext cx="4287467" cy="400110"/>
          </a:xfrm>
          <a:prstGeom prst="rect">
            <a:avLst/>
          </a:prstGeom>
          <a:solidFill>
            <a:srgbClr val="66FF66"/>
          </a:solidFill>
          <a:extLst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CNR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RATB - BEH 16/11/21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1" y="1271294"/>
            <a:ext cx="29432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447800"/>
            <a:ext cx="5661851" cy="2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25" y="4240311"/>
            <a:ext cx="1663030" cy="168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69" y="4240311"/>
            <a:ext cx="1675055" cy="16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08" y="4221088"/>
            <a:ext cx="1732800" cy="168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38" y="4265237"/>
            <a:ext cx="1641270" cy="164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71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300" smtClean="0"/>
              <a:t>E. coli et ATB dans les 6 mois</a:t>
            </a:r>
          </a:p>
          <a:p>
            <a:endParaRPr lang="fr-FR" altLang="fr-FR" sz="2300" smtClean="0"/>
          </a:p>
          <a:p>
            <a:endParaRPr lang="fr-FR" altLang="fr-FR" sz="2300" smtClean="0"/>
          </a:p>
          <a:p>
            <a:endParaRPr lang="fr-FR" altLang="fr-FR" sz="2300" smtClean="0"/>
          </a:p>
          <a:p>
            <a:r>
              <a:rPr lang="fr-FR" altLang="fr-FR" sz="2300" smtClean="0"/>
              <a:t>Streptocoques et macrolides dans les 6 mois</a:t>
            </a:r>
          </a:p>
        </p:txBody>
      </p:sp>
      <p:sp>
        <p:nvSpPr>
          <p:cNvPr id="242691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Des résistances sélectionnées par les antibiotiques</a:t>
            </a:r>
            <a:endParaRPr lang="fr-FR" altLang="fr-FR" smtClean="0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01638" y="2333625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 dirty="0"/>
              <a:t>Sensibilité	Augmentin	    </a:t>
            </a:r>
            <a:r>
              <a:rPr lang="fr-FR" altLang="fr-FR" sz="1800" dirty="0" err="1"/>
              <a:t>Cipro</a:t>
            </a:r>
            <a:endParaRPr lang="fr-FR" altLang="fr-FR" sz="1800" dirty="0"/>
          </a:p>
          <a:p>
            <a:r>
              <a:rPr lang="fr-FR" altLang="fr-FR" sz="1800" dirty="0"/>
              <a:t>		oui 	non	oui	non</a:t>
            </a:r>
          </a:p>
          <a:p>
            <a:r>
              <a:rPr lang="fr-FR" altLang="fr-FR" sz="1800" dirty="0"/>
              <a:t>Augmentin	</a:t>
            </a:r>
            <a:r>
              <a:rPr lang="fr-FR" altLang="fr-FR" sz="1800" b="1" dirty="0">
                <a:solidFill>
                  <a:srgbClr val="FF3300"/>
                </a:solidFill>
              </a:rPr>
              <a:t>41</a:t>
            </a:r>
            <a:r>
              <a:rPr lang="fr-FR" altLang="fr-FR" sz="1800" dirty="0"/>
              <a:t>  	</a:t>
            </a:r>
            <a:r>
              <a:rPr lang="fr-FR" altLang="fr-FR" sz="1800" b="1" dirty="0">
                <a:solidFill>
                  <a:srgbClr val="00CC00"/>
                </a:solidFill>
              </a:rPr>
              <a:t>67</a:t>
            </a:r>
            <a:r>
              <a:rPr lang="fr-FR" altLang="fr-FR" sz="1800" dirty="0"/>
              <a:t>	59	62</a:t>
            </a:r>
          </a:p>
          <a:p>
            <a:r>
              <a:rPr lang="fr-FR" altLang="fr-FR" sz="1800" dirty="0"/>
              <a:t>Ciprofloxacine	94  	94	</a:t>
            </a:r>
            <a:r>
              <a:rPr lang="fr-FR" altLang="fr-FR" sz="1800" b="1" dirty="0">
                <a:solidFill>
                  <a:srgbClr val="FF3300"/>
                </a:solidFill>
              </a:rPr>
              <a:t>78</a:t>
            </a:r>
            <a:r>
              <a:rPr lang="fr-FR" altLang="fr-FR" sz="1800" dirty="0"/>
              <a:t>	</a:t>
            </a:r>
            <a:r>
              <a:rPr lang="fr-FR" altLang="fr-FR" sz="1800" b="1" dirty="0">
                <a:solidFill>
                  <a:srgbClr val="00CC00"/>
                </a:solidFill>
              </a:rPr>
              <a:t>97</a:t>
            </a:r>
            <a:endParaRPr lang="el-GR" altLang="fr-FR" sz="1800" b="1" dirty="0">
              <a:solidFill>
                <a:srgbClr val="00CC00"/>
              </a:solidFill>
            </a:endParaRP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366713" y="2333625"/>
            <a:ext cx="6299200" cy="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363538" y="3468688"/>
            <a:ext cx="6299200" cy="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355600" y="2640013"/>
            <a:ext cx="6299200" cy="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9463" name="ZoneTexte 8"/>
          <p:cNvSpPr txBox="1">
            <a:spLocks noChangeArrowheads="1"/>
          </p:cNvSpPr>
          <p:nvPr/>
        </p:nvSpPr>
        <p:spPr bwMode="auto">
          <a:xfrm>
            <a:off x="6778625" y="2378075"/>
            <a:ext cx="2205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/>
              <a:t>Données ONERBA</a:t>
            </a:r>
          </a:p>
        </p:txBody>
      </p:sp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4164013"/>
            <a:ext cx="693737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8343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9732</TotalTime>
  <Words>3727</Words>
  <Application>Microsoft Office PowerPoint</Application>
  <PresentationFormat>Affichage à l'écran (4:3)</PresentationFormat>
  <Paragraphs>820</Paragraphs>
  <Slides>73</Slides>
  <Notes>40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73</vt:i4>
      </vt:variant>
    </vt:vector>
  </HeadingPairs>
  <TitlesOfParts>
    <vt:vector size="74" baseType="lpstr">
      <vt:lpstr>1_Concourse</vt:lpstr>
      <vt:lpstr>Présentation PowerPoint</vt:lpstr>
      <vt:lpstr>Mini point VRI au 15/05/24</vt:lpstr>
      <vt:lpstr>Présentation PowerPoint</vt:lpstr>
      <vt:lpstr>Antibiothérapie curative</vt:lpstr>
      <vt:lpstr>Impact clinique des antibiothérapies inefficaces….</vt:lpstr>
      <vt:lpstr>Evolution de l’incidence SARM et BLSE à l’hôpital</vt:lpstr>
      <vt:lpstr>Résistances en 2022: infections invasives</vt:lpstr>
      <vt:lpstr>Les carbapénémases: le nord bien placé</vt:lpstr>
      <vt:lpstr>Des résistances sélectionnées par les antibiotiques</vt:lpstr>
      <vt:lpstr>Des résistances sélectionnées par un mauvais usage des ATB</vt:lpstr>
      <vt:lpstr>L’antibiothérapie curative</vt:lpstr>
      <vt:lpstr> Faut - il prescrire une antibiothérapie ?</vt:lpstr>
      <vt:lpstr>Un prélèvement positif isolé n’est pas une infection</vt:lpstr>
      <vt:lpstr>Situation ou une antibiothérapie n’est pas recommandée</vt:lpstr>
      <vt:lpstr>Faut - il faire un prélèvement bactériologique préalable ?</vt:lpstr>
      <vt:lpstr> Quel antibiotique choisir ?</vt:lpstr>
      <vt:lpstr>Orientation selon site/bactérie</vt:lpstr>
      <vt:lpstr>Hémocultures CHT 2023</vt:lpstr>
      <vt:lpstr>Trouver vite toute la bactério sur cyberlab</vt:lpstr>
      <vt:lpstr>Comparer vite les antibiogrammes</vt:lpstr>
      <vt:lpstr>Présentation PowerPoint</vt:lpstr>
      <vt:lpstr>L’antibiogramme c’est quoi ?</vt:lpstr>
      <vt:lpstr>Résistance</vt:lpstr>
      <vt:lpstr>Les résistances naturelles</vt:lpstr>
      <vt:lpstr>Les résistances des BGN</vt:lpstr>
      <vt:lpstr>Pourquoi le labo ne teste pas toutes les molécules ? Il pense que vous êtes super forts en bactério !</vt:lpstr>
      <vt:lpstr>Exemple</vt:lpstr>
      <vt:lpstr>Ce qu’on veut éviter</vt:lpstr>
      <vt:lpstr>Présentation PowerPoint</vt:lpstr>
      <vt:lpstr>Ce qui motive une association</vt:lpstr>
      <vt:lpstr>Ancien sepsis grave vs nouveau sepsis</vt:lpstr>
      <vt:lpstr>Chirurgie</vt:lpstr>
      <vt:lpstr>Posologie</vt:lpstr>
      <vt:lpstr>Voie d’administration</vt:lpstr>
      <vt:lpstr>Rythme d’administration</vt:lpstr>
      <vt:lpstr>Le temps</vt:lpstr>
      <vt:lpstr>Notez d’emblée la date de fin du traitement</vt:lpstr>
      <vt:lpstr>Réévaluation de l’antibiothérapie prescrite</vt:lpstr>
      <vt:lpstr>Points clés</vt:lpstr>
      <vt:lpstr>Présentation PowerPoint</vt:lpstr>
      <vt:lpstr>-lactamines (1/3)</vt:lpstr>
      <vt:lpstr>-lactamines (2/3)</vt:lpstr>
      <vt:lpstr>-lactamines (3/3)</vt:lpstr>
      <vt:lpstr>Allergie bêta-lactamines</vt:lpstr>
      <vt:lpstr>MLS</vt:lpstr>
      <vt:lpstr>Quinolones</vt:lpstr>
      <vt:lpstr>Autres (1)</vt:lpstr>
      <vt:lpstr>Autres (2)</vt:lpstr>
      <vt:lpstr>Vérifiez vos vaccins :</vt:lpstr>
      <vt:lpstr>Présentation PowerPoint</vt:lpstr>
      <vt:lpstr>Mesures de prévention</vt:lpstr>
      <vt:lpstr>Précautions standard</vt:lpstr>
      <vt:lpstr>Présentation PowerPoint</vt:lpstr>
      <vt:lpstr>Bijoux = porteurs de germes</vt:lpstr>
      <vt:lpstr>Le gant seul n’est pas la solution</vt:lpstr>
      <vt:lpstr>Impact de l’augmentation de la compliance à l’hygiène des mains sur les infections nosocomiales et les BMR</vt:lpstr>
      <vt:lpstr>Relation hygiène des mains transmission croisée</vt:lpstr>
      <vt:lpstr>Présentation PowerPoint</vt:lpstr>
      <vt:lpstr>Port de gants</vt:lpstr>
      <vt:lpstr>Les déchets</vt:lpstr>
      <vt:lpstr>Accident d’exposition au sang</vt:lpstr>
      <vt:lpstr>AES: prise en charge</vt:lpstr>
      <vt:lpstr>Précautions particulières « isolement »</vt:lpstr>
      <vt:lpstr>Précautions particulières</vt:lpstr>
      <vt:lpstr>Isolement protecteur</vt:lpstr>
      <vt:lpstr>Signalisation isolement</vt:lpstr>
      <vt:lpstr>Pour les familles et visites</vt:lpstr>
      <vt:lpstr>Signalisation isolement</vt:lpstr>
      <vt:lpstr>Signalisation isolement</vt:lpstr>
      <vt:lpstr>Signalisation isolement</vt:lpstr>
      <vt:lpstr>BHR et FHR</vt:lpstr>
      <vt:lpstr>Durée isolement</vt:lpstr>
      <vt:lpstr>Infections communautaires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serge alfandari</cp:lastModifiedBy>
  <cp:revision>880</cp:revision>
  <dcterms:created xsi:type="dcterms:W3CDTF">2010-11-21T17:00:31Z</dcterms:created>
  <dcterms:modified xsi:type="dcterms:W3CDTF">2024-05-14T22:11:21Z</dcterms:modified>
</cp:coreProperties>
</file>