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1"/>
  </p:notesMasterIdLst>
  <p:handoutMasterIdLst>
    <p:handoutMasterId r:id="rId22"/>
  </p:handoutMasterIdLst>
  <p:sldIdLst>
    <p:sldId id="256" r:id="rId2"/>
    <p:sldId id="781" r:id="rId3"/>
    <p:sldId id="790" r:id="rId4"/>
    <p:sldId id="791" r:id="rId5"/>
    <p:sldId id="789" r:id="rId6"/>
    <p:sldId id="805" r:id="rId7"/>
    <p:sldId id="792" r:id="rId8"/>
    <p:sldId id="796" r:id="rId9"/>
    <p:sldId id="795" r:id="rId10"/>
    <p:sldId id="798" r:id="rId11"/>
    <p:sldId id="797" r:id="rId12"/>
    <p:sldId id="794" r:id="rId13"/>
    <p:sldId id="799" r:id="rId14"/>
    <p:sldId id="800" r:id="rId15"/>
    <p:sldId id="802" r:id="rId16"/>
    <p:sldId id="793" r:id="rId17"/>
    <p:sldId id="801" r:id="rId18"/>
    <p:sldId id="803" r:id="rId19"/>
    <p:sldId id="80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33CC"/>
    <a:srgbClr val="99FF33"/>
    <a:srgbClr val="FFFF00"/>
    <a:srgbClr val="FF00FF"/>
    <a:srgbClr val="FF0000"/>
    <a:srgbClr val="969696"/>
    <a:srgbClr val="FF66FF"/>
    <a:srgbClr val="99FF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5" autoAdjust="0"/>
    <p:restoredTop sz="95652" autoAdjust="0"/>
  </p:normalViewPr>
  <p:slideViewPr>
    <p:cSldViewPr>
      <p:cViewPr varScale="1">
        <p:scale>
          <a:sx n="101" d="100"/>
          <a:sy n="101" d="100"/>
        </p:scale>
        <p:origin x="126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1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B30DC7-49C6-4668-AC80-72BF3124AADF}" type="datetimeFigureOut">
              <a:rPr lang="fr-FR"/>
              <a:pPr>
                <a:defRPr/>
              </a:pPr>
              <a:t>05/09/2024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7AC9DD-7E0E-4FFA-8150-F1D0C26FE1E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5671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7AACE6-7C3D-46E9-8CB0-AE2FD637E75B}" type="datetimeFigureOut">
              <a:rPr lang="fr-FR"/>
              <a:pPr>
                <a:defRPr/>
              </a:pPr>
              <a:t>05/09/2024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A901B9-9366-4E8D-9639-7B9935AD4E3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2851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8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15ED-E68F-43E2-94C1-90C03A862251}" type="datetimeFigureOut">
              <a:rPr lang="en-US"/>
              <a:pPr>
                <a:defRPr/>
              </a:pPr>
              <a:t>9/5/2024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19BE-2317-4CAB-B98B-89A3968990F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3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CC67-5F4A-474E-8DB1-75AB072C4A31}" type="datetimeFigureOut">
              <a:rPr lang="en-US"/>
              <a:pPr>
                <a:defRPr/>
              </a:pPr>
              <a:t>9/5/2024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29FA-4DD1-4C61-96C9-0553C33251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9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1487-F28D-427C-A6B9-785267EF9C8F}" type="datetimeFigureOut">
              <a:rPr lang="en-US"/>
              <a:pPr>
                <a:defRPr/>
              </a:pPr>
              <a:t>9/5/2024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E177-28FE-4138-8075-C5EBE6B6B3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7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A681-C69B-495D-9C2B-FA08220CC417}" type="datetimeFigureOut">
              <a:rPr lang="en-US"/>
              <a:pPr>
                <a:defRPr/>
              </a:pPr>
              <a:t>9/5/2024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5C2A-F231-4110-89F0-3AE245B675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F74D-704F-4636-B3F3-6968ABCD2BA9}" type="datetimeFigureOut">
              <a:rPr lang="en-US"/>
              <a:pPr>
                <a:defRPr/>
              </a:pPr>
              <a:t>9/5/2024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B304-35EA-42BB-97B4-D111BA12BA7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6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4" y="0"/>
            <a:ext cx="9140625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250F-9BEF-4D1E-B3CD-84DE53700ADE}" type="datetimeFigureOut">
              <a:rPr lang="en-US"/>
              <a:pPr>
                <a:defRPr/>
              </a:pPr>
              <a:t>9/5/2024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DD64-8BD3-400F-9C5F-3DC09169F9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0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59D83-0229-463F-9F87-2C9B5705772B}" type="datetimeFigureOut">
              <a:rPr lang="en-US"/>
              <a:pPr>
                <a:defRPr/>
              </a:pPr>
              <a:t>9/5/2024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278B-47F1-46CE-8D8B-2E1E91182D3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8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9A0D-D676-45D0-A6B7-B2C2318D5211}" type="datetimeFigureOut">
              <a:rPr lang="en-US"/>
              <a:pPr>
                <a:defRPr/>
              </a:pPr>
              <a:t>9/5/2024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8E82-D545-4CA5-8077-A9392B8DAE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61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4410"/>
            <a:ext cx="9144000" cy="11430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US" dirty="0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8A37B9-BC58-446D-B36C-A5148D525B1D}" type="datetimeFigureOut">
              <a:rPr lang="en-US" smtClean="0"/>
              <a:pPr>
                <a:defRPr/>
              </a:pPr>
              <a:t>9/5/2024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D38B0D-010E-4743-9BBF-A5D8026FA35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0" y="1196752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33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800" b="1" kern="0" baseline="0">
          <a:ln>
            <a:noFill/>
          </a:ln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/>
          </p:cNvSpPr>
          <p:nvPr>
            <p:ph type="ctrTitle"/>
          </p:nvPr>
        </p:nvSpPr>
        <p:spPr>
          <a:xfrm>
            <a:off x="268873" y="2204864"/>
            <a:ext cx="8893175" cy="1974255"/>
          </a:xfrm>
        </p:spPr>
        <p:txBody>
          <a:bodyPr/>
          <a:lstStyle/>
          <a:p>
            <a:r>
              <a:rPr lang="fr-FR" dirty="0" smtClean="0"/>
              <a:t>CAR-T et infections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4827348"/>
            <a:ext cx="1440160" cy="338554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600" b="1" dirty="0" smtClean="0">
                <a:solidFill>
                  <a:schemeClr val="tx1"/>
                </a:solidFill>
                <a:latin typeface="Calibri" pitchFamily="34" charset="0"/>
              </a:rPr>
              <a:t>Dr </a:t>
            </a:r>
            <a:r>
              <a:rPr lang="fr-FR" sz="1600" b="1" dirty="0">
                <a:solidFill>
                  <a:schemeClr val="tx1"/>
                </a:solidFill>
                <a:latin typeface="Calibri" pitchFamily="34" charset="0"/>
              </a:rPr>
              <a:t>S. </a:t>
            </a:r>
            <a:r>
              <a:rPr lang="fr-FR" sz="1600" b="1" dirty="0" err="1" smtClean="0">
                <a:solidFill>
                  <a:schemeClr val="tx1"/>
                </a:solidFill>
                <a:latin typeface="Calibri" pitchFamily="34" charset="0"/>
              </a:rPr>
              <a:t>Alfandari</a:t>
            </a:r>
            <a:endParaRPr lang="fr-FR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6034844" y="4959478"/>
            <a:ext cx="2441103" cy="566738"/>
            <a:chOff x="114673" y="6291262"/>
            <a:chExt cx="2441103" cy="566738"/>
          </a:xfrm>
        </p:grpSpPr>
        <p:pic>
          <p:nvPicPr>
            <p:cNvPr id="8" name="Picture 2" descr="GIL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0" y="1008192"/>
            <a:ext cx="9144000" cy="8617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Partage d’expérience hématologues, infectiologues et réanimateurs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 septembre 2024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advTm="3531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152 CAR-T Barcelone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infections jusqu’à </a:t>
            </a:r>
            <a:r>
              <a:rPr lang="fr-FR" dirty="0" smtClean="0"/>
              <a:t>J30 </a:t>
            </a:r>
            <a:r>
              <a:rPr lang="fr-FR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860032" y="6309320"/>
            <a:ext cx="2189830" cy="338554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/>
          <a:p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Peyroni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al, OFID 2024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832" y="1844824"/>
            <a:ext cx="493486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442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0032" y="6309320"/>
            <a:ext cx="1804597" cy="338554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Park et al, CID 2018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Quel(s) prédicteur(s) d’infections ?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" y="1484784"/>
            <a:ext cx="8960399" cy="352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6913" y="4725144"/>
            <a:ext cx="8939583" cy="288103"/>
          </a:xfrm>
          <a:prstGeom prst="rect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332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152 CAR-T Barcelone</a:t>
            </a:r>
          </a:p>
          <a:p>
            <a:pPr lvl="1"/>
            <a:r>
              <a:rPr lang="fr-FR" dirty="0" smtClean="0"/>
              <a:t>87% avec fièvre avant J30 (</a:t>
            </a:r>
            <a:r>
              <a:rPr lang="fr-FR" dirty="0" err="1" smtClean="0"/>
              <a:t>med</a:t>
            </a:r>
            <a:r>
              <a:rPr lang="fr-FR" dirty="0" smtClean="0"/>
              <a:t> J3)</a:t>
            </a:r>
          </a:p>
          <a:p>
            <a:pPr lvl="1"/>
            <a:r>
              <a:rPr lang="fr-FR" dirty="0" smtClean="0"/>
              <a:t>82% avec ATB large spectre</a:t>
            </a:r>
          </a:p>
          <a:p>
            <a:pPr lvl="1"/>
            <a:r>
              <a:rPr lang="fr-FR" dirty="0" smtClean="0"/>
              <a:t>9 infections documentées (4 bactériémies, 1 candidémie, 5 virus </a:t>
            </a:r>
            <a:r>
              <a:rPr lang="fr-FR" dirty="0" err="1" smtClean="0"/>
              <a:t>respi</a:t>
            </a:r>
            <a:r>
              <a:rPr lang="fr-FR" dirty="0" smtClean="0"/>
              <a:t>)</a:t>
            </a:r>
          </a:p>
          <a:p>
            <a:r>
              <a:rPr lang="fr-FR" dirty="0" smtClean="0"/>
              <a:t>Signes cliniques et biologiques identiques si documentation ou pas de J0 à J3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/>
                <a:ea typeface="Calibri"/>
                <a:cs typeface="Calibri"/>
              </a:rPr>
              <a:t>≠ CRS/infection pas simple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860032" y="6309320"/>
            <a:ext cx="2189830" cy="338554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/>
          <a:p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Peyroni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al, OFID 2024</a:t>
            </a:r>
          </a:p>
        </p:txBody>
      </p:sp>
    </p:spTree>
    <p:extLst>
      <p:ext uri="{BB962C8B-B14F-4D97-AF65-F5344CB8AC3E}">
        <p14:creationId xmlns:p14="http://schemas.microsoft.com/office/powerpoint/2010/main" val="3485947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2 réanimations Ouest</a:t>
            </a:r>
          </a:p>
          <a:p>
            <a:pPr lvl="1"/>
            <a:r>
              <a:rPr lang="fr-FR" dirty="0"/>
              <a:t>Diagnostics </a:t>
            </a:r>
            <a:r>
              <a:rPr lang="fr-FR" dirty="0" smtClean="0"/>
              <a:t>imbriqués </a:t>
            </a:r>
            <a:endParaRPr lang="fr-FR" dirty="0"/>
          </a:p>
          <a:p>
            <a:pPr lvl="1"/>
            <a:r>
              <a:rPr lang="fr-FR" dirty="0" smtClean="0"/>
              <a:t>35% (84/238) admissions en réa à j5 (0-7)</a:t>
            </a:r>
          </a:p>
          <a:p>
            <a:pPr lvl="2"/>
            <a:r>
              <a:rPr lang="fr-FR" dirty="0" smtClean="0"/>
              <a:t>CRS 95% dont 18 (22%) de grade 3/4</a:t>
            </a:r>
          </a:p>
          <a:p>
            <a:pPr lvl="2"/>
            <a:r>
              <a:rPr lang="fr-FR" dirty="0" smtClean="0"/>
              <a:t>ICANS 55% dont 29 (63%) de grade 3/4</a:t>
            </a:r>
          </a:p>
          <a:p>
            <a:pPr lvl="2"/>
            <a:r>
              <a:rPr lang="fr-FR" dirty="0" smtClean="0"/>
              <a:t>SAM 18%</a:t>
            </a:r>
          </a:p>
          <a:p>
            <a:r>
              <a:rPr lang="fr-FR" dirty="0" smtClean="0"/>
              <a:t>Infections = 23/84 (27%, pas très détaillées)</a:t>
            </a:r>
          </a:p>
          <a:p>
            <a:r>
              <a:rPr lang="fr-FR" dirty="0" err="1" smtClean="0"/>
              <a:t>Respi</a:t>
            </a:r>
            <a:r>
              <a:rPr lang="fr-FR" dirty="0" smtClean="0"/>
              <a:t>/</a:t>
            </a:r>
            <a:r>
              <a:rPr lang="fr-FR" dirty="0" err="1" smtClean="0"/>
              <a:t>dig</a:t>
            </a:r>
            <a:r>
              <a:rPr lang="fr-FR" dirty="0" smtClean="0"/>
              <a:t>/</a:t>
            </a:r>
            <a:r>
              <a:rPr lang="fr-FR" dirty="0" err="1" smtClean="0"/>
              <a:t>kt</a:t>
            </a:r>
            <a:r>
              <a:rPr lang="fr-FR" dirty="0" smtClean="0"/>
              <a:t>/bactériémies</a:t>
            </a:r>
          </a:p>
          <a:p>
            <a:pPr lvl="1"/>
            <a:r>
              <a:rPr lang="fr-FR" dirty="0" smtClean="0"/>
              <a:t>22 bactéries (7 coli, 3 </a:t>
            </a:r>
            <a:r>
              <a:rPr lang="fr-FR" dirty="0" err="1" smtClean="0"/>
              <a:t>pyo</a:t>
            </a:r>
            <a:r>
              <a:rPr lang="fr-FR" dirty="0" smtClean="0"/>
              <a:t>, 3 </a:t>
            </a:r>
            <a:r>
              <a:rPr lang="fr-FR" dirty="0" err="1" smtClean="0"/>
              <a:t>faecalis</a:t>
            </a:r>
            <a:r>
              <a:rPr lang="fr-FR" dirty="0" smtClean="0"/>
              <a:t>, 9 pas précisés), 3 </a:t>
            </a:r>
            <a:r>
              <a:rPr lang="fr-FR" dirty="0" err="1" smtClean="0"/>
              <a:t>clostri</a:t>
            </a:r>
            <a:r>
              <a:rPr lang="fr-FR" dirty="0" smtClean="0"/>
              <a:t>, </a:t>
            </a:r>
          </a:p>
          <a:p>
            <a:pPr lvl="1"/>
            <a:r>
              <a:rPr lang="fr-FR" dirty="0" smtClean="0"/>
              <a:t>2 mucor, 1 </a:t>
            </a:r>
            <a:r>
              <a:rPr lang="fr-FR" dirty="0" err="1" smtClean="0"/>
              <a:t>asperg</a:t>
            </a:r>
            <a:endParaRPr lang="fr-FR" dirty="0"/>
          </a:p>
          <a:p>
            <a:pPr lvl="1"/>
            <a:r>
              <a:rPr lang="fr-FR" dirty="0" smtClean="0"/>
              <a:t>2 CMV</a:t>
            </a:r>
            <a:endParaRPr lang="fr-FR" dirty="0"/>
          </a:p>
          <a:p>
            <a:r>
              <a:rPr lang="fr-FR" dirty="0" smtClean="0"/>
              <a:t>Mortalité totale en réanimation: 4,8%</a:t>
            </a:r>
          </a:p>
          <a:p>
            <a:pPr lvl="1"/>
            <a:r>
              <a:rPr lang="fr-FR" dirty="0" smtClean="0"/>
              <a:t>N=4 dont 3 sur choc septique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Quid chez les patients les plus graves ?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860032" y="6309320"/>
            <a:ext cx="3406830" cy="338554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Cacheux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al, Ann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2024</a:t>
            </a:r>
          </a:p>
        </p:txBody>
      </p:sp>
      <p:pic>
        <p:nvPicPr>
          <p:cNvPr id="1026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429" y="1268760"/>
            <a:ext cx="3099043" cy="289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droite 4"/>
          <p:cNvSpPr/>
          <p:nvPr/>
        </p:nvSpPr>
        <p:spPr>
          <a:xfrm>
            <a:off x="3635896" y="2276872"/>
            <a:ext cx="22322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910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Revue et méta analyse littérature / CAR-T LNH/MM</a:t>
            </a:r>
          </a:p>
          <a:p>
            <a:pPr lvl="1"/>
            <a:r>
              <a:rPr lang="fr-FR" dirty="0" smtClean="0"/>
              <a:t>7604 patients (suivi/étude: 3 à 63 mois)</a:t>
            </a:r>
          </a:p>
          <a:p>
            <a:pPr lvl="2"/>
            <a:r>
              <a:rPr lang="fr-FR" dirty="0" smtClean="0"/>
              <a:t>NRM de 5,7 à 10,6% selon pathologie</a:t>
            </a:r>
          </a:p>
          <a:p>
            <a:pPr lvl="1"/>
            <a:r>
              <a:rPr lang="fr-FR" dirty="0" smtClean="0"/>
              <a:t>50,9% due à infection vs 11,5% pour CRS/ICANS/LHH</a:t>
            </a:r>
          </a:p>
          <a:p>
            <a:pPr lvl="2"/>
            <a:r>
              <a:rPr lang="fr-FR" dirty="0" smtClean="0"/>
              <a:t>292 DC dont 55 COVID, 22 bactériens, 20 fongiques, 5 autres virus (et 189 non précisés)</a:t>
            </a:r>
          </a:p>
          <a:p>
            <a:pPr lvl="2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impact de l’infection sur la NRM ?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95559"/>
            <a:ext cx="2664296" cy="272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82873"/>
            <a:ext cx="2126357" cy="276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6085616"/>
            <a:ext cx="3677995" cy="338554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Cordas dos Santos et al, Nature Med 2024</a:t>
            </a:r>
          </a:p>
        </p:txBody>
      </p:sp>
    </p:spTree>
    <p:extLst>
      <p:ext uri="{BB962C8B-B14F-4D97-AF65-F5344CB8AC3E}">
        <p14:creationId xmlns:p14="http://schemas.microsoft.com/office/powerpoint/2010/main" val="1639659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Infection </a:t>
            </a:r>
            <a:r>
              <a:rPr lang="fr-FR" dirty="0"/>
              <a:t>active </a:t>
            </a:r>
            <a:r>
              <a:rPr lang="fr-FR" dirty="0" smtClean="0"/>
              <a:t>= </a:t>
            </a:r>
            <a:r>
              <a:rPr lang="fr-FR" dirty="0"/>
              <a:t>plutôt </a:t>
            </a:r>
            <a:r>
              <a:rPr lang="fr-FR" dirty="0" smtClean="0"/>
              <a:t>CI</a:t>
            </a:r>
          </a:p>
          <a:p>
            <a:r>
              <a:rPr lang="fr-FR" dirty="0" smtClean="0"/>
              <a:t>Dépistage VIH, VHB, VHC</a:t>
            </a:r>
          </a:p>
          <a:p>
            <a:r>
              <a:rPr lang="fr-FR" dirty="0" smtClean="0"/>
              <a:t>Vaccinations à mettre à jour au moins 3 mois avant réinjection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Prise en charge pré CAR-T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860032" y="6309320"/>
            <a:ext cx="2440989" cy="338554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 et al, Bull Cancer 2021</a:t>
            </a:r>
          </a:p>
        </p:txBody>
      </p:sp>
    </p:spTree>
    <p:extLst>
      <p:ext uri="{BB962C8B-B14F-4D97-AF65-F5344CB8AC3E}">
        <p14:creationId xmlns:p14="http://schemas.microsoft.com/office/powerpoint/2010/main" val="2577576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65" y="1556792"/>
            <a:ext cx="5108546" cy="230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556792"/>
            <a:ext cx="4618856" cy="4450308"/>
          </a:xfrm>
        </p:spPr>
        <p:txBody>
          <a:bodyPr>
            <a:noAutofit/>
          </a:bodyPr>
          <a:lstStyle/>
          <a:p>
            <a:r>
              <a:rPr lang="fr-FR" sz="1800" dirty="0" smtClean="0"/>
              <a:t>EBMT 2018</a:t>
            </a:r>
          </a:p>
          <a:p>
            <a:pPr lvl="1"/>
            <a:r>
              <a:rPr lang="fr-FR" sz="1600" dirty="0" smtClean="0"/>
              <a:t>Anti HSV et anti PCP</a:t>
            </a:r>
          </a:p>
          <a:p>
            <a:pPr lvl="1"/>
            <a:r>
              <a:rPr lang="fr-FR" sz="1600" dirty="0" smtClean="0"/>
              <a:t>Anti fongique si neutropénie </a:t>
            </a:r>
          </a:p>
          <a:p>
            <a:pPr marL="392113" lvl="1" indent="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prolongée ou CTCT</a:t>
            </a:r>
          </a:p>
          <a:p>
            <a:pPr lvl="1"/>
            <a:r>
              <a:rPr lang="fr-FR" sz="1600" dirty="0" smtClean="0"/>
              <a:t>Anti bactérienne non recommandée</a:t>
            </a:r>
          </a:p>
          <a:p>
            <a:r>
              <a:rPr lang="fr-FR" sz="1800" dirty="0" smtClean="0"/>
              <a:t>Espagne 2021</a:t>
            </a:r>
          </a:p>
          <a:p>
            <a:pPr lvl="1"/>
            <a:r>
              <a:rPr lang="fr-FR" sz="1600" dirty="0"/>
              <a:t>Anti HSV </a:t>
            </a:r>
            <a:r>
              <a:rPr lang="fr-FR" sz="1600" dirty="0" smtClean="0"/>
              <a:t>(si </a:t>
            </a:r>
            <a:r>
              <a:rPr lang="fr-FR" sz="1600" dirty="0" err="1" smtClean="0"/>
              <a:t>séro</a:t>
            </a:r>
            <a:r>
              <a:rPr lang="fr-FR" sz="1600" dirty="0" smtClean="0"/>
              <a:t> +) et </a:t>
            </a:r>
            <a:r>
              <a:rPr lang="fr-FR" sz="1600" dirty="0"/>
              <a:t>anti PCP</a:t>
            </a:r>
          </a:p>
          <a:p>
            <a:pPr lvl="1"/>
            <a:r>
              <a:rPr lang="fr-FR" sz="1600" dirty="0" smtClean="0"/>
              <a:t>Anti moisissure si &gt; 1 </a:t>
            </a:r>
            <a:r>
              <a:rPr lang="fr-FR" sz="1600" dirty="0" err="1" smtClean="0"/>
              <a:t>FdR</a:t>
            </a:r>
            <a:r>
              <a:rPr lang="fr-FR" sz="1600" dirty="0" smtClean="0"/>
              <a:t> (&gt;3 lignes, &lt;500PNN, ATCD IFI, </a:t>
            </a:r>
            <a:r>
              <a:rPr lang="fr-FR" sz="1600" dirty="0" err="1" smtClean="0"/>
              <a:t>toci</a:t>
            </a:r>
            <a:r>
              <a:rPr lang="fr-FR" sz="1600" dirty="0" smtClean="0"/>
              <a:t> ou CTCD, dose CAR-T &gt; 2x10</a:t>
            </a:r>
            <a:r>
              <a:rPr lang="fr-FR" sz="1600" baseline="30000" dirty="0" smtClean="0"/>
              <a:t>7</a:t>
            </a:r>
            <a:r>
              <a:rPr lang="fr-FR" sz="1600" dirty="0" smtClean="0"/>
              <a:t>/kg)</a:t>
            </a:r>
            <a:endParaRPr lang="fr-FR" sz="1600" dirty="0"/>
          </a:p>
          <a:p>
            <a:pPr lvl="1"/>
            <a:r>
              <a:rPr lang="fr-FR" sz="1600" dirty="0"/>
              <a:t>Anti bactérienne non </a:t>
            </a:r>
            <a:r>
              <a:rPr lang="fr-FR" sz="1600" dirty="0" smtClean="0"/>
              <a:t>recommandée</a:t>
            </a:r>
            <a:endParaRPr lang="fr-FR" sz="1600" dirty="0"/>
          </a:p>
          <a:p>
            <a:r>
              <a:rPr lang="fr-FR" sz="1800" dirty="0" smtClean="0"/>
              <a:t>USA 2024</a:t>
            </a:r>
          </a:p>
          <a:p>
            <a:pPr lvl="1"/>
            <a:r>
              <a:rPr lang="fr-FR" sz="1600" dirty="0"/>
              <a:t>Anti HSV et anti PCP</a:t>
            </a:r>
          </a:p>
          <a:p>
            <a:pPr lvl="1"/>
            <a:r>
              <a:rPr lang="fr-FR" sz="1600" dirty="0"/>
              <a:t>Anti moisissure </a:t>
            </a:r>
            <a:r>
              <a:rPr lang="fr-FR" sz="1600" dirty="0" smtClean="0"/>
              <a:t>, plutôt sur </a:t>
            </a:r>
            <a:r>
              <a:rPr lang="fr-FR" sz="1600" dirty="0" err="1" smtClean="0"/>
              <a:t>FdR</a:t>
            </a:r>
            <a:r>
              <a:rPr lang="fr-FR" sz="1600" dirty="0" smtClean="0"/>
              <a:t> (neutropénie prolongée, CRS sévère, CTCD haute dose, prévalence </a:t>
            </a:r>
            <a:r>
              <a:rPr lang="fr-FR" sz="1600" dirty="0" err="1" smtClean="0"/>
              <a:t>asperg</a:t>
            </a:r>
            <a:r>
              <a:rPr lang="fr-FR" sz="1600" dirty="0" smtClean="0"/>
              <a:t> &gt; 6%)</a:t>
            </a:r>
          </a:p>
          <a:p>
            <a:pPr lvl="1"/>
            <a:r>
              <a:rPr lang="fr-FR" sz="1600" dirty="0"/>
              <a:t>Anti bactérienne </a:t>
            </a:r>
            <a:r>
              <a:rPr lang="fr-FR" sz="1600" dirty="0" smtClean="0"/>
              <a:t>possible</a:t>
            </a:r>
          </a:p>
          <a:p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Prophylaxies: recommandations variables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572000" y="4149080"/>
            <a:ext cx="4047390" cy="1077218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/>
          <a:p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Yakoub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-Agha et al,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Haematologica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2018</a:t>
            </a:r>
          </a:p>
          <a:p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Los-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Arcos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al, Infection 2021</a:t>
            </a:r>
          </a:p>
          <a:p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 et al, Bull Cancer 2021</a:t>
            </a:r>
          </a:p>
          <a:p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Shahid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al, Transplant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 (ASTCT)</a:t>
            </a:r>
          </a:p>
        </p:txBody>
      </p:sp>
    </p:spTree>
    <p:extLst>
      <p:ext uri="{BB962C8B-B14F-4D97-AF65-F5344CB8AC3E}">
        <p14:creationId xmlns:p14="http://schemas.microsoft.com/office/powerpoint/2010/main" val="2984893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Tenant </a:t>
            </a:r>
            <a:r>
              <a:rPr lang="fr-FR" dirty="0"/>
              <a:t>compte de l'écologie locale et de la durée de la neutropénie </a:t>
            </a:r>
            <a:endParaRPr lang="fr-FR" dirty="0" smtClean="0"/>
          </a:p>
          <a:p>
            <a:r>
              <a:rPr lang="fr-FR" dirty="0" smtClean="0"/>
              <a:t>Suivi des protocoles de service</a:t>
            </a:r>
          </a:p>
          <a:p>
            <a:pPr lvl="1"/>
            <a:r>
              <a:rPr lang="fr-FR" dirty="0" smtClean="0"/>
              <a:t>BL anti </a:t>
            </a:r>
            <a:r>
              <a:rPr lang="fr-FR" i="1" dirty="0"/>
              <a:t>P</a:t>
            </a:r>
            <a:r>
              <a:rPr lang="fr-FR" i="1" dirty="0" smtClean="0"/>
              <a:t>seudomonas</a:t>
            </a:r>
          </a:p>
          <a:p>
            <a:pPr lvl="1"/>
            <a:r>
              <a:rPr lang="fr-FR" dirty="0" smtClean="0"/>
              <a:t>Monothérapie hors point d’appel/signe de gravité</a:t>
            </a:r>
          </a:p>
          <a:p>
            <a:r>
              <a:rPr lang="fr-FR" dirty="0" smtClean="0"/>
              <a:t>Attention particulière sur la durée pour limiter le risque de sélection </a:t>
            </a:r>
          </a:p>
          <a:p>
            <a:pPr lvl="1"/>
            <a:r>
              <a:rPr lang="fr-FR" dirty="0" smtClean="0"/>
              <a:t>de BMR</a:t>
            </a:r>
          </a:p>
          <a:p>
            <a:pPr lvl="1"/>
            <a:r>
              <a:rPr lang="fr-FR" dirty="0" smtClean="0"/>
              <a:t>De </a:t>
            </a:r>
            <a:r>
              <a:rPr lang="fr-FR" i="1" dirty="0" smtClean="0"/>
              <a:t>C. difficile</a:t>
            </a:r>
            <a:endParaRPr lang="fr-FR" i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Antibiothérapie probabiliste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580112" y="1412776"/>
            <a:ext cx="2440989" cy="338554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 et al, Bull Cancer 2021</a:t>
            </a:r>
          </a:p>
        </p:txBody>
      </p:sp>
    </p:spTree>
    <p:extLst>
      <p:ext uri="{BB962C8B-B14F-4D97-AF65-F5344CB8AC3E}">
        <p14:creationId xmlns:p14="http://schemas.microsoft.com/office/powerpoint/2010/main" val="764997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Vaccins inactivés</a:t>
            </a:r>
          </a:p>
          <a:p>
            <a:pPr lvl="2"/>
            <a:r>
              <a:rPr lang="fr-FR" dirty="0" smtClean="0"/>
              <a:t>Si  possible au moins 2 semaines avant </a:t>
            </a:r>
            <a:r>
              <a:rPr lang="fr-FR" dirty="0" err="1" smtClean="0"/>
              <a:t>lymphodéplétion</a:t>
            </a:r>
            <a:r>
              <a:rPr lang="fr-FR" dirty="0" smtClean="0"/>
              <a:t>, et/ou</a:t>
            </a:r>
          </a:p>
          <a:p>
            <a:pPr lvl="1"/>
            <a:r>
              <a:rPr lang="fr-FR" dirty="0" smtClean="0"/>
              <a:t>A 3 mois après les CAR-T</a:t>
            </a:r>
          </a:p>
          <a:p>
            <a:pPr lvl="1"/>
            <a:r>
              <a:rPr lang="fr-FR" dirty="0" smtClean="0"/>
              <a:t>Si pas d’IG dans les 2 mois précédents et pas sous IS</a:t>
            </a:r>
          </a:p>
          <a:p>
            <a:r>
              <a:rPr lang="fr-FR" dirty="0" smtClean="0"/>
              <a:t>Vaccins vivants</a:t>
            </a:r>
          </a:p>
          <a:p>
            <a:pPr lvl="1"/>
            <a:r>
              <a:rPr lang="fr-FR" dirty="0" smtClean="0"/>
              <a:t>A 1 an  après les CAR-T, si reconstitution immune</a:t>
            </a:r>
          </a:p>
          <a:p>
            <a:r>
              <a:rPr lang="fr-FR" dirty="0" smtClean="0"/>
              <a:t>Schéma possible</a:t>
            </a:r>
          </a:p>
          <a:p>
            <a:pPr lvl="1"/>
            <a:r>
              <a:rPr lang="fr-FR" dirty="0" err="1" smtClean="0"/>
              <a:t>Covid</a:t>
            </a:r>
            <a:r>
              <a:rPr lang="fr-FR" dirty="0" smtClean="0"/>
              <a:t>, </a:t>
            </a:r>
            <a:r>
              <a:rPr lang="fr-FR" dirty="0" err="1" smtClean="0"/>
              <a:t>DTcaP</a:t>
            </a:r>
            <a:r>
              <a:rPr lang="fr-FR" dirty="0" smtClean="0"/>
              <a:t> : à 3 mois</a:t>
            </a:r>
          </a:p>
          <a:p>
            <a:pPr lvl="1"/>
            <a:r>
              <a:rPr lang="fr-FR" dirty="0" smtClean="0"/>
              <a:t>Grippe, VRS: à 3 mois selon saison</a:t>
            </a:r>
          </a:p>
          <a:p>
            <a:pPr lvl="1"/>
            <a:r>
              <a:rPr lang="fr-FR" dirty="0" smtClean="0"/>
              <a:t>Zona: à 3 et 5 mois</a:t>
            </a:r>
          </a:p>
          <a:p>
            <a:pPr lvl="1"/>
            <a:r>
              <a:rPr lang="fr-FR" dirty="0" err="1" smtClean="0"/>
              <a:t>Prévenar</a:t>
            </a:r>
            <a:r>
              <a:rPr lang="fr-FR" dirty="0" smtClean="0"/>
              <a:t> 20: à 3, 5 et 7 mois</a:t>
            </a:r>
          </a:p>
          <a:p>
            <a:pPr lvl="1"/>
            <a:r>
              <a:rPr lang="fr-FR" dirty="0" smtClean="0"/>
              <a:t>Méningocoque: (ACWY et B), </a:t>
            </a:r>
            <a:r>
              <a:rPr lang="fr-FR" dirty="0" err="1" smtClean="0"/>
              <a:t>Hib</a:t>
            </a:r>
            <a:r>
              <a:rPr lang="fr-FR" dirty="0" smtClean="0"/>
              <a:t>, HPV, HVB à discuter</a:t>
            </a:r>
          </a:p>
          <a:p>
            <a:r>
              <a:rPr lang="fr-FR" dirty="0" smtClean="0"/>
              <a:t>Et vacciner l’entourage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Post CAR-T: vaccinations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499992" y="5775655"/>
            <a:ext cx="4047390" cy="584775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 et al, Bull Cancer 2021</a:t>
            </a:r>
          </a:p>
          <a:p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Shahid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al, Transplant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 (ASTCT)</a:t>
            </a:r>
          </a:p>
        </p:txBody>
      </p:sp>
    </p:spTree>
    <p:extLst>
      <p:ext uri="{BB962C8B-B14F-4D97-AF65-F5344CB8AC3E}">
        <p14:creationId xmlns:p14="http://schemas.microsoft.com/office/powerpoint/2010/main" val="1821476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Risque infectieux important</a:t>
            </a:r>
          </a:p>
          <a:p>
            <a:r>
              <a:rPr lang="fr-FR" dirty="0" smtClean="0"/>
              <a:t>Fréquence des CRS avec tableau pseudo infectieux</a:t>
            </a:r>
          </a:p>
          <a:p>
            <a:r>
              <a:rPr lang="fr-FR" dirty="0" smtClean="0"/>
              <a:t>Schéma finalement assez « classique »</a:t>
            </a:r>
          </a:p>
          <a:p>
            <a:pPr lvl="1"/>
            <a:r>
              <a:rPr lang="fr-FR" dirty="0" smtClean="0"/>
              <a:t>Infections bactériennes avant J30</a:t>
            </a:r>
          </a:p>
          <a:p>
            <a:pPr lvl="1"/>
            <a:r>
              <a:rPr lang="fr-FR" dirty="0" smtClean="0"/>
              <a:t>Virus plus tardifs</a:t>
            </a:r>
          </a:p>
          <a:p>
            <a:pPr lvl="1"/>
            <a:r>
              <a:rPr lang="fr-FR" dirty="0" smtClean="0"/>
              <a:t>Moisissures sur </a:t>
            </a:r>
            <a:r>
              <a:rPr lang="fr-FR" dirty="0" err="1" smtClean="0"/>
              <a:t>FdR</a:t>
            </a:r>
            <a:endParaRPr lang="fr-FR" dirty="0" smtClean="0"/>
          </a:p>
          <a:p>
            <a:r>
              <a:rPr lang="fr-FR" dirty="0" smtClean="0"/>
              <a:t>Enjeux</a:t>
            </a:r>
          </a:p>
          <a:p>
            <a:pPr lvl="1"/>
            <a:r>
              <a:rPr lang="fr-FR" dirty="0" smtClean="0"/>
              <a:t>Prévention</a:t>
            </a:r>
          </a:p>
          <a:p>
            <a:pPr lvl="1"/>
            <a:r>
              <a:rPr lang="fr-FR" dirty="0" smtClean="0"/>
              <a:t>Usage raisonné des ATB sur CRS vs sepsis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756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832"/>
            <a:ext cx="7499176" cy="4090268"/>
          </a:xfrm>
        </p:spPr>
        <p:txBody>
          <a:bodyPr/>
          <a:lstStyle/>
          <a:p>
            <a:r>
              <a:rPr lang="fr-FR" dirty="0" smtClean="0"/>
              <a:t>Lymphocytes T modifiés in vitro</a:t>
            </a:r>
          </a:p>
          <a:p>
            <a:pPr lvl="1"/>
            <a:r>
              <a:rPr lang="fr-FR" dirty="0" smtClean="0"/>
              <a:t>Insertion gène de récepteur spécifique de l’Ag tumoral</a:t>
            </a:r>
          </a:p>
          <a:p>
            <a:pPr lvl="1"/>
            <a:r>
              <a:rPr lang="fr-FR" dirty="0" smtClean="0"/>
              <a:t>Activation indépendante du CMH: reconnaissance et lyse cellulaire autonome</a:t>
            </a:r>
          </a:p>
          <a:p>
            <a:pPr lvl="1"/>
            <a:r>
              <a:rPr lang="fr-FR" dirty="0" smtClean="0"/>
              <a:t>Multiplication in vitro</a:t>
            </a:r>
          </a:p>
          <a:p>
            <a:r>
              <a:rPr lang="fr-FR" dirty="0" smtClean="0"/>
              <a:t>Chimiothérapie patient</a:t>
            </a:r>
            <a:endParaRPr lang="fr-FR" dirty="0"/>
          </a:p>
          <a:p>
            <a:r>
              <a:rPr lang="fr-FR" dirty="0"/>
              <a:t>I</a:t>
            </a:r>
            <a:r>
              <a:rPr lang="fr-FR" dirty="0" smtClean="0"/>
              <a:t>njection </a:t>
            </a:r>
            <a:r>
              <a:rPr lang="fr-FR" dirty="0"/>
              <a:t>CAR-T</a:t>
            </a:r>
          </a:p>
          <a:p>
            <a:pPr lvl="1"/>
            <a:r>
              <a:rPr lang="fr-FR" dirty="0" smtClean="0"/>
              <a:t>Multiplication in vivo</a:t>
            </a:r>
          </a:p>
          <a:p>
            <a:pPr lvl="1"/>
            <a:r>
              <a:rPr lang="fr-FR" dirty="0" smtClean="0"/>
              <a:t>Lyse tumorale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CAR-T: </a:t>
            </a:r>
            <a:r>
              <a:rPr lang="fr-FR" dirty="0" err="1" smtClean="0"/>
              <a:t>chimeric</a:t>
            </a:r>
            <a:r>
              <a:rPr lang="fr-FR" dirty="0" smtClean="0"/>
              <a:t> </a:t>
            </a:r>
            <a:r>
              <a:rPr lang="fr-FR" dirty="0" err="1" smtClean="0"/>
              <a:t>antigen</a:t>
            </a:r>
            <a:r>
              <a:rPr lang="fr-FR" dirty="0" smtClean="0"/>
              <a:t> </a:t>
            </a:r>
            <a:r>
              <a:rPr lang="fr-FR" dirty="0" err="1" smtClean="0"/>
              <a:t>receptor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Picture 2" descr="cellules CAR-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560" y="3356992"/>
            <a:ext cx="3546903" cy="331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89" y="0"/>
            <a:ext cx="2297511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63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9952" y="4581128"/>
            <a:ext cx="4608512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Tisagenlecleucel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tisa-cel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LAL B / LNH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Axicabtagene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ciloleucel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axi-cel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LNH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Lisocabtagene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maraleucel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liso-cel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LNH B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Brexucabtagene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autoleucel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fr-FR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brexu-cel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manteau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BCMA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decabtagene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vicleucel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ide-</a:t>
            </a:r>
            <a:r>
              <a:rPr lang="fr-FR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eel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Ciltacabtagene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autoleucel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cilta-cel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 MM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090268"/>
          </a:xfrm>
        </p:spPr>
        <p:txBody>
          <a:bodyPr/>
          <a:lstStyle/>
          <a:p>
            <a:r>
              <a:rPr lang="fr-FR" sz="2400" dirty="0" smtClean="0"/>
              <a:t>Indications</a:t>
            </a:r>
          </a:p>
          <a:p>
            <a:pPr lvl="1"/>
            <a:r>
              <a:rPr lang="fr-FR" sz="2000" dirty="0" smtClean="0"/>
              <a:t>Lymphomes B</a:t>
            </a:r>
          </a:p>
          <a:p>
            <a:pPr lvl="1"/>
            <a:r>
              <a:rPr lang="fr-FR" sz="2000" dirty="0" smtClean="0"/>
              <a:t>LAL</a:t>
            </a:r>
          </a:p>
          <a:p>
            <a:pPr lvl="1"/>
            <a:r>
              <a:rPr lang="fr-FR" sz="2000" dirty="0" smtClean="0"/>
              <a:t>Myélome</a:t>
            </a:r>
          </a:p>
          <a:p>
            <a:pPr lvl="1"/>
            <a:r>
              <a:rPr lang="fr-FR" sz="2000" dirty="0" smtClean="0"/>
              <a:t>Perspectives multiples sur autres hémopathies/cancers</a:t>
            </a:r>
          </a:p>
          <a:p>
            <a:r>
              <a:rPr lang="fr-FR" sz="2400" dirty="0" smtClean="0"/>
              <a:t>Effets secondaires</a:t>
            </a:r>
          </a:p>
          <a:p>
            <a:pPr lvl="1"/>
            <a:r>
              <a:rPr lang="fr-FR" sz="2000" dirty="0"/>
              <a:t>CRS: syndrome de relargage </a:t>
            </a:r>
            <a:r>
              <a:rPr lang="fr-FR" sz="2000" dirty="0" err="1"/>
              <a:t>cytokinique</a:t>
            </a:r>
            <a:endParaRPr lang="fr-FR" sz="2000" dirty="0"/>
          </a:p>
          <a:p>
            <a:pPr lvl="1"/>
            <a:r>
              <a:rPr lang="fr-FR" sz="2000" dirty="0" smtClean="0"/>
              <a:t>ICANS</a:t>
            </a:r>
            <a:r>
              <a:rPr lang="fr-FR" sz="2000" dirty="0"/>
              <a:t>: syndrome de </a:t>
            </a:r>
            <a:r>
              <a:rPr lang="fr-FR" sz="2000" dirty="0" err="1"/>
              <a:t>neurotoxicité</a:t>
            </a:r>
            <a:r>
              <a:rPr lang="fr-FR" sz="2000" dirty="0"/>
              <a:t> associée au traitement par </a:t>
            </a:r>
            <a:r>
              <a:rPr lang="fr-FR" sz="2000" dirty="0" smtClean="0"/>
              <a:t>CAR-T </a:t>
            </a:r>
            <a:endParaRPr lang="fr-FR" sz="2000" dirty="0"/>
          </a:p>
          <a:p>
            <a:pPr lvl="1"/>
            <a:r>
              <a:rPr lang="fr-FR" sz="2000" dirty="0" smtClean="0"/>
              <a:t>SAM</a:t>
            </a:r>
          </a:p>
          <a:p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CAR-T</a:t>
            </a: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89" y="0"/>
            <a:ext cx="2297511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9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Libération cytokines effectrices: </a:t>
            </a:r>
            <a:r>
              <a:rPr lang="fr-FR" dirty="0" err="1" smtClean="0"/>
              <a:t>IFN</a:t>
            </a:r>
            <a:r>
              <a:rPr lang="fr-FR" dirty="0" err="1" smtClean="0">
                <a:latin typeface="Symbol" panose="05050102010706020507" pitchFamily="18" charset="2"/>
              </a:rPr>
              <a:t>g</a:t>
            </a:r>
            <a:r>
              <a:rPr lang="fr-FR" dirty="0"/>
              <a:t>, </a:t>
            </a:r>
            <a:r>
              <a:rPr lang="fr-FR" dirty="0" err="1" smtClean="0"/>
              <a:t>TNF</a:t>
            </a:r>
            <a:r>
              <a:rPr lang="fr-FR" dirty="0" err="1" smtClean="0">
                <a:latin typeface="Symbol" panose="05050102010706020507" pitchFamily="18" charset="2"/>
              </a:rPr>
              <a:t>a</a:t>
            </a:r>
            <a:r>
              <a:rPr lang="fr-FR" dirty="0" smtClean="0"/>
              <a:t> </a:t>
            </a:r>
            <a:r>
              <a:rPr lang="fr-FR" dirty="0"/>
              <a:t>et </a:t>
            </a:r>
            <a:r>
              <a:rPr lang="fr-FR" dirty="0" smtClean="0"/>
              <a:t>IL2</a:t>
            </a:r>
          </a:p>
          <a:p>
            <a:pPr lvl="1"/>
            <a:r>
              <a:rPr lang="fr-FR" dirty="0" smtClean="0"/>
              <a:t>Activation </a:t>
            </a:r>
            <a:r>
              <a:rPr lang="fr-FR" dirty="0"/>
              <a:t>système monocyte/macrophage et </a:t>
            </a:r>
            <a:r>
              <a:rPr lang="fr-FR" dirty="0" smtClean="0"/>
              <a:t>production </a:t>
            </a:r>
            <a:r>
              <a:rPr lang="fr-FR" dirty="0"/>
              <a:t>cytokines </a:t>
            </a:r>
            <a:r>
              <a:rPr lang="fr-FR" dirty="0" err="1" smtClean="0"/>
              <a:t>proinflammatoires</a:t>
            </a:r>
            <a:r>
              <a:rPr lang="fr-FR" dirty="0" smtClean="0"/>
              <a:t>: IL1</a:t>
            </a:r>
            <a:r>
              <a:rPr lang="fr-FR" dirty="0"/>
              <a:t>, IL6, </a:t>
            </a:r>
            <a:r>
              <a:rPr lang="fr-FR" dirty="0" err="1"/>
              <a:t>IFN</a:t>
            </a:r>
            <a:r>
              <a:rPr lang="fr-FR" dirty="0" err="1">
                <a:latin typeface="Symbol" panose="05050102010706020507" pitchFamily="18" charset="2"/>
              </a:rPr>
              <a:t>g</a:t>
            </a:r>
            <a:r>
              <a:rPr lang="fr-FR" dirty="0" smtClean="0"/>
              <a:t>, IL18, MCP1…</a:t>
            </a:r>
          </a:p>
          <a:p>
            <a:pPr lvl="1"/>
            <a:r>
              <a:rPr lang="fr-FR" dirty="0" smtClean="0"/>
              <a:t>Elévation CRP et ferritine</a:t>
            </a:r>
          </a:p>
          <a:p>
            <a:r>
              <a:rPr lang="fr-FR" dirty="0" smtClean="0"/>
              <a:t>Symptômes aspécifiques</a:t>
            </a:r>
          </a:p>
          <a:p>
            <a:pPr lvl="1"/>
            <a:r>
              <a:rPr lang="fr-FR" dirty="0" smtClean="0"/>
              <a:t>1 à 14 j après injection</a:t>
            </a:r>
            <a:endParaRPr lang="fr-FR" dirty="0"/>
          </a:p>
          <a:p>
            <a:pPr lvl="1"/>
            <a:r>
              <a:rPr lang="fr-FR" dirty="0" smtClean="0"/>
              <a:t>Fièvre</a:t>
            </a:r>
            <a:r>
              <a:rPr lang="fr-FR" dirty="0"/>
              <a:t>, parfois élevée</a:t>
            </a:r>
          </a:p>
          <a:p>
            <a:pPr lvl="1"/>
            <a:r>
              <a:rPr lang="fr-FR" dirty="0" smtClean="0"/>
              <a:t>Signes </a:t>
            </a:r>
            <a:r>
              <a:rPr lang="fr-FR" dirty="0"/>
              <a:t>de défaillances d’organes.</a:t>
            </a:r>
          </a:p>
          <a:p>
            <a:r>
              <a:rPr lang="fr-FR" dirty="0" smtClean="0"/>
              <a:t>Traitement</a:t>
            </a:r>
          </a:p>
          <a:p>
            <a:pPr lvl="1"/>
            <a:r>
              <a:rPr lang="fr-FR" dirty="0" smtClean="0"/>
              <a:t>Symptomatique </a:t>
            </a:r>
          </a:p>
          <a:p>
            <a:pPr lvl="1"/>
            <a:r>
              <a:rPr lang="fr-FR" dirty="0" smtClean="0"/>
              <a:t>ATB probabiliste</a:t>
            </a:r>
          </a:p>
          <a:p>
            <a:pPr lvl="1"/>
            <a:r>
              <a:rPr lang="fr-FR" dirty="0" smtClean="0"/>
              <a:t>Anti IL6 (</a:t>
            </a:r>
            <a:r>
              <a:rPr lang="fr-FR" dirty="0" err="1" smtClean="0"/>
              <a:t>tocilizumab</a:t>
            </a:r>
            <a:r>
              <a:rPr lang="fr-FR" dirty="0" smtClean="0"/>
              <a:t>), </a:t>
            </a:r>
            <a:r>
              <a:rPr lang="fr-FR" dirty="0" err="1" smtClean="0"/>
              <a:t>dexamethasone</a:t>
            </a:r>
            <a:r>
              <a:rPr lang="fr-FR" dirty="0" smtClean="0"/>
              <a:t>, anti IL1 (</a:t>
            </a:r>
            <a:r>
              <a:rPr lang="fr-FR" dirty="0" err="1" smtClean="0"/>
              <a:t>anakinra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CRS </a:t>
            </a:r>
            <a:r>
              <a:rPr lang="fr-FR" sz="2800" dirty="0"/>
              <a:t>syndrome de relargage </a:t>
            </a:r>
            <a:r>
              <a:rPr lang="fr-FR" sz="2800" dirty="0" err="1"/>
              <a:t>cytokinique</a:t>
            </a:r>
            <a:endParaRPr lang="fr-FR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89" y="0"/>
            <a:ext cx="2297511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60032" y="6309320"/>
            <a:ext cx="2679580" cy="338554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/>
          <a:p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Tudesq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al, Bull </a:t>
            </a:r>
            <a:r>
              <a:rPr lang="fr-FR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Cancer 2023</a:t>
            </a:r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38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832"/>
            <a:ext cx="4762872" cy="4090268"/>
          </a:xfrm>
        </p:spPr>
        <p:txBody>
          <a:bodyPr/>
          <a:lstStyle/>
          <a:p>
            <a:r>
              <a:rPr lang="fr-FR" dirty="0" smtClean="0"/>
              <a:t>Hémopathie et traitements antérieurs</a:t>
            </a:r>
          </a:p>
          <a:p>
            <a:r>
              <a:rPr lang="fr-FR" dirty="0" err="1" smtClean="0"/>
              <a:t>Hypogamma</a:t>
            </a:r>
            <a:endParaRPr lang="fr-FR" dirty="0" smtClean="0"/>
          </a:p>
          <a:p>
            <a:r>
              <a:rPr lang="fr-FR" dirty="0" err="1" smtClean="0"/>
              <a:t>Lymphodépletion</a:t>
            </a:r>
            <a:endParaRPr lang="fr-FR" dirty="0" smtClean="0"/>
          </a:p>
          <a:p>
            <a:r>
              <a:rPr lang="fr-FR" dirty="0" err="1" smtClean="0"/>
              <a:t>Immunosupression</a:t>
            </a:r>
            <a:r>
              <a:rPr lang="fr-FR" dirty="0" smtClean="0"/>
              <a:t> du CRS (CTCD, </a:t>
            </a:r>
            <a:r>
              <a:rPr lang="fr-FR" dirty="0" err="1" smtClean="0"/>
              <a:t>toci</a:t>
            </a:r>
            <a:r>
              <a:rPr lang="fr-FR" dirty="0" smtClean="0"/>
              <a:t>…)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 infectieux et CAR-T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860032" y="6309320"/>
            <a:ext cx="4047390" cy="338554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/>
          <a:p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Shahid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al, Transplant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 (ASTCT)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060848"/>
            <a:ext cx="380742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42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CD19 CAR-T</a:t>
            </a:r>
          </a:p>
          <a:p>
            <a:pPr lvl="1"/>
            <a:r>
              <a:rPr lang="fr-FR" dirty="0" smtClean="0"/>
              <a:t>&gt; 50%</a:t>
            </a:r>
          </a:p>
          <a:p>
            <a:pPr lvl="1"/>
            <a:r>
              <a:rPr lang="fr-FR" dirty="0" smtClean="0"/>
              <a:t>63% à 1 an</a:t>
            </a:r>
          </a:p>
          <a:p>
            <a:pPr lvl="1"/>
            <a:r>
              <a:rPr lang="fr-FR" dirty="0" smtClean="0"/>
              <a:t>36% à 1 mois</a:t>
            </a:r>
          </a:p>
          <a:p>
            <a:pPr lvl="1"/>
            <a:r>
              <a:rPr lang="fr-FR" dirty="0" smtClean="0"/>
              <a:t>17% (grade </a:t>
            </a:r>
            <a:r>
              <a:rPr lang="fr-FR" dirty="0" smtClean="0">
                <a:latin typeface="Calibri"/>
                <a:ea typeface="Calibri"/>
                <a:cs typeface="Calibri"/>
              </a:rPr>
              <a:t>≥3)</a:t>
            </a:r>
            <a:endParaRPr lang="fr-FR" dirty="0" smtClean="0"/>
          </a:p>
          <a:p>
            <a:r>
              <a:rPr lang="fr-FR" dirty="0" smtClean="0"/>
              <a:t>BCMA CAR-T</a:t>
            </a:r>
          </a:p>
          <a:p>
            <a:pPr lvl="1"/>
            <a:r>
              <a:rPr lang="fr-FR" dirty="0" smtClean="0"/>
              <a:t>58-69%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Fréquence des infections: élevée mais pas claire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44008" y="2492896"/>
            <a:ext cx="3842527" cy="1323439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Wudhikarn</a:t>
            </a:r>
            <a:r>
              <a:rPr lang="fr-FR" dirty="0"/>
              <a:t> et al, BMT 2022</a:t>
            </a:r>
          </a:p>
          <a:p>
            <a:r>
              <a:rPr lang="fr-FR" dirty="0" err="1"/>
              <a:t>Wudhikarn</a:t>
            </a:r>
            <a:r>
              <a:rPr lang="fr-FR" dirty="0"/>
              <a:t> et al, Blood cancer J 2020</a:t>
            </a:r>
          </a:p>
          <a:p>
            <a:r>
              <a:rPr lang="fr-FR" dirty="0"/>
              <a:t>Park et al, CID 2018</a:t>
            </a:r>
          </a:p>
          <a:p>
            <a:r>
              <a:rPr lang="fr-FR" dirty="0"/>
              <a:t>Meir et al, Transplant 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Ther</a:t>
            </a:r>
            <a:r>
              <a:rPr lang="fr-FR" dirty="0"/>
              <a:t> 2021</a:t>
            </a:r>
          </a:p>
          <a:p>
            <a:r>
              <a:rPr lang="fr-FR" dirty="0"/>
              <a:t>Reynolds et al, </a:t>
            </a:r>
            <a:r>
              <a:rPr lang="fr-FR" dirty="0" err="1"/>
              <a:t>Crit</a:t>
            </a:r>
            <a:r>
              <a:rPr lang="fr-FR" dirty="0"/>
              <a:t> </a:t>
            </a:r>
            <a:r>
              <a:rPr lang="fr-FR" dirty="0" err="1"/>
              <a:t>Rev</a:t>
            </a:r>
            <a:r>
              <a:rPr lang="fr-FR" dirty="0"/>
              <a:t> </a:t>
            </a:r>
            <a:r>
              <a:rPr lang="fr-FR" dirty="0" err="1"/>
              <a:t>Oncol</a:t>
            </a:r>
            <a:r>
              <a:rPr lang="fr-FR" dirty="0"/>
              <a:t> </a:t>
            </a:r>
            <a:r>
              <a:rPr lang="fr-FR" dirty="0" err="1"/>
              <a:t>Hematol</a:t>
            </a:r>
            <a:r>
              <a:rPr lang="fr-FR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4268002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Chronologie du risque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860032" y="6165304"/>
            <a:ext cx="4047390" cy="584775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/>
          <a:p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Rejeski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al, Blood 2021</a:t>
            </a:r>
          </a:p>
          <a:p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Shahid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al, Transplant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 (ASTCT)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340"/>
            <a:ext cx="8079322" cy="31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3897263" cy="248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43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Chronologie du risque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4860032" y="6309320"/>
            <a:ext cx="2440989" cy="338554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 et al, Bull Cancer 2021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943056" cy="485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956376" y="4612486"/>
            <a:ext cx="45422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?</a:t>
            </a:r>
            <a:endParaRPr lang="fr-FR" b="1" dirty="0"/>
          </a:p>
        </p:txBody>
      </p:sp>
      <p:sp>
        <p:nvSpPr>
          <p:cNvPr id="5" name="Flèche droite 4"/>
          <p:cNvSpPr/>
          <p:nvPr/>
        </p:nvSpPr>
        <p:spPr>
          <a:xfrm>
            <a:off x="6588224" y="4797152"/>
            <a:ext cx="1368152" cy="4571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50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60032" y="6309320"/>
            <a:ext cx="1905202" cy="338554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Hill et al, Blood 2018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984381" cy="283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76256" y="2420887"/>
            <a:ext cx="1647677" cy="6480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Quelles infections jusqu’à J28 ?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83568" y="2147044"/>
            <a:ext cx="8136904" cy="4090268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109537" indent="0">
              <a:buNone/>
            </a:pPr>
            <a:r>
              <a:rPr lang="fr-FR" sz="1600" dirty="0" smtClean="0"/>
              <a:t>7 GP+ (4 SCN, 2 </a:t>
            </a:r>
            <a:r>
              <a:rPr lang="fr-FR" sz="1600" dirty="0" err="1" smtClean="0"/>
              <a:t>strepto</a:t>
            </a:r>
            <a:r>
              <a:rPr lang="fr-FR" sz="1600" dirty="0" smtClean="0"/>
              <a:t>, 1 </a:t>
            </a:r>
            <a:r>
              <a:rPr lang="fr-FR" sz="1600" i="1" dirty="0" err="1" smtClean="0"/>
              <a:t>faecium</a:t>
            </a:r>
            <a:r>
              <a:rPr lang="fr-FR" sz="1600" dirty="0" smtClean="0"/>
              <a:t>), 4 BGN, 1 </a:t>
            </a:r>
            <a:r>
              <a:rPr lang="fr-FR" sz="1600" i="1" dirty="0" smtClean="0"/>
              <a:t>M. </a:t>
            </a:r>
            <a:r>
              <a:rPr lang="fr-FR" sz="1600" i="1" dirty="0" err="1" smtClean="0"/>
              <a:t>hominis</a:t>
            </a:r>
            <a:endParaRPr lang="fr-FR" sz="1600" i="1" dirty="0" smtClean="0"/>
          </a:p>
          <a:p>
            <a:pPr marL="109537" indent="0">
              <a:buNone/>
            </a:pPr>
            <a:r>
              <a:rPr lang="fr-FR" sz="1600" dirty="0" smtClean="0"/>
              <a:t>5 colites à </a:t>
            </a:r>
            <a:r>
              <a:rPr lang="fr-FR" sz="1600" i="1" dirty="0" smtClean="0"/>
              <a:t>C difficile</a:t>
            </a:r>
            <a:r>
              <a:rPr lang="fr-FR" sz="1600" dirty="0" smtClean="0"/>
              <a:t>, </a:t>
            </a:r>
            <a:r>
              <a:rPr lang="fr-FR" sz="1600" dirty="0"/>
              <a:t>3 abcès </a:t>
            </a:r>
            <a:r>
              <a:rPr lang="fr-FR" sz="1600" dirty="0" err="1"/>
              <a:t>péni</a:t>
            </a:r>
            <a:r>
              <a:rPr lang="fr-FR" sz="1600" dirty="0"/>
              <a:t> anaux, </a:t>
            </a:r>
            <a:r>
              <a:rPr lang="fr-FR" sz="1600" dirty="0" smtClean="0"/>
              <a:t>2 pneumonies, 1 IU, 1 sinusite</a:t>
            </a:r>
          </a:p>
          <a:p>
            <a:pPr marL="109537" indent="0">
              <a:buNone/>
            </a:pPr>
            <a:r>
              <a:rPr lang="fr-FR" sz="1600" dirty="0" smtClean="0"/>
              <a:t>8 URTI (4 rhinovirus</a:t>
            </a:r>
            <a:r>
              <a:rPr lang="fr-FR" sz="1600" dirty="0"/>
              <a:t>, </a:t>
            </a:r>
            <a:r>
              <a:rPr lang="fr-FR" sz="1600" dirty="0" smtClean="0"/>
              <a:t>3 PIV, 1 grippe,  1 MPV, 1 corona; 2 pneumonies (PIV)</a:t>
            </a:r>
          </a:p>
          <a:p>
            <a:pPr marL="109537" indent="0">
              <a:buNone/>
            </a:pPr>
            <a:r>
              <a:rPr lang="fr-FR" sz="1600" dirty="0"/>
              <a:t>2 EBV, 1 CMV</a:t>
            </a:r>
          </a:p>
          <a:p>
            <a:pPr marL="109537" indent="0">
              <a:buNone/>
            </a:pPr>
            <a:r>
              <a:rPr lang="fr-FR" sz="1600" dirty="0" smtClean="0"/>
              <a:t>2 candidémies,  2 pneumonies à candida (visiblement erreur de diagnostic)</a:t>
            </a:r>
          </a:p>
          <a:p>
            <a:pPr marL="109537" indent="0">
              <a:buNone/>
            </a:pPr>
            <a:r>
              <a:rPr lang="fr-FR" sz="1600" dirty="0" smtClean="0"/>
              <a:t>1 API, 1 sinusite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76256" y="3140967"/>
            <a:ext cx="1647677" cy="50405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876256" y="3717032"/>
            <a:ext cx="1647677" cy="648073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83568" y="5661248"/>
            <a:ext cx="6624736" cy="648073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83568" y="5085185"/>
            <a:ext cx="6624736" cy="57606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56915" y="4365104"/>
            <a:ext cx="6651389" cy="7200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333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22040</TotalTime>
  <Words>1066</Words>
  <Application>Microsoft Office PowerPoint</Application>
  <PresentationFormat>Affichage à l'écran (4:3)</PresentationFormat>
  <Paragraphs>176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Lucida Sans Unicode</vt:lpstr>
      <vt:lpstr>Symbol</vt:lpstr>
      <vt:lpstr>Verdana</vt:lpstr>
      <vt:lpstr>Wingdings 2</vt:lpstr>
      <vt:lpstr>Wingdings 3</vt:lpstr>
      <vt:lpstr>1_Concourse</vt:lpstr>
      <vt:lpstr>CAR-T et infections</vt:lpstr>
      <vt:lpstr>CAR-T: chimeric antigen receptor </vt:lpstr>
      <vt:lpstr>CAR-T</vt:lpstr>
      <vt:lpstr>CRS syndrome de relargage cytokinique</vt:lpstr>
      <vt:lpstr>Risque infectieux et CAR-T</vt:lpstr>
      <vt:lpstr>Fréquence des infections: élevée mais pas claire</vt:lpstr>
      <vt:lpstr>Chronologie du risque</vt:lpstr>
      <vt:lpstr>Chronologie du risque</vt:lpstr>
      <vt:lpstr>Quelles infections jusqu’à J28 ?</vt:lpstr>
      <vt:lpstr>Quelles infections jusqu’à J30 ?</vt:lpstr>
      <vt:lpstr>Quel(s) prédicteur(s) d’infections ?</vt:lpstr>
      <vt:lpstr>≠ CRS/infection pas simple</vt:lpstr>
      <vt:lpstr>Quid chez les patients les plus graves ?</vt:lpstr>
      <vt:lpstr>Quel impact de l’infection sur la NRM ?</vt:lpstr>
      <vt:lpstr>Prise en charge pré CAR-T</vt:lpstr>
      <vt:lpstr>Prophylaxies: recommandations variables</vt:lpstr>
      <vt:lpstr>Antibiothérapie probabiliste</vt:lpstr>
      <vt:lpstr>Post CAR-T: vaccinations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salfandari</cp:lastModifiedBy>
  <cp:revision>1015</cp:revision>
  <dcterms:created xsi:type="dcterms:W3CDTF">2010-11-21T17:00:31Z</dcterms:created>
  <dcterms:modified xsi:type="dcterms:W3CDTF">2024-09-05T12:07:32Z</dcterms:modified>
</cp:coreProperties>
</file>