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34"/>
  </p:notesMasterIdLst>
  <p:handoutMasterIdLst>
    <p:handoutMasterId r:id="rId35"/>
  </p:handoutMasterIdLst>
  <p:sldIdLst>
    <p:sldId id="477" r:id="rId3"/>
    <p:sldId id="613" r:id="rId4"/>
    <p:sldId id="591" r:id="rId5"/>
    <p:sldId id="509" r:id="rId6"/>
    <p:sldId id="510" r:id="rId7"/>
    <p:sldId id="592" r:id="rId8"/>
    <p:sldId id="614" r:id="rId9"/>
    <p:sldId id="615" r:id="rId10"/>
    <p:sldId id="594" r:id="rId11"/>
    <p:sldId id="595" r:id="rId12"/>
    <p:sldId id="596" r:id="rId13"/>
    <p:sldId id="597" r:id="rId14"/>
    <p:sldId id="599" r:id="rId15"/>
    <p:sldId id="527" r:id="rId16"/>
    <p:sldId id="601" r:id="rId17"/>
    <p:sldId id="602" r:id="rId18"/>
    <p:sldId id="521" r:id="rId19"/>
    <p:sldId id="610" r:id="rId20"/>
    <p:sldId id="609" r:id="rId21"/>
    <p:sldId id="603" r:id="rId22"/>
    <p:sldId id="604" r:id="rId23"/>
    <p:sldId id="605" r:id="rId24"/>
    <p:sldId id="606" r:id="rId25"/>
    <p:sldId id="607" r:id="rId26"/>
    <p:sldId id="608" r:id="rId27"/>
    <p:sldId id="620" r:id="rId28"/>
    <p:sldId id="624" r:id="rId29"/>
    <p:sldId id="616" r:id="rId30"/>
    <p:sldId id="617" r:id="rId31"/>
    <p:sldId id="618" r:id="rId32"/>
    <p:sldId id="555" r:id="rId3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7ACBE0"/>
    <a:srgbClr val="3399FF"/>
    <a:srgbClr val="99CCFF"/>
    <a:srgbClr val="33CCFF"/>
    <a:srgbClr val="0099FF"/>
    <a:srgbClr val="003BB0"/>
    <a:srgbClr val="008000"/>
    <a:srgbClr val="004BE2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7" autoAdjust="0"/>
    <p:restoredTop sz="83333" autoAdjust="0"/>
  </p:normalViewPr>
  <p:slideViewPr>
    <p:cSldViewPr>
      <p:cViewPr>
        <p:scale>
          <a:sx n="80" d="100"/>
          <a:sy n="80" d="100"/>
        </p:scale>
        <p:origin x="-624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4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3570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6796102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ctr"/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Infections urinaires</a:t>
            </a:r>
          </a:p>
          <a:p>
            <a:pPr algn="ctr"/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DU Toulouse – 12 mai 2016 – F. CARON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47429-F26E-4853-8625-72BCAB333F2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0296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C1124-3954-4E62-9427-3AE4E401796A}" type="datetimeFigureOut">
              <a:rPr lang="fr-FR" smtClean="0"/>
              <a:pPr/>
              <a:t>25/11/2024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9D231-BB08-41CB-B044-50453B71C2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605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EDE597-CC92-4102-8209-D58F7ECBD68D}" type="slidenum">
              <a:rPr lang="fr-FR" smtClean="0">
                <a:latin typeface="Times New Roman" pitchFamily="18" charset="0"/>
              </a:rPr>
              <a:pPr/>
              <a:t>1</a:t>
            </a:fld>
            <a:endParaRPr lang="fr-FR"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127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1FF150-8DED-4340-BBB2-6E4433CED4FB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879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1048611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1753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4FC049-F2DF-4A46-BE4B-D0DD16309B93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72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9D231-BB08-41CB-B044-50453B71C255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1963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9D231-BB08-41CB-B044-50453B71C255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1548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9D231-BB08-41CB-B044-50453B71C255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0956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9D231-BB08-41CB-B044-50453B71C255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066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1FF150-8DED-4340-BBB2-6E4433CED4FB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162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1FF150-8DED-4340-BBB2-6E4433CED4FB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309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1FF150-8DED-4340-BBB2-6E4433CED4FB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7650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2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38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91633E-D170-413C-8B18-4049F1D50DA3}" type="datetime1">
              <a:rPr lang="fr-FR" smtClean="0"/>
              <a:pPr/>
              <a:t>25/11/2024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C2A42-A926-4217-AF2C-DA117E8107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038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96872A-73DC-B746-9253-44FA8386A2C5}" type="datetimeFigureOut">
              <a:rPr lang="fr-FR" smtClean="0"/>
              <a:t>25/11/2024</a:t>
            </a:fld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501E1-B23C-B945-9E19-60FA58DEF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56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32"/>
            <a:ext cx="8229600" cy="438607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96872A-73DC-B746-9253-44FA8386A2C5}" type="datetimeFigureOut">
              <a:rPr lang="fr-FR" smtClean="0"/>
              <a:t>25/11/2024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501E1-B23C-B945-9E19-60FA58DEF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4858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2"/>
            <a:ext cx="1777470" cy="559276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96872A-73DC-B746-9253-44FA8386A2C5}" type="datetimeFigureOut">
              <a:rPr lang="fr-FR" smtClean="0"/>
              <a:t>25/11/2024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501E1-B23C-B945-9E19-60FA58DEF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882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96872A-73DC-B746-9253-44FA8386A2C5}" type="datetimeFigureOut">
              <a:rPr lang="fr-FR" smtClean="0"/>
              <a:t>25/11/2024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501E1-B23C-B945-9E19-60FA58DEF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89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74" y="0"/>
            <a:ext cx="9140625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96872A-73DC-B746-9253-44FA8386A2C5}" type="datetimeFigureOut">
              <a:rPr lang="fr-FR" smtClean="0"/>
              <a:t>25/11/2024</a:t>
            </a:fld>
            <a:endParaRPr 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501E1-B23C-B945-9E19-60FA58DEF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383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96872A-73DC-B746-9253-44FA8386A2C5}" type="datetimeFigureOut">
              <a:rPr lang="fr-FR" smtClean="0"/>
              <a:t>25/11/2024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501E1-B23C-B945-9E19-60FA58DEF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955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96872A-73DC-B746-9253-44FA8386A2C5}" type="datetimeFigureOut">
              <a:rPr lang="fr-FR" smtClean="0"/>
              <a:t>25/11/2024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501E1-B23C-B945-9E19-60FA58DEFBA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contenu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45823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54C469-DD2E-4E1A-806A-F2C62FB79CAF}" type="datetime1">
              <a:rPr lang="fr-FR" smtClean="0"/>
              <a:pPr/>
              <a:t>25/11/2024</a:t>
            </a:fld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C2A42-A926-4217-AF2C-DA117E8107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459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B27591-5D08-4DD1-A12D-017B2108F13A}" type="datetime1">
              <a:rPr lang="fr-FR" smtClean="0"/>
              <a:pPr/>
              <a:t>25/11/2024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C2A42-A926-4217-AF2C-DA117E8107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47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2"/>
            <a:ext cx="1777470" cy="559276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578122-CAD0-4954-83F0-1FFCDF0315CA}" type="datetime1">
              <a:rPr lang="fr-FR" smtClean="0"/>
              <a:pPr/>
              <a:t>25/11/2024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C2A42-A926-4217-AF2C-DA117E8107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066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A86A94-A640-41B2-9BAB-C67F081F23DB}" type="datetime1">
              <a:rPr lang="fr-FR" smtClean="0"/>
              <a:pPr/>
              <a:t>25/11/2024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C2A42-A926-4217-AF2C-DA117E8107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86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74" y="0"/>
            <a:ext cx="9140625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A76D7C-3281-4AF8-B6EB-FF5EAF9BBCA0}" type="datetime1">
              <a:rPr lang="fr-FR" smtClean="0"/>
              <a:pPr/>
              <a:t>25/11/2024</a:t>
            </a:fld>
            <a:endParaRPr 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C2A42-A926-4217-AF2C-DA117E8107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604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B611A8-A959-41E5-A9EE-80149F4A9953}" type="datetime1">
              <a:rPr lang="fr-FR" smtClean="0"/>
              <a:pPr/>
              <a:t>25/11/2024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C2A42-A926-4217-AF2C-DA117E8107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48796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B611A8-A959-41E5-A9EE-80149F4A9953}" type="datetime1">
              <a:rPr lang="fr-FR" smtClean="0"/>
              <a:pPr/>
              <a:t>25/11/2024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C2A42-A926-4217-AF2C-DA117E8107F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contenu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3261866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2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38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96872A-73DC-B746-9253-44FA8386A2C5}" type="datetimeFigureOut">
              <a:rPr lang="fr-FR" smtClean="0"/>
              <a:t>25/11/2024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501E1-B23C-B945-9E19-60FA58DEF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04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0" y="4410"/>
            <a:ext cx="9144000" cy="11430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1027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825" y="6408740"/>
            <a:ext cx="1919288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fld id="{B5B611A8-A959-41E5-A9EE-80149F4A9953}" type="datetime1">
              <a:rPr lang="fr-FR" smtClean="0"/>
              <a:pPr/>
              <a:t>25/11/2024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79913" y="6408740"/>
            <a:ext cx="2351087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113" y="6408740"/>
            <a:ext cx="366712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fld id="{A6BC2A42-A926-4217-AF2C-DA117E8107F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3" name="Connecteur droit 2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10760" y="0"/>
            <a:ext cx="9133240" cy="1124744"/>
          </a:xfrm>
          <a:prstGeom prst="rect">
            <a:avLst/>
          </a:prstGeom>
          <a:solidFill>
            <a:srgbClr val="7ACBE0"/>
          </a:solidFill>
          <a:ln>
            <a:solidFill>
              <a:srgbClr val="33CC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933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800" b="1" kern="0" baseline="0">
          <a:ln>
            <a:noFill/>
          </a:ln>
          <a:solidFill>
            <a:schemeClr val="tx1"/>
          </a:solidFill>
          <a:effectLst/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0" y="4410"/>
            <a:ext cx="9144000" cy="11430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1027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825" y="6408742"/>
            <a:ext cx="1919288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fld id="{E396872A-73DC-B746-9253-44FA8386A2C5}" type="datetimeFigureOut">
              <a:rPr lang="fr-FR" smtClean="0"/>
              <a:t>25/11/2024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79913" y="6408742"/>
            <a:ext cx="2351087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113" y="6408742"/>
            <a:ext cx="366712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fld id="{47A501E1-B23C-B945-9E19-60FA58DEFBA2}" type="slidenum">
              <a:rPr lang="fr-FR" smtClean="0"/>
              <a:t>‹N°›</a:t>
            </a:fld>
            <a:endParaRPr lang="fr-FR"/>
          </a:p>
        </p:txBody>
      </p:sp>
      <p:cxnSp>
        <p:nvCxnSpPr>
          <p:cNvPr id="3" name="Connecteur droit 2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42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800" b="1" kern="0" baseline="0">
          <a:ln>
            <a:noFill/>
          </a:ln>
          <a:solidFill>
            <a:schemeClr val="tx1"/>
          </a:solidFill>
          <a:effectLst/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Infections urinaires 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l’adulte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14675" y="6192556"/>
            <a:ext cx="2441103" cy="566738"/>
            <a:chOff x="114673" y="6291262"/>
            <a:chExt cx="2441103" cy="566738"/>
          </a:xfrm>
        </p:grpSpPr>
        <p:pic>
          <p:nvPicPr>
            <p:cNvPr id="9" name="Picture 2" descr="GILA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73" y="6291262"/>
              <a:ext cx="1490662" cy="566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>
              <a:off x="755576" y="6389965"/>
              <a:ext cx="1800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www.gilar.org  </a:t>
              </a: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0" y="908720"/>
            <a:ext cx="91440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dirty="0" smtClean="0">
                <a:latin typeface="Berlin Sans FB Demi" panose="020E0802020502020306" pitchFamily="34" charset="0"/>
              </a:rPr>
              <a:t>DIU MG, </a:t>
            </a:r>
            <a:r>
              <a:rPr lang="fr-FR" dirty="0" smtClean="0">
                <a:latin typeface="Berlin Sans FB Demi" panose="020E0802020502020306" pitchFamily="34" charset="0"/>
              </a:rPr>
              <a:t>26 Novembre 2024</a:t>
            </a:r>
            <a:endParaRPr lang="fr-FR" dirty="0">
              <a:latin typeface="Berlin Sans FB Demi" panose="020E0802020502020306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5536" y="4946965"/>
            <a:ext cx="5803900" cy="9239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Dr S. Alfandari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Infectiologue, </a:t>
            </a:r>
            <a:r>
              <a:rPr lang="fr-FR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CH Tourcoing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Infectiologue du Service des Maladies du Sang, </a:t>
            </a:r>
            <a:r>
              <a:rPr lang="fr-FR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CHU </a:t>
            </a:r>
            <a:r>
              <a:rPr lang="fr-FR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Lille</a:t>
            </a:r>
            <a:endParaRPr lang="fr-FR" b="1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194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090268"/>
          </a:xfrm>
        </p:spPr>
        <p:txBody>
          <a:bodyPr/>
          <a:lstStyle/>
          <a:p>
            <a:r>
              <a:rPr lang="fr-FR" sz="2400" dirty="0"/>
              <a:t>1 à 5 % chez les femmes jeunes</a:t>
            </a:r>
          </a:p>
          <a:p>
            <a:r>
              <a:rPr lang="fr-FR" sz="2400" dirty="0"/>
              <a:t>25 à 50 % chez les femmes âgées en institution</a:t>
            </a:r>
          </a:p>
          <a:p>
            <a:r>
              <a:rPr lang="fr-FR" sz="2400" dirty="0"/>
              <a:t>15 à 40 % chez les hommes âgés en institution</a:t>
            </a:r>
          </a:p>
          <a:p>
            <a:r>
              <a:rPr lang="fr-FR" sz="2400" dirty="0"/>
              <a:t>100 % chez les sondés à demeure à 1 mois</a:t>
            </a:r>
          </a:p>
          <a:p>
            <a:pPr lvl="1"/>
            <a:r>
              <a:rPr lang="fr-FR" sz="2000" dirty="0"/>
              <a:t>( </a:t>
            </a:r>
            <a:r>
              <a:rPr lang="fr-FR" sz="2000" dirty="0">
                <a:sym typeface="Symbol" pitchFamily="18" charset="2"/>
              </a:rPr>
              <a:t> 3 % d’acquisition / journée de sondage)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Colonisation urinaire (bactériurie asymptomatique)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66533"/>
              </p:ext>
            </p:extLst>
          </p:nvPr>
        </p:nvGraphicFramePr>
        <p:xfrm>
          <a:off x="2123728" y="4281098"/>
          <a:ext cx="4591279" cy="1824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75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76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60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6076">
                <a:tc>
                  <a:txBody>
                    <a:bodyPr/>
                    <a:lstStyle/>
                    <a:p>
                      <a:endParaRPr lang="fr-FR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femmes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6076">
                <a:tc>
                  <a:txBody>
                    <a:bodyPr/>
                    <a:lstStyle/>
                    <a:p>
                      <a:r>
                        <a:rPr lang="fr-FR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&lt;60 ans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076">
                <a:tc>
                  <a:txBody>
                    <a:bodyPr/>
                    <a:lstStyle/>
                    <a:p>
                      <a:r>
                        <a:rPr lang="fr-FR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60-80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10-20%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5-10%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6379">
                <a:tc>
                  <a:txBody>
                    <a:bodyPr/>
                    <a:lstStyle/>
                    <a:p>
                      <a:r>
                        <a:rPr lang="fr-FR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&gt;80 ans :</a:t>
                      </a:r>
                      <a:r>
                        <a:rPr lang="fr-FR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-</a:t>
                      </a:r>
                      <a:r>
                        <a:rPr lang="fr-FR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domicile</a:t>
                      </a:r>
                    </a:p>
                    <a:p>
                      <a:r>
                        <a:rPr lang="fr-FR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       -Institution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</a:p>
                    <a:p>
                      <a:pPr algn="ctr"/>
                      <a:r>
                        <a:rPr lang="fr-FR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40-50%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</a:p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15-40%</a:t>
                      </a:r>
                      <a:endParaRPr lang="fr-FR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2813519" y="3598539"/>
            <a:ext cx="345638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Prévalence colonisation urinaire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35896" y="6278457"/>
            <a:ext cx="352839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Rowe TA et al.  Infect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Clin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North Am. 2014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859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Efficacité</a:t>
            </a:r>
            <a:r>
              <a:rPr lang="fr-FR" dirty="0"/>
              <a:t>: souche sensible à l‘ATB donné</a:t>
            </a:r>
          </a:p>
          <a:p>
            <a:r>
              <a:rPr lang="fr-FR" b="1" dirty="0"/>
              <a:t>Tolérance</a:t>
            </a:r>
          </a:p>
          <a:p>
            <a:r>
              <a:rPr lang="fr-FR" b="1" dirty="0"/>
              <a:t>Effet</a:t>
            </a:r>
            <a:r>
              <a:rPr lang="fr-FR" dirty="0"/>
              <a:t> collatéral sur le </a:t>
            </a:r>
            <a:r>
              <a:rPr lang="fr-FR" b="1" dirty="0" err="1"/>
              <a:t>microbiote</a:t>
            </a:r>
            <a:r>
              <a:rPr lang="fr-FR" dirty="0"/>
              <a:t> intestinal (réservoir des bactéries résistantes) : </a:t>
            </a:r>
          </a:p>
          <a:p>
            <a:pPr lvl="1"/>
            <a:r>
              <a:rPr lang="fr-FR" dirty="0"/>
              <a:t>Très faible pour : </a:t>
            </a:r>
            <a:r>
              <a:rPr lang="fr-FR" dirty="0" err="1"/>
              <a:t>fosfomycine</a:t>
            </a:r>
            <a:r>
              <a:rPr lang="fr-FR" dirty="0"/>
              <a:t>, </a:t>
            </a:r>
            <a:r>
              <a:rPr lang="fr-FR" dirty="0" err="1"/>
              <a:t>nitrofurantoine</a:t>
            </a:r>
            <a:r>
              <a:rPr lang="fr-FR" dirty="0"/>
              <a:t> et </a:t>
            </a:r>
            <a:r>
              <a:rPr lang="fr-FR" dirty="0" err="1"/>
              <a:t>pivmécillinam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Un peu </a:t>
            </a:r>
            <a:r>
              <a:rPr lang="fr-FR" dirty="0" smtClean="0"/>
              <a:t>plus pour </a:t>
            </a:r>
            <a:r>
              <a:rPr lang="fr-FR" dirty="0"/>
              <a:t>amoxicilline-</a:t>
            </a:r>
            <a:r>
              <a:rPr lang="fr-FR" dirty="0" err="1"/>
              <a:t>clavulanate</a:t>
            </a:r>
            <a:r>
              <a:rPr lang="fr-FR" dirty="0"/>
              <a:t> et SMX-TMP (cotrimoxazole) </a:t>
            </a:r>
          </a:p>
          <a:p>
            <a:pPr lvl="1"/>
            <a:r>
              <a:rPr lang="fr-FR" dirty="0" smtClean="0"/>
              <a:t>Important </a:t>
            </a:r>
            <a:r>
              <a:rPr lang="fr-FR" dirty="0"/>
              <a:t>pour : C3G, fluoroquinolones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Trois paramètres pour le choix ATB</a:t>
            </a:r>
            <a:endParaRPr lang="fr-FR" dirty="0"/>
          </a:p>
        </p:txBody>
      </p:sp>
      <p:pic>
        <p:nvPicPr>
          <p:cNvPr id="4" name="Picture 9" descr="http://www.srlf.org/rc/org/srlf/lnk/Link/2011/20110823-065713-103/src/lnk_fullText/fr/20110822-logo_spilf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6668" y="5106670"/>
            <a:ext cx="1285852" cy="1245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8403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Dépends du niveau de gravité:</a:t>
            </a:r>
          </a:p>
          <a:p>
            <a:pPr lvl="1"/>
            <a:r>
              <a:rPr lang="fr-FR" dirty="0"/>
              <a:t>&lt;&lt; 10 % si sepsis/choc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~ 10 % pour PNA et IU masculines fébriles</a:t>
            </a:r>
          </a:p>
          <a:p>
            <a:pPr lvl="1"/>
            <a:r>
              <a:rPr lang="fr-FR" dirty="0"/>
              <a:t>~ 10 % pour les cystites gravidiques et autres cystites compliquées à risque de transformation vers la PNA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20 % pour les cystites simples (car 50 % de guérison spontanée et risque très faible de transformation en PNA)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Taux de résistance acceptable en probabiliste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7804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48680"/>
            <a:ext cx="1214331" cy="55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0" y="0"/>
            <a:ext cx="8676040" cy="1124744"/>
          </a:xfrm>
        </p:spPr>
        <p:txBody>
          <a:bodyPr>
            <a:normAutofit fontScale="90000"/>
          </a:bodyPr>
          <a:lstStyle/>
          <a:p>
            <a:r>
              <a:rPr lang="fr-FR" dirty="0">
                <a:ea typeface="Calibri" panose="020F0502020204030204" pitchFamily="34" charset="0"/>
                <a:cs typeface="Calibri" panose="020F0502020204030204" pitchFamily="34" charset="0"/>
              </a:rPr>
              <a:t>Résistance aux ATB en ville et EHPAD 2022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340"/>
          </a:xfrm>
        </p:spPr>
        <p:txBody>
          <a:bodyPr>
            <a:normAutofit/>
          </a:bodyPr>
          <a:lstStyle/>
          <a:p>
            <a:r>
              <a:rPr lang="fr-FR" sz="2000" dirty="0">
                <a:ea typeface="Calibri" panose="020F0502020204030204" pitchFamily="34" charset="0"/>
                <a:cs typeface="Calibri" panose="020F0502020204030204" pitchFamily="34" charset="0"/>
              </a:rPr>
              <a:t>1773 laboratoires de ville / 791 185 antibiogrammes urinaires</a:t>
            </a:r>
          </a:p>
          <a:p>
            <a:pPr lvl="1"/>
            <a:r>
              <a:rPr lang="fr-FR" sz="1800" dirty="0">
                <a:ea typeface="Calibri" panose="020F0502020204030204" pitchFamily="34" charset="0"/>
                <a:cs typeface="Calibri" panose="020F0502020204030204" pitchFamily="34" charset="0"/>
              </a:rPr>
              <a:t>85% </a:t>
            </a:r>
            <a:r>
              <a:rPr lang="fr-FR" sz="1800" i="1" dirty="0">
                <a:ea typeface="Calibri" panose="020F0502020204030204" pitchFamily="34" charset="0"/>
                <a:cs typeface="Calibri" panose="020F0502020204030204" pitchFamily="34" charset="0"/>
              </a:rPr>
              <a:t>E. coli et 9,9</a:t>
            </a:r>
            <a:r>
              <a:rPr lang="fr-FR" sz="1800" dirty="0">
                <a:ea typeface="Calibri" panose="020F0502020204030204" pitchFamily="34" charset="0"/>
                <a:cs typeface="Calibri" panose="020F0502020204030204" pitchFamily="34" charset="0"/>
              </a:rPr>
              <a:t>% </a:t>
            </a:r>
            <a:r>
              <a:rPr lang="fr-FR" sz="1800" i="1" dirty="0" err="1">
                <a:ea typeface="Calibri" panose="020F0502020204030204" pitchFamily="34" charset="0"/>
                <a:cs typeface="Calibri" panose="020F0502020204030204" pitchFamily="34" charset="0"/>
              </a:rPr>
              <a:t>Klebsiella</a:t>
            </a:r>
            <a:r>
              <a:rPr lang="fr-FR" sz="1800" i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i="1" dirty="0" err="1">
                <a:ea typeface="Calibri" panose="020F0502020204030204" pitchFamily="34" charset="0"/>
                <a:cs typeface="Calibri" panose="020F0502020204030204" pitchFamily="34" charset="0"/>
              </a:rPr>
              <a:t>pneumoniae</a:t>
            </a:r>
            <a:endParaRPr lang="fr-FR" sz="1800" i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>
                <a:ea typeface="Calibri" panose="020F0502020204030204" pitchFamily="34" charset="0"/>
                <a:cs typeface="Calibri" panose="020F0502020204030204" pitchFamily="34" charset="0"/>
              </a:rPr>
              <a:t>Grande variation régionale</a:t>
            </a:r>
          </a:p>
          <a:p>
            <a:pPr marL="0" indent="0">
              <a:buNone/>
            </a:pPr>
            <a:r>
              <a:rPr lang="fr-FR" sz="2000" u="sng" dirty="0">
                <a:ea typeface="Calibri" panose="020F0502020204030204" pitchFamily="34" charset="0"/>
                <a:cs typeface="Calibri" panose="020F0502020204030204" pitchFamily="34" charset="0"/>
              </a:rPr>
              <a:t>Ville                                                     EHPAD</a:t>
            </a: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869853"/>
              </p:ext>
            </p:extLst>
          </p:nvPr>
        </p:nvGraphicFramePr>
        <p:xfrm>
          <a:off x="5724128" y="2420888"/>
          <a:ext cx="2848865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4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67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46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i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E.</a:t>
                      </a:r>
                      <a:r>
                        <a:rPr lang="fr-FR" sz="1600" i="1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coli</a:t>
                      </a:r>
                      <a:endParaRPr lang="fr-FR" sz="1600" i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EHPAD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656">
                <a:tc>
                  <a:txBody>
                    <a:bodyPr/>
                    <a:lstStyle/>
                    <a:p>
                      <a:r>
                        <a:rPr lang="fr-FR" sz="16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Amox</a:t>
                      </a:r>
                      <a:endParaRPr lang="fr-FR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2424">
                <a:tc>
                  <a:txBody>
                    <a:bodyPr/>
                    <a:lstStyle/>
                    <a:p>
                      <a:r>
                        <a:rPr lang="fr-FR" sz="16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Aug</a:t>
                      </a:r>
                      <a:endParaRPr lang="fr-FR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5176">
                <a:tc>
                  <a:txBody>
                    <a:bodyPr/>
                    <a:lstStyle/>
                    <a:p>
                      <a:r>
                        <a:rPr lang="fr-FR" sz="16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Mecillinam</a:t>
                      </a:r>
                      <a:endParaRPr lang="fr-FR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9936">
                <a:tc>
                  <a:txBody>
                    <a:bodyPr/>
                    <a:lstStyle/>
                    <a:p>
                      <a:r>
                        <a:rPr lang="fr-FR" sz="16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Cefixime</a:t>
                      </a:r>
                      <a:endParaRPr lang="fr-FR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068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C3G 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544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2208">
                <a:tc>
                  <a:txBody>
                    <a:bodyPr/>
                    <a:lstStyle/>
                    <a:p>
                      <a:r>
                        <a:rPr lang="fr-FR" sz="16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Bactrim</a:t>
                      </a:r>
                      <a:endParaRPr lang="fr-FR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4960">
                <a:tc>
                  <a:txBody>
                    <a:bodyPr/>
                    <a:lstStyle/>
                    <a:p>
                      <a:r>
                        <a:rPr lang="fr-FR" sz="16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Fosfo</a:t>
                      </a:r>
                      <a:endParaRPr lang="fr-FR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19256">
                <a:tc>
                  <a:txBody>
                    <a:bodyPr/>
                    <a:lstStyle/>
                    <a:p>
                      <a:r>
                        <a:rPr lang="fr-FR" sz="16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Nitrofurane</a:t>
                      </a:r>
                      <a:endParaRPr lang="fr-FR"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652778" y="3356992"/>
            <a:ext cx="639470" cy="369332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R-FQ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06887" y="5249095"/>
            <a:ext cx="564578" cy="369332"/>
          </a:xfrm>
          <a:prstGeom prst="rect">
            <a:avLst/>
          </a:prstGeom>
          <a:solidFill>
            <a:srgbClr val="99FF66"/>
          </a:solidFill>
        </p:spPr>
        <p:txBody>
          <a:bodyPr wrap="none">
            <a:spAutoFit/>
          </a:bodyPr>
          <a:lstStyle/>
          <a:p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blse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72" y="4668738"/>
            <a:ext cx="1693980" cy="1530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91" y="4588675"/>
            <a:ext cx="1711670" cy="1530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41" y="2793209"/>
            <a:ext cx="1870211" cy="167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37" y="2712625"/>
            <a:ext cx="1990361" cy="179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290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 noChangeAspect="1"/>
          </p:cNvGrpSpPr>
          <p:nvPr/>
        </p:nvGrpSpPr>
        <p:grpSpPr bwMode="auto">
          <a:xfrm>
            <a:off x="179512" y="1507067"/>
            <a:ext cx="8801100" cy="4514221"/>
            <a:chOff x="1418" y="1539"/>
            <a:chExt cx="13860" cy="5220"/>
          </a:xfrm>
        </p:grpSpPr>
        <p:sp>
          <p:nvSpPr>
            <p:cNvPr id="6" name="AutoShape 3"/>
            <p:cNvSpPr>
              <a:spLocks noChangeAspect="1" noChangeArrowheads="1"/>
            </p:cNvSpPr>
            <p:nvPr/>
          </p:nvSpPr>
          <p:spPr bwMode="auto">
            <a:xfrm>
              <a:off x="1418" y="1539"/>
              <a:ext cx="13860" cy="5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6640" y="1690"/>
              <a:ext cx="3058" cy="3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Cystite simple</a:t>
              </a:r>
              <a:endParaRPr kumimoji="0" lang="fr-FR" altLang="fr-FR" sz="3600" b="0" i="0" u="none" strike="noStrike" cap="none" normalizeH="0" baseline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8348" y="3879"/>
              <a:ext cx="6930" cy="24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 positive (leucocytes </a:t>
              </a: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+</a:t>
              </a:r>
              <a:r>
                <a:rPr kumimoji="0" lang="fr-FR" altLang="fr-FR" sz="1600" b="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ou nitrites </a:t>
              </a: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+</a:t>
              </a:r>
              <a:r>
                <a:rPr kumimoji="0" lang="fr-FR" altLang="fr-FR" sz="1600" b="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altLang="fr-FR" sz="16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Antibiothérapie probabiliste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altLang="fr-FR" sz="16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3175" marR="0" lvl="1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15963" algn="l"/>
                </a:tabLst>
              </a:pPr>
              <a:r>
                <a:rPr kumimoji="0" lang="fr-FR" altLang="fr-FR" sz="1600" b="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kumimoji="0" lang="fr-FR" altLang="fr-FR" sz="1600" b="0" i="0" u="none" strike="noStrike" cap="none" normalizeH="0" baseline="30000" dirty="0">
                  <a:ln>
                    <a:noFill/>
                  </a:ln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er</a:t>
              </a:r>
              <a:r>
                <a:rPr kumimoji="0" lang="fr-FR" altLang="fr-FR" sz="1600" b="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choix : 	</a:t>
              </a:r>
              <a:r>
                <a:rPr kumimoji="0" lang="fr-FR" altLang="fr-FR" sz="1600" b="0" i="0" u="none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fosfomycine-trométamol</a:t>
              </a:r>
              <a:r>
                <a:rPr kumimoji="0" lang="fr-FR" altLang="fr-FR" sz="1600" b="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3 g en dose unique</a:t>
              </a:r>
            </a:p>
            <a:p>
              <a:pPr marL="3175" marR="0" lvl="1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15963" algn="l"/>
                </a:tabLst>
              </a:pPr>
              <a:r>
                <a:rPr kumimoji="0" lang="fr-FR" altLang="fr-FR" sz="1600" b="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kumimoji="0" lang="fr-FR" altLang="fr-FR" sz="1600" b="0" i="0" u="none" strike="noStrike" cap="none" normalizeH="0" baseline="30000" dirty="0">
                  <a:ln>
                    <a:noFill/>
                  </a:ln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ème</a:t>
              </a:r>
              <a:r>
                <a:rPr kumimoji="0" lang="fr-FR" altLang="fr-FR" sz="1600" b="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choix : pivmécillinam 400 mg x 2 par jour pendant </a:t>
              </a:r>
              <a:r>
                <a:rPr kumimoji="0" lang="fr-FR" altLang="fr-FR" sz="1600" b="1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 jours</a:t>
              </a:r>
              <a:endParaRPr kumimoji="0" lang="fr-FR" altLang="fr-FR" sz="3600" b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8078" y="2079"/>
              <a:ext cx="1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6818" y="2799"/>
              <a:ext cx="2698" cy="3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BU</a:t>
              </a:r>
              <a:endParaRPr kumimoji="0" lang="fr-FR" altLang="fr-FR" sz="3600" b="0" i="0" u="none" strike="noStrike" cap="none" normalizeH="0" baseline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689" y="3879"/>
              <a:ext cx="6389" cy="26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 négative (leucocytes </a:t>
              </a: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</a:t>
              </a:r>
              <a:r>
                <a:rPr kumimoji="0" lang="fr-FR" altLang="fr-FR" sz="1600" b="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et nitrites </a:t>
              </a: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</a:t>
              </a:r>
              <a:r>
                <a:rPr kumimoji="0" lang="fr-FR" altLang="fr-FR" sz="1600" b="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altLang="fr-FR" sz="16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1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tabLst/>
              </a:pPr>
              <a:r>
                <a:rPr kumimoji="0" lang="fr-FR" altLang="fr-FR" sz="1000" b="1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●</a:t>
              </a: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Rechercher un diagnostic différentiel : </a:t>
              </a:r>
            </a:p>
            <a:p>
              <a:pPr marL="182563" marR="0" lvl="2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</a:t>
              </a:r>
              <a:r>
                <a:rPr kumimoji="0" lang="fr-FR" altLang="fr-FR" sz="160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mycose génitale</a:t>
              </a:r>
            </a:p>
            <a:p>
              <a:pPr marL="182563" marR="0" lvl="2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urétrite</a:t>
              </a:r>
            </a:p>
            <a:p>
              <a:pPr marL="182563" marR="0" lvl="2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sécheresse </a:t>
              </a:r>
              <a:r>
                <a:rPr kumimoji="0" lang="fr-FR" altLang="fr-FR" sz="1600" i="0" u="none" strike="noStrike" cap="none" normalizeH="0" baseline="0" dirty="0" err="1">
                  <a:ln>
                    <a:noFill/>
                  </a:ln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cutanéo-muqueuse</a:t>
              </a:r>
              <a:endParaRPr kumimoji="0" lang="fr-FR" altLang="fr-FR" sz="16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1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tabLst/>
              </a:pPr>
              <a:r>
                <a:rPr kumimoji="0" lang="fr-FR" altLang="fr-FR" sz="1000" b="1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●</a:t>
              </a: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altLang="fr-FR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Si pas</a:t>
              </a: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de diagnostic différentiel : ECBU</a:t>
              </a:r>
            </a:p>
            <a:p>
              <a:pPr marL="182563" marR="0" lvl="2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traitement uniquement si ECBU positif</a:t>
              </a:r>
              <a:endParaRPr kumimoji="0" lang="fr-FR" altLang="fr-FR" sz="36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4478" y="2979"/>
              <a:ext cx="1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11858" y="2979"/>
              <a:ext cx="1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H="1">
              <a:off x="4478" y="2979"/>
              <a:ext cx="2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9518" y="2979"/>
              <a:ext cx="23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>
              <a:off x="3573" y="2619"/>
              <a:ext cx="3152" cy="720"/>
            </a:xfrm>
            <a:prstGeom prst="flowChartDecisi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Négative</a:t>
              </a:r>
              <a:endParaRPr kumimoji="0" lang="fr-FR" altLang="fr-FR" sz="36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>
              <a:off x="9611" y="2612"/>
              <a:ext cx="2920" cy="720"/>
            </a:xfrm>
            <a:prstGeom prst="flowChartDecisi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Positive</a:t>
              </a:r>
              <a:endParaRPr kumimoji="0" lang="fr-FR" altLang="fr-FR" sz="36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Cystite simple: révision 2024 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0848" y="6021288"/>
            <a:ext cx="801040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Délivrance  de ces ATB possible sans ordonnance médicale par les pharmaciens d'officine, si BU positive en nitrites ou leucocytes.</a:t>
            </a:r>
          </a:p>
        </p:txBody>
      </p:sp>
    </p:spTree>
    <p:extLst>
      <p:ext uri="{BB962C8B-B14F-4D97-AF65-F5344CB8AC3E}">
        <p14:creationId xmlns:p14="http://schemas.microsoft.com/office/powerpoint/2010/main" val="2357274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29095" y="2348880"/>
            <a:ext cx="8229600" cy="4090268"/>
          </a:xfrm>
        </p:spPr>
        <p:txBody>
          <a:bodyPr rtlCol="0">
            <a:normAutofit/>
          </a:bodyPr>
          <a:lstStyle/>
          <a:p>
            <a:pPr algn="ctr">
              <a:buNone/>
            </a:pPr>
            <a:r>
              <a:rPr lang="fr-FR" sz="2400" b="1" dirty="0">
                <a:solidFill>
                  <a:srgbClr val="FF0000"/>
                </a:solidFill>
              </a:rPr>
              <a:t>Prise en charge pluridisciplinaire</a:t>
            </a:r>
          </a:p>
          <a:p>
            <a:pPr algn="ctr">
              <a:buNone/>
            </a:pPr>
            <a:r>
              <a:rPr lang="fr-FR" sz="2400" dirty="0"/>
              <a:t>(</a:t>
            </a:r>
            <a:r>
              <a:rPr lang="fr-FR" sz="2400" dirty="0" err="1"/>
              <a:t>infectiologue</a:t>
            </a:r>
            <a:r>
              <a:rPr lang="fr-FR" sz="2400" dirty="0"/>
              <a:t>, urologue, gynécologue, radiologue)</a:t>
            </a:r>
          </a:p>
          <a:p>
            <a:pPr marL="342900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"/>
              <a:defRPr/>
            </a:pPr>
            <a:r>
              <a:rPr lang="fr-FR" sz="2000" b="1" dirty="0">
                <a:ea typeface="ＭＳ Ｐゴシック" pitchFamily="-92" charset="-128"/>
              </a:rPr>
              <a:t>Traitement =cystite simple</a:t>
            </a:r>
            <a:r>
              <a:rPr lang="fr-FR" sz="2000" dirty="0">
                <a:ea typeface="ＭＳ Ｐゴシック" pitchFamily="-92" charset="-128"/>
              </a:rPr>
              <a:t>, en évitant d’utiliser les mêmes AB…</a:t>
            </a:r>
          </a:p>
          <a:p>
            <a:pPr marL="342900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"/>
              <a:defRPr/>
            </a:pP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ea typeface="ＭＳ Ｐゴシック" pitchFamily="-92" charset="-128"/>
              </a:rPr>
              <a:t>Traitement guidé sur résultat de l’</a:t>
            </a:r>
            <a:r>
              <a:rPr lang="fr-FR" sz="2400" b="1" dirty="0" err="1">
                <a:solidFill>
                  <a:schemeClr val="accent1">
                    <a:lumMod val="75000"/>
                  </a:schemeClr>
                </a:solidFill>
                <a:ea typeface="ＭＳ Ｐゴシック" pitchFamily="-92" charset="-128"/>
              </a:rPr>
              <a:t>ABiogramme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ea typeface="ＭＳ Ｐゴシック" pitchFamily="-92" charset="-128"/>
              </a:rPr>
              <a:t> 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ea typeface="ＭＳ Ｐゴシック" pitchFamily="-92" charset="-128"/>
              </a:rPr>
              <a:t>++ </a:t>
            </a:r>
          </a:p>
          <a:p>
            <a:pPr marL="342900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"/>
              <a:defRPr/>
            </a:pP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ea typeface="ＭＳ Ｐゴシック" pitchFamily="-92" charset="-128"/>
              </a:rPr>
              <a:t>Règles </a:t>
            </a:r>
            <a:r>
              <a:rPr lang="fr-FR" sz="2400" b="1" dirty="0" err="1">
                <a:solidFill>
                  <a:schemeClr val="accent1">
                    <a:lumMod val="75000"/>
                  </a:schemeClr>
                </a:solidFill>
                <a:ea typeface="ＭＳ Ｐゴシック" pitchFamily="-92" charset="-128"/>
              </a:rPr>
              <a:t>hygiéno-dietétiques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ea typeface="ＭＳ Ｐゴシック" pitchFamily="-92" charset="-128"/>
              </a:rPr>
              <a:t>. </a:t>
            </a:r>
            <a:endParaRPr lang="fr-FR" sz="2000" b="1" dirty="0">
              <a:solidFill>
                <a:schemeClr val="accent1">
                  <a:lumMod val="75000"/>
                </a:schemeClr>
              </a:solidFill>
              <a:ea typeface="ＭＳ Ｐゴシック" pitchFamily="-92" charset="-128"/>
            </a:endParaRPr>
          </a:p>
          <a:p>
            <a:pPr lvl="1" defTabSz="912813" eaLnBrk="1" hangingPunct="1">
              <a:defRPr/>
            </a:pPr>
            <a:r>
              <a:rPr lang="fr-FR" sz="1800" dirty="0">
                <a:ea typeface="ＭＳ Ｐゴシック" pitchFamily="-92" charset="-128"/>
              </a:rPr>
              <a:t>Boissons abondantes (1500ml)</a:t>
            </a:r>
          </a:p>
          <a:p>
            <a:pPr lvl="1" defTabSz="912813" eaLnBrk="1" hangingPunct="1">
              <a:defRPr/>
            </a:pPr>
            <a:r>
              <a:rPr lang="fr-FR" sz="1800" dirty="0">
                <a:ea typeface="ＭＳ Ｐゴシック" pitchFamily="-92" charset="-128"/>
              </a:rPr>
              <a:t>Mictions fréquentes et non retenues</a:t>
            </a:r>
          </a:p>
          <a:p>
            <a:pPr lvl="1" defTabSz="912813" eaLnBrk="1" hangingPunct="1">
              <a:defRPr/>
            </a:pPr>
            <a:r>
              <a:rPr lang="fr-FR" sz="1800" dirty="0">
                <a:ea typeface="ＭＳ Ｐゴシック" pitchFamily="-92" charset="-128"/>
              </a:rPr>
              <a:t>Miction après les rapports et arrêt des spermicides si IU post-coïtales</a:t>
            </a:r>
          </a:p>
          <a:p>
            <a:pPr lvl="1" defTabSz="912813" eaLnBrk="1" hangingPunct="1">
              <a:defRPr/>
            </a:pPr>
            <a:r>
              <a:rPr lang="fr-FR" sz="1800" dirty="0">
                <a:ea typeface="ＭＳ Ｐゴシック" pitchFamily="-92" charset="-128"/>
              </a:rPr>
              <a:t>Régularisation du transit </a:t>
            </a:r>
          </a:p>
          <a:p>
            <a:pPr lvl="1" defTabSz="912813" eaLnBrk="1" hangingPunct="1">
              <a:defRPr/>
            </a:pPr>
            <a:r>
              <a:rPr lang="fr-FR" sz="1800" dirty="0"/>
              <a:t>Vêtements amples</a:t>
            </a:r>
          </a:p>
          <a:p>
            <a:pPr lvl="1" defTabSz="912813" eaLnBrk="1" hangingPunct="1">
              <a:defRPr/>
            </a:pPr>
            <a:r>
              <a:rPr lang="fr-FR" sz="1800" dirty="0"/>
              <a:t>Sous-vêtements en coton</a:t>
            </a:r>
          </a:p>
          <a:p>
            <a:pPr lvl="1" defTabSz="912813" eaLnBrk="1" hangingPunct="1">
              <a:defRPr/>
            </a:pPr>
            <a:r>
              <a:rPr lang="fr-FR" sz="1800" dirty="0"/>
              <a:t>Essuyage avant vers arrière</a:t>
            </a:r>
          </a:p>
          <a:p>
            <a:pPr lvl="1" defTabSz="912813" eaLnBrk="1" hangingPunct="1">
              <a:defRPr/>
            </a:pPr>
            <a:endParaRPr lang="fr-FR" sz="1600" dirty="0">
              <a:ea typeface="ＭＳ Ｐゴシック" pitchFamily="-92" charset="-128"/>
            </a:endParaRPr>
          </a:p>
          <a:p>
            <a:pPr marL="342900" indent="-3429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sz="2000" dirty="0">
              <a:ea typeface="ＭＳ Ｐゴシック" pitchFamily="-92" charset="-128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ea typeface="ＭＳ Ｐゴシック" pitchFamily="-92" charset="-128"/>
              </a:rPr>
              <a:t>Cystites récidivantes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195512" y="1340769"/>
            <a:ext cx="4896767" cy="7928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lnSpc>
                <a:spcPct val="80000"/>
              </a:lnSpc>
              <a:spcAft>
                <a:spcPts val="0"/>
              </a:spcAft>
              <a:buFont typeface="Wingdings 2"/>
              <a:buChar char=""/>
              <a:defRPr/>
            </a:pPr>
            <a:r>
              <a:rPr lang="fr-FR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Définition: &gt; 4 récidives par an</a:t>
            </a: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 fontAlgn="auto">
              <a:lnSpc>
                <a:spcPct val="80000"/>
              </a:lnSpc>
              <a:spcAft>
                <a:spcPts val="0"/>
              </a:spcAft>
              <a:buFont typeface="Wingdings 2"/>
              <a:buChar char=""/>
              <a:defRPr/>
            </a:pPr>
            <a:r>
              <a:rPr lang="fr-FR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 et ECBU</a:t>
            </a: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(au moins un+++)</a:t>
            </a:r>
          </a:p>
        </p:txBody>
      </p:sp>
    </p:spTree>
    <p:extLst>
      <p:ext uri="{BB962C8B-B14F-4D97-AF65-F5344CB8AC3E}">
        <p14:creationId xmlns:p14="http://schemas.microsoft.com/office/powerpoint/2010/main" val="4284835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 descr="http://www.srlf.org/rc/org/srlf/lnk/Link/2011/20110823-065713-103/src/lnk_fullText/fr/20110822-logo_spilf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633" y="5360599"/>
            <a:ext cx="1285852" cy="1245446"/>
          </a:xfrm>
          <a:prstGeom prst="rect">
            <a:avLst/>
          </a:prstGeom>
          <a:noFill/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Cystites récidivantes</a:t>
            </a:r>
          </a:p>
        </p:txBody>
      </p:sp>
      <p:grpSp>
        <p:nvGrpSpPr>
          <p:cNvPr id="7" name="Group 2"/>
          <p:cNvGrpSpPr>
            <a:grpSpLocks noChangeAspect="1"/>
          </p:cNvGrpSpPr>
          <p:nvPr/>
        </p:nvGrpSpPr>
        <p:grpSpPr bwMode="auto">
          <a:xfrm>
            <a:off x="186960" y="548680"/>
            <a:ext cx="8819515" cy="5434642"/>
            <a:chOff x="1418" y="1766"/>
            <a:chExt cx="13889" cy="4990"/>
          </a:xfrm>
        </p:grpSpPr>
        <p:sp>
          <p:nvSpPr>
            <p:cNvPr id="8" name="AutoShape 3"/>
            <p:cNvSpPr>
              <a:spLocks noChangeAspect="1" noChangeArrowheads="1"/>
            </p:cNvSpPr>
            <p:nvPr/>
          </p:nvSpPr>
          <p:spPr bwMode="auto">
            <a:xfrm>
              <a:off x="1418" y="1766"/>
              <a:ext cx="13860" cy="4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1724" y="3904"/>
              <a:ext cx="5100" cy="19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&lt; 1 épisode/mois = traitement curatif</a:t>
              </a:r>
            </a:p>
            <a:p>
              <a:pPr marL="182563" marR="0" lvl="1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fr-FR" altLang="fr-FR" sz="1400" dirty="0">
                <a:latin typeface="Arial" pitchFamily="34" charset="0"/>
                <a:cs typeface="Arial" pitchFamily="34" charset="0"/>
              </a:endParaRPr>
            </a:p>
            <a:p>
              <a:pPr marL="468313" marR="0" lvl="1" indent="-28575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 typeface="Arial"/>
                <a:buChar char="•"/>
                <a:tabLst/>
              </a:pPr>
              <a:r>
                <a:rPr lang="fr-FR" altLang="fr-FR" sz="1400" dirty="0" err="1">
                  <a:latin typeface="Arial" pitchFamily="34" charset="0"/>
                  <a:cs typeface="Arial" pitchFamily="34" charset="0"/>
                </a:rPr>
                <a:t>Cf</a:t>
              </a: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cystite simple</a:t>
              </a:r>
            </a:p>
            <a:p>
              <a:pPr marL="468313" marR="0" lvl="1" indent="-28575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Char char="•"/>
                <a:tabLst/>
              </a:pP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Eventuellement </a:t>
              </a:r>
              <a:r>
                <a:rPr kumimoji="0" lang="fr-FR" altLang="fr-FR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auto-</a:t>
              </a:r>
              <a:r>
                <a:rPr lang="fr-FR" altLang="fr-FR" sz="1400" dirty="0" err="1">
                  <a:latin typeface="Arial" pitchFamily="34" charset="0"/>
                  <a:cs typeface="Arial" pitchFamily="34" charset="0"/>
                </a:rPr>
                <a:t>médication</a:t>
              </a:r>
              <a:r>
                <a:rPr lang="fr-FR" altLang="fr-FR" sz="1400" dirty="0">
                  <a:latin typeface="Arial" pitchFamily="34" charset="0"/>
                  <a:cs typeface="Arial" pitchFamily="34" charset="0"/>
                </a:rPr>
                <a:t> sur prescription</a:t>
              </a:r>
              <a:endPara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7073" y="3904"/>
              <a:ext cx="8234" cy="24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&gt; 1 épisode/mois = antibioprophylaxie possible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 typeface="Arial"/>
                <a:buChar char="•"/>
                <a:tabLst/>
              </a:pP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TMP (à défaut SMX-TMP) ou </a:t>
              </a:r>
              <a:r>
                <a:rPr kumimoji="0" lang="fr-FR" altLang="fr-FR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fosfomycine</a:t>
              </a:r>
              <a:r>
                <a:rPr lang="fr-FR" altLang="fr-FR" sz="1400" dirty="0" err="1">
                  <a:latin typeface="Arial" pitchFamily="34" charset="0"/>
                  <a:cs typeface="Arial" pitchFamily="34" charset="0"/>
                </a:rPr>
                <a:t>-</a:t>
              </a:r>
              <a:r>
                <a:rPr kumimoji="0" lang="fr-FR" altLang="fr-FR" sz="1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trométamol</a:t>
              </a:r>
              <a:endParaRPr lang="fr-FR" altLang="fr-FR" sz="1400" dirty="0">
                <a:latin typeface="Arial" pitchFamily="34" charset="0"/>
                <a:cs typeface="Arial" pitchFamily="34" charset="0"/>
              </a:endParaRPr>
            </a:p>
            <a:p>
              <a:pPr marL="742950" lvl="1" indent="-285750" fontAlgn="base">
                <a:spcBef>
                  <a:spcPct val="0"/>
                </a:spcBef>
                <a:spcAft>
                  <a:spcPct val="0"/>
                </a:spcAft>
                <a:buFont typeface="Wingdings" charset="2"/>
                <a:buChar char="ü"/>
              </a:pP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soit continue : </a:t>
              </a:r>
              <a:endParaRPr lang="fr-FR" altLang="fr-FR" sz="1400" dirty="0">
                <a:latin typeface="Arial" pitchFamily="34" charset="0"/>
                <a:cs typeface="Arial" pitchFamily="34" charset="0"/>
              </a:endParaRPr>
            </a:p>
            <a:p>
              <a:pPr marL="1200150" lvl="2" indent="-285750" fontAlgn="base">
                <a:spcBef>
                  <a:spcPct val="0"/>
                </a:spcBef>
                <a:spcAft>
                  <a:spcPct val="0"/>
                </a:spcAft>
                <a:buFont typeface="Courier New"/>
                <a:buChar char="o"/>
              </a:pPr>
              <a:r>
                <a:rPr kumimoji="0" lang="fr-FR" altLang="fr-FR" sz="140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TMP 150 mg/j</a:t>
              </a:r>
              <a:r>
                <a:rPr kumimoji="0" lang="fr-FR" altLang="fr-FR" sz="1400" i="0" u="none" strike="noStrike" cap="none" normalizeH="0" dirty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altLang="fr-FR" sz="140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(à défaut SMX-TMP </a:t>
              </a:r>
              <a:r>
                <a:rPr lang="fr-FR" altLang="fr-FR" sz="1400" dirty="0">
                  <a:latin typeface="Arial" pitchFamily="34" charset="0"/>
                  <a:cs typeface="Arial" pitchFamily="34" charset="0"/>
                </a:rPr>
                <a:t>400-8</a:t>
              </a:r>
              <a:r>
                <a:rPr lang="fr-FR" altLang="fr-FR" sz="1400" baseline="0" dirty="0">
                  <a:latin typeface="Arial" pitchFamily="34" charset="0"/>
                  <a:cs typeface="Arial" pitchFamily="34" charset="0"/>
                </a:rPr>
                <a:t>0</a:t>
              </a:r>
              <a:r>
                <a:rPr kumimoji="0" lang="fr-FR" altLang="fr-FR" sz="140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 mg/j</a:t>
              </a:r>
              <a:r>
                <a:rPr lang="fr-FR" altLang="fr-FR" sz="1400" dirty="0"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marL="1200150" lvl="2" indent="-285750" fontAlgn="base">
                <a:spcBef>
                  <a:spcPct val="0"/>
                </a:spcBef>
                <a:spcAft>
                  <a:spcPts val="600"/>
                </a:spcAft>
                <a:buFont typeface="Courier New"/>
                <a:buChar char="o"/>
              </a:pPr>
              <a:r>
                <a:rPr kumimoji="0" lang="fr-FR" altLang="fr-FR" sz="1400" i="0" u="none" strike="noStrike" cap="none" normalizeH="0" baseline="0" dirty="0" err="1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fosfomycine</a:t>
              </a:r>
              <a:r>
                <a:rPr lang="fr-FR" altLang="fr-FR" sz="1400" dirty="0" err="1">
                  <a:latin typeface="Arial" pitchFamily="34" charset="0"/>
                  <a:cs typeface="Arial" pitchFamily="34" charset="0"/>
                </a:rPr>
                <a:t>-trométamol</a:t>
              </a:r>
              <a:r>
                <a:rPr kumimoji="0" lang="fr-FR" altLang="fr-FR" sz="1400" i="0" u="none" strike="noStrike" cap="none" normalizeH="0" baseline="0" dirty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altLang="fr-FR" sz="14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 g tous les 7 jours</a:t>
              </a:r>
            </a:p>
            <a:p>
              <a:pPr marL="742950" lvl="1" indent="-285750" fontAlgn="base">
                <a:spcBef>
                  <a:spcPct val="0"/>
                </a:spcBef>
                <a:spcAft>
                  <a:spcPct val="0"/>
                </a:spcAft>
                <a:buFont typeface="Wingdings" charset="2"/>
                <a:buChar char="ü"/>
              </a:pP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soit péri-coïtale : </a:t>
              </a:r>
            </a:p>
            <a:p>
              <a:pPr marL="1200150" lvl="2" indent="-285750" fontAlgn="base">
                <a:spcBef>
                  <a:spcPct val="0"/>
                </a:spcBef>
                <a:spcAft>
                  <a:spcPct val="0"/>
                </a:spcAft>
                <a:buFont typeface="Courier New"/>
                <a:buChar char="o"/>
              </a:pP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dans les 2 heures avant ou après le rapport sexuel</a:t>
              </a:r>
            </a:p>
            <a:p>
              <a:pPr marL="1200150" lvl="2" indent="-285750" fontAlgn="base">
                <a:spcBef>
                  <a:spcPct val="0"/>
                </a:spcBef>
                <a:spcAft>
                  <a:spcPct val="0"/>
                </a:spcAft>
                <a:buFont typeface="Courier New"/>
                <a:buChar char="o"/>
              </a:pP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sans dépasser les posologies du traitement continu</a:t>
              </a: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5499" y="3114"/>
              <a:ext cx="0" cy="79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4633" y="2758"/>
              <a:ext cx="7430" cy="3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Stratégie antibiotique selon le rythme de récidive</a:t>
              </a:r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>
              <a:off x="10716" y="3088"/>
              <a:ext cx="0" cy="79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620354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canneberge (ou « Cranberry ») </a:t>
            </a:r>
          </a:p>
          <a:p>
            <a:pPr lvl="1"/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contient de la 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proanthocyanidine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(PAC) qui inhibe l’adhérence des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fimbriae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fr-FR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coli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Résultats discordants et discutés</a:t>
            </a:r>
          </a:p>
          <a:p>
            <a:pPr lvl="1"/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utilisé: dose minimale = </a:t>
            </a:r>
            <a:r>
              <a:rPr lang="fr-FR" sz="2000" dirty="0" smtClean="0">
                <a:ea typeface="Calibri" panose="020F0502020204030204" pitchFamily="34" charset="0"/>
                <a:cs typeface="Calibri" panose="020F0502020204030204" pitchFamily="34" charset="0"/>
              </a:rPr>
              <a:t>36 </a:t>
            </a:r>
            <a:r>
              <a:rPr lang="fr-FR" sz="2000" dirty="0">
                <a:ea typeface="Calibri" panose="020F0502020204030204" pitchFamily="34" charset="0"/>
                <a:cs typeface="Calibri" panose="020F0502020204030204" pitchFamily="34" charset="0"/>
              </a:rPr>
              <a:t>mg de </a:t>
            </a:r>
            <a:r>
              <a:rPr lang="fr-FR" sz="2000" dirty="0" err="1">
                <a:ea typeface="Calibri" panose="020F0502020204030204" pitchFamily="34" charset="0"/>
                <a:cs typeface="Calibri" panose="020F0502020204030204" pitchFamily="34" charset="0"/>
              </a:rPr>
              <a:t>proanthocyanidine</a:t>
            </a:r>
            <a:r>
              <a:rPr lang="fr-FR" sz="2000" dirty="0">
                <a:ea typeface="Calibri" panose="020F0502020204030204" pitchFamily="34" charset="0"/>
                <a:cs typeface="Calibri" panose="020F0502020204030204" pitchFamily="34" charset="0"/>
              </a:rPr>
              <a:t> (PAC) par jour </a:t>
            </a:r>
          </a:p>
          <a:p>
            <a:pPr lvl="2"/>
            <a:r>
              <a:rPr lang="fr-FR" sz="1400" dirty="0">
                <a:ea typeface="Calibri" panose="020F0502020204030204" pitchFamily="34" charset="0"/>
                <a:cs typeface="Calibri" panose="020F0502020204030204" pitchFamily="34" charset="0"/>
              </a:rPr>
              <a:t>Ex : </a:t>
            </a:r>
            <a:r>
              <a:rPr lang="fr-FR" sz="1400" dirty="0" err="1">
                <a:ea typeface="Calibri" panose="020F0502020204030204" pitchFamily="34" charset="0"/>
                <a:cs typeface="Calibri" panose="020F0502020204030204" pitchFamily="34" charset="0"/>
              </a:rPr>
              <a:t>Cys</a:t>
            </a:r>
            <a:r>
              <a:rPr lang="fr-FR" sz="1400" dirty="0">
                <a:ea typeface="Calibri" panose="020F0502020204030204" pitchFamily="34" charset="0"/>
                <a:cs typeface="Calibri" panose="020F0502020204030204" pitchFamily="34" charset="0"/>
              </a:rPr>
              <a:t>-Control ® (gélules ou sachet)  : 1 gélule (ou sachet)  le matin et 1 gélule (ou sachet)  le soir avec un verre d'eau. </a:t>
            </a:r>
          </a:p>
          <a:p>
            <a:r>
              <a:rPr lang="fr-FR" sz="2400" dirty="0">
                <a:ea typeface="Calibri" panose="020F0502020204030204" pitchFamily="34" charset="0"/>
                <a:cs typeface="Calibri" panose="020F0502020204030204" pitchFamily="34" charset="0"/>
              </a:rPr>
              <a:t> Boisson abondante , tout au long de la journée, au minimum un litre et demi d'eau.</a:t>
            </a:r>
          </a:p>
          <a:p>
            <a:r>
              <a:rPr lang="fr-FR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smtClean="0">
                <a:ea typeface="Calibri" panose="020F0502020204030204" pitchFamily="34" charset="0"/>
                <a:cs typeface="Calibri" panose="020F0502020204030204" pitchFamily="34" charset="0"/>
              </a:rPr>
              <a:t>TT  </a:t>
            </a:r>
            <a:r>
              <a:rPr lang="fr-FR" sz="2400" dirty="0">
                <a:ea typeface="Calibri" panose="020F0502020204030204" pitchFamily="34" charset="0"/>
                <a:cs typeface="Calibri" panose="020F0502020204030204" pitchFamily="34" charset="0"/>
              </a:rPr>
              <a:t>prolongé </a:t>
            </a:r>
            <a:r>
              <a:rPr lang="fr-FR" sz="2400" dirty="0" smtClean="0"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fr-FR" sz="24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Cystite récidivante et canneberge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364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55577" y="123805"/>
            <a:ext cx="7184670" cy="7920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Colonisation urinaire gravidique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(bactériurie asymptomatique)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dirty="0">
                <a:latin typeface="Arial" pitchFamily="34" charset="0"/>
              </a:rPr>
              <a:t>1 culture </a:t>
            </a:r>
            <a:r>
              <a:rPr lang="fr-FR" altLang="fr-FR" dirty="0" err="1">
                <a:latin typeface="Arial" pitchFamily="34" charset="0"/>
              </a:rPr>
              <a:t>monomicrobienne</a:t>
            </a:r>
            <a:r>
              <a:rPr lang="fr-FR" altLang="fr-FR" dirty="0">
                <a:latin typeface="Arial" pitchFamily="34" charset="0"/>
              </a:rPr>
              <a:t> ≥ 10</a:t>
            </a:r>
            <a:r>
              <a:rPr lang="fr-FR" altLang="fr-FR" baseline="30000" dirty="0">
                <a:latin typeface="Arial" pitchFamily="34" charset="0"/>
              </a:rPr>
              <a:t>5</a:t>
            </a:r>
            <a:r>
              <a:rPr lang="fr-FR" altLang="fr-FR" dirty="0">
                <a:latin typeface="Arial" pitchFamily="34" charset="0"/>
              </a:rPr>
              <a:t> </a:t>
            </a:r>
            <a:r>
              <a:rPr lang="fr-FR" altLang="fr-FR" dirty="0" err="1">
                <a:latin typeface="Arial" pitchFamily="34" charset="0"/>
              </a:rPr>
              <a:t>ufc</a:t>
            </a:r>
            <a:r>
              <a:rPr lang="fr-FR" altLang="fr-FR" dirty="0">
                <a:latin typeface="Arial" pitchFamily="34" charset="0"/>
              </a:rPr>
              <a:t>/</a:t>
            </a:r>
            <a:r>
              <a:rPr lang="fr-FR" altLang="fr-FR" dirty="0" err="1">
                <a:latin typeface="Arial" pitchFamily="34" charset="0"/>
              </a:rPr>
              <a:t>mL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53834" y="3284984"/>
            <a:ext cx="6786413" cy="31683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Traitement d’emblée selon l’antibiogramme: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kumimoji="0" lang="fr-FR" altLang="fr-FR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 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 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amoxicilline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fr-FR" altLang="fr-FR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ème 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 </a:t>
            </a:r>
            <a:r>
              <a:rPr lang="fr-FR" alt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lang="fr-FR" altLang="fr-FR" dirty="0">
                <a:solidFill>
                  <a:srgbClr val="003B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pivmécillinam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0" lang="fr-FR" altLang="fr-FR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ème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 </a:t>
            </a:r>
            <a:r>
              <a:rPr lang="fr-FR" alt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lang="fr-FR" altLang="fr-FR" dirty="0">
                <a:solidFill>
                  <a:srgbClr val="003B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fosfomycine-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trométamol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kumimoji="0" lang="fr-FR" altLang="fr-FR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ème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alt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lang="fr-FR" altLang="fr-FR" dirty="0">
                <a:solidFill>
                  <a:srgbClr val="003B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TMP </a:t>
            </a:r>
            <a:r>
              <a:rPr lang="fr-FR" alt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(à éviter les 2 premiers mois</a:t>
            </a:r>
            <a:r>
              <a:rPr lang="fr-FR" alt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r-FR" alt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kumimoji="0" lang="fr-FR" altLang="fr-FR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ème</a:t>
            </a:r>
            <a:r>
              <a:rPr kumimoji="0" lang="fr-FR" altLang="fr-FR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hiérarchie selon impact écologique)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altLang="fr-FR" dirty="0">
                <a:solidFill>
                  <a:srgbClr val="003B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nitrofurantoïne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altLang="fr-FR" dirty="0">
                <a:solidFill>
                  <a:srgbClr val="003B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SMX-TMP (à éviter les 2 premiers mois</a:t>
            </a:r>
            <a:r>
              <a:rPr lang="fr-FR" alt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lang="fr-FR" alt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amoxicilline-acide clavulanique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altLang="fr-FR" dirty="0">
                <a:solidFill>
                  <a:srgbClr val="003B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alt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céfixime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Durée totale : 7 jours sauf fosfomycine 1 jour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528" y="97513"/>
            <a:ext cx="1263639" cy="10411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552" y="1556792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sans risque particulier  d’IU:</a:t>
            </a:r>
          </a:p>
          <a:p>
            <a:pPr lvl="1">
              <a:buFontTx/>
              <a:buChar char="-"/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 mensuelle à partir du 4ieme mois </a:t>
            </a:r>
          </a:p>
          <a:p>
            <a:pPr lvl="1">
              <a:buFontTx/>
              <a:buChar char="-"/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BU+ (LE et/ou NI): ECBU </a:t>
            </a:r>
          </a:p>
          <a:p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à risque d’IU (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uropathie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sous-jacente, diabète, ATCD de cystites aigues récidivantes) 	</a:t>
            </a:r>
          </a:p>
          <a:p>
            <a:pPr lvl="1"/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ECBU à la première consultation de grossesse puis mensuel à partir du 4ieme mois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528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4617758" y="476672"/>
            <a:ext cx="0" cy="3429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907704" y="836712"/>
            <a:ext cx="5400600" cy="4996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ECBU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Antibiothérapie probabiliste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07704" y="1700809"/>
            <a:ext cx="5400600" cy="7200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fr-FR" altLang="fr-FR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ère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 intention :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fosfomycine-trométamol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2</a:t>
            </a:r>
            <a:r>
              <a:rPr kumimoji="0" lang="fr-FR" altLang="fr-FR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ème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 intention : pivmécillinam	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608004" y="1336402"/>
            <a:ext cx="0" cy="3429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907704" y="2763789"/>
            <a:ext cx="6264696" cy="34015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Réévaluation selon l’antibiogramme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1</a:t>
            </a:r>
            <a:r>
              <a:rPr kumimoji="0" lang="fr-FR" altLang="fr-FR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er 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: 	</a:t>
            </a:r>
            <a:r>
              <a:rPr lang="fr-FR" alt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lang="fr-FR" altLang="fr-FR" dirty="0">
                <a:solidFill>
                  <a:srgbClr val="003B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dirty="0" smtClean="0"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amoxicilline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2</a:t>
            </a:r>
            <a:r>
              <a:rPr kumimoji="0" lang="fr-FR" altLang="fr-FR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ème 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: 	</a:t>
            </a:r>
            <a:r>
              <a:rPr lang="fr-FR" alt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lang="fr-FR" altLang="fr-FR" dirty="0">
                <a:solidFill>
                  <a:srgbClr val="003B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pivmécillinam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itchFamily="34" charset="0"/>
                <a:cs typeface="Arial" panose="020B0604020202020204" pitchFamily="34" charset="0"/>
              </a:rPr>
              <a:t>3</a:t>
            </a:r>
            <a:r>
              <a:rPr lang="fr-FR" altLang="fr-FR" baseline="30000" dirty="0">
                <a:latin typeface="Arial" pitchFamily="34" charset="0"/>
                <a:cs typeface="Arial" panose="020B0604020202020204" pitchFamily="34" charset="0"/>
              </a:rPr>
              <a:t>ème</a:t>
            </a:r>
            <a:r>
              <a:rPr lang="fr-FR" altLang="fr-FR" dirty="0">
                <a:latin typeface="Arial" pitchFamily="34" charset="0"/>
                <a:cs typeface="Arial" panose="020B0604020202020204" pitchFamily="34" charset="0"/>
              </a:rPr>
              <a:t> 	</a:t>
            </a:r>
            <a:r>
              <a:rPr lang="fr-FR" alt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lang="fr-FR" altLang="fr-FR" dirty="0">
                <a:solidFill>
                  <a:srgbClr val="003B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dirty="0" smtClean="0">
                <a:latin typeface="Arial" pitchFamily="34" charset="0"/>
                <a:cs typeface="Arial" panose="020B0604020202020204" pitchFamily="34" charset="0"/>
              </a:rPr>
              <a:t>TMP </a:t>
            </a:r>
            <a:r>
              <a:rPr lang="fr-FR" altLang="fr-FR" dirty="0">
                <a:latin typeface="Arial" pitchFamily="34" charset="0"/>
                <a:cs typeface="Arial" panose="020B0604020202020204" pitchFamily="34" charset="0"/>
              </a:rPr>
              <a:t>(à éviter les 2 premiers mois)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dirty="0">
                <a:latin typeface="Arial" pitchFamily="34" charset="0"/>
                <a:cs typeface="Arial" panose="020B0604020202020204" pitchFamily="34" charset="0"/>
              </a:rPr>
              <a:t>4</a:t>
            </a:r>
            <a:r>
              <a:rPr kumimoji="0" lang="fr-FR" altLang="fr-FR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ème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 (hiérarchie selon impact écologique)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	</a:t>
            </a:r>
            <a:r>
              <a:rPr lang="fr-FR" altLang="fr-FR" dirty="0"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fr-FR" altLang="fr-FR" sz="1100" dirty="0">
                <a:latin typeface="Arial" pitchFamily="34" charset="0"/>
                <a:cs typeface="Arial" panose="020B0604020202020204" pitchFamily="34" charset="0"/>
              </a:rPr>
              <a:t>●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nitrofurantoïne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	</a:t>
            </a:r>
            <a:r>
              <a:rPr lang="fr-FR" altLang="fr-FR" dirty="0"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fr-FR" altLang="fr-FR" sz="1100" dirty="0">
                <a:latin typeface="Arial" pitchFamily="34" charset="0"/>
                <a:cs typeface="Arial" panose="020B0604020202020204" pitchFamily="34" charset="0"/>
              </a:rPr>
              <a:t>●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 SMX-TMP (à éviter au 1</a:t>
            </a:r>
            <a:r>
              <a:rPr kumimoji="0" lang="fr-FR" altLang="fr-FR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er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 trimestre)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	</a:t>
            </a:r>
            <a:r>
              <a:rPr lang="fr-FR" altLang="fr-FR" dirty="0"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fr-FR" altLang="fr-FR" sz="1100" dirty="0">
                <a:latin typeface="Arial" pitchFamily="34" charset="0"/>
                <a:cs typeface="Arial" panose="020B0604020202020204" pitchFamily="34" charset="0"/>
              </a:rPr>
              <a:t>●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 amoxicilline-acide clavulanique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	</a:t>
            </a:r>
            <a:r>
              <a:rPr lang="fr-FR" altLang="fr-FR" sz="1100" dirty="0">
                <a:latin typeface="Arial" pitchFamily="34" charset="0"/>
                <a:cs typeface="Arial" panose="020B0604020202020204" pitchFamily="34" charset="0"/>
              </a:rPr>
              <a:t> ●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céfixime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anose="020B0604020202020204" pitchFamily="34" charset="0"/>
            </a:endParaRPr>
          </a:p>
          <a:p>
            <a:pPr marL="4763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Durée totale : 7 jours sauf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fosfomycine-trométamol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 (1 jour)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4617758" y="2420889"/>
            <a:ext cx="0" cy="3429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627784" y="188640"/>
            <a:ext cx="3960440" cy="2880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000" b="0" i="0" u="none" strike="noStrike" cap="none" normalizeH="0" baseline="0">
                <a:ln>
                  <a:noFill/>
                </a:ln>
                <a:effectLst/>
                <a:latin typeface="Arial" pitchFamily="34" charset="0"/>
              </a:defRPr>
            </a:lvl1pPr>
          </a:lstStyle>
          <a:p>
            <a:r>
              <a:rPr lang="fr-FR" altLang="fr-FR" dirty="0"/>
              <a:t>Cystite gravidique 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528" y="97513"/>
            <a:ext cx="1263639" cy="104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03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Liens d’intérêts </a:t>
            </a:r>
            <a:r>
              <a:rPr lang="fr-FR" dirty="0" smtClean="0"/>
              <a:t>des 5 dernières années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Gilead</a:t>
            </a:r>
            <a:r>
              <a:rPr lang="fr-FR" dirty="0" smtClean="0"/>
              <a:t>:</a:t>
            </a:r>
          </a:p>
          <a:p>
            <a:pPr lvl="1"/>
            <a:r>
              <a:rPr lang="fr-FR" dirty="0"/>
              <a:t>2023</a:t>
            </a:r>
            <a:r>
              <a:rPr lang="fr-FR" dirty="0" smtClean="0"/>
              <a:t>: 1 inscription congrès (Lille) pour communication (non rémunérée</a:t>
            </a:r>
            <a:r>
              <a:rPr lang="fr-FR" dirty="0" smtClean="0"/>
              <a:t>)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898876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Présenter comme résultat:</a:t>
            </a:r>
          </a:p>
          <a:p>
            <a:pPr lvl="1"/>
            <a:r>
              <a:rPr lang="fr-FR" dirty="0"/>
              <a:t>Les molécules à spectre le plus étroit</a:t>
            </a:r>
          </a:p>
          <a:p>
            <a:pPr lvl="1"/>
            <a:r>
              <a:rPr lang="fr-FR" dirty="0"/>
              <a:t>Collant aux recommandations</a:t>
            </a:r>
          </a:p>
          <a:p>
            <a:pPr lvl="1"/>
            <a:r>
              <a:rPr lang="fr-FR" dirty="0"/>
              <a:t>Tenant compte:</a:t>
            </a:r>
          </a:p>
          <a:p>
            <a:pPr lvl="2"/>
            <a:r>
              <a:rPr lang="fr-FR" dirty="0"/>
              <a:t>De l’espèce</a:t>
            </a:r>
          </a:p>
          <a:p>
            <a:pPr lvl="2"/>
            <a:r>
              <a:rPr lang="fr-FR" dirty="0"/>
              <a:t>Du niveau de résistance</a:t>
            </a:r>
          </a:p>
          <a:p>
            <a:pPr lvl="2"/>
            <a:r>
              <a:rPr lang="fr-FR" dirty="0"/>
              <a:t>Et, si disponible, </a:t>
            </a:r>
            <a:r>
              <a:rPr lang="fr-FR" u="sng" dirty="0">
                <a:solidFill>
                  <a:srgbClr val="FF0000"/>
                </a:solidFill>
              </a:rPr>
              <a:t>de la présentation clinique</a:t>
            </a:r>
          </a:p>
          <a:p>
            <a:r>
              <a:rPr lang="fr-FR" dirty="0"/>
              <a:t>Objectif</a:t>
            </a:r>
          </a:p>
          <a:p>
            <a:pPr lvl="1"/>
            <a:r>
              <a:rPr lang="fr-FR" dirty="0"/>
              <a:t>Mieux utiliser les ATB</a:t>
            </a:r>
          </a:p>
          <a:p>
            <a:pPr lvl="1"/>
            <a:r>
              <a:rPr lang="fr-FR" dirty="0"/>
              <a:t>Moins utiliser de FQ et C3G</a:t>
            </a:r>
          </a:p>
          <a:p>
            <a:r>
              <a:rPr lang="fr-FR" dirty="0"/>
              <a:t>L’antibiogramme complet est fait, masqué, et disponible sur demande du clinicien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antibiogrammes ciblés (chez la femme)</a:t>
            </a:r>
          </a:p>
        </p:txBody>
      </p:sp>
    </p:spTree>
    <p:extLst>
      <p:ext uri="{BB962C8B-B14F-4D97-AF65-F5344CB8AC3E}">
        <p14:creationId xmlns:p14="http://schemas.microsoft.com/office/powerpoint/2010/main" val="297055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090268"/>
          </a:xfrm>
        </p:spPr>
        <p:txBody>
          <a:bodyPr/>
          <a:lstStyle/>
          <a:p>
            <a:pPr marL="109537" indent="0">
              <a:buNone/>
            </a:pPr>
            <a:r>
              <a:rPr lang="fr-FR" dirty="0"/>
              <a:t>Avant					Après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/>
              <a:t>E. Coli</a:t>
            </a:r>
            <a:r>
              <a:rPr lang="fr-FR" dirty="0"/>
              <a:t> multi S sans info clinique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988840"/>
            <a:ext cx="3693439" cy="46641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988840"/>
            <a:ext cx="3693439" cy="46641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8615" y="2476526"/>
            <a:ext cx="3778980" cy="8640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67944" y="3356992"/>
            <a:ext cx="4104456" cy="3312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198615" y="3298211"/>
            <a:ext cx="3706784" cy="307777"/>
          </a:xfrm>
          <a:prstGeom prst="rect">
            <a:avLst/>
          </a:prstGeom>
          <a:solidFill>
            <a:srgbClr val="FFA7A7"/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+ les autres ATB qui sont R</a:t>
            </a:r>
          </a:p>
        </p:txBody>
      </p:sp>
    </p:spTree>
    <p:extLst>
      <p:ext uri="{BB962C8B-B14F-4D97-AF65-F5344CB8AC3E}">
        <p14:creationId xmlns:p14="http://schemas.microsoft.com/office/powerpoint/2010/main" val="3444775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090268"/>
          </a:xfrm>
        </p:spPr>
        <p:txBody>
          <a:bodyPr/>
          <a:lstStyle/>
          <a:p>
            <a:pPr marL="109537" indent="0">
              <a:buNone/>
            </a:pPr>
            <a:r>
              <a:rPr lang="fr-FR" dirty="0"/>
              <a:t>Avant					Après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/>
              <a:t>E. Coli</a:t>
            </a:r>
            <a:r>
              <a:rPr lang="fr-FR" dirty="0"/>
              <a:t> </a:t>
            </a:r>
            <a:r>
              <a:rPr lang="fr-FR" dirty="0" err="1"/>
              <a:t>amox</a:t>
            </a:r>
            <a:r>
              <a:rPr lang="fr-FR" dirty="0"/>
              <a:t>-R sans info clinique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7" y="1974371"/>
            <a:ext cx="4163351" cy="409761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738" y="1974371"/>
            <a:ext cx="4163351" cy="409761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6738" y="2708920"/>
            <a:ext cx="4163351" cy="7429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395571" y="3523857"/>
            <a:ext cx="4164517" cy="3295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4424954" y="3479118"/>
            <a:ext cx="4135134" cy="307777"/>
          </a:xfrm>
          <a:prstGeom prst="rect">
            <a:avLst/>
          </a:prstGeom>
          <a:solidFill>
            <a:srgbClr val="FFA7A7"/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+ les autres ATB qui sont R</a:t>
            </a:r>
          </a:p>
        </p:txBody>
      </p:sp>
    </p:spTree>
    <p:extLst>
      <p:ext uri="{BB962C8B-B14F-4D97-AF65-F5344CB8AC3E}">
        <p14:creationId xmlns:p14="http://schemas.microsoft.com/office/powerpoint/2010/main" val="872348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090268"/>
          </a:xfrm>
        </p:spPr>
        <p:txBody>
          <a:bodyPr/>
          <a:lstStyle/>
          <a:p>
            <a:pPr marL="109537" indent="0">
              <a:buNone/>
            </a:pPr>
            <a:r>
              <a:rPr lang="fr-FR" dirty="0"/>
              <a:t>Avant					Après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/>
              <a:t>E. Coli</a:t>
            </a:r>
            <a:r>
              <a:rPr lang="fr-FR" dirty="0"/>
              <a:t> </a:t>
            </a:r>
            <a:r>
              <a:rPr lang="fr-FR" dirty="0" err="1"/>
              <a:t>aug</a:t>
            </a:r>
            <a:r>
              <a:rPr lang="fr-FR" dirty="0"/>
              <a:t> R ET </a:t>
            </a:r>
            <a:r>
              <a:rPr lang="fr-FR" dirty="0" err="1"/>
              <a:t>bactrim</a:t>
            </a:r>
            <a:r>
              <a:rPr lang="fr-FR" dirty="0"/>
              <a:t> R sans info clinique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1955180"/>
            <a:ext cx="3951153" cy="39941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258" y="1955180"/>
            <a:ext cx="3951153" cy="39941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258" y="3159573"/>
            <a:ext cx="3927217" cy="116852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225" y="2708920"/>
            <a:ext cx="3939186" cy="4506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23234" y="4328101"/>
            <a:ext cx="4104456" cy="1928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539258" y="4293096"/>
            <a:ext cx="3939186" cy="307777"/>
          </a:xfrm>
          <a:prstGeom prst="rect">
            <a:avLst/>
          </a:prstGeom>
          <a:solidFill>
            <a:srgbClr val="FFA7A7"/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+ les autres ATB qui sont R</a:t>
            </a:r>
          </a:p>
        </p:txBody>
      </p:sp>
    </p:spTree>
    <p:extLst>
      <p:ext uri="{BB962C8B-B14F-4D97-AF65-F5344CB8AC3E}">
        <p14:creationId xmlns:p14="http://schemas.microsoft.com/office/powerpoint/2010/main" val="4138480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KP BLSE</a:t>
            </a:r>
          </a:p>
        </p:txBody>
      </p:sp>
      <p:sp>
        <p:nvSpPr>
          <p:cNvPr id="4" name="Espace réservé du contenu 10"/>
          <p:cNvSpPr txBox="1">
            <a:spLocks/>
          </p:cNvSpPr>
          <p:nvPr/>
        </p:nvSpPr>
        <p:spPr bwMode="auto">
          <a:xfrm>
            <a:off x="457200" y="1412776"/>
            <a:ext cx="8229600" cy="409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r>
              <a:rPr lang="fr-FR"/>
              <a:t>Avant					Après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060848"/>
            <a:ext cx="3495675" cy="41433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2060847"/>
            <a:ext cx="349567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26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457200" y="1383865"/>
            <a:ext cx="8229600" cy="4090268"/>
          </a:xfrm>
        </p:spPr>
        <p:txBody>
          <a:bodyPr/>
          <a:lstStyle/>
          <a:p>
            <a:r>
              <a:rPr lang="fr-FR" dirty="0"/>
              <a:t>Si S </a:t>
            </a:r>
            <a:r>
              <a:rPr lang="fr-FR" dirty="0" err="1"/>
              <a:t>amox</a:t>
            </a:r>
            <a:endParaRPr lang="fr-FR" dirty="0"/>
          </a:p>
          <a:p>
            <a:endParaRPr lang="fr-FR" dirty="0"/>
          </a:p>
          <a:p>
            <a:r>
              <a:rPr lang="fr-FR" dirty="0"/>
              <a:t>Si R </a:t>
            </a:r>
            <a:r>
              <a:rPr lang="fr-FR" dirty="0" err="1"/>
              <a:t>amox</a:t>
            </a:r>
            <a:endParaRPr lang="fr-FR" dirty="0"/>
          </a:p>
          <a:p>
            <a:endParaRPr lang="fr-FR" dirty="0"/>
          </a:p>
          <a:p>
            <a:r>
              <a:rPr lang="fr-FR" dirty="0"/>
              <a:t>Si R </a:t>
            </a:r>
            <a:r>
              <a:rPr lang="fr-FR" dirty="0" err="1"/>
              <a:t>aug</a:t>
            </a:r>
            <a:r>
              <a:rPr lang="fr-FR" dirty="0"/>
              <a:t> ET </a:t>
            </a:r>
            <a:r>
              <a:rPr lang="fr-FR" dirty="0" err="1"/>
              <a:t>bactrim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Si BLSE</a:t>
            </a:r>
          </a:p>
          <a:p>
            <a:pPr lvl="1"/>
            <a:r>
              <a:rPr lang="fr-FR" dirty="0"/>
              <a:t>Antibiogramme complet	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/>
              <a:t>E. Coli</a:t>
            </a:r>
            <a:r>
              <a:rPr lang="fr-FR" dirty="0"/>
              <a:t> avec diagnostic « </a:t>
            </a:r>
            <a:r>
              <a:rPr lang="fr-FR" dirty="0" err="1"/>
              <a:t>pyélo</a:t>
            </a:r>
            <a:r>
              <a:rPr lang="fr-FR" dirty="0"/>
              <a:t> »</a:t>
            </a:r>
          </a:p>
        </p:txBody>
      </p:sp>
      <p:grpSp>
        <p:nvGrpSpPr>
          <p:cNvPr id="32" name="Groupe 31"/>
          <p:cNvGrpSpPr/>
          <p:nvPr/>
        </p:nvGrpSpPr>
        <p:grpSpPr>
          <a:xfrm>
            <a:off x="3707904" y="1427599"/>
            <a:ext cx="3456384" cy="455385"/>
            <a:chOff x="650787" y="1856104"/>
            <a:chExt cx="3019425" cy="352425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787" y="1856104"/>
              <a:ext cx="3019425" cy="180975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0787" y="2037079"/>
              <a:ext cx="3009900" cy="171450"/>
            </a:xfrm>
            <a:prstGeom prst="rect">
              <a:avLst/>
            </a:prstGeom>
          </p:spPr>
        </p:pic>
      </p:grpSp>
      <p:grpSp>
        <p:nvGrpSpPr>
          <p:cNvPr id="28" name="Groupe 27"/>
          <p:cNvGrpSpPr/>
          <p:nvPr/>
        </p:nvGrpSpPr>
        <p:grpSpPr>
          <a:xfrm>
            <a:off x="3714248" y="3284724"/>
            <a:ext cx="4026103" cy="1720140"/>
            <a:chOff x="2843212" y="3224212"/>
            <a:chExt cx="3488930" cy="1428750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43212" y="3224212"/>
              <a:ext cx="3457575" cy="409575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43212" y="3633787"/>
              <a:ext cx="3448050" cy="400050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45992" y="4033837"/>
              <a:ext cx="3486150" cy="619125"/>
            </a:xfrm>
            <a:prstGeom prst="rect">
              <a:avLst/>
            </a:prstGeom>
          </p:spPr>
        </p:pic>
      </p:grpSp>
      <p:grpSp>
        <p:nvGrpSpPr>
          <p:cNvPr id="31" name="Groupe 30"/>
          <p:cNvGrpSpPr/>
          <p:nvPr/>
        </p:nvGrpSpPr>
        <p:grpSpPr>
          <a:xfrm>
            <a:off x="3707904" y="2248219"/>
            <a:ext cx="3888432" cy="892749"/>
            <a:chOff x="650787" y="2748075"/>
            <a:chExt cx="3476625" cy="618265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0787" y="2748075"/>
              <a:ext cx="3448050" cy="419100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0787" y="3166315"/>
              <a:ext cx="3476625" cy="200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6931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Tableau de cystite-</a:t>
            </a:r>
            <a:r>
              <a:rPr lang="fr-FR" b="1" dirty="0" err="1"/>
              <a:t>like</a:t>
            </a:r>
            <a:r>
              <a:rPr lang="fr-FR" b="1" dirty="0"/>
              <a:t> : </a:t>
            </a:r>
            <a:endParaRPr lang="fr-FR" dirty="0"/>
          </a:p>
          <a:p>
            <a:pPr lvl="1"/>
            <a:r>
              <a:rPr lang="fr-FR" dirty="0"/>
              <a:t>Pauci-symptomatique et non fébrile</a:t>
            </a:r>
          </a:p>
          <a:p>
            <a:pPr lvl="1"/>
            <a:r>
              <a:rPr lang="fr-FR" dirty="0"/>
              <a:t>Excluant les patients avec</a:t>
            </a:r>
          </a:p>
          <a:p>
            <a:pPr lvl="2"/>
            <a:r>
              <a:rPr lang="fr-FR" dirty="0"/>
              <a:t>signes d’infection parenchymateuse, de prostatite, de pyélonéphrite</a:t>
            </a:r>
          </a:p>
          <a:p>
            <a:pPr lvl="2"/>
            <a:r>
              <a:rPr lang="fr-FR" dirty="0" smtClean="0"/>
              <a:t>anomalie </a:t>
            </a:r>
            <a:r>
              <a:rPr lang="fr-FR" dirty="0"/>
              <a:t>de l’arbre urinaire, </a:t>
            </a:r>
            <a:r>
              <a:rPr lang="fr-FR" dirty="0" err="1" smtClean="0"/>
              <a:t>uropathie</a:t>
            </a:r>
            <a:r>
              <a:rPr lang="fr-FR" dirty="0"/>
              <a:t>, </a:t>
            </a:r>
            <a:r>
              <a:rPr lang="fr-FR" dirty="0" smtClean="0"/>
              <a:t>lithiase…</a:t>
            </a:r>
            <a:endParaRPr lang="fr-FR" dirty="0"/>
          </a:p>
          <a:p>
            <a:pPr lvl="2"/>
            <a:r>
              <a:rPr lang="fr-FR" dirty="0" smtClean="0"/>
              <a:t>immunodépression</a:t>
            </a:r>
            <a:endParaRPr lang="fr-FR" dirty="0"/>
          </a:p>
          <a:p>
            <a:r>
              <a:rPr lang="fr-FR" dirty="0"/>
              <a:t>Une antibiothérapie de 7 jours est suffisante</a:t>
            </a:r>
          </a:p>
          <a:p>
            <a:pPr lvl="1"/>
            <a:r>
              <a:rPr lang="fr-FR" dirty="0" err="1"/>
              <a:t>Cf</a:t>
            </a:r>
            <a:r>
              <a:rPr lang="fr-FR" dirty="0"/>
              <a:t> cystite à risque de complication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Cystite de l’homme ?</a:t>
            </a:r>
          </a:p>
        </p:txBody>
      </p:sp>
    </p:spTree>
    <p:extLst>
      <p:ext uri="{BB962C8B-B14F-4D97-AF65-F5344CB8AC3E}">
        <p14:creationId xmlns:p14="http://schemas.microsoft.com/office/powerpoint/2010/main" val="58453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xmlns="" id="{D8AB2437-BCEC-D92D-CA98-690755CD4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Options thérapeutiques : </a:t>
            </a:r>
          </a:p>
          <a:p>
            <a:pPr lvl="1"/>
            <a:r>
              <a:rPr lang="fr-FR" dirty="0"/>
              <a:t>Fosfomycine-trométamol 3g/sachet j1-j3-j5</a:t>
            </a:r>
          </a:p>
          <a:p>
            <a:pPr lvl="1"/>
            <a:r>
              <a:rPr lang="fr-FR" dirty="0" err="1"/>
              <a:t>Nitrofurantoine</a:t>
            </a:r>
            <a:r>
              <a:rPr lang="fr-FR" dirty="0"/>
              <a:t> 100mg x3/j 7 jours </a:t>
            </a:r>
          </a:p>
          <a:p>
            <a:pPr lvl="1"/>
            <a:r>
              <a:rPr lang="fr-FR" dirty="0" err="1"/>
              <a:t>Pivmecillinam</a:t>
            </a:r>
            <a:r>
              <a:rPr lang="fr-FR" dirty="0"/>
              <a:t> 400mg x2/j 7 jours </a:t>
            </a:r>
          </a:p>
          <a:p>
            <a:pPr lvl="1"/>
            <a:r>
              <a:rPr lang="fr-FR" dirty="0" err="1"/>
              <a:t>Trimethoprime</a:t>
            </a:r>
            <a:r>
              <a:rPr lang="fr-FR" dirty="0"/>
              <a:t> 800mg x2/j 7 jours </a:t>
            </a:r>
          </a:p>
          <a:p>
            <a:pPr lvl="2"/>
            <a:r>
              <a:rPr lang="fr-FR" dirty="0"/>
              <a:t>FQ (</a:t>
            </a:r>
            <a:r>
              <a:rPr lang="fr-FR" dirty="0" err="1" smtClean="0"/>
              <a:t>oflo</a:t>
            </a:r>
            <a:r>
              <a:rPr lang="fr-FR" dirty="0" smtClean="0"/>
              <a:t> </a:t>
            </a:r>
            <a:r>
              <a:rPr lang="fr-FR" dirty="0"/>
              <a:t>200mgx1, </a:t>
            </a:r>
            <a:r>
              <a:rPr lang="fr-FR" dirty="0" err="1" smtClean="0"/>
              <a:t>levo</a:t>
            </a:r>
            <a:r>
              <a:rPr lang="fr-FR" dirty="0" smtClean="0"/>
              <a:t> </a:t>
            </a:r>
            <a:r>
              <a:rPr lang="fr-FR" dirty="0"/>
              <a:t>500mg x1, </a:t>
            </a:r>
            <a:r>
              <a:rPr lang="fr-FR" dirty="0" err="1" smtClean="0"/>
              <a:t>cipro</a:t>
            </a:r>
            <a:r>
              <a:rPr lang="fr-FR" dirty="0" smtClean="0"/>
              <a:t> </a:t>
            </a:r>
            <a:r>
              <a:rPr lang="fr-FR" dirty="0"/>
              <a:t>500mg x2) 7 jours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32360F15-4A44-30FE-7B17-82453B528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Cystite de l’homme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F4C7F64-5D66-1300-E16F-8E03D3D9FD7C}"/>
              </a:ext>
            </a:extLst>
          </p:cNvPr>
          <p:cNvSpPr txBox="1"/>
          <p:nvPr/>
        </p:nvSpPr>
        <p:spPr>
          <a:xfrm>
            <a:off x="3563888" y="5085184"/>
            <a:ext cx="3744416" cy="1477328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Ulleryd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Sandber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SJIDs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2003</a:t>
            </a:r>
          </a:p>
          <a:p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Koeijers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et al. UROLOGY 2010</a:t>
            </a:r>
          </a:p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Hanna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Montelin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 PLOS one 2019</a:t>
            </a:r>
          </a:p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Germanos et al. OFID 2019 </a:t>
            </a:r>
          </a:p>
          <a:p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Boel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 JAC 2019</a:t>
            </a:r>
          </a:p>
        </p:txBody>
      </p:sp>
    </p:spTree>
    <p:extLst>
      <p:ext uri="{BB962C8B-B14F-4D97-AF65-F5344CB8AC3E}">
        <p14:creationId xmlns:p14="http://schemas.microsoft.com/office/powerpoint/2010/main" val="621991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xmlns="" id="{E426F9F7-4F68-9244-9E9B-DFB64F1E0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Infections urinaires et SEP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B7A0723-4519-FA4F-A7FD-FB7B942DC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45" y="2132856"/>
            <a:ext cx="8229600" cy="4090268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Fréquentes</a:t>
            </a:r>
          </a:p>
          <a:p>
            <a:pPr lvl="0"/>
            <a:r>
              <a:rPr lang="fr-FR" dirty="0" smtClean="0"/>
              <a:t>Pas </a:t>
            </a:r>
            <a:r>
              <a:rPr lang="fr-FR" dirty="0"/>
              <a:t>associées à un risque accru de survenue </a:t>
            </a:r>
          </a:p>
          <a:p>
            <a:pPr lvl="1"/>
            <a:r>
              <a:rPr lang="fr-FR" dirty="0"/>
              <a:t>d’une poussée de SEP</a:t>
            </a:r>
          </a:p>
          <a:p>
            <a:pPr lvl="1"/>
            <a:r>
              <a:rPr lang="fr-FR" dirty="0"/>
              <a:t>d’une aggravation prolongée de l’incapacité.</a:t>
            </a:r>
          </a:p>
          <a:p>
            <a:pPr lvl="1"/>
            <a:r>
              <a:rPr lang="fr-FR" dirty="0"/>
              <a:t>IU </a:t>
            </a:r>
            <a:r>
              <a:rPr lang="fr-FR" dirty="0" smtClean="0"/>
              <a:t>fébriles: </a:t>
            </a:r>
            <a:r>
              <a:rPr lang="fr-FR" dirty="0"/>
              <a:t>risque accru d’aggravation transitoire de </a:t>
            </a:r>
            <a:r>
              <a:rPr lang="fr-FR" dirty="0" smtClean="0"/>
              <a:t>l’incapacité</a:t>
            </a:r>
          </a:p>
          <a:p>
            <a:r>
              <a:rPr lang="fr-FR" dirty="0"/>
              <a:t>Ne </a:t>
            </a:r>
            <a:r>
              <a:rPr lang="fr-FR" dirty="0" smtClean="0"/>
              <a:t>pas </a:t>
            </a:r>
            <a:r>
              <a:rPr lang="fr-FR" dirty="0"/>
              <a:t>traiter </a:t>
            </a:r>
            <a:r>
              <a:rPr lang="fr-FR" dirty="0" smtClean="0"/>
              <a:t>une </a:t>
            </a:r>
            <a:r>
              <a:rPr lang="fr-FR" dirty="0"/>
              <a:t>bactériurie </a:t>
            </a:r>
            <a:r>
              <a:rPr lang="fr-FR" dirty="0" smtClean="0"/>
              <a:t>asymptomatique</a:t>
            </a:r>
          </a:p>
          <a:p>
            <a:r>
              <a:rPr lang="fr-FR" dirty="0" smtClean="0"/>
              <a:t>Traitement </a:t>
            </a:r>
            <a:r>
              <a:rPr lang="fr-FR" dirty="0"/>
              <a:t>des IU </a:t>
            </a:r>
            <a:r>
              <a:rPr lang="fr-FR" dirty="0" smtClean="0"/>
              <a:t>comme </a:t>
            </a:r>
            <a:r>
              <a:rPr lang="fr-FR" dirty="0"/>
              <a:t>la population générale</a:t>
            </a:r>
          </a:p>
          <a:p>
            <a:r>
              <a:rPr lang="fr-FR" dirty="0"/>
              <a:t>Prévention des IU à répétition </a:t>
            </a:r>
            <a:r>
              <a:rPr lang="fr-FR" dirty="0" smtClean="0"/>
              <a:t>: bilan </a:t>
            </a:r>
            <a:r>
              <a:rPr lang="fr-FR" dirty="0"/>
              <a:t>en neuro-urologie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32076"/>
            <a:ext cx="2875696" cy="321119"/>
          </a:xfrm>
          <a:prstGeom prst="rect">
            <a:avLst/>
          </a:prstGeom>
        </p:spPr>
      </p:pic>
      <p:pic>
        <p:nvPicPr>
          <p:cNvPr id="10" name="Picture 5" descr="SPIL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116632"/>
            <a:ext cx="925512" cy="8588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53345" y="129863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Recommandations de la Société Francophone de la Sclérose en Plaques - Septembre 2020 </a:t>
            </a:r>
            <a:r>
              <a:rPr lang="fr-FR" dirty="0" err="1"/>
              <a:t>endorsées</a:t>
            </a:r>
            <a:r>
              <a:rPr lang="fr-FR" dirty="0"/>
              <a:t> par la SPILF</a:t>
            </a:r>
          </a:p>
        </p:txBody>
      </p:sp>
    </p:spTree>
    <p:extLst>
      <p:ext uri="{BB962C8B-B14F-4D97-AF65-F5344CB8AC3E}">
        <p14:creationId xmlns:p14="http://schemas.microsoft.com/office/powerpoint/2010/main" val="31474706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Si sonde U ou JJ, et pas d’autre cause identifiée: évoquer IUAS devant:</a:t>
            </a:r>
          </a:p>
          <a:p>
            <a:pPr lvl="1"/>
            <a:r>
              <a:rPr lang="fr-FR" dirty="0" smtClean="0"/>
              <a:t>fièvre, hypothermie (&lt;36°), </a:t>
            </a:r>
          </a:p>
          <a:p>
            <a:pPr lvl="1"/>
            <a:r>
              <a:rPr lang="fr-FR" dirty="0" smtClean="0"/>
              <a:t>hypotension, </a:t>
            </a:r>
          </a:p>
          <a:p>
            <a:pPr lvl="1"/>
            <a:r>
              <a:rPr lang="fr-FR" dirty="0" smtClean="0"/>
              <a:t>altération de l’état mental, malaise général ou léthargie </a:t>
            </a:r>
          </a:p>
          <a:p>
            <a:r>
              <a:rPr lang="fr-FR" dirty="0" smtClean="0"/>
              <a:t>Si vessie neurologique</a:t>
            </a:r>
            <a:r>
              <a:rPr lang="fr-FR" dirty="0"/>
              <a:t> et pas d’autre cause identifiée: évoquer IUAS devant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fièvre </a:t>
            </a:r>
            <a:endParaRPr lang="fr-FR" dirty="0"/>
          </a:p>
          <a:p>
            <a:pPr lvl="1"/>
            <a:r>
              <a:rPr lang="fr-FR" dirty="0"/>
              <a:t>et/ou </a:t>
            </a:r>
            <a:r>
              <a:rPr lang="fr-FR" dirty="0" smtClean="0"/>
              <a:t>augmentation </a:t>
            </a:r>
            <a:r>
              <a:rPr lang="fr-FR" dirty="0"/>
              <a:t>de la spasticité </a:t>
            </a:r>
          </a:p>
          <a:p>
            <a:pPr lvl="1"/>
            <a:r>
              <a:rPr lang="fr-FR" dirty="0"/>
              <a:t>et/ou </a:t>
            </a:r>
            <a:r>
              <a:rPr lang="fr-FR" dirty="0" smtClean="0"/>
              <a:t>modification </a:t>
            </a:r>
            <a:r>
              <a:rPr lang="fr-FR" dirty="0"/>
              <a:t>de l’aspect des urines 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Infections urinaires associées aux soins</a:t>
            </a:r>
            <a:endParaRPr lang="fr-FR" dirty="0"/>
          </a:p>
        </p:txBody>
      </p:sp>
      <p:pic>
        <p:nvPicPr>
          <p:cNvPr id="4" name="Picture 9" descr="http://www.srlf.org/rc/org/srlf/lnk/Link/2011/20110823-065713-103/src/lnk_fullText/fr/20110822-logo_spilf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2510" y="260648"/>
            <a:ext cx="993693" cy="962468"/>
          </a:xfrm>
          <a:prstGeom prst="rect">
            <a:avLst/>
          </a:prstGeom>
          <a:noFill/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352" y="797953"/>
            <a:ext cx="1512167" cy="48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5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Beaucoup de recommandations récentes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Infections urinaires communautaires 2014</a:t>
            </a:r>
          </a:p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Mise au point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fluoroquinolones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2015</a:t>
            </a:r>
          </a:p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Infections urinaires nosocomiales 2014</a:t>
            </a:r>
          </a:p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Infections urinaires communautaires 2017</a:t>
            </a:r>
          </a:p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ATB entérobactéries et Pseudomonas 2019</a:t>
            </a:r>
          </a:p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Infections urinaires et sclérose en plaques 2020</a:t>
            </a:r>
          </a:p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Durées d’antibiothérapie 2021</a:t>
            </a:r>
          </a:p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Infections sur matériel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endo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-urétéral de l’adulte 2021</a:t>
            </a:r>
          </a:p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Antibiogrammes ciblés pour les infections urinaires à entérobactéries 2023</a:t>
            </a:r>
          </a:p>
          <a:p>
            <a:r>
              <a:rPr lang="fr-FR" dirty="0">
                <a:ea typeface="Calibri" panose="020F0502020204030204" pitchFamily="34" charset="0"/>
                <a:cs typeface="Calibri" panose="020F0502020204030204" pitchFamily="34" charset="0"/>
              </a:rPr>
              <a:t>Révision cystites HAS 2024 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venir: infection urinaire masculine</a:t>
            </a:r>
          </a:p>
          <a:p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9" descr="http://www.srlf.org/rc/org/srlf/lnk/Link/2011/20110823-065713-103/src/lnk_fullText/fr/20110822-logo_spilf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328" y="1314248"/>
            <a:ext cx="993693" cy="962468"/>
          </a:xfrm>
          <a:prstGeom prst="rect">
            <a:avLst/>
          </a:prstGeom>
          <a:noFill/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090" y="2374829"/>
            <a:ext cx="1512167" cy="48944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304" y="3213395"/>
            <a:ext cx="2875696" cy="32111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3961966"/>
            <a:ext cx="1143000" cy="4762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0352" y="4823605"/>
            <a:ext cx="1093663" cy="93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21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Infections urinaires associées aux soins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Si pose/changement de matériel </a:t>
            </a:r>
            <a:r>
              <a:rPr lang="fr-FR" dirty="0" err="1" smtClean="0"/>
              <a:t>endo</a:t>
            </a:r>
            <a:r>
              <a:rPr lang="fr-FR" dirty="0" smtClean="0"/>
              <a:t>-urétéral: </a:t>
            </a:r>
          </a:p>
          <a:p>
            <a:pPr lvl="2"/>
            <a:r>
              <a:rPr lang="fr-FR" dirty="0" smtClean="0"/>
              <a:t>ECBU dans les 10 jours précédents avec antibiogramme pour chaque bactérie isolée en cas d’ECBU </a:t>
            </a:r>
            <a:r>
              <a:rPr lang="fr-FR" dirty="0" err="1" smtClean="0"/>
              <a:t>polymicrobien</a:t>
            </a:r>
            <a:r>
              <a:rPr lang="fr-FR" dirty="0" smtClean="0"/>
              <a:t> ou recontrôler l’ECBU</a:t>
            </a:r>
          </a:p>
          <a:p>
            <a:pPr lvl="1"/>
            <a:r>
              <a:rPr lang="fr-FR" b="1" dirty="0" smtClean="0">
                <a:solidFill>
                  <a:srgbClr val="FF0000"/>
                </a:solidFill>
              </a:rPr>
              <a:t>Traiter 48 heures avant et jusqu’à 24 heures après</a:t>
            </a:r>
          </a:p>
          <a:p>
            <a:r>
              <a:rPr lang="fr-FR" dirty="0" smtClean="0"/>
              <a:t>Pas d’ECBU </a:t>
            </a:r>
            <a:r>
              <a:rPr lang="fr-FR" dirty="0"/>
              <a:t>avant ablation </a:t>
            </a:r>
            <a:r>
              <a:rPr lang="fr-FR" dirty="0" smtClean="0"/>
              <a:t>en </a:t>
            </a:r>
            <a:r>
              <a:rPr lang="fr-FR" dirty="0"/>
              <a:t>l’absence de </a:t>
            </a:r>
            <a:r>
              <a:rPr lang="fr-FR" dirty="0" smtClean="0"/>
              <a:t>symptômes</a:t>
            </a:r>
          </a:p>
          <a:p>
            <a:r>
              <a:rPr lang="fr-FR" dirty="0" smtClean="0"/>
              <a:t>Chez un patient sondé, </a:t>
            </a:r>
            <a:r>
              <a:rPr lang="fr-FR" altLang="fr-FR" sz="2800" dirty="0">
                <a:sym typeface="Symbol" panose="05050102010706020507" pitchFamily="18" charset="2"/>
              </a:rPr>
              <a:t>ne pas prendre en compte la </a:t>
            </a:r>
            <a:r>
              <a:rPr lang="fr-FR" altLang="fr-FR" sz="2800" dirty="0" err="1">
                <a:sym typeface="Symbol" panose="05050102010706020507" pitchFamily="18" charset="2"/>
              </a:rPr>
              <a:t>leucocyturie</a:t>
            </a:r>
            <a:r>
              <a:rPr lang="fr-FR" altLang="fr-FR" sz="2800" dirty="0" smtClean="0">
                <a:sym typeface="Wingdings" pitchFamily="2" charset="2"/>
              </a:rPr>
              <a:t> augmentée juste sur la présence du cathéter</a:t>
            </a:r>
          </a:p>
          <a:p>
            <a:endParaRPr lang="fr-FR" altLang="fr-FR" sz="2800" dirty="0" smtClean="0">
              <a:sym typeface="Wingdings" pitchFamily="2" charset="2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61751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ea typeface="Calibri" panose="020F0502020204030204" pitchFamily="34" charset="0"/>
                <a:cs typeface="Calibri" panose="020F0502020204030204" pitchFamily="34" charset="0"/>
              </a:rPr>
              <a:t>Pas d’ECBU automatique</a:t>
            </a:r>
          </a:p>
          <a:p>
            <a:r>
              <a:rPr lang="fr-FR" dirty="0">
                <a:ea typeface="Calibri" panose="020F0502020204030204" pitchFamily="34" charset="0"/>
                <a:cs typeface="Calibri" panose="020F0502020204030204" pitchFamily="34" charset="0"/>
              </a:rPr>
              <a:t>Pas de C3G/FQ pour les cystites</a:t>
            </a:r>
          </a:p>
          <a:p>
            <a:r>
              <a:rPr lang="fr-FR" dirty="0">
                <a:ea typeface="Calibri" panose="020F0502020204030204" pitchFamily="34" charset="0"/>
                <a:cs typeface="Calibri" panose="020F0502020204030204" pitchFamily="34" charset="0"/>
              </a:rPr>
              <a:t>La cystite de l’homme se traite comme celle de la femme</a:t>
            </a:r>
          </a:p>
          <a:p>
            <a:r>
              <a:rPr lang="fr-FR" dirty="0" smtClean="0">
                <a:ea typeface="Calibri" panose="020F0502020204030204" pitchFamily="34" charset="0"/>
                <a:cs typeface="Calibri" panose="020F0502020204030204" pitchFamily="34" charset="0"/>
              </a:rPr>
              <a:t>Traitements </a:t>
            </a:r>
            <a:r>
              <a:rPr lang="fr-FR" dirty="0">
                <a:ea typeface="Calibri" panose="020F0502020204030204" pitchFamily="34" charset="0"/>
                <a:cs typeface="Calibri" panose="020F0502020204030204" pitchFamily="34" charset="0"/>
              </a:rPr>
              <a:t>plus courts </a:t>
            </a:r>
            <a:r>
              <a:rPr lang="fr-FR" dirty="0" smtClean="0">
                <a:ea typeface="Calibri" panose="020F0502020204030204" pitchFamily="34" charset="0"/>
                <a:cs typeface="Calibri" panose="020F0502020204030204" pitchFamily="34" charset="0"/>
              </a:rPr>
              <a:t>qu’avant</a:t>
            </a:r>
            <a:endParaRPr lang="fr-FR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Conclusion: 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IU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01E7660E-FC08-0924-9CA8-E67494BC08E2}"/>
              </a:ext>
            </a:extLst>
          </p:cNvPr>
          <p:cNvSpPr txBox="1"/>
          <p:nvPr/>
        </p:nvSpPr>
        <p:spPr>
          <a:xfrm>
            <a:off x="1331640" y="5822434"/>
            <a:ext cx="5819670" cy="369332"/>
          </a:xfrm>
          <a:prstGeom prst="rect">
            <a:avLst/>
          </a:prstGeom>
          <a:solidFill>
            <a:srgbClr val="99FF66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Nelson et al,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wikiguidelines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consensus 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Jama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Net Open 2024</a:t>
            </a:r>
          </a:p>
        </p:txBody>
      </p:sp>
    </p:spTree>
    <p:extLst>
      <p:ext uri="{BB962C8B-B14F-4D97-AF65-F5344CB8AC3E}">
        <p14:creationId xmlns:p14="http://schemas.microsoft.com/office/powerpoint/2010/main" val="843823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2ème site d’infections bactériennes communautaires après le poumon</a:t>
            </a:r>
          </a:p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Fréquence variable selon le sexe:</a:t>
            </a:r>
          </a:p>
          <a:p>
            <a:pPr lvl="1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Femme &gt; homme</a:t>
            </a:r>
          </a:p>
          <a:p>
            <a:pPr lvl="1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Femme : 2 pics d’incidence élevée </a:t>
            </a:r>
          </a:p>
          <a:p>
            <a:pPr lvl="2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Période du début de l’activité sexuelle </a:t>
            </a:r>
          </a:p>
          <a:p>
            <a:pPr lvl="2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Période post ménopausique</a:t>
            </a:r>
          </a:p>
          <a:p>
            <a:pPr lvl="1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Homme : après 50 ans lié à la pathologie prostatique</a:t>
            </a:r>
          </a:p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Infections ascendantes +++</a:t>
            </a:r>
          </a:p>
          <a:p>
            <a:pPr lvl="1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Germes de la flore périnéale</a:t>
            </a:r>
          </a:p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Infections parenchymateuse hématogènes </a:t>
            </a:r>
          </a:p>
          <a:p>
            <a:pPr lvl="1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Staphylocoque ++</a:t>
            </a:r>
          </a:p>
          <a:p>
            <a:pPr lvl="1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Salmonelles,…</a:t>
            </a:r>
          </a:p>
          <a:p>
            <a:pPr lvl="1"/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Infections urinaires communautaires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102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Liés à l’hôte, physiologiques</a:t>
            </a:r>
          </a:p>
          <a:p>
            <a:pPr lvl="1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Distance courte urètre-anus chez la femme</a:t>
            </a:r>
          </a:p>
          <a:p>
            <a:pPr lvl="1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Femme enceinte :</a:t>
            </a:r>
          </a:p>
          <a:p>
            <a:pPr lvl="2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effet relaxant de la progestérone</a:t>
            </a:r>
          </a:p>
          <a:p>
            <a:pPr lvl="2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Majoration résidu post-mictionnel</a:t>
            </a:r>
          </a:p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Liés à l’hôte, pathologiques</a:t>
            </a:r>
          </a:p>
          <a:p>
            <a:pPr lvl="1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Usage de spermicide, diaphragme</a:t>
            </a:r>
          </a:p>
          <a:p>
            <a:pPr lvl="1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Corps étranger : lithiase, sonde</a:t>
            </a:r>
          </a:p>
          <a:p>
            <a:pPr lvl="1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Obstacle voies urinaires :malformation ou tumeur.</a:t>
            </a:r>
          </a:p>
          <a:p>
            <a:pPr lvl="1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diabète</a:t>
            </a:r>
          </a:p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Liés à aux germes:</a:t>
            </a:r>
          </a:p>
          <a:p>
            <a:pPr lvl="1"/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coli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productions d’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adhésines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fimbriae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ou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pili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Facteurs favorisants les IU ascendantes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974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 terminologie qui change tout le temps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IU simple ou à risque de complication</a:t>
            </a:r>
          </a:p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Pyélonéphrites et IU masculines graves si :</a:t>
            </a:r>
          </a:p>
          <a:p>
            <a:pPr lvl="1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geste urologique (JJ)</a:t>
            </a:r>
          </a:p>
          <a:p>
            <a:pPr lvl="1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sepsis (ex grave)</a:t>
            </a:r>
          </a:p>
          <a:p>
            <a:pPr lvl="1"/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choc septique</a:t>
            </a:r>
          </a:p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Concept « IU masculines » plutôt que « prostatites » en 2017</a:t>
            </a:r>
          </a:p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Concept « cystite de l’homme » en 2021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r-FR" dirty="0" err="1">
                <a:ea typeface="Calibri" panose="020F0502020204030204" pitchFamily="34" charset="0"/>
                <a:cs typeface="Calibri" panose="020F0502020204030204" pitchFamily="34" charset="0"/>
              </a:rPr>
              <a:t>Recos</a:t>
            </a:r>
            <a:r>
              <a:rPr lang="fr-FR" dirty="0">
                <a:ea typeface="Calibri" panose="020F0502020204030204" pitchFamily="34" charset="0"/>
                <a:cs typeface="Calibri" panose="020F0502020204030204" pitchFamily="34" charset="0"/>
              </a:rPr>
              <a:t> « Durées d’antibiothérapie 2021 »</a:t>
            </a:r>
          </a:p>
          <a:p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852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4090268"/>
          </a:xfrm>
        </p:spPr>
        <p:txBody>
          <a:bodyPr/>
          <a:lstStyle/>
          <a:p>
            <a:r>
              <a:rPr lang="fr-FR" sz="2500" dirty="0" smtClean="0"/>
              <a:t>Sur urines fraiches (2e jet), sans toilette périnéale préalable</a:t>
            </a:r>
          </a:p>
          <a:p>
            <a:r>
              <a:rPr lang="fr-FR" sz="2500" dirty="0" smtClean="0"/>
              <a:t>Femme, leucocyte et nitrite = 0 : VPN &gt; 95%</a:t>
            </a:r>
          </a:p>
          <a:p>
            <a:pPr lvl="1"/>
            <a:r>
              <a:rPr lang="fr-FR" sz="2100" dirty="0" smtClean="0">
                <a:sym typeface="Wingdings" pitchFamily="2" charset="2"/>
              </a:rPr>
              <a:t> rechercher autre diagnostic</a:t>
            </a:r>
            <a:endParaRPr lang="fr-FR" sz="2100" dirty="0" smtClean="0"/>
          </a:p>
          <a:p>
            <a:r>
              <a:rPr lang="fr-FR" sz="2500" dirty="0" smtClean="0"/>
              <a:t>Homme, leucocyte ou nitrite + : VPP &gt; 90%</a:t>
            </a:r>
          </a:p>
          <a:p>
            <a:pPr lvl="1"/>
            <a:r>
              <a:rPr lang="fr-FR" sz="2100" dirty="0" smtClean="0">
                <a:sym typeface="Wingdings" pitchFamily="2" charset="2"/>
              </a:rPr>
              <a:t></a:t>
            </a:r>
            <a:r>
              <a:rPr lang="fr-FR" sz="2100" dirty="0" smtClean="0"/>
              <a:t> très forte probabilité d’IU, à confirmer par ECBU</a:t>
            </a:r>
          </a:p>
          <a:p>
            <a:pPr lvl="1"/>
            <a:r>
              <a:rPr lang="fr-FR" sz="2100" dirty="0" smtClean="0">
                <a:sym typeface="Wingdings" pitchFamily="2" charset="2"/>
              </a:rPr>
              <a:t></a:t>
            </a:r>
            <a:r>
              <a:rPr lang="fr-FR" sz="2100" dirty="0" smtClean="0"/>
              <a:t> Une BU - n’exclut pas le diagnostic d’IU masculine</a:t>
            </a:r>
          </a:p>
          <a:p>
            <a:r>
              <a:rPr lang="fr-FR" sz="2500" dirty="0" smtClean="0"/>
              <a:t>Faux +/-</a:t>
            </a:r>
          </a:p>
          <a:p>
            <a:pPr lvl="1"/>
            <a:r>
              <a:rPr lang="fr-FR" sz="2100" dirty="0"/>
              <a:t>L</a:t>
            </a:r>
            <a:r>
              <a:rPr lang="fr-FR" sz="2100" dirty="0" smtClean="0"/>
              <a:t>eucocytes </a:t>
            </a:r>
            <a:r>
              <a:rPr lang="fr-FR" sz="2100" dirty="0" smtClean="0">
                <a:sym typeface="Symbol" pitchFamily="18" charset="2"/>
              </a:rPr>
              <a:t></a:t>
            </a:r>
            <a:r>
              <a:rPr lang="fr-FR" sz="2100" dirty="0" smtClean="0"/>
              <a:t>: inflammation</a:t>
            </a:r>
          </a:p>
          <a:p>
            <a:pPr lvl="1"/>
            <a:r>
              <a:rPr lang="fr-FR" sz="2100" dirty="0"/>
              <a:t>N</a:t>
            </a:r>
            <a:r>
              <a:rPr lang="fr-FR" sz="2100" dirty="0" smtClean="0"/>
              <a:t>itrites </a:t>
            </a:r>
            <a:r>
              <a:rPr lang="fr-FR" sz="2100" dirty="0" smtClean="0">
                <a:sym typeface="Webdings" pitchFamily="18" charset="2"/>
              </a:rPr>
              <a:t>:  </a:t>
            </a:r>
          </a:p>
          <a:p>
            <a:pPr lvl="2"/>
            <a:r>
              <a:rPr lang="fr-FR" i="1" dirty="0" smtClean="0">
                <a:sym typeface="Webdings" pitchFamily="18" charset="2"/>
              </a:rPr>
              <a:t>S</a:t>
            </a:r>
            <a:r>
              <a:rPr lang="fr-FR" i="1" dirty="0" smtClean="0">
                <a:sym typeface="Webdings" pitchFamily="18" charset="2"/>
              </a:rPr>
              <a:t>. </a:t>
            </a:r>
            <a:r>
              <a:rPr lang="fr-FR" i="1" dirty="0" err="1" smtClean="0">
                <a:sym typeface="Webdings" pitchFamily="18" charset="2"/>
              </a:rPr>
              <a:t>saprophyticus</a:t>
            </a:r>
            <a:r>
              <a:rPr lang="fr-FR" dirty="0" smtClean="0">
                <a:sym typeface="Webdings" pitchFamily="18" charset="2"/>
              </a:rPr>
              <a:t>/entérocoque</a:t>
            </a:r>
          </a:p>
          <a:p>
            <a:pPr lvl="2"/>
            <a:r>
              <a:rPr lang="fr-FR" i="1" dirty="0" smtClean="0">
                <a:sym typeface="Webdings" pitchFamily="18" charset="2"/>
              </a:rPr>
              <a:t>Pseudomonas</a:t>
            </a:r>
            <a:r>
              <a:rPr lang="fr-FR" dirty="0" smtClean="0">
                <a:sym typeface="Webdings" pitchFamily="18" charset="2"/>
              </a:rPr>
              <a:t>/entérobactérie en petit nombre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Bandelette urinaire (si SFU)</a:t>
            </a:r>
            <a:endParaRPr lang="fr-FR" dirty="0"/>
          </a:p>
        </p:txBody>
      </p:sp>
      <p:pic>
        <p:nvPicPr>
          <p:cNvPr id="9" name="Picture 4" descr="28376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0" r="33200"/>
          <a:stretch>
            <a:fillRect/>
          </a:stretch>
        </p:blipFill>
        <p:spPr bwMode="auto">
          <a:xfrm>
            <a:off x="7915226" y="2633311"/>
            <a:ext cx="936104" cy="215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20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ECBU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284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Uniquement sur des urines du 2ème jet</a:t>
            </a:r>
          </a:p>
          <a:p>
            <a:pPr lvl="1"/>
            <a:r>
              <a:rPr lang="fr-FR" dirty="0" smtClean="0"/>
              <a:t>Le 1er jet (10 à 20 ml) est constamment souillé</a:t>
            </a:r>
          </a:p>
          <a:p>
            <a:pPr lvl="1"/>
            <a:r>
              <a:rPr lang="fr-FR" dirty="0" smtClean="0"/>
              <a:t>2ème jet à recueillir</a:t>
            </a:r>
          </a:p>
          <a:p>
            <a:pPr lvl="1"/>
            <a:r>
              <a:rPr lang="fr-FR" dirty="0" smtClean="0"/>
              <a:t>L’expliquer aux patients et aux équipes !</a:t>
            </a:r>
          </a:p>
          <a:p>
            <a:r>
              <a:rPr lang="fr-FR" dirty="0" smtClean="0"/>
              <a:t>Uniquement </a:t>
            </a:r>
            <a:r>
              <a:rPr lang="fr-FR" dirty="0" smtClean="0"/>
              <a:t>si objectif diagnostique et thérapeutique</a:t>
            </a:r>
          </a:p>
          <a:p>
            <a:pPr lvl="1"/>
            <a:r>
              <a:rPr lang="fr-FR" dirty="0">
                <a:ea typeface="Calibri" panose="020F0502020204030204" pitchFamily="34" charset="0"/>
                <a:cs typeface="Calibri" panose="020F0502020204030204" pitchFamily="34" charset="0"/>
              </a:rPr>
              <a:t>l’ECBU relève d’une prescription </a:t>
            </a:r>
            <a:r>
              <a:rPr lang="fr-FR" dirty="0" smtClean="0">
                <a:ea typeface="Calibri" panose="020F0502020204030204" pitchFamily="34" charset="0"/>
                <a:cs typeface="Calibri" panose="020F0502020204030204" pitchFamily="34" charset="0"/>
              </a:rPr>
              <a:t>médicale</a:t>
            </a:r>
            <a:endParaRPr lang="fr-FR" dirty="0"/>
          </a:p>
          <a:p>
            <a:r>
              <a:rPr lang="fr-FR" dirty="0" smtClean="0"/>
              <a:t>Ne </a:t>
            </a:r>
            <a:r>
              <a:rPr lang="fr-FR" dirty="0" smtClean="0"/>
              <a:t>pas se tromper de signe d’appel</a:t>
            </a:r>
          </a:p>
          <a:p>
            <a:pPr lvl="1"/>
            <a:r>
              <a:rPr lang="fr-FR" b="1" dirty="0" smtClean="0">
                <a:solidFill>
                  <a:srgbClr val="FF0000"/>
                </a:solidFill>
              </a:rPr>
              <a:t>Pipi qui pue = pas d’ECBU</a:t>
            </a:r>
          </a:p>
          <a:p>
            <a:pPr lvl="2"/>
            <a:r>
              <a:rPr lang="fr-FR" dirty="0" smtClean="0"/>
              <a:t>L’odeur malodorante n’est pas un signe d’IU et ne doit pas faire réaliser </a:t>
            </a:r>
            <a:r>
              <a:rPr lang="fr-FR" dirty="0" smtClean="0"/>
              <a:t>d’ECBU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Pas </a:t>
            </a:r>
            <a:r>
              <a:rPr lang="fr-FR" dirty="0">
                <a:solidFill>
                  <a:srgbClr val="000000"/>
                </a:solidFill>
              </a:rPr>
              <a:t>d’ECBU de contrôle </a:t>
            </a:r>
            <a:r>
              <a:rPr lang="fr-FR" dirty="0" smtClean="0">
                <a:solidFill>
                  <a:srgbClr val="000000"/>
                </a:solidFill>
              </a:rPr>
              <a:t>si évolution </a:t>
            </a:r>
            <a:r>
              <a:rPr lang="fr-FR" dirty="0">
                <a:solidFill>
                  <a:srgbClr val="000000"/>
                </a:solidFill>
              </a:rPr>
              <a:t>clinique </a:t>
            </a:r>
            <a:r>
              <a:rPr lang="fr-FR" dirty="0" smtClean="0">
                <a:solidFill>
                  <a:srgbClr val="000000"/>
                </a:solidFill>
              </a:rPr>
              <a:t>favorable</a:t>
            </a:r>
            <a:endParaRPr lang="fr-FR" dirty="0">
              <a:solidFill>
                <a:srgbClr val="00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782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819"/>
            <a:ext cx="9162901" cy="648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8713"/>
            <a:ext cx="41433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1244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1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̀me1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̀me1" id="{3516A224-F151-0643-96D5-4D421E82E227}" vid="{C0E55856-8A4A-A64D-AC2E-21B04FE97C9E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sa1</Template>
  <TotalTime>4361</TotalTime>
  <Words>1481</Words>
  <Application>Microsoft Office PowerPoint</Application>
  <PresentationFormat>Affichage à l'écran (4:3)</PresentationFormat>
  <Paragraphs>342</Paragraphs>
  <Slides>31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31</vt:i4>
      </vt:variant>
    </vt:vector>
  </HeadingPairs>
  <TitlesOfParts>
    <vt:vector size="33" baseType="lpstr">
      <vt:lpstr>sa1</vt:lpstr>
      <vt:lpstr>Thème1</vt:lpstr>
      <vt:lpstr>Infections urinaires de l’adulte</vt:lpstr>
      <vt:lpstr>Liens d’intérêts des 5 dernières années</vt:lpstr>
      <vt:lpstr>Beaucoup de recommandations récentes</vt:lpstr>
      <vt:lpstr>Infections urinaires communautaires</vt:lpstr>
      <vt:lpstr>Facteurs favorisants les IU ascendantes</vt:lpstr>
      <vt:lpstr>Une terminologie qui change tout le temps</vt:lpstr>
      <vt:lpstr>Bandelette urinaire (si SFU)</vt:lpstr>
      <vt:lpstr>ECBU</vt:lpstr>
      <vt:lpstr>Présentation PowerPoint</vt:lpstr>
      <vt:lpstr>Colonisation urinaire (bactériurie asymptomatique)</vt:lpstr>
      <vt:lpstr>Trois paramètres pour le choix ATB</vt:lpstr>
      <vt:lpstr>Taux de résistance acceptable en probabiliste</vt:lpstr>
      <vt:lpstr>Résistance aux ATB en ville et EHPAD 2022</vt:lpstr>
      <vt:lpstr>Cystite simple: révision 2024 HAS</vt:lpstr>
      <vt:lpstr>Cystites récidivantes</vt:lpstr>
      <vt:lpstr>Cystites récidivantes</vt:lpstr>
      <vt:lpstr>Cystite récidivante et canneberge</vt:lpstr>
      <vt:lpstr>Présentation PowerPoint</vt:lpstr>
      <vt:lpstr>Présentation PowerPoint</vt:lpstr>
      <vt:lpstr>Les antibiogrammes ciblés (chez la femme)</vt:lpstr>
      <vt:lpstr>E. Coli multi S sans info clinique</vt:lpstr>
      <vt:lpstr>E. Coli amox-R sans info clinique</vt:lpstr>
      <vt:lpstr>E. Coli aug R ET bactrim R sans info clinique</vt:lpstr>
      <vt:lpstr>KP BLSE</vt:lpstr>
      <vt:lpstr>E. Coli avec diagnostic « pyélo »</vt:lpstr>
      <vt:lpstr>Cystite de l’homme ?</vt:lpstr>
      <vt:lpstr>Cystite de l’homme</vt:lpstr>
      <vt:lpstr>Infections urinaires et SEP</vt:lpstr>
      <vt:lpstr>Infections urinaires associées aux soins</vt:lpstr>
      <vt:lpstr>Infections urinaires associées aux soins</vt:lpstr>
      <vt:lpstr>Conclusion: IU</vt:lpstr>
    </vt:vector>
  </TitlesOfParts>
  <Company>CHU de Rouen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COLMARD, Sandra</dc:creator>
  <cp:lastModifiedBy>serge alfandari</cp:lastModifiedBy>
  <cp:revision>260</cp:revision>
  <cp:lastPrinted>2015-03-06T13:34:13Z</cp:lastPrinted>
  <dcterms:created xsi:type="dcterms:W3CDTF">2014-04-16T11:08:58Z</dcterms:created>
  <dcterms:modified xsi:type="dcterms:W3CDTF">2024-11-26T07:35:58Z</dcterms:modified>
</cp:coreProperties>
</file>