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22"/>
  </p:notesMasterIdLst>
  <p:handoutMasterIdLst>
    <p:handoutMasterId r:id="rId23"/>
  </p:handoutMasterIdLst>
  <p:sldIdLst>
    <p:sldId id="256" r:id="rId2"/>
    <p:sldId id="833" r:id="rId3"/>
    <p:sldId id="836" r:id="rId4"/>
    <p:sldId id="851" r:id="rId5"/>
    <p:sldId id="840" r:id="rId6"/>
    <p:sldId id="850" r:id="rId7"/>
    <p:sldId id="841" r:id="rId8"/>
    <p:sldId id="842" r:id="rId9"/>
    <p:sldId id="846" r:id="rId10"/>
    <p:sldId id="849" r:id="rId11"/>
    <p:sldId id="843" r:id="rId12"/>
    <p:sldId id="844" r:id="rId13"/>
    <p:sldId id="845" r:id="rId14"/>
    <p:sldId id="848" r:id="rId15"/>
    <p:sldId id="852" r:id="rId16"/>
    <p:sldId id="834" r:id="rId17"/>
    <p:sldId id="847" r:id="rId18"/>
    <p:sldId id="839" r:id="rId19"/>
    <p:sldId id="837" r:id="rId20"/>
    <p:sldId id="853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66FF33"/>
    <a:srgbClr val="99FF33"/>
    <a:srgbClr val="FFFF00"/>
    <a:srgbClr val="FF00FF"/>
    <a:srgbClr val="FF0000"/>
    <a:srgbClr val="969696"/>
    <a:srgbClr val="FF66FF"/>
    <a:srgbClr val="99FFCC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45" autoAdjust="0"/>
    <p:restoredTop sz="95652" autoAdjust="0"/>
  </p:normalViewPr>
  <p:slideViewPr>
    <p:cSldViewPr>
      <p:cViewPr varScale="1">
        <p:scale>
          <a:sx n="83" d="100"/>
          <a:sy n="83" d="100"/>
        </p:scale>
        <p:origin x="-108" y="-5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2196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AB30DC7-49C6-4668-AC80-72BF3124AADF}" type="datetimeFigureOut">
              <a:rPr lang="fr-FR"/>
              <a:pPr>
                <a:defRPr/>
              </a:pPr>
              <a:t>12/12/2024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57AC9DD-7E0E-4FFA-8150-F1D0C26FE1E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56719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B7AACE6-7C3D-46E9-8CB0-AE2FD637E75B}" type="datetimeFigureOut">
              <a:rPr lang="fr-FR"/>
              <a:pPr>
                <a:defRPr/>
              </a:pPr>
              <a:t>12/12/2024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8A901B9-9366-4E8D-9639-7B9935AD4E3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28517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26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sz="38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fr-FR" dirty="0" smtClean="0"/>
              <a:t>Cliquez pour modifier le style du titre</a:t>
            </a:r>
            <a:endParaRPr lang="en-US" dirty="0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615ED-E68F-43E2-94C1-90C03A862251}" type="datetimeFigureOut">
              <a:rPr lang="en-US"/>
              <a:pPr>
                <a:defRPr/>
              </a:pPr>
              <a:t>12/12/2024</a:t>
            </a:fld>
            <a:endParaRPr lang="en-US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919BE-2317-4CAB-B98B-89A3968990F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038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3CC67-5F4A-474E-8DB1-75AB072C4A31}" type="datetimeFigureOut">
              <a:rPr lang="en-US"/>
              <a:pPr>
                <a:defRPr/>
              </a:pPr>
              <a:t>12/12/2024</a:t>
            </a:fld>
            <a:endParaRPr lang="en-US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D29FA-4DD1-4C61-96C9-0553C33251A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598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A1487-F28D-427C-A6B9-785267EF9C8F}" type="datetimeFigureOut">
              <a:rPr lang="en-US"/>
              <a:pPr>
                <a:defRPr/>
              </a:pPr>
              <a:t>12/12/2024</a:t>
            </a:fld>
            <a:endParaRPr lang="en-US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5E177-28FE-4138-8075-C5EBE6B6B30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73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3A681-C69B-495D-9C2B-FA08220CC417}" type="datetimeFigureOut">
              <a:rPr lang="en-US"/>
              <a:pPr>
                <a:defRPr/>
              </a:pPr>
              <a:t>12/12/2024</a:t>
            </a:fld>
            <a:endParaRPr lang="en-US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A5C2A-F231-4110-89F0-3AE245B675C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66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8F74D-704F-4636-B3F3-6968ABCD2BA9}" type="datetimeFigureOut">
              <a:rPr lang="en-US"/>
              <a:pPr>
                <a:defRPr/>
              </a:pPr>
              <a:t>12/12/2024</a:t>
            </a:fld>
            <a:endParaRPr lang="en-US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3B304-35EA-42BB-97B4-D111BA12BA7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8671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74" y="0"/>
            <a:ext cx="9140625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B250F-9BEF-4D1E-B3CD-84DE53700ADE}" type="datetimeFigureOut">
              <a:rPr lang="en-US"/>
              <a:pPr>
                <a:defRPr/>
              </a:pPr>
              <a:t>12/12/2024</a:t>
            </a:fld>
            <a:endParaRPr lang="en-US"/>
          </a:p>
        </p:txBody>
      </p:sp>
      <p:sp>
        <p:nvSpPr>
          <p:cNvPr id="4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FDD64-8BD3-400F-9C5F-3DC09169F90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604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989138"/>
            <a:ext cx="4038600" cy="401796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9138"/>
            <a:ext cx="4038600" cy="401796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59D83-0229-463F-9F87-2C9B5705772B}" type="datetimeFigureOut">
              <a:rPr lang="en-US"/>
              <a:pPr>
                <a:defRPr/>
              </a:pPr>
              <a:t>12/12/2024</a:t>
            </a:fld>
            <a:endParaRPr lang="en-US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B278B-47F1-46CE-8D8B-2E1E91182D3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487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A9A0D-D676-45D0-A6B7-B2C2318D5211}" type="datetimeFigureOut">
              <a:rPr lang="en-US"/>
              <a:pPr>
                <a:defRPr/>
              </a:pPr>
              <a:t>12/12/2024</a:t>
            </a:fld>
            <a:endParaRPr lang="en-US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B8E82-D545-4CA5-8077-A9392B8DAEA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8" name="Espace réservé du contenu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Espace réservé du contenu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618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556792"/>
            <a:ext cx="4038600" cy="445030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556792"/>
            <a:ext cx="4038600" cy="4450308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8" name="Titre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 rtlCol="0"/>
          <a:lstStyle>
            <a:lvl1pPr>
              <a:defRPr sz="36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fr-FR" dirty="0"/>
              <a:t>Cliquez pour modifier le style du titre</a:t>
            </a:r>
            <a:endParaRPr lang="en-US" dirty="0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CA5FB-CDD5-4E48-B21F-BD7E600B91CB}" type="datetimeFigureOut">
              <a:rPr lang="en-US"/>
              <a:pPr>
                <a:defRPr/>
              </a:pPr>
              <a:t>12/12/2024</a:t>
            </a:fld>
            <a:endParaRPr lang="en-US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D41EC-19DA-4334-B34B-90C92A02889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775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0" name="Espace réservé du titre 8"/>
          <p:cNvSpPr>
            <a:spLocks noGrp="1"/>
          </p:cNvSpPr>
          <p:nvPr>
            <p:ph type="title"/>
          </p:nvPr>
        </p:nvSpPr>
        <p:spPr bwMode="auto">
          <a:xfrm>
            <a:off x="0" y="4410"/>
            <a:ext cx="9144000" cy="1143000"/>
          </a:xfrm>
          <a:prstGeom prst="rect">
            <a:avLst/>
          </a:prstGeom>
          <a:noFill/>
          <a:ln>
            <a:noFill/>
            <a:headEnd/>
            <a:tailEnd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none"/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 style du titre</a:t>
            </a:r>
            <a:endParaRPr lang="en-US" dirty="0" smtClean="0"/>
          </a:p>
        </p:txBody>
      </p:sp>
      <p:sp>
        <p:nvSpPr>
          <p:cNvPr id="1027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989138"/>
            <a:ext cx="8229600" cy="401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n>
                  <a:noFill/>
                </a:ln>
                <a:effectLst/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08A37B9-BC58-446D-B36C-A5148D525B1D}" type="datetimeFigureOut">
              <a:rPr lang="en-US" smtClean="0"/>
              <a:pPr>
                <a:defRPr/>
              </a:pPr>
              <a:t>12/12/2024</a:t>
            </a:fld>
            <a:endParaRPr lang="en-US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n>
                  <a:noFill/>
                </a:ln>
                <a:effectLst/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n>
                  <a:noFill/>
                </a:ln>
                <a:effectLst/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BD38B0D-010E-4743-9BBF-A5D8026FA354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  <p:cxnSp>
        <p:nvCxnSpPr>
          <p:cNvPr id="3" name="Connecteur droit 2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9337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3800" b="1" kern="0" baseline="0">
          <a:ln>
            <a:noFill/>
          </a:ln>
          <a:solidFill>
            <a:schemeClr val="tx1"/>
          </a:solidFill>
          <a:effectLst/>
          <a:latin typeface="Calibri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ln>
            <a:noFill/>
          </a:ln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ln>
            <a:noFill/>
          </a:ln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ln>
            <a:noFill/>
          </a:ln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ln>
            <a:noFill/>
          </a:ln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ln>
            <a:noFill/>
          </a:ln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ilar.org/" TargetMode="Externa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ovac.fr/" TargetMode="External"/><Relationship Id="rId2" Type="http://schemas.openxmlformats.org/officeDocument/2006/relationships/hyperlink" Target="https://professionnels.vaccination-info-service.fr/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6/j.medmal.2020.06.004" TargetMode="External"/><Relationship Id="rId7" Type="http://schemas.openxmlformats.org/officeDocument/2006/relationships/hyperlink" Target="https://www.omedit-normandie.fr/boite-a-outils/bon-usage/liste-des-medicaments-ecrasables/liste-des-medicaments-ecrasables,3184,3511.html" TargetMode="External"/><Relationship Id="rId2" Type="http://schemas.openxmlformats.org/officeDocument/2006/relationships/hyperlink" Target="https://doi.org/10.1016/j.medmal.2020.10.019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stabilis.org/" TargetMode="External"/><Relationship Id="rId5" Type="http://schemas.openxmlformats.org/officeDocument/2006/relationships/hyperlink" Target="https://www.antibiotree.ovh/" TargetMode="External"/><Relationship Id="rId4" Type="http://schemas.openxmlformats.org/officeDocument/2006/relationships/hyperlink" Target="https://www.infectiologie.com/UserFiles/File/groupe-atb/prep-et-adm-atb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meditbretagne.fr/activites-et-thematiques/infectiologie/boite-a-outils-infectiologie/epp-duree-traitement/" TargetMode="External"/><Relationship Id="rId2" Type="http://schemas.openxmlformats.org/officeDocument/2006/relationships/hyperlink" Target="https://www.omeditbretagne.fr/activites-et-thematiques/infectiologie/boite-a-outils-infectiologie/epp-iu-chez-le-sa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normantibio.fr/evaluation-des-pratiques/audits/audits,4261,5496.html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google.com/forms/d/e/1FAIpQLSf4fk27C57ylbfJQ-WL-GEiBtH83BtbfvnaVh3g7UhG5b2cwg/viewform" TargetMode="External"/><Relationship Id="rId3" Type="http://schemas.openxmlformats.org/officeDocument/2006/relationships/hyperlink" Target="https://medqual.fr/index.php/test-vaccination-quizz/quizzes/cas-clinique-vaccination-1/rattrapage-vaccinal" TargetMode="External"/><Relationship Id="rId7" Type="http://schemas.openxmlformats.org/officeDocument/2006/relationships/hyperlink" Target="https://medqual.fr/images/PRO/FORMATION/Elearning/REPONSES_-TEST-6.pdf" TargetMode="External"/><Relationship Id="rId2" Type="http://schemas.openxmlformats.org/officeDocument/2006/relationships/hyperlink" Target="https://medqual.fr/index.php/test-vaccination-quizz/quizzes/test-medqual-medecins/test-medqual-medecins-n-10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cs.google.com/forms/d/e/1FAIpQLSfsHOkLjKnvVosRigN-HpGzdOqHYH_Zq26yX7-qQNMeEnJU_w/viewform?usp=pp_url" TargetMode="External"/><Relationship Id="rId5" Type="http://schemas.openxmlformats.org/officeDocument/2006/relationships/hyperlink" Target="https://medqual.fr/images/PRO/FORMATION/Elearning/Correction-Test-5.pdf" TargetMode="External"/><Relationship Id="rId4" Type="http://schemas.openxmlformats.org/officeDocument/2006/relationships/hyperlink" Target="https://docs.google.com/forms/d/e/1FAIpQLSf-UKU8eYXnJELvQk2Bnvnr5Tturg4zbrTjAR0B_DUj3T-g5A/viewform?usp=pp_url" TargetMode="External"/><Relationship Id="rId9" Type="http://schemas.openxmlformats.org/officeDocument/2006/relationships/hyperlink" Target="https://medqual.fr/images/PRO/FORMATION/Elearning/Reponses-test-7.pdf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cpias-occitanie.fr/cratb-qui-sommes-nous/outils-pedagogiques-pour-les-ema/" TargetMode="External"/><Relationship Id="rId2" Type="http://schemas.openxmlformats.org/officeDocument/2006/relationships/hyperlink" Target="https://www.normantibio.fr/evaluation-des-pratiques/quizz-durees-d-antibiotherapie/quizz-duree-d-antibiotherapie-les-questions,5405,12482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issionantibiotix.ch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dqual.fr/images/PRO/FORMATION/FICHES_PATIENTS/OPIV.pdf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extranet.chu-bordeaux.fr/prog/defindex.php?idCor=Cor_c19177a9a65761075282103d9bd77156&amp;plein_ecran=1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-project.org/" TargetMode="External"/><Relationship Id="rId2" Type="http://schemas.openxmlformats.org/officeDocument/2006/relationships/hyperlink" Target="https://biostatgv.sentiweb.fr/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http://www.preventioninfection.fr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ectiologie.com/fr/diaporamas-recommandations.html" TargetMode="External"/><Relationship Id="rId7" Type="http://schemas.openxmlformats.org/officeDocument/2006/relationships/hyperlink" Target="https://www.infectiologie.com/fr/pillytrop.html" TargetMode="External"/><Relationship Id="rId2" Type="http://schemas.openxmlformats.org/officeDocument/2006/relationships/hyperlink" Target="https://www.infectiologie.com/fr/recommandations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infectiologie.com/fr/info-antibio.html" TargetMode="External"/><Relationship Id="rId5" Type="http://schemas.openxmlformats.org/officeDocument/2006/relationships/hyperlink" Target="https://www.infectiologie.com/fr/jni24-com.html" TargetMode="External"/><Relationship Id="rId4" Type="http://schemas.openxmlformats.org/officeDocument/2006/relationships/hyperlink" Target="https://www.infectiologie.com/fr/anciens-seminaires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1.png"/><Relationship Id="rId3" Type="http://schemas.openxmlformats.org/officeDocument/2006/relationships/hyperlink" Target="http://www.gilar.org/" TargetMode="External"/><Relationship Id="rId7" Type="http://schemas.openxmlformats.org/officeDocument/2006/relationships/hyperlink" Target="https://www.antibioest.org/" TargetMode="External"/><Relationship Id="rId12" Type="http://schemas.openxmlformats.org/officeDocument/2006/relationships/hyperlink" Target="https://www.antibiotiques-bretagne.fr/cratb/" TargetMode="External"/><Relationship Id="rId17" Type="http://schemas.openxmlformats.org/officeDocument/2006/relationships/image" Target="../media/image13.png"/><Relationship Id="rId2" Type="http://schemas.openxmlformats.org/officeDocument/2006/relationships/image" Target="../media/image5.png"/><Relationship Id="rId16" Type="http://schemas.openxmlformats.org/officeDocument/2006/relationships/hyperlink" Target="https://medqual.fr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0.png"/><Relationship Id="rId5" Type="http://schemas.openxmlformats.org/officeDocument/2006/relationships/hyperlink" Target="https://cratb-paca.fr/" TargetMode="External"/><Relationship Id="rId15" Type="http://schemas.openxmlformats.org/officeDocument/2006/relationships/image" Target="../media/image12.pn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hyperlink" Target="https://cratb-ile-de-france.fr/" TargetMode="External"/><Relationship Id="rId14" Type="http://schemas.openxmlformats.org/officeDocument/2006/relationships/hyperlink" Target="https://www.cratb-aura.f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csp.fr/Explore.cgi/avisrapports?Annee=&amp;Langue=&amp;Type=&amp;MC0=0&amp;MC1=849" TargetMode="External"/><Relationship Id="rId2" Type="http://schemas.openxmlformats.org/officeDocument/2006/relationships/hyperlink" Target="https://www.santepubliquefrance.fr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inrs.fr/publications/bdd/eficatt.html" TargetMode="External"/><Relationship Id="rId5" Type="http://schemas.openxmlformats.org/officeDocument/2006/relationships/hyperlink" Target="https://www.has-sante.fr/jcms/fc_2875208/fr/rechercher-une-recommandation-un-avis" TargetMode="External"/><Relationship Id="rId4" Type="http://schemas.openxmlformats.org/officeDocument/2006/relationships/hyperlink" Target="https://ansm.sante.fr/disponibilites-des-produits-de-sante/medicament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ilar.org/antibiogilar.html" TargetMode="External"/><Relationship Id="rId7" Type="http://schemas.openxmlformats.org/officeDocument/2006/relationships/hyperlink" Target="https://play.google.com/store/apps/details?id=com.recoantifongiques&amp;hl=fr" TargetMode="External"/><Relationship Id="rId2" Type="http://schemas.openxmlformats.org/officeDocument/2006/relationships/hyperlink" Target="https://antibioclic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antibiogarde.org/boutiques/index" TargetMode="External"/><Relationship Id="rId5" Type="http://schemas.openxmlformats.org/officeDocument/2006/relationships/hyperlink" Target="https://www.epopi.fr/" TargetMode="External"/><Relationship Id="rId4" Type="http://schemas.openxmlformats.org/officeDocument/2006/relationships/hyperlink" Target="https://guides.antibioest.org/#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bxbmi.com/" TargetMode="External"/><Relationship Id="rId2" Type="http://schemas.openxmlformats.org/officeDocument/2006/relationships/hyperlink" Target="https://sitegpr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theriaque.org/apps/interaction/itr_ordonnance.php" TargetMode="External"/><Relationship Id="rId5" Type="http://schemas.openxmlformats.org/officeDocument/2006/relationships/hyperlink" Target="https://www.ncbi.nlm.nih.gov/books/NBK547852/" TargetMode="External"/><Relationship Id="rId4" Type="http://schemas.openxmlformats.org/officeDocument/2006/relationships/hyperlink" Target="https://www.lecrat.fr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steur-lille.fr/centre-prevention-sante-longevite/vaccins-et-voyages/preparer-ses-voyages/" TargetMode="External"/><Relationship Id="rId2" Type="http://schemas.openxmlformats.org/officeDocument/2006/relationships/hyperlink" Target="https://promedmail.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astrium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"/>
          <p:cNvSpPr>
            <a:spLocks noGrp="1"/>
          </p:cNvSpPr>
          <p:nvPr>
            <p:ph type="ctrTitle"/>
          </p:nvPr>
        </p:nvSpPr>
        <p:spPr>
          <a:xfrm>
            <a:off x="268873" y="2204864"/>
            <a:ext cx="8893175" cy="1974255"/>
          </a:xfrm>
        </p:spPr>
        <p:txBody>
          <a:bodyPr/>
          <a:lstStyle/>
          <a:p>
            <a:r>
              <a:rPr lang="fr-FR" dirty="0" smtClean="0"/>
              <a:t>Outils </a:t>
            </a:r>
            <a:r>
              <a:rPr lang="fr-FR" dirty="0"/>
              <a:t>de prescription et d'adaptation des </a:t>
            </a:r>
            <a:r>
              <a:rPr lang="fr-FR" dirty="0" smtClean="0"/>
              <a:t>antibiotiques: </a:t>
            </a:r>
            <a:br>
              <a:rPr lang="fr-FR" dirty="0" smtClean="0"/>
            </a:br>
            <a:r>
              <a:rPr lang="fr-FR" dirty="0" smtClean="0"/>
              <a:t>Promenade sur le web</a:t>
            </a:r>
          </a:p>
        </p:txBody>
      </p:sp>
      <p:sp>
        <p:nvSpPr>
          <p:cNvPr id="7" name="Rectangle 6"/>
          <p:cNvSpPr/>
          <p:nvPr/>
        </p:nvSpPr>
        <p:spPr>
          <a:xfrm>
            <a:off x="467544" y="4865200"/>
            <a:ext cx="4824536" cy="338554"/>
          </a:xfrm>
          <a:prstGeom prst="rect">
            <a:avLst/>
          </a:prstGeom>
          <a:solidFill>
            <a:schemeClr val="bg2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fr-FR" sz="16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 S. Alfandari, Infectiologie, CHU </a:t>
            </a:r>
            <a:r>
              <a:rPr lang="fr-FR" sz="1600" b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Lille/CH </a:t>
            </a:r>
            <a:r>
              <a:rPr lang="fr-FR" sz="1600" b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Tourcoing</a:t>
            </a:r>
            <a:endParaRPr lang="fr-FR" sz="1600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6034844" y="5014891"/>
            <a:ext cx="2441103" cy="566738"/>
            <a:chOff x="114673" y="6291262"/>
            <a:chExt cx="2441103" cy="566738"/>
          </a:xfrm>
        </p:grpSpPr>
        <p:pic>
          <p:nvPicPr>
            <p:cNvPr id="8" name="Picture 2" descr="GILAR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673" y="6291262"/>
              <a:ext cx="1490662" cy="5667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ZoneTexte 8"/>
            <p:cNvSpPr txBox="1"/>
            <p:nvPr/>
          </p:nvSpPr>
          <p:spPr>
            <a:xfrm>
              <a:off x="755576" y="6389965"/>
              <a:ext cx="180020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solidFill>
                    <a:srgbClr val="002060"/>
                  </a:solidFill>
                </a:rPr>
                <a:t>www.gilar.org  </a:t>
              </a:r>
              <a:endParaRPr lang="fr-FR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10" name="ZoneTexte 9"/>
          <p:cNvSpPr txBox="1"/>
          <p:nvPr/>
        </p:nvSpPr>
        <p:spPr>
          <a:xfrm>
            <a:off x="0" y="1008192"/>
            <a:ext cx="9144000" cy="40011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DUACAI 12/12/24</a:t>
            </a:r>
            <a:endParaRPr lang="fr-FR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advTm="35317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hlinkClick r:id="rId2"/>
              </a:rPr>
              <a:t>Vaccination info service « pro »</a:t>
            </a:r>
            <a:endParaRPr lang="fr-FR" dirty="0" smtClean="0"/>
          </a:p>
          <a:p>
            <a:r>
              <a:rPr lang="fr-FR" dirty="0" smtClean="0">
                <a:hlinkClick r:id="rId3"/>
              </a:rPr>
              <a:t>Infovac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Vaccination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1156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916832"/>
            <a:ext cx="8435280" cy="4090268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Perfusion continue</a:t>
            </a:r>
          </a:p>
          <a:p>
            <a:pPr lvl="1"/>
            <a:r>
              <a:rPr lang="fr-FR" b="1" dirty="0">
                <a:hlinkClick r:id="rId2"/>
              </a:rPr>
              <a:t>Home intravenous </a:t>
            </a:r>
            <a:r>
              <a:rPr lang="fr-FR" b="1" dirty="0" err="1">
                <a:hlinkClick r:id="rId2"/>
              </a:rPr>
              <a:t>antibiotherapy</a:t>
            </a:r>
            <a:r>
              <a:rPr lang="fr-FR" b="1" dirty="0">
                <a:hlinkClick r:id="rId2"/>
              </a:rPr>
              <a:t> and the proper use of </a:t>
            </a:r>
            <a:r>
              <a:rPr lang="fr-FR" b="1" dirty="0" err="1">
                <a:hlinkClick r:id="rId2"/>
              </a:rPr>
              <a:t>elastomeric</a:t>
            </a:r>
            <a:r>
              <a:rPr lang="fr-FR" b="1" dirty="0">
                <a:hlinkClick r:id="rId2"/>
              </a:rPr>
              <a:t> </a:t>
            </a:r>
            <a:r>
              <a:rPr lang="fr-FR" b="1" dirty="0" err="1">
                <a:hlinkClick r:id="rId2"/>
              </a:rPr>
              <a:t>pumps</a:t>
            </a:r>
            <a:r>
              <a:rPr lang="fr-FR" b="1" dirty="0"/>
              <a:t> IDN 2021</a:t>
            </a:r>
          </a:p>
          <a:p>
            <a:pPr lvl="1"/>
            <a:r>
              <a:rPr lang="fr-FR" b="1" u="sng" dirty="0">
                <a:hlinkClick r:id="rId3"/>
              </a:rPr>
              <a:t>Modalités d'utilisation des antibiotiques par voie intraveineuse au domicile</a:t>
            </a:r>
            <a:r>
              <a:rPr lang="fr-FR" b="1" dirty="0"/>
              <a:t> IDN 2021</a:t>
            </a:r>
          </a:p>
          <a:p>
            <a:pPr lvl="1"/>
            <a:r>
              <a:rPr lang="fr-FR" b="1" dirty="0">
                <a:hlinkClick r:id="rId4"/>
              </a:rPr>
              <a:t>Préparation et administration des antibiotiques par voie injectable</a:t>
            </a:r>
            <a:r>
              <a:rPr lang="fr-FR" b="1" dirty="0"/>
              <a:t> mmi </a:t>
            </a:r>
            <a:r>
              <a:rPr lang="fr-FR" b="1" dirty="0" smtClean="0"/>
              <a:t>2016</a:t>
            </a:r>
          </a:p>
          <a:p>
            <a:pPr lvl="1"/>
            <a:r>
              <a:rPr lang="fr-FR" b="1" dirty="0" smtClean="0">
                <a:hlinkClick r:id="rId5"/>
              </a:rPr>
              <a:t>Antibiotree.ovh </a:t>
            </a:r>
            <a:endParaRPr lang="fr-FR" b="1" dirty="0" smtClean="0"/>
          </a:p>
          <a:p>
            <a:pPr lvl="1"/>
            <a:r>
              <a:rPr lang="fr-FR" b="1" dirty="0" smtClean="0">
                <a:hlinkClick r:id="rId6"/>
              </a:rPr>
              <a:t>Stabilis.org </a:t>
            </a:r>
            <a:endParaRPr lang="fr-FR" b="1" dirty="0"/>
          </a:p>
          <a:p>
            <a:r>
              <a:rPr lang="fr-FR" dirty="0"/>
              <a:t>Médicaments (dont anti infectieux) </a:t>
            </a:r>
            <a:r>
              <a:rPr lang="fr-FR" dirty="0" smtClean="0"/>
              <a:t>écrasables:</a:t>
            </a:r>
          </a:p>
          <a:p>
            <a:pPr lvl="1"/>
            <a:r>
              <a:rPr lang="fr-FR" b="1" dirty="0" smtClean="0">
                <a:hlinkClick r:id="rId7"/>
              </a:rPr>
              <a:t>OMEDIT Normandie</a:t>
            </a:r>
            <a:endParaRPr lang="fr-FR" b="1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Administration des médicaments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4753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hlinkClick r:id="rId2"/>
              </a:rPr>
              <a:t>IU sujet âgé</a:t>
            </a:r>
            <a:endParaRPr lang="fr-FR" dirty="0" smtClean="0"/>
          </a:p>
          <a:p>
            <a:r>
              <a:rPr lang="fr-FR" dirty="0" smtClean="0">
                <a:hlinkClick r:id="rId3"/>
              </a:rPr>
              <a:t>Pertinence ATB &gt;</a:t>
            </a:r>
            <a:r>
              <a:rPr lang="fr-FR" dirty="0" smtClean="0">
                <a:hlinkClick r:id="rId3"/>
              </a:rPr>
              <a:t>7j</a:t>
            </a:r>
            <a:endParaRPr lang="fr-FR" dirty="0" smtClean="0"/>
          </a:p>
          <a:p>
            <a:r>
              <a:rPr lang="fr-FR" dirty="0" smtClean="0">
                <a:hlinkClick r:id="rId4"/>
              </a:rPr>
              <a:t>Audit amoxicilline-acide clavulanique</a:t>
            </a:r>
            <a:endParaRPr lang="fr-FR" dirty="0"/>
          </a:p>
          <a:p>
            <a:pPr marL="109537" indent="0"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Modules d’EPP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16291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hlinkClick r:id="rId2"/>
              </a:rPr>
              <a:t>Exacerbation </a:t>
            </a:r>
            <a:r>
              <a:rPr lang="fr-FR" dirty="0">
                <a:hlinkClick r:id="rId2"/>
              </a:rPr>
              <a:t>de BPCO</a:t>
            </a:r>
            <a:endParaRPr lang="fr-FR" dirty="0"/>
          </a:p>
          <a:p>
            <a:r>
              <a:rPr lang="fr-FR" dirty="0" smtClean="0">
                <a:hlinkClick r:id="rId3"/>
              </a:rPr>
              <a:t>Rattrapage </a:t>
            </a:r>
            <a:r>
              <a:rPr lang="fr-FR" dirty="0">
                <a:hlinkClick r:id="rId3"/>
              </a:rPr>
              <a:t>vaccinal </a:t>
            </a:r>
            <a:r>
              <a:rPr lang="fr-FR" dirty="0"/>
              <a:t>(hors COVID) </a:t>
            </a:r>
          </a:p>
          <a:p>
            <a:r>
              <a:rPr lang="fr-FR" dirty="0" smtClean="0">
                <a:hlinkClick r:id="rId4"/>
              </a:rPr>
              <a:t>Durée </a:t>
            </a:r>
            <a:r>
              <a:rPr lang="fr-FR" dirty="0">
                <a:hlinkClick r:id="rId4"/>
              </a:rPr>
              <a:t>d'antibiothérapie, conduite à tenir devant un ECBU + et allergie à la pénicilline</a:t>
            </a:r>
            <a:r>
              <a:rPr lang="fr-FR" dirty="0"/>
              <a:t>. </a:t>
            </a:r>
            <a:r>
              <a:rPr lang="fr-FR" dirty="0">
                <a:hlinkClick r:id="rId5"/>
              </a:rPr>
              <a:t>Réponses sous format PDF</a:t>
            </a:r>
            <a:endParaRPr lang="fr-FR" dirty="0"/>
          </a:p>
          <a:p>
            <a:r>
              <a:rPr lang="fr-FR" dirty="0" smtClean="0">
                <a:hlinkClick r:id="rId6"/>
              </a:rPr>
              <a:t>Neutropénie </a:t>
            </a:r>
            <a:r>
              <a:rPr lang="fr-FR" dirty="0">
                <a:hlinkClick r:id="rId6"/>
              </a:rPr>
              <a:t>fébrile et 3 vignettes cliniques dermatologie</a:t>
            </a:r>
            <a:r>
              <a:rPr lang="fr-FR" dirty="0"/>
              <a:t>. </a:t>
            </a:r>
            <a:r>
              <a:rPr lang="fr-FR" dirty="0">
                <a:hlinkClick r:id="rId7"/>
              </a:rPr>
              <a:t>Réponses sous format PDF</a:t>
            </a:r>
            <a:endParaRPr lang="fr-FR" dirty="0"/>
          </a:p>
          <a:p>
            <a:r>
              <a:rPr lang="fr-FR" dirty="0" smtClean="0">
                <a:hlinkClick r:id="rId8"/>
              </a:rPr>
              <a:t>Diarrhées </a:t>
            </a:r>
            <a:r>
              <a:rPr lang="fr-FR" dirty="0">
                <a:hlinkClick r:id="rId8"/>
              </a:rPr>
              <a:t>aiguës et vignettes cliniques de dermatologie.</a:t>
            </a:r>
            <a:r>
              <a:rPr lang="fr-FR" dirty="0"/>
              <a:t> </a:t>
            </a:r>
            <a:r>
              <a:rPr lang="fr-FR" dirty="0">
                <a:hlinkClick r:id="rId9"/>
              </a:rPr>
              <a:t>Réponses sous format PDF.</a:t>
            </a:r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Modules de e-learning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2215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hlinkClick r:id="rId2"/>
              </a:rPr>
              <a:t>QUIZZ Durées de </a:t>
            </a:r>
            <a:r>
              <a:rPr lang="fr-FR" dirty="0" smtClean="0">
                <a:hlinkClick r:id="rId2"/>
              </a:rPr>
              <a:t>l'antibiothérapie</a:t>
            </a:r>
            <a:endParaRPr lang="fr-FR" dirty="0" smtClean="0"/>
          </a:p>
          <a:p>
            <a:r>
              <a:rPr lang="fr-FR" dirty="0" smtClean="0">
                <a:hlinkClick r:id="rId3"/>
              </a:rPr>
              <a:t>Jeu de rôle</a:t>
            </a:r>
            <a:endParaRPr lang="fr-FR" dirty="0" smtClean="0"/>
          </a:p>
          <a:p>
            <a:r>
              <a:rPr lang="fr-FR" dirty="0" smtClean="0">
                <a:hlinkClick r:id="rId4"/>
              </a:rPr>
              <a:t>Jeux en ligne</a:t>
            </a:r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Jeux et quizz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59447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Documents </a:t>
            </a:r>
            <a:r>
              <a:rPr lang="fr-FR" dirty="0" smtClean="0"/>
              <a:t>patients</a:t>
            </a:r>
            <a:endParaRPr lang="fr-F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28085" y="11009"/>
            <a:ext cx="3574944" cy="677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80727"/>
            <a:ext cx="4059769" cy="5802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93633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SFTP/</a:t>
            </a:r>
            <a:r>
              <a:rPr lang="fr-FR" dirty="0" err="1" smtClean="0"/>
              <a:t>docamed</a:t>
            </a:r>
            <a:r>
              <a:rPr lang="fr-FR" dirty="0" smtClean="0"/>
              <a:t>: source d’info sur les traitements mais pas du tout adapté à l’infectiologie</a:t>
            </a:r>
          </a:p>
          <a:p>
            <a:pPr lvl="1"/>
            <a:r>
              <a:rPr lang="fr-FR" dirty="0" smtClean="0"/>
              <a:t>Utilise des </a:t>
            </a:r>
            <a:r>
              <a:rPr lang="fr-FR" dirty="0" err="1" smtClean="0"/>
              <a:t>recos</a:t>
            </a:r>
            <a:r>
              <a:rPr lang="fr-FR" dirty="0" smtClean="0"/>
              <a:t> anciennes, par ex endocardite Europe 2016</a:t>
            </a:r>
          </a:p>
          <a:p>
            <a:r>
              <a:rPr lang="fr-FR" dirty="0" smtClean="0"/>
              <a:t>Vidal: lecture rigide de l’AMM</a:t>
            </a:r>
          </a:p>
          <a:p>
            <a:pPr lvl="1"/>
            <a:r>
              <a:rPr lang="fr-FR" dirty="0" smtClean="0"/>
              <a:t>Daptomycine (option EI: IPTM grave à SA)</a:t>
            </a:r>
          </a:p>
          <a:p>
            <a:pPr lvl="2"/>
            <a:r>
              <a:rPr lang="fr-FR" b="1" dirty="0">
                <a:solidFill>
                  <a:srgbClr val="FF0000"/>
                </a:solidFill>
              </a:rPr>
              <a:t>6</a:t>
            </a:r>
            <a:r>
              <a:rPr lang="fr-FR" dirty="0"/>
              <a:t> mg/kg </a:t>
            </a:r>
            <a:r>
              <a:rPr lang="fr-FR" dirty="0" smtClean="0">
                <a:solidFill>
                  <a:srgbClr val="0033CC"/>
                </a:solidFill>
              </a:rPr>
              <a:t>(10 à 12 en vrai)</a:t>
            </a:r>
          </a:p>
          <a:p>
            <a:pPr lvl="1"/>
            <a:r>
              <a:rPr lang="fr-FR" dirty="0" smtClean="0"/>
              <a:t>Amikacine</a:t>
            </a:r>
          </a:p>
          <a:p>
            <a:pPr lvl="2"/>
            <a:r>
              <a:rPr lang="fr-FR" dirty="0"/>
              <a:t>15 à 30 mg/kg en 1 à </a:t>
            </a:r>
            <a:r>
              <a:rPr lang="fr-FR" b="1" dirty="0">
                <a:solidFill>
                  <a:srgbClr val="FF0000"/>
                </a:solidFill>
              </a:rPr>
              <a:t>3 </a:t>
            </a:r>
            <a:r>
              <a:rPr lang="fr-FR" b="1" dirty="0" smtClean="0">
                <a:solidFill>
                  <a:srgbClr val="FF0000"/>
                </a:solidFill>
              </a:rPr>
              <a:t>prises </a:t>
            </a:r>
            <a:r>
              <a:rPr lang="fr-FR" dirty="0" smtClean="0">
                <a:solidFill>
                  <a:srgbClr val="0033CC"/>
                </a:solidFill>
              </a:rPr>
              <a:t>(que </a:t>
            </a:r>
            <a:r>
              <a:rPr lang="fr-FR" dirty="0" err="1" smtClean="0">
                <a:solidFill>
                  <a:srgbClr val="0033CC"/>
                </a:solidFill>
              </a:rPr>
              <a:t>monodose</a:t>
            </a:r>
            <a:r>
              <a:rPr lang="fr-FR" dirty="0" smtClean="0">
                <a:solidFill>
                  <a:srgbClr val="0033CC"/>
                </a:solidFill>
              </a:rPr>
              <a:t>)</a:t>
            </a:r>
          </a:p>
          <a:p>
            <a:pPr lvl="2"/>
            <a:r>
              <a:rPr lang="fr-FR" dirty="0"/>
              <a:t>Posologie maximale: 1 500 mg par 24 </a:t>
            </a:r>
            <a:r>
              <a:rPr lang="fr-FR" dirty="0" smtClean="0"/>
              <a:t>heures </a:t>
            </a:r>
            <a:r>
              <a:rPr lang="fr-FR" dirty="0" smtClean="0">
                <a:solidFill>
                  <a:srgbClr val="0033CC"/>
                </a:solidFill>
              </a:rPr>
              <a:t>(pas de dose limite)</a:t>
            </a:r>
          </a:p>
          <a:p>
            <a:pPr lvl="1"/>
            <a:r>
              <a:rPr lang="fr-FR" dirty="0" smtClean="0"/>
              <a:t>Ceftazidime (option bactériémie, NF, </a:t>
            </a:r>
            <a:r>
              <a:rPr lang="fr-FR" dirty="0" err="1" smtClean="0"/>
              <a:t>etc</a:t>
            </a:r>
            <a:r>
              <a:rPr lang="fr-FR" dirty="0" smtClean="0"/>
              <a:t>)</a:t>
            </a:r>
          </a:p>
          <a:p>
            <a:pPr lvl="2"/>
            <a:r>
              <a:rPr lang="fr-FR" dirty="0" smtClean="0"/>
              <a:t>Perfusion continue 4 </a:t>
            </a:r>
            <a:r>
              <a:rPr lang="fr-FR" dirty="0"/>
              <a:t>à 6 g 1 fois par </a:t>
            </a:r>
            <a:r>
              <a:rPr lang="fr-FR" dirty="0" smtClean="0"/>
              <a:t>jour </a:t>
            </a:r>
            <a:r>
              <a:rPr lang="fr-FR" dirty="0" smtClean="0">
                <a:solidFill>
                  <a:srgbClr val="0033CC"/>
                </a:solidFill>
              </a:rPr>
              <a:t>(or stabilité max 8h</a:t>
            </a:r>
            <a:r>
              <a:rPr lang="fr-FR" dirty="0" smtClean="0">
                <a:solidFill>
                  <a:srgbClr val="0033CC"/>
                </a:solidFill>
              </a:rPr>
              <a:t>)</a:t>
            </a:r>
          </a:p>
          <a:p>
            <a:r>
              <a:rPr lang="fr-FR" dirty="0" smtClean="0"/>
              <a:t>Bug control: appli sur µorganismes et moyens de prévention</a:t>
            </a:r>
          </a:p>
          <a:p>
            <a:pPr lvl="1"/>
            <a:r>
              <a:rPr lang="fr-FR" dirty="0" smtClean="0">
                <a:hlinkClick r:id="rId2"/>
              </a:rPr>
              <a:t>Quelques erreurs</a:t>
            </a:r>
            <a:endParaRPr lang="fr-FR" dirty="0" smtClean="0"/>
          </a:p>
          <a:p>
            <a:pPr lvl="2"/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trucs un peu ratés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849700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Icône De Logo De Linkedin Symbole Social De Media Contacts D'affaires  Vecteur Image éditorial - Illustration du logo, vente: 1242502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057" y="1484784"/>
            <a:ext cx="1469443" cy="1210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916832"/>
            <a:ext cx="4906888" cy="4090268"/>
          </a:xfrm>
        </p:spPr>
        <p:txBody>
          <a:bodyPr/>
          <a:lstStyle/>
          <a:p>
            <a:r>
              <a:rPr lang="fr-FR" dirty="0" err="1" smtClean="0"/>
              <a:t>Linkedin</a:t>
            </a:r>
            <a:endParaRPr lang="fr-FR" dirty="0" smtClean="0"/>
          </a:p>
          <a:p>
            <a:r>
              <a:rPr lang="fr-FR" dirty="0" err="1" smtClean="0"/>
              <a:t>Bluesky</a:t>
            </a:r>
            <a:r>
              <a:rPr lang="fr-FR" dirty="0" smtClean="0"/>
              <a:t>: </a:t>
            </a:r>
          </a:p>
          <a:p>
            <a:pPr lvl="1"/>
            <a:r>
              <a:rPr lang="fr-FR" dirty="0" smtClean="0"/>
              <a:t>Très grosse communauté </a:t>
            </a:r>
            <a:r>
              <a:rPr lang="fr-FR" dirty="0" err="1" smtClean="0"/>
              <a:t>infectiologique</a:t>
            </a:r>
            <a:r>
              <a:rPr lang="fr-FR" dirty="0" smtClean="0"/>
              <a:t> anglophone</a:t>
            </a:r>
          </a:p>
          <a:p>
            <a:pPr lvl="1"/>
            <a:r>
              <a:rPr lang="fr-FR" dirty="0" smtClean="0"/>
              <a:t>Encore peu de Français mais ca monte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Réseaux sociaux « pro »</a:t>
            </a:r>
            <a:endParaRPr lang="fr-FR" dirty="0"/>
          </a:p>
        </p:txBody>
      </p:sp>
      <p:pic>
        <p:nvPicPr>
          <p:cNvPr id="4" name="Picture 2" descr="Image">
            <a:extLst>
              <a:ext uri="{FF2B5EF4-FFF2-40B4-BE49-F238E27FC236}">
                <a16:creationId xmlns="" xmlns:a16="http://schemas.microsoft.com/office/drawing/2014/main" id="{A74A3F0A-5625-24A6-F29C-EC54A5609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3086" y="962447"/>
            <a:ext cx="2204864" cy="2204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2" descr="symbole bluesky sur fr.wikipedia.or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AutoShape 4" descr="symbole bluesky sur fr.wikipedia.or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0" name="Picture 6" descr="Bluesky Social — Wikipédi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355" y="4077073"/>
            <a:ext cx="783260" cy="69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20696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Faire des </a:t>
            </a:r>
            <a:r>
              <a:rPr lang="fr-FR" dirty="0" err="1" smtClean="0"/>
              <a:t>stats</a:t>
            </a:r>
            <a:r>
              <a:rPr lang="fr-FR" dirty="0" smtClean="0"/>
              <a:t> sans logiciel: </a:t>
            </a:r>
            <a:r>
              <a:rPr lang="fr-FR" dirty="0" smtClean="0">
                <a:hlinkClick r:id="rId2"/>
              </a:rPr>
              <a:t>BiostaTGV.sentiweb.fr 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calculs via le logiciel de statistique </a:t>
            </a:r>
            <a:r>
              <a:rPr lang="fr-FR" dirty="0" smtClean="0">
                <a:hlinkClick r:id="rId3"/>
              </a:rPr>
              <a:t>R</a:t>
            </a:r>
            <a:r>
              <a:rPr lang="fr-FR" dirty="0" smtClean="0"/>
              <a:t>.</a:t>
            </a:r>
          </a:p>
          <a:p>
            <a:pPr lvl="1"/>
            <a:r>
              <a:rPr lang="fr-FR" dirty="0" smtClean="0"/>
              <a:t>12 tests statistiques</a:t>
            </a:r>
          </a:p>
          <a:p>
            <a:pPr lvl="1"/>
            <a:r>
              <a:rPr lang="fr-FR" dirty="0" smtClean="0"/>
              <a:t>Etudes cliniques </a:t>
            </a:r>
          </a:p>
          <a:p>
            <a:pPr lvl="2"/>
            <a:r>
              <a:rPr lang="fr-FR" dirty="0" smtClean="0"/>
              <a:t>Comment planifier son étude</a:t>
            </a:r>
          </a:p>
          <a:p>
            <a:pPr lvl="2"/>
            <a:r>
              <a:rPr lang="fr-FR" dirty="0" smtClean="0"/>
              <a:t>Calculer son nombre de sujets nécessaires</a:t>
            </a:r>
          </a:p>
          <a:p>
            <a:pPr lvl="2"/>
            <a:r>
              <a:rPr lang="fr-FR" dirty="0" smtClean="0"/>
              <a:t>S'informer sur la rédaction de son protocole</a:t>
            </a:r>
          </a:p>
          <a:p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Autres outils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193147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39552" y="1254484"/>
            <a:ext cx="8229600" cy="4090268"/>
          </a:xfrm>
        </p:spPr>
        <p:txBody>
          <a:bodyPr/>
          <a:lstStyle/>
          <a:p>
            <a:r>
              <a:rPr lang="fr-FR" dirty="0" smtClean="0"/>
              <a:t>REPIA: </a:t>
            </a:r>
            <a:r>
              <a:rPr lang="fr-FR" dirty="0" smtClean="0">
                <a:hlinkClick r:id="rId2"/>
              </a:rPr>
              <a:t>réseau de prévention des infections et de l’antibiorésistance</a:t>
            </a:r>
            <a:endParaRPr lang="fr-FR" dirty="0" smtClean="0"/>
          </a:p>
          <a:p>
            <a:pPr lvl="1"/>
            <a:r>
              <a:rPr lang="fr-FR" dirty="0" smtClean="0"/>
              <a:t>Multiples données/outils</a:t>
            </a:r>
          </a:p>
          <a:p>
            <a:pPr lvl="1"/>
            <a:r>
              <a:rPr lang="fr-FR" dirty="0" smtClean="0"/>
              <a:t>1 volet BUA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Pour la PCI</a:t>
            </a:r>
            <a:endParaRPr lang="fr-F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924944"/>
            <a:ext cx="7115969" cy="3558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774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 outils pour la pratique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Sites internet</a:t>
            </a:r>
          </a:p>
          <a:p>
            <a:r>
              <a:rPr lang="fr-FR" dirty="0" smtClean="0"/>
              <a:t>Applications</a:t>
            </a:r>
          </a:p>
          <a:p>
            <a:r>
              <a:rPr lang="fr-FR" dirty="0" smtClean="0"/>
              <a:t>Logiciels</a:t>
            </a:r>
          </a:p>
          <a:p>
            <a:r>
              <a:rPr lang="fr-FR" dirty="0" smtClean="0"/>
              <a:t>Documents</a:t>
            </a:r>
          </a:p>
          <a:p>
            <a:r>
              <a:rPr lang="fr-FR" dirty="0" smtClean="0"/>
              <a:t>Liste de discussion</a:t>
            </a:r>
          </a:p>
          <a:p>
            <a:r>
              <a:rPr lang="fr-FR" dirty="0" smtClean="0"/>
              <a:t>Newsletters</a:t>
            </a:r>
          </a:p>
          <a:p>
            <a:r>
              <a:rPr lang="fr-FR" dirty="0" smtClean="0"/>
              <a:t>Réseaux sociaux</a:t>
            </a:r>
          </a:p>
          <a:p>
            <a:r>
              <a:rPr lang="fr-FR" dirty="0" smtClean="0"/>
              <a:t>Construction de questionnaires</a:t>
            </a:r>
          </a:p>
          <a:p>
            <a:r>
              <a:rPr lang="fr-FR" dirty="0" smtClean="0"/>
              <a:t>E-learning</a:t>
            </a:r>
          </a:p>
          <a:p>
            <a:r>
              <a:rPr lang="fr-FR" dirty="0" smtClean="0"/>
              <a:t>Jeux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67855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Un site pour les rassembler tous</a:t>
            </a:r>
            <a:br>
              <a:rPr lang="fr-FR" dirty="0"/>
            </a:br>
            <a:r>
              <a:rPr lang="fr-FR" dirty="0" smtClean="0"/>
              <a:t>Infectiologie.com</a:t>
            </a:r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3098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ln>
                  <a:solidFill>
                    <a:schemeClr val="accent1"/>
                  </a:solidFill>
                </a:ln>
                <a:hlinkClick r:id="rId2"/>
              </a:rPr>
              <a:t>Recommandations par site</a:t>
            </a:r>
            <a:endParaRPr lang="fr-FR" dirty="0">
              <a:ln>
                <a:solidFill>
                  <a:schemeClr val="accent1"/>
                </a:solidFill>
              </a:ln>
            </a:endParaRPr>
          </a:p>
          <a:p>
            <a:pPr lvl="1"/>
            <a:r>
              <a:rPr lang="fr-FR" sz="2700" dirty="0">
                <a:ln>
                  <a:solidFill>
                    <a:schemeClr val="accent1"/>
                  </a:solidFill>
                </a:ln>
                <a:hlinkClick r:id="rId3"/>
              </a:rPr>
              <a:t>Diaporamas adaptables</a:t>
            </a:r>
            <a:endParaRPr lang="fr-FR" sz="2700" dirty="0">
              <a:ln>
                <a:solidFill>
                  <a:schemeClr val="accent1"/>
                </a:solidFill>
              </a:ln>
            </a:endParaRPr>
          </a:p>
          <a:p>
            <a:r>
              <a:rPr lang="fr-FR" dirty="0">
                <a:ln>
                  <a:solidFill>
                    <a:schemeClr val="accent1"/>
                  </a:solidFill>
                </a:ln>
                <a:hlinkClick r:id="rId4"/>
              </a:rPr>
              <a:t>Support de cours DES/DU/DPC</a:t>
            </a:r>
            <a:endParaRPr lang="fr-FR" dirty="0">
              <a:ln>
                <a:solidFill>
                  <a:schemeClr val="accent1"/>
                </a:solidFill>
              </a:ln>
            </a:endParaRPr>
          </a:p>
          <a:p>
            <a:r>
              <a:rPr lang="fr-FR" dirty="0">
                <a:ln>
                  <a:solidFill>
                    <a:schemeClr val="accent1"/>
                  </a:solidFill>
                </a:ln>
                <a:hlinkClick r:id="rId5"/>
              </a:rPr>
              <a:t>Diaporamas de congrès</a:t>
            </a:r>
            <a:endParaRPr lang="fr-FR" dirty="0">
              <a:ln>
                <a:solidFill>
                  <a:schemeClr val="accent1"/>
                </a:solidFill>
              </a:ln>
            </a:endParaRPr>
          </a:p>
          <a:p>
            <a:r>
              <a:rPr lang="fr-FR" dirty="0" smtClean="0">
                <a:ln>
                  <a:solidFill>
                    <a:schemeClr val="accent1"/>
                  </a:solidFill>
                </a:ln>
                <a:hlinkClick r:id="rId6"/>
              </a:rPr>
              <a:t>Info-</a:t>
            </a:r>
            <a:r>
              <a:rPr lang="fr-FR" dirty="0" err="1" smtClean="0">
                <a:ln>
                  <a:solidFill>
                    <a:schemeClr val="accent1"/>
                  </a:solidFill>
                </a:ln>
                <a:hlinkClick r:id="rId6"/>
              </a:rPr>
              <a:t>antibio</a:t>
            </a:r>
            <a:endParaRPr lang="fr-FR" dirty="0" smtClean="0">
              <a:ln>
                <a:solidFill>
                  <a:schemeClr val="accent1"/>
                </a:solidFill>
              </a:ln>
            </a:endParaRPr>
          </a:p>
          <a:p>
            <a:r>
              <a:rPr lang="fr-FR" dirty="0" smtClean="0">
                <a:ln>
                  <a:solidFill>
                    <a:schemeClr val="accent1"/>
                  </a:solidFill>
                </a:ln>
                <a:hlinkClick r:id="rId7"/>
              </a:rPr>
              <a:t>Livre de médecine </a:t>
            </a:r>
            <a:r>
              <a:rPr lang="fr-FR" dirty="0" smtClean="0">
                <a:ln>
                  <a:solidFill>
                    <a:schemeClr val="accent1"/>
                  </a:solidFill>
                </a:ln>
                <a:hlinkClick r:id="rId7"/>
              </a:rPr>
              <a:t>tropicale</a:t>
            </a:r>
            <a:endParaRPr lang="fr-FR" dirty="0" smtClean="0">
              <a:ln>
                <a:solidFill>
                  <a:schemeClr val="accent1"/>
                </a:solidFill>
              </a:ln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Sites </a:t>
            </a:r>
            <a:r>
              <a:rPr lang="fr-FR" dirty="0"/>
              <a:t>internet: </a:t>
            </a:r>
            <a:r>
              <a:rPr lang="fr-FR" dirty="0" smtClean="0"/>
              <a:t>Infectiologie.com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648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Newsletter</a:t>
            </a:r>
            <a:r>
              <a:rPr lang="fr-FR" dirty="0"/>
              <a:t> Infectiologie.com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0" y="1412776"/>
            <a:ext cx="457200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300" y="763576"/>
            <a:ext cx="4465692" cy="600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9702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15 CRATB</a:t>
            </a:r>
          </a:p>
          <a:p>
            <a:r>
              <a:rPr lang="fr-FR" dirty="0" smtClean="0"/>
              <a:t>8 avec un site propre</a:t>
            </a:r>
          </a:p>
          <a:p>
            <a:pPr lvl="1"/>
            <a:r>
              <a:rPr lang="fr-FR" dirty="0" smtClean="0"/>
              <a:t>Animation de réseaux</a:t>
            </a:r>
          </a:p>
          <a:p>
            <a:pPr lvl="1"/>
            <a:r>
              <a:rPr lang="fr-FR" dirty="0" smtClean="0"/>
              <a:t>Production de documents</a:t>
            </a:r>
          </a:p>
          <a:p>
            <a:pPr lvl="1"/>
            <a:r>
              <a:rPr lang="fr-FR" smtClean="0"/>
              <a:t>Webinaires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Sites internet: les CRATB</a:t>
            </a:r>
            <a:endParaRPr lang="fr-FR" dirty="0"/>
          </a:p>
        </p:txBody>
      </p:sp>
      <p:pic>
        <p:nvPicPr>
          <p:cNvPr id="4" name="Picture 10">
            <a:extLst>
              <a:ext uri="{FF2B5EF4-FFF2-40B4-BE49-F238E27FC236}">
                <a16:creationId xmlns="" xmlns:a16="http://schemas.microsoft.com/office/drawing/2014/main" id="{934B2CF8-25D3-8052-C67A-9D8A1AA14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31575" y="1963266"/>
            <a:ext cx="2339212" cy="2791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entre Régional en Antibiothérapie (CRATB) des Hauts de France">
            <a:hlinkClick r:id="rId3"/>
            <a:extLst>
              <a:ext uri="{FF2B5EF4-FFF2-40B4-BE49-F238E27FC236}">
                <a16:creationId xmlns="" xmlns:a16="http://schemas.microsoft.com/office/drawing/2014/main" id="{35653D93-B4F3-2190-C056-910D47EFEC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32033" y="1484784"/>
            <a:ext cx="1905000" cy="115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hlinkClick r:id="rId5"/>
            <a:extLst>
              <a:ext uri="{FF2B5EF4-FFF2-40B4-BE49-F238E27FC236}">
                <a16:creationId xmlns="" xmlns:a16="http://schemas.microsoft.com/office/drawing/2014/main" id="{0CA581D5-A877-8D7C-BC17-CA88C3515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5702" y="5137043"/>
            <a:ext cx="1736576" cy="1152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>
            <a:hlinkClick r:id="rId7"/>
            <a:extLst>
              <a:ext uri="{FF2B5EF4-FFF2-40B4-BE49-F238E27FC236}">
                <a16:creationId xmlns="" xmlns:a16="http://schemas.microsoft.com/office/drawing/2014/main" id="{7E85C26B-9CA3-EF2A-627B-E0176F7C9C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33381" y="3661879"/>
            <a:ext cx="1876425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5">
            <a:hlinkClick r:id="rId9"/>
            <a:extLst>
              <a:ext uri="{FF2B5EF4-FFF2-40B4-BE49-F238E27FC236}">
                <a16:creationId xmlns="" xmlns:a16="http://schemas.microsoft.com/office/drawing/2014/main" id="{2C81488C-A355-902C-C079-E444BE6171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00916" y="5076118"/>
            <a:ext cx="14573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>
            <a:extLst>
              <a:ext uri="{FF2B5EF4-FFF2-40B4-BE49-F238E27FC236}">
                <a16:creationId xmlns="" xmlns:a16="http://schemas.microsoft.com/office/drawing/2014/main" id="{193A1462-A471-52F0-12B0-0C357B3497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09806" y="5142793"/>
            <a:ext cx="152400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7">
            <a:hlinkClick r:id="rId12"/>
            <a:extLst>
              <a:ext uri="{FF2B5EF4-FFF2-40B4-BE49-F238E27FC236}">
                <a16:creationId xmlns="" xmlns:a16="http://schemas.microsoft.com/office/drawing/2014/main" id="{70EFAA1B-47B9-A9BA-964B-AD120565F9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40301" y="5318607"/>
            <a:ext cx="2309812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8">
            <a:hlinkClick r:id="rId14"/>
            <a:extLst>
              <a:ext uri="{FF2B5EF4-FFF2-40B4-BE49-F238E27FC236}">
                <a16:creationId xmlns="" xmlns:a16="http://schemas.microsoft.com/office/drawing/2014/main" id="{9B607887-7301-B80F-FEF0-0EC968F15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1111" y="6156025"/>
            <a:ext cx="1857375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">
            <a:hlinkClick r:id="rId16"/>
            <a:extLst>
              <a:ext uri="{FF2B5EF4-FFF2-40B4-BE49-F238E27FC236}">
                <a16:creationId xmlns="" xmlns:a16="http://schemas.microsoft.com/office/drawing/2014/main" id="{42D77332-ED2F-8898-8FFB-713C23CB1E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4092079"/>
            <a:ext cx="2716472" cy="6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0690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hlinkClick r:id="rId2"/>
              </a:rPr>
              <a:t>Santé publique France</a:t>
            </a:r>
            <a:endParaRPr lang="fr-FR" dirty="0" smtClean="0"/>
          </a:p>
          <a:p>
            <a:r>
              <a:rPr lang="fr-FR" dirty="0" smtClean="0">
                <a:hlinkClick r:id="rId3"/>
              </a:rPr>
              <a:t>Haut conseil de la santé publique</a:t>
            </a:r>
            <a:endParaRPr lang="fr-FR" dirty="0" smtClean="0"/>
          </a:p>
          <a:p>
            <a:r>
              <a:rPr lang="fr-FR" dirty="0" smtClean="0">
                <a:hlinkClick r:id="rId4"/>
              </a:rPr>
              <a:t>ANSM</a:t>
            </a:r>
            <a:endParaRPr lang="fr-FR" dirty="0" smtClean="0"/>
          </a:p>
          <a:p>
            <a:r>
              <a:rPr lang="fr-FR" dirty="0" smtClean="0">
                <a:hlinkClick r:id="rId5"/>
              </a:rPr>
              <a:t>HAS</a:t>
            </a:r>
            <a:endParaRPr lang="fr-FR" dirty="0" smtClean="0"/>
          </a:p>
          <a:p>
            <a:r>
              <a:rPr lang="fr-FR" dirty="0" smtClean="0">
                <a:hlinkClick r:id="rId6"/>
              </a:rPr>
              <a:t>INRS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Sites internet: les </a:t>
            </a:r>
            <a:r>
              <a:rPr lang="fr-FR" dirty="0" smtClean="0"/>
              <a:t>institutionnels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3706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ln>
                  <a:solidFill>
                    <a:schemeClr val="accent1"/>
                  </a:solidFill>
                </a:ln>
                <a:hlinkClick r:id="rId2"/>
              </a:rPr>
              <a:t>Antibioclic</a:t>
            </a:r>
            <a:r>
              <a:rPr lang="fr-FR" dirty="0">
                <a:ln>
                  <a:solidFill>
                    <a:schemeClr val="accent1"/>
                  </a:solidFill>
                </a:ln>
              </a:rPr>
              <a:t> </a:t>
            </a:r>
          </a:p>
          <a:p>
            <a:r>
              <a:rPr lang="fr-FR" dirty="0">
                <a:ln>
                  <a:solidFill>
                    <a:schemeClr val="accent1"/>
                  </a:solidFill>
                </a:ln>
                <a:hlinkClick r:id="rId3"/>
              </a:rPr>
              <a:t>Antibiogilar</a:t>
            </a:r>
            <a:r>
              <a:rPr lang="fr-FR" dirty="0">
                <a:ln>
                  <a:solidFill>
                    <a:schemeClr val="accent1"/>
                  </a:solidFill>
                </a:ln>
              </a:rPr>
              <a:t>        </a:t>
            </a:r>
          </a:p>
          <a:p>
            <a:r>
              <a:rPr lang="fr-FR" dirty="0">
                <a:ln>
                  <a:solidFill>
                    <a:schemeClr val="accent1"/>
                  </a:solidFill>
                </a:ln>
                <a:hlinkClick r:id="rId4"/>
              </a:rPr>
              <a:t>Antibioguide</a:t>
            </a:r>
            <a:r>
              <a:rPr lang="fr-FR" dirty="0">
                <a:ln>
                  <a:solidFill>
                    <a:schemeClr val="accent1"/>
                  </a:solidFill>
                </a:ln>
              </a:rPr>
              <a:t>      </a:t>
            </a:r>
          </a:p>
          <a:p>
            <a:r>
              <a:rPr lang="fr-FR" dirty="0">
                <a:ln>
                  <a:solidFill>
                    <a:schemeClr val="accent1"/>
                  </a:solidFill>
                </a:ln>
                <a:hlinkClick r:id="rId5"/>
              </a:rPr>
              <a:t>ePOPI</a:t>
            </a:r>
            <a:r>
              <a:rPr lang="fr-FR" dirty="0">
                <a:ln>
                  <a:solidFill>
                    <a:schemeClr val="accent1"/>
                  </a:solidFill>
                </a:ln>
              </a:rPr>
              <a:t>      </a:t>
            </a:r>
          </a:p>
          <a:p>
            <a:r>
              <a:rPr lang="fr-FR" dirty="0">
                <a:ln>
                  <a:solidFill>
                    <a:schemeClr val="accent1"/>
                  </a:solidFill>
                </a:ln>
                <a:hlinkClick r:id="rId6"/>
              </a:rPr>
              <a:t>Antibiogarde</a:t>
            </a:r>
            <a:endParaRPr lang="fr-FR" dirty="0">
              <a:ln>
                <a:solidFill>
                  <a:schemeClr val="accent1"/>
                </a:solidFill>
              </a:ln>
            </a:endParaRPr>
          </a:p>
          <a:p>
            <a:r>
              <a:rPr lang="fr-FR" dirty="0" smtClean="0">
                <a:ln>
                  <a:solidFill>
                    <a:schemeClr val="accent1"/>
                  </a:solidFill>
                </a:ln>
                <a:hlinkClick r:id="rId7"/>
              </a:rPr>
              <a:t>Fongique</a:t>
            </a:r>
            <a:r>
              <a:rPr lang="fr-FR" dirty="0">
                <a:ln>
                  <a:solidFill>
                    <a:schemeClr val="accent1"/>
                  </a:solidFill>
                </a:ln>
              </a:rPr>
              <a:t>  </a:t>
            </a:r>
            <a:r>
              <a:rPr lang="fr-FR" dirty="0" smtClean="0">
                <a:ln>
                  <a:solidFill>
                    <a:schemeClr val="accent1"/>
                  </a:solidFill>
                </a:ln>
              </a:rPr>
              <a:t>APHP</a:t>
            </a:r>
          </a:p>
          <a:p>
            <a:r>
              <a:rPr lang="fr-FR" dirty="0" smtClean="0">
                <a:ln>
                  <a:solidFill>
                    <a:schemeClr val="accent1"/>
                  </a:solidFill>
                </a:ln>
              </a:rPr>
              <a:t>Trousseau de poche (pédiatrie)</a:t>
            </a:r>
            <a:endParaRPr lang="fr-FR" dirty="0">
              <a:ln>
                <a:solidFill>
                  <a:schemeClr val="accent1"/>
                </a:solidFill>
              </a:ln>
            </a:endParaRPr>
          </a:p>
          <a:p>
            <a:r>
              <a:rPr lang="fr-FR" dirty="0" smtClean="0">
                <a:ln>
                  <a:solidFill>
                    <a:schemeClr val="accent1"/>
                  </a:solidFill>
                </a:ln>
              </a:rPr>
              <a:t>En projet</a:t>
            </a:r>
          </a:p>
          <a:p>
            <a:pPr lvl="1"/>
            <a:r>
              <a:rPr lang="fr-FR" dirty="0" smtClean="0">
                <a:ln>
                  <a:solidFill>
                    <a:schemeClr val="accent1"/>
                  </a:solidFill>
                </a:ln>
              </a:rPr>
              <a:t>Application « recommandations SPILF </a:t>
            </a:r>
            <a:r>
              <a:rPr lang="fr-FR" dirty="0" smtClean="0">
                <a:ln>
                  <a:solidFill>
                    <a:schemeClr val="accent1"/>
                  </a:solidFill>
                </a:ln>
              </a:rPr>
              <a:t>»a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Applications</a:t>
            </a:r>
          </a:p>
        </p:txBody>
      </p:sp>
    </p:spTree>
    <p:extLst>
      <p:ext uri="{BB962C8B-B14F-4D97-AF65-F5344CB8AC3E}">
        <p14:creationId xmlns:p14="http://schemas.microsoft.com/office/powerpoint/2010/main" val="215167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ln>
                  <a:solidFill>
                    <a:schemeClr val="accent1"/>
                  </a:solidFill>
                </a:ln>
                <a:hlinkClick r:id="rId2"/>
              </a:rPr>
              <a:t>Insuffisance rénale</a:t>
            </a:r>
            <a:endParaRPr lang="fr-FR" dirty="0">
              <a:ln>
                <a:solidFill>
                  <a:schemeClr val="accent1"/>
                </a:solidFill>
              </a:ln>
            </a:endParaRPr>
          </a:p>
          <a:p>
            <a:r>
              <a:rPr lang="fr-FR" dirty="0">
                <a:ln>
                  <a:solidFill>
                    <a:schemeClr val="accent1"/>
                  </a:solidFill>
                </a:ln>
                <a:hlinkClick r:id="rId3"/>
              </a:rPr>
              <a:t>Obésité</a:t>
            </a:r>
            <a:endParaRPr lang="fr-FR" dirty="0">
              <a:ln>
                <a:solidFill>
                  <a:schemeClr val="accent1"/>
                </a:solidFill>
              </a:ln>
            </a:endParaRPr>
          </a:p>
          <a:p>
            <a:r>
              <a:rPr lang="fr-FR" dirty="0" smtClean="0">
                <a:ln>
                  <a:solidFill>
                    <a:schemeClr val="accent1"/>
                  </a:solidFill>
                </a:ln>
                <a:hlinkClick r:id="rId4"/>
              </a:rPr>
              <a:t>Grossesse</a:t>
            </a:r>
            <a:endParaRPr lang="fr-FR" dirty="0" smtClean="0">
              <a:ln>
                <a:solidFill>
                  <a:schemeClr val="accent1"/>
                </a:solidFill>
              </a:ln>
            </a:endParaRPr>
          </a:p>
          <a:p>
            <a:r>
              <a:rPr lang="fr-FR" dirty="0" smtClean="0">
                <a:ln>
                  <a:solidFill>
                    <a:schemeClr val="accent1"/>
                  </a:solidFill>
                </a:ln>
                <a:hlinkClick r:id="rId5"/>
              </a:rPr>
              <a:t>Toxicité hépatique</a:t>
            </a:r>
            <a:endParaRPr lang="fr-FR" dirty="0" smtClean="0">
              <a:ln>
                <a:solidFill>
                  <a:schemeClr val="accent1"/>
                </a:solidFill>
              </a:ln>
            </a:endParaRPr>
          </a:p>
          <a:p>
            <a:r>
              <a:rPr lang="fr-FR" dirty="0" smtClean="0">
                <a:ln>
                  <a:solidFill>
                    <a:schemeClr val="accent1"/>
                  </a:solidFill>
                </a:ln>
                <a:hlinkClick r:id="rId6"/>
              </a:rPr>
              <a:t>Interactions médicamenteuses</a:t>
            </a:r>
            <a:endParaRPr lang="fr-FR" dirty="0">
              <a:ln>
                <a:solidFill>
                  <a:schemeClr val="accent1"/>
                </a:solidFill>
              </a:ln>
            </a:endParaRP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Populations particulières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6673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hlinkClick r:id="rId2"/>
              </a:rPr>
              <a:t>Promed</a:t>
            </a:r>
            <a:endParaRPr lang="fr-FR" dirty="0" smtClean="0"/>
          </a:p>
          <a:p>
            <a:r>
              <a:rPr lang="fr-FR" dirty="0" smtClean="0">
                <a:hlinkClick r:id="rId3"/>
              </a:rPr>
              <a:t>Pasteur </a:t>
            </a:r>
            <a:r>
              <a:rPr lang="fr-FR" dirty="0" smtClean="0">
                <a:hlinkClick r:id="rId3"/>
              </a:rPr>
              <a:t>Lille</a:t>
            </a:r>
            <a:endParaRPr lang="fr-FR" dirty="0" smtClean="0"/>
          </a:p>
          <a:p>
            <a:r>
              <a:rPr lang="fr-FR" dirty="0" smtClean="0">
                <a:hlinkClick r:id="rId4"/>
              </a:rPr>
              <a:t>Santé-voyages.com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Voyage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65744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23567</TotalTime>
  <Words>275</Words>
  <Application>Microsoft Office PowerPoint</Application>
  <PresentationFormat>Affichage à l'écran (4:3)</PresentationFormat>
  <Paragraphs>114</Paragraphs>
  <Slides>20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1_Concourse</vt:lpstr>
      <vt:lpstr>Outils de prescription et d'adaptation des antibiotiques:  Promenade sur le web</vt:lpstr>
      <vt:lpstr>Des outils pour la pratique</vt:lpstr>
      <vt:lpstr>Sites internet: Infectiologie.com</vt:lpstr>
      <vt:lpstr>Newsletter Infectiologie.com</vt:lpstr>
      <vt:lpstr>Sites internet: les CRATB</vt:lpstr>
      <vt:lpstr>Sites internet: les institutionnels</vt:lpstr>
      <vt:lpstr>Applications</vt:lpstr>
      <vt:lpstr>Populations particulières</vt:lpstr>
      <vt:lpstr>Voyage</vt:lpstr>
      <vt:lpstr>Vaccination</vt:lpstr>
      <vt:lpstr>Administration des médicaments</vt:lpstr>
      <vt:lpstr>Modules d’EPP</vt:lpstr>
      <vt:lpstr>Modules de e-learning</vt:lpstr>
      <vt:lpstr>Jeux et quizz</vt:lpstr>
      <vt:lpstr>Documents patients</vt:lpstr>
      <vt:lpstr>Les trucs un peu ratés</vt:lpstr>
      <vt:lpstr>Réseaux sociaux « pro »</vt:lpstr>
      <vt:lpstr>Autres outils</vt:lpstr>
      <vt:lpstr>Pour la PCI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ABT-SOT</dc:title>
  <dc:creator>Serge Alfandari</dc:creator>
  <cp:lastModifiedBy>serge alfandari</cp:lastModifiedBy>
  <cp:revision>1069</cp:revision>
  <dcterms:created xsi:type="dcterms:W3CDTF">2010-11-21T17:00:31Z</dcterms:created>
  <dcterms:modified xsi:type="dcterms:W3CDTF">2024-12-12T07:18:01Z</dcterms:modified>
</cp:coreProperties>
</file>