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535" r:id="rId2"/>
    <p:sldId id="519" r:id="rId3"/>
    <p:sldId id="498" r:id="rId4"/>
    <p:sldId id="551" r:id="rId5"/>
    <p:sldId id="552" r:id="rId6"/>
    <p:sldId id="553" r:id="rId7"/>
    <p:sldId id="554" r:id="rId8"/>
    <p:sldId id="529" r:id="rId9"/>
    <p:sldId id="545" r:id="rId10"/>
    <p:sldId id="555" r:id="rId11"/>
    <p:sldId id="538" r:id="rId12"/>
    <p:sldId id="560" r:id="rId13"/>
    <p:sldId id="557" r:id="rId14"/>
    <p:sldId id="544" r:id="rId15"/>
    <p:sldId id="539" r:id="rId16"/>
    <p:sldId id="537" r:id="rId17"/>
    <p:sldId id="540" r:id="rId18"/>
    <p:sldId id="541" r:id="rId19"/>
    <p:sldId id="542" r:id="rId20"/>
    <p:sldId id="536" r:id="rId21"/>
    <p:sldId id="558" r:id="rId22"/>
    <p:sldId id="506" r:id="rId23"/>
    <p:sldId id="55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  <a:srgbClr val="66FF33"/>
    <a:srgbClr val="99FFCC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0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08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"/>
    </p:cViewPr>
  </p:sorterViewPr>
  <p:notesViewPr>
    <p:cSldViewPr>
      <p:cViewPr varScale="1">
        <p:scale>
          <a:sx n="78" d="100"/>
          <a:sy n="78" d="100"/>
        </p:scale>
        <p:origin x="-24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06192BC-70C3-4B44-8AA0-582E54BB5FFF}" type="datetimeFigureOut">
              <a:rPr lang="fr-FR"/>
              <a:pPr>
                <a:defRPr/>
              </a:pPr>
              <a:t>15/03/2023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4C48AF-134E-4738-BF1B-FBE8D3F0D1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653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F381A8-8F03-4555-B90E-AA07083F591E}" type="datetimeFigureOut">
              <a:rPr lang="fr-FR"/>
              <a:pPr>
                <a:defRPr/>
              </a:pPr>
              <a:t>15/03/2023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170842-495D-4162-9D46-A319E9685D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682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Ces définitions de patients à risque sont moins</a:t>
            </a:r>
            <a:r>
              <a:rPr lang="fr-FR" baseline="0" dirty="0" smtClean="0"/>
              <a:t> détaillées, et ne sont pas stratifiées par niveau de risque, à l’inverse de ce qui a été proposé par la SF2H en 2016 dans les </a:t>
            </a:r>
            <a:r>
              <a:rPr lang="fr-FR" baseline="0" dirty="0" err="1" smtClean="0"/>
              <a:t>recos</a:t>
            </a:r>
            <a:r>
              <a:rPr lang="fr-FR" baseline="0" dirty="0" smtClean="0"/>
              <a:t> pour la prévention de l’infection chez l’ID, (</a:t>
            </a:r>
            <a:r>
              <a:rPr lang="fr-FR" baseline="0" dirty="0" err="1" smtClean="0"/>
              <a:t>Zahar</a:t>
            </a:r>
            <a:r>
              <a:rPr lang="fr-FR" baseline="0" dirty="0" smtClean="0"/>
              <a:t> et al </a:t>
            </a:r>
            <a:r>
              <a:rPr lang="fr-FR" sz="1100" dirty="0">
                <a:cs typeface="+mn-cs"/>
              </a:rPr>
              <a:t>J </a:t>
            </a:r>
            <a:r>
              <a:rPr lang="fr-FR" sz="1100" dirty="0" err="1">
                <a:cs typeface="+mn-cs"/>
              </a:rPr>
              <a:t>Mycol</a:t>
            </a:r>
            <a:r>
              <a:rPr lang="fr-FR" sz="1100" dirty="0">
                <a:cs typeface="+mn-cs"/>
              </a:rPr>
              <a:t> Med. 2017 Dec;27(4):449-456.)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260904-CE45-41AA-B0AB-8111C2245D32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07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2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7292-053B-488A-9642-3953A00210FA}" type="datetimeFigureOut">
              <a:rPr lang="en-US"/>
              <a:pPr>
                <a:defRPr/>
              </a:pPr>
              <a:t>3/15/2023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AC411-2F2E-4A6B-8D14-D7C61EC28AF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74B46-821F-45BC-AF9D-44EBF6C21F6C}" type="datetimeFigureOut">
              <a:rPr lang="en-US"/>
              <a:pPr>
                <a:defRPr/>
              </a:pPr>
              <a:t>3/15/2023</a:t>
            </a:fld>
            <a:endParaRPr lang="en-US" dirty="0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1012D-9953-49B4-AC00-8E2FE487E6C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884C2-5705-4163-8360-4CB3529DDE49}" type="datetimeFigureOut">
              <a:rPr lang="en-US"/>
              <a:pPr>
                <a:defRPr/>
              </a:pPr>
              <a:t>3/15/2023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DE362-706A-4959-8EA2-98D62F4A3C0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61CE6-046B-4649-B49A-FD49B7F34850}" type="datetimeFigureOut">
              <a:rPr lang="en-US"/>
              <a:pPr>
                <a:defRPr/>
              </a:pPr>
              <a:t>3/15/2023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AF8F-F602-45FD-92FB-515F323A8EC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43917-24E0-49AE-B013-B9A741A0EA15}" type="datetimeFigureOut">
              <a:rPr lang="en-US"/>
              <a:pPr>
                <a:defRPr/>
              </a:pPr>
              <a:t>3/15/2023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E8BE-9E8F-4D41-85BD-BA817C71DB6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DE4D2-3B9B-4713-AB9E-553B635A6228}" type="datetimeFigureOut">
              <a:rPr lang="en-US"/>
              <a:pPr>
                <a:defRPr/>
              </a:pPr>
              <a:t>3/15/2023</a:t>
            </a:fld>
            <a:endParaRPr lang="en-US" dirty="0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6070-1E16-4012-B790-8FB675D991B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D4694-44D7-4176-B647-5FA88419F715}" type="datetimeFigureOut">
              <a:rPr lang="en-US"/>
              <a:pPr>
                <a:defRPr/>
              </a:pPr>
              <a:t>3/15/2023</a:t>
            </a:fld>
            <a:endParaRPr lang="en-US" dirty="0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29197-E88B-4735-B078-F57D9B38971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017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017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1D3CE-A705-4F76-B43F-A666534F8F27}" type="datetimeFigureOut">
              <a:rPr lang="en-US"/>
              <a:pPr>
                <a:defRPr/>
              </a:pPr>
              <a:t>3/15/2023</a:t>
            </a:fld>
            <a:endParaRPr lang="en-US" dirty="0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4DA04-DF0D-4E3A-909F-A80C17C9C44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989138"/>
            <a:ext cx="8229600" cy="4017962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DF020-E2ED-4FAB-ACAD-B9D8DB1D73F8}" type="datetimeFigureOut">
              <a:rPr lang="en-US"/>
              <a:pPr>
                <a:defRPr/>
              </a:pPr>
              <a:t>3/15/2023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98C78-1FE1-4FBC-A1BB-CA85E135B30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8229600" cy="1008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89138"/>
            <a:ext cx="8229600" cy="401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EB2F9BB8-2830-4E49-A646-E9CE2D0BEEB9}" type="datetimeFigureOut">
              <a:rPr lang="en-US"/>
              <a:pPr>
                <a:defRPr/>
              </a:pPr>
              <a:t>3/15/2023</a:t>
            </a:fld>
            <a:endParaRPr lang="en-US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Calibri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961D4ABE-150E-4928-8D37-A448191A5E3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  <p:sldLayoutId id="2147483667" r:id="rId3"/>
    <p:sldLayoutId id="2147483666" r:id="rId4"/>
    <p:sldLayoutId id="2147483665" r:id="rId5"/>
    <p:sldLayoutId id="2147483664" r:id="rId6"/>
    <p:sldLayoutId id="2147483663" r:id="rId7"/>
    <p:sldLayoutId id="2147483662" r:id="rId8"/>
    <p:sldLayoutId id="2147483661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0"/>
          <p:cNvSpPr>
            <a:spLocks noGrp="1"/>
          </p:cNvSpPr>
          <p:nvPr>
            <p:ph type="ctrTitle"/>
          </p:nvPr>
        </p:nvSpPr>
        <p:spPr>
          <a:xfrm>
            <a:off x="107504" y="1412776"/>
            <a:ext cx="8568952" cy="2160240"/>
          </a:xfrm>
        </p:spPr>
        <p:txBody>
          <a:bodyPr/>
          <a:lstStyle/>
          <a:p>
            <a:pPr>
              <a:defRPr/>
            </a:pPr>
            <a:r>
              <a:rPr lang="fr-FR" sz="3600" dirty="0"/>
              <a:t>Risque infectieux et </a:t>
            </a:r>
            <a:r>
              <a:rPr lang="fr-FR" sz="3600" dirty="0" smtClean="0"/>
              <a:t>prévention, focus sur:</a:t>
            </a:r>
            <a:br>
              <a:rPr lang="fr-FR" sz="3600" dirty="0" smtClean="0"/>
            </a:br>
            <a:r>
              <a:rPr lang="fr-FR" sz="3600" dirty="0"/>
              <a:t>-</a:t>
            </a:r>
            <a:r>
              <a:rPr lang="fr-FR" sz="3600" dirty="0" smtClean="0"/>
              <a:t> </a:t>
            </a:r>
            <a:r>
              <a:rPr lang="fr-FR" sz="3600" dirty="0"/>
              <a:t>hématologie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- infections </a:t>
            </a:r>
            <a:r>
              <a:rPr lang="fr-FR" sz="3600" dirty="0"/>
              <a:t>fongiques</a:t>
            </a:r>
            <a:endParaRPr lang="fr-FR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207963" y="116632"/>
            <a:ext cx="8468493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dirty="0" smtClean="0">
                <a:latin typeface="Berlin Sans FB Demi" panose="020E0802020502020306" pitchFamily="34" charset="0"/>
              </a:rPr>
              <a:t>DUACAI 17 Mars 2023</a:t>
            </a:r>
            <a:endParaRPr lang="fr-FR" dirty="0">
              <a:latin typeface="Berlin Sans FB Demi" panose="020E0802020502020306" pitchFamily="34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114673" y="6192559"/>
            <a:ext cx="2441103" cy="566738"/>
            <a:chOff x="114673" y="6291262"/>
            <a:chExt cx="2441103" cy="566738"/>
          </a:xfrm>
        </p:grpSpPr>
        <p:pic>
          <p:nvPicPr>
            <p:cNvPr id="10" name="Picture 2" descr="GILA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673" y="6291262"/>
              <a:ext cx="1490662" cy="566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ZoneTexte 10"/>
            <p:cNvSpPr txBox="1"/>
            <p:nvPr/>
          </p:nvSpPr>
          <p:spPr>
            <a:xfrm>
              <a:off x="755576" y="6389965"/>
              <a:ext cx="1800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2060"/>
                  </a:solidFill>
                </a:rPr>
                <a:t>www.gilar.org  </a:t>
              </a:r>
              <a:endParaRPr lang="fr-FR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08657" y="4509120"/>
            <a:ext cx="5803503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chemeClr val="tx1"/>
                </a:solidFill>
                <a:latin typeface="Calibri" pitchFamily="34" charset="0"/>
              </a:rPr>
              <a:t>Dr S. Alfandari</a:t>
            </a:r>
          </a:p>
          <a:p>
            <a:pPr marL="1095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109538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  <a:tab pos="9093200" algn="l"/>
              </a:tabLst>
              <a:defRPr/>
            </a:pPr>
            <a:r>
              <a:rPr lang="fr-FR" dirty="0">
                <a:solidFill>
                  <a:schemeClr val="tx1"/>
                </a:solidFill>
                <a:latin typeface="Calibri" pitchFamily="34" charset="0"/>
              </a:rPr>
              <a:t>Infectiologue et Hygiéniste, CH Tourcoing</a:t>
            </a:r>
          </a:p>
          <a:p>
            <a:pPr marL="1095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109538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  <a:tab pos="9093200" algn="l"/>
              </a:tabLst>
              <a:defRPr/>
            </a:pPr>
            <a:r>
              <a:rPr lang="fr-FR" dirty="0">
                <a:solidFill>
                  <a:schemeClr val="tx1"/>
                </a:solidFill>
                <a:latin typeface="Calibri" pitchFamily="34" charset="0"/>
              </a:rPr>
              <a:t>Infectiologue du Service des Maladies du </a:t>
            </a:r>
            <a:r>
              <a:rPr lang="fr-FR" sz="1600" dirty="0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ang</a:t>
            </a:r>
            <a:r>
              <a:rPr lang="fr-FR" dirty="0">
                <a:solidFill>
                  <a:schemeClr val="tx1"/>
                </a:solidFill>
                <a:latin typeface="Calibri" pitchFamily="34" charset="0"/>
              </a:rPr>
              <a:t>, CHRU Lille</a:t>
            </a:r>
            <a:endParaRPr lang="fr-FR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515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risque fongique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191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mtClean="0"/>
              <a:t>Estimation du poids épidémiologique des infections fongiques graves en France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017962"/>
          </a:xfrm>
        </p:spPr>
        <p:txBody>
          <a:bodyPr/>
          <a:lstStyle/>
          <a:p>
            <a:r>
              <a:rPr lang="fr-FR" sz="2300" smtClean="0"/>
              <a:t>Près d’1 million d’infections fongiques en 2014 en France</a:t>
            </a:r>
          </a:p>
          <a:p>
            <a:r>
              <a:rPr lang="fr-FR" sz="2300" smtClean="0"/>
              <a:t>Près de 5000 à risque vital aigu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651500" y="6488113"/>
            <a:ext cx="3282950" cy="36671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/>
              <a:t>Gangneux, J Mycol Med  2016</a:t>
            </a:r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946400"/>
            <a:ext cx="856932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23850" y="5827713"/>
            <a:ext cx="8496300" cy="2159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323850" y="4314825"/>
            <a:ext cx="8496300" cy="9366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24172" y="4077072"/>
            <a:ext cx="8496300" cy="215900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029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(305 cas / 12 CHU / 2005-2007)</a:t>
            </a:r>
          </a:p>
          <a:p>
            <a:r>
              <a:rPr lang="fr-FR" dirty="0" smtClean="0"/>
              <a:t>Incidence greffe</a:t>
            </a:r>
          </a:p>
          <a:p>
            <a:pPr lvl="2"/>
            <a:r>
              <a:rPr lang="fr-FR" dirty="0" smtClean="0"/>
              <a:t>8,1% pour allogreffe</a:t>
            </a:r>
          </a:p>
          <a:p>
            <a:pPr lvl="2"/>
            <a:r>
              <a:rPr lang="fr-FR" dirty="0" smtClean="0"/>
              <a:t>0,8% pour autogreffe</a:t>
            </a:r>
          </a:p>
          <a:p>
            <a:r>
              <a:rPr lang="fr-FR" dirty="0" smtClean="0"/>
              <a:t>Autres hémopathies:</a:t>
            </a:r>
          </a:p>
          <a:p>
            <a:pPr lvl="1"/>
            <a:r>
              <a:rPr lang="fr-FR" dirty="0" smtClean="0"/>
              <a:t>Pas d’incidence mais seulement des proportions relatives</a:t>
            </a:r>
          </a:p>
          <a:p>
            <a:pPr lvl="2"/>
            <a:r>
              <a:rPr lang="fr-FR" dirty="0" smtClean="0"/>
              <a:t>90 LAM: 30% des cas (</a:t>
            </a:r>
            <a:r>
              <a:rPr lang="fr-FR" dirty="0" err="1" smtClean="0"/>
              <a:t>moy</a:t>
            </a:r>
            <a:r>
              <a:rPr lang="fr-FR" dirty="0" smtClean="0"/>
              <a:t>: 2,5 / centre / an)</a:t>
            </a:r>
          </a:p>
          <a:p>
            <a:pPr lvl="2"/>
            <a:r>
              <a:rPr lang="fr-FR" dirty="0" smtClean="0"/>
              <a:t>21 LAL: 7%</a:t>
            </a:r>
          </a:p>
          <a:p>
            <a:pPr lvl="2"/>
            <a:r>
              <a:rPr lang="fr-FR" dirty="0" smtClean="0"/>
              <a:t>25 SMD:  8%</a:t>
            </a:r>
          </a:p>
          <a:p>
            <a:pPr lvl="2"/>
            <a:r>
              <a:rPr lang="fr-FR" dirty="0" smtClean="0"/>
              <a:t>42 Lymphome: 14%</a:t>
            </a:r>
          </a:p>
          <a:p>
            <a:pPr lvl="2"/>
            <a:r>
              <a:rPr lang="fr-FR" dirty="0" smtClean="0"/>
              <a:t>26 LLC: 9%</a:t>
            </a:r>
          </a:p>
          <a:p>
            <a:pPr lvl="2"/>
            <a:r>
              <a:rPr lang="fr-FR" dirty="0" smtClean="0"/>
              <a:t>13 MM : 4%</a:t>
            </a:r>
          </a:p>
          <a:p>
            <a:r>
              <a:rPr lang="fr-FR" dirty="0" smtClean="0"/>
              <a:t>Un article plus ancien</a:t>
            </a:r>
          </a:p>
          <a:p>
            <a:pPr lvl="1"/>
            <a:r>
              <a:rPr lang="fr-FR" dirty="0" smtClean="0"/>
              <a:t>LAM 8%</a:t>
            </a:r>
          </a:p>
          <a:p>
            <a:pPr lvl="1"/>
            <a:r>
              <a:rPr lang="fr-FR" dirty="0" smtClean="0"/>
              <a:t>LAL 6,3%</a:t>
            </a:r>
          </a:p>
        </p:txBody>
      </p:sp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Aspergillose et hémopathies malignes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6292597" y="2708920"/>
            <a:ext cx="2254250" cy="366713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err="1"/>
              <a:t>Lortholary</a:t>
            </a:r>
            <a:r>
              <a:rPr lang="fr-FR" dirty="0"/>
              <a:t> CMI </a:t>
            </a:r>
            <a:r>
              <a:rPr lang="fr-FR" dirty="0" smtClean="0"/>
              <a:t>2011</a:t>
            </a:r>
            <a:endParaRPr lang="fr-FR" dirty="0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4427984" y="5335188"/>
            <a:ext cx="1864613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/>
              <a:t>Cornet JHI </a:t>
            </a:r>
            <a:r>
              <a:rPr lang="fr-FR" dirty="0" smtClean="0"/>
              <a:t>2002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391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090987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fr-FR" dirty="0" smtClean="0"/>
              <a:t>KT veineux central +/- alimentation parentérale</a:t>
            </a:r>
          </a:p>
          <a:p>
            <a:pPr>
              <a:defRPr/>
            </a:pPr>
            <a:r>
              <a:rPr lang="fr-FR" dirty="0" smtClean="0"/>
              <a:t>Antibiothérapie à large spectre</a:t>
            </a:r>
          </a:p>
          <a:p>
            <a:pPr>
              <a:defRPr/>
            </a:pPr>
            <a:r>
              <a:rPr lang="fr-FR" dirty="0" err="1" smtClean="0"/>
              <a:t>Mucite</a:t>
            </a:r>
            <a:endParaRPr lang="fr-FR" dirty="0" smtClean="0"/>
          </a:p>
          <a:p>
            <a:pPr>
              <a:defRPr/>
            </a:pPr>
            <a:r>
              <a:rPr lang="fr-FR" dirty="0" smtClean="0"/>
              <a:t>Longue durée de la neutropénie</a:t>
            </a:r>
          </a:p>
          <a:p>
            <a:pPr>
              <a:defRPr/>
            </a:pPr>
            <a:r>
              <a:rPr lang="fr-FR" dirty="0" smtClean="0"/>
              <a:t>En hématologie</a:t>
            </a:r>
          </a:p>
          <a:p>
            <a:pPr lvl="1">
              <a:defRPr/>
            </a:pPr>
            <a:r>
              <a:rPr lang="fr-FR" dirty="0" smtClean="0"/>
              <a:t>Colonisation à Candida </a:t>
            </a:r>
            <a:r>
              <a:rPr lang="fr-FR" dirty="0" err="1" smtClean="0"/>
              <a:t>sp</a:t>
            </a:r>
            <a:r>
              <a:rPr lang="fr-FR" dirty="0" smtClean="0"/>
              <a:t>. (&gt; 10 colonies et &gt; 2sites) </a:t>
            </a:r>
          </a:p>
          <a:p>
            <a:pPr>
              <a:defRPr/>
            </a:pPr>
            <a:r>
              <a:rPr lang="fr-FR" dirty="0" smtClean="0"/>
              <a:t>Patients </a:t>
            </a:r>
            <a:r>
              <a:rPr lang="fr-FR" dirty="0" err="1" smtClean="0"/>
              <a:t>allogreffés</a:t>
            </a:r>
            <a:endParaRPr lang="fr-FR" dirty="0" smtClean="0"/>
          </a:p>
          <a:p>
            <a:pPr lvl="1">
              <a:defRPr/>
            </a:pPr>
            <a:r>
              <a:rPr lang="fr-FR" dirty="0" smtClean="0"/>
              <a:t>Bactériémie, infection à CMV, technique de greffe, utilisation d’antiviraux à large spectre</a:t>
            </a:r>
          </a:p>
          <a:p>
            <a:pPr>
              <a:defRPr/>
            </a:pPr>
            <a:r>
              <a:rPr lang="fr-FR" dirty="0" smtClean="0"/>
              <a:t>Transplantation hépatique</a:t>
            </a:r>
          </a:p>
          <a:p>
            <a:pPr lvl="1">
              <a:defRPr/>
            </a:pPr>
            <a:r>
              <a:rPr lang="fr-FR" dirty="0" smtClean="0"/>
              <a:t>Technique chirurgicale (</a:t>
            </a:r>
            <a:r>
              <a:rPr lang="fr-FR" dirty="0" err="1" smtClean="0"/>
              <a:t>cholédoco-jéjunostomie</a:t>
            </a:r>
            <a:r>
              <a:rPr lang="fr-FR" dirty="0" smtClean="0"/>
              <a:t>), ré-intervention, infection à CMV</a:t>
            </a:r>
          </a:p>
          <a:p>
            <a:pPr>
              <a:defRPr/>
            </a:pPr>
            <a:r>
              <a:rPr lang="fr-FR" dirty="0" smtClean="0"/>
              <a:t>Patients VIH</a:t>
            </a:r>
          </a:p>
          <a:p>
            <a:pPr lvl="1">
              <a:defRPr/>
            </a:pPr>
            <a:r>
              <a:rPr lang="fr-FR" dirty="0" smtClean="0"/>
              <a:t>Taux de CD4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Facteurs de risque de candidoses invasives</a:t>
            </a:r>
          </a:p>
        </p:txBody>
      </p:sp>
    </p:spTree>
    <p:extLst>
      <p:ext uri="{BB962C8B-B14F-4D97-AF65-F5344CB8AC3E}">
        <p14:creationId xmlns:p14="http://schemas.microsoft.com/office/powerpoint/2010/main" val="3065703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Candidémies</a:t>
            </a:r>
            <a:r>
              <a:rPr lang="fr-FR" dirty="0"/>
              <a:t> acquises en réanimation en France 2004-2013</a:t>
            </a:r>
          </a:p>
        </p:txBody>
      </p:sp>
      <p:sp>
        <p:nvSpPr>
          <p:cNvPr id="15361" name="Espace réservé du contenu 1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017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100" dirty="0"/>
              <a:t>Analyse basée sur réseau REA-RAISIN</a:t>
            </a:r>
          </a:p>
          <a:p>
            <a:pPr lvl="1">
              <a:lnSpc>
                <a:spcPct val="90000"/>
              </a:lnSpc>
            </a:pPr>
            <a:r>
              <a:rPr lang="fr-FR" sz="1700" dirty="0"/>
              <a:t>163 services de réa (IGSII: 41 / DC 18%)</a:t>
            </a:r>
          </a:p>
          <a:p>
            <a:pPr>
              <a:lnSpc>
                <a:spcPct val="90000"/>
              </a:lnSpc>
            </a:pPr>
            <a:r>
              <a:rPr lang="fr-FR" sz="2100" dirty="0"/>
              <a:t>851 </a:t>
            </a:r>
            <a:r>
              <a:rPr lang="fr-FR" sz="2100" dirty="0" err="1"/>
              <a:t>candidémies</a:t>
            </a:r>
            <a:endParaRPr lang="fr-FR" sz="2100" dirty="0"/>
          </a:p>
          <a:p>
            <a:pPr lvl="1">
              <a:lnSpc>
                <a:spcPct val="90000"/>
              </a:lnSpc>
            </a:pPr>
            <a:r>
              <a:rPr lang="fr-FR" sz="1700" dirty="0"/>
              <a:t>9,4% des bactériémies </a:t>
            </a:r>
            <a:r>
              <a:rPr lang="fr-FR" sz="1700" dirty="0" err="1"/>
              <a:t>noso</a:t>
            </a:r>
            <a:r>
              <a:rPr lang="fr-FR" sz="1700" dirty="0"/>
              <a:t> (6</a:t>
            </a:r>
            <a:r>
              <a:rPr lang="fr-FR" sz="1700" baseline="30000" dirty="0"/>
              <a:t>ème</a:t>
            </a:r>
            <a:r>
              <a:rPr lang="fr-FR" sz="1700" dirty="0"/>
              <a:t> pathogène)</a:t>
            </a:r>
          </a:p>
          <a:p>
            <a:pPr lvl="1">
              <a:lnSpc>
                <a:spcPct val="90000"/>
              </a:lnSpc>
            </a:pPr>
            <a:r>
              <a:rPr lang="fr-FR" sz="1700" dirty="0"/>
              <a:t>0,3% des admissions</a:t>
            </a:r>
          </a:p>
          <a:p>
            <a:pPr lvl="1">
              <a:lnSpc>
                <a:spcPct val="90000"/>
              </a:lnSpc>
            </a:pPr>
            <a:r>
              <a:rPr lang="fr-FR" sz="1700" dirty="0"/>
              <a:t>Délai moyen post admission: 13j</a:t>
            </a:r>
          </a:p>
          <a:p>
            <a:pPr lvl="1">
              <a:lnSpc>
                <a:spcPct val="90000"/>
              </a:lnSpc>
            </a:pPr>
            <a:r>
              <a:rPr lang="fr-FR" sz="1700" i="1" dirty="0"/>
              <a:t>C. </a:t>
            </a:r>
            <a:r>
              <a:rPr lang="fr-FR" sz="1700" i="1" dirty="0" err="1"/>
              <a:t>albicans</a:t>
            </a:r>
            <a:r>
              <a:rPr lang="fr-FR" sz="1700" dirty="0"/>
              <a:t> 61%</a:t>
            </a:r>
          </a:p>
          <a:p>
            <a:pPr>
              <a:lnSpc>
                <a:spcPct val="90000"/>
              </a:lnSpc>
            </a:pPr>
            <a:r>
              <a:rPr lang="fr-FR" sz="2100" dirty="0" err="1"/>
              <a:t>FdR</a:t>
            </a:r>
            <a:r>
              <a:rPr lang="fr-FR" sz="2100" dirty="0"/>
              <a:t> de </a:t>
            </a:r>
            <a:r>
              <a:rPr lang="fr-FR" sz="2100" dirty="0" err="1"/>
              <a:t>candidémie</a:t>
            </a:r>
            <a:endParaRPr lang="fr-FR" sz="2100" dirty="0"/>
          </a:p>
          <a:p>
            <a:pPr lvl="1">
              <a:lnSpc>
                <a:spcPct val="90000"/>
              </a:lnSpc>
            </a:pPr>
            <a:r>
              <a:rPr lang="fr-FR" sz="1700" dirty="0"/>
              <a:t>Patient venant d’un service de MCO, IGSII &gt; 28, ATB à l'admission (OR=1,76), </a:t>
            </a:r>
            <a:r>
              <a:rPr lang="fr-FR" sz="1700" dirty="0" smtClean="0"/>
              <a:t>CVC, </a:t>
            </a:r>
            <a:r>
              <a:rPr lang="fr-FR" sz="1700" dirty="0"/>
              <a:t>séjour en réanimation &gt; 5  j et immunodépression</a:t>
            </a:r>
          </a:p>
          <a:p>
            <a:pPr>
              <a:lnSpc>
                <a:spcPct val="90000"/>
              </a:lnSpc>
            </a:pPr>
            <a:r>
              <a:rPr lang="fr-FR" sz="2100" dirty="0"/>
              <a:t>La survenue d'une </a:t>
            </a:r>
            <a:r>
              <a:rPr lang="fr-FR" sz="2100" dirty="0" err="1"/>
              <a:t>candidémie</a:t>
            </a:r>
            <a:r>
              <a:rPr lang="fr-FR" sz="2100" dirty="0"/>
              <a:t> en réanimation est associée de façon indépendante à la mortalité (OR=1,53 ; p&lt;0,001).</a:t>
            </a:r>
          </a:p>
        </p:txBody>
      </p:sp>
      <p:sp>
        <p:nvSpPr>
          <p:cNvPr id="15363" name="ZoneTexte 3"/>
          <p:cNvSpPr txBox="1">
            <a:spLocks noChangeArrowheads="1"/>
          </p:cNvSpPr>
          <p:nvPr/>
        </p:nvSpPr>
        <p:spPr bwMode="auto">
          <a:xfrm>
            <a:off x="4932363" y="6237288"/>
            <a:ext cx="2879725" cy="36671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dirty="0" err="1"/>
              <a:t>Baldesi</a:t>
            </a:r>
            <a:r>
              <a:rPr lang="fr-FR" altLang="fr-FR" dirty="0"/>
              <a:t> J Infect 2017</a:t>
            </a:r>
          </a:p>
        </p:txBody>
      </p:sp>
      <p:sp>
        <p:nvSpPr>
          <p:cNvPr id="2" name="AutoShape 2" descr="Figure 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56792"/>
            <a:ext cx="3792835" cy="2648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53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Facteurs de risque d’aspergillose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FR" smtClean="0"/>
              <a:t>Neutropénie profonde et prolongée</a:t>
            </a:r>
          </a:p>
          <a:p>
            <a:r>
              <a:rPr lang="fr-FR" smtClean="0"/>
              <a:t>Corticothérapie</a:t>
            </a:r>
          </a:p>
          <a:p>
            <a:r>
              <a:rPr lang="fr-FR" smtClean="0"/>
              <a:t>CMV</a:t>
            </a:r>
          </a:p>
          <a:p>
            <a:r>
              <a:rPr lang="fr-FR" smtClean="0"/>
              <a:t>Environnement</a:t>
            </a:r>
          </a:p>
          <a:p>
            <a:r>
              <a:rPr lang="fr-FR" smtClean="0"/>
              <a:t>Monoclonaux ?</a:t>
            </a:r>
            <a:endParaRPr lang="fr-FR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Allogreffe de CSH</a:t>
            </a:r>
          </a:p>
          <a:p>
            <a:pPr lvl="1"/>
            <a:r>
              <a:rPr lang="fr-FR" dirty="0" smtClean="0"/>
              <a:t>Types de greffe : conditionnement</a:t>
            </a:r>
          </a:p>
          <a:p>
            <a:pPr lvl="2"/>
            <a:r>
              <a:rPr lang="fr-FR" dirty="0" smtClean="0"/>
              <a:t>Allogreffe conventionnelle</a:t>
            </a:r>
          </a:p>
          <a:p>
            <a:pPr lvl="2"/>
            <a:r>
              <a:rPr lang="fr-FR" dirty="0" smtClean="0"/>
              <a:t>Allogreffe à conditionnement réduit</a:t>
            </a:r>
          </a:p>
          <a:p>
            <a:pPr lvl="1"/>
            <a:r>
              <a:rPr lang="fr-FR" dirty="0" smtClean="0"/>
              <a:t>Sources cellulaires</a:t>
            </a:r>
          </a:p>
          <a:p>
            <a:pPr lvl="2"/>
            <a:r>
              <a:rPr lang="fr-FR" dirty="0" smtClean="0"/>
              <a:t>Moelle osseuse</a:t>
            </a:r>
          </a:p>
          <a:p>
            <a:pPr lvl="2"/>
            <a:r>
              <a:rPr lang="fr-FR" dirty="0" smtClean="0"/>
              <a:t>Cellules souches périphériques</a:t>
            </a:r>
          </a:p>
          <a:p>
            <a:pPr lvl="2"/>
            <a:r>
              <a:rPr lang="fr-FR" dirty="0" smtClean="0"/>
              <a:t>Sang placentaire</a:t>
            </a:r>
          </a:p>
          <a:p>
            <a:pPr lvl="1"/>
            <a:r>
              <a:rPr lang="fr-FR" dirty="0" smtClean="0"/>
              <a:t>GVH</a:t>
            </a:r>
          </a:p>
          <a:p>
            <a:r>
              <a:rPr lang="fr-FR" dirty="0" smtClean="0"/>
              <a:t>Transplantés d’organes solides</a:t>
            </a:r>
          </a:p>
          <a:p>
            <a:r>
              <a:rPr lang="fr-FR" dirty="0" smtClean="0"/>
              <a:t>« Nouvelles » hémopathies à risque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6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fr-FR" dirty="0" smtClean="0"/>
              <a:t>Greffe d’organe solide (moisissures, levures, pneumocystose, crypto)</a:t>
            </a:r>
          </a:p>
          <a:p>
            <a:pPr lvl="1"/>
            <a:r>
              <a:rPr lang="fr-FR" dirty="0" smtClean="0"/>
              <a:t>Hémopathie maligne même non </a:t>
            </a:r>
            <a:r>
              <a:rPr lang="fr-FR" dirty="0" err="1" smtClean="0"/>
              <a:t>neutropénique</a:t>
            </a:r>
            <a:r>
              <a:rPr lang="fr-FR" dirty="0" smtClean="0"/>
              <a:t> (moisissures, levures)</a:t>
            </a:r>
          </a:p>
          <a:p>
            <a:pPr lvl="1"/>
            <a:r>
              <a:rPr lang="fr-FR" dirty="0" smtClean="0"/>
              <a:t>Immunosuppresseur B (inhibiteurs BTK, </a:t>
            </a:r>
            <a:r>
              <a:rPr lang="fr-FR" dirty="0" err="1" smtClean="0"/>
              <a:t>ibrutinib</a:t>
            </a:r>
            <a:r>
              <a:rPr lang="fr-FR" dirty="0" smtClean="0"/>
              <a:t>) pour moisissures</a:t>
            </a:r>
          </a:p>
          <a:p>
            <a:pPr lvl="1"/>
            <a:r>
              <a:rPr lang="fr-FR" dirty="0" smtClean="0"/>
              <a:t>CD4 &lt; 200 quelle qu’en soit la cause (pneumocystose)</a:t>
            </a:r>
          </a:p>
          <a:p>
            <a:pPr lvl="1"/>
            <a:r>
              <a:rPr lang="fr-FR" dirty="0" smtClean="0"/>
              <a:t>Neutropénie &lt; 500/mm3 pendant + de 10j</a:t>
            </a:r>
          </a:p>
          <a:p>
            <a:pPr lvl="1"/>
            <a:r>
              <a:rPr lang="fr-FR" dirty="0" smtClean="0"/>
              <a:t>Allogreffes de CSH</a:t>
            </a:r>
          </a:p>
          <a:p>
            <a:pPr lvl="1"/>
            <a:r>
              <a:rPr lang="fr-FR" dirty="0" smtClean="0"/>
              <a:t>Corticoïdes &gt; 0.3 mg/kg/j pendant + de 3 </a:t>
            </a:r>
            <a:r>
              <a:rPr lang="fr-FR" dirty="0" err="1" smtClean="0"/>
              <a:t>sem</a:t>
            </a:r>
            <a:endParaRPr lang="fr-FR" dirty="0" smtClean="0"/>
          </a:p>
          <a:p>
            <a:pPr lvl="1"/>
            <a:r>
              <a:rPr lang="fr-FR" dirty="0" smtClean="0"/>
              <a:t>Autres immunosuppresseurs cellulaires T dans les 90 j avant (</a:t>
            </a:r>
            <a:r>
              <a:rPr lang="fr-FR" dirty="0" err="1" smtClean="0"/>
              <a:t>ciclo</a:t>
            </a:r>
            <a:r>
              <a:rPr lang="fr-FR" dirty="0" smtClean="0"/>
              <a:t>, anti TNF, </a:t>
            </a:r>
            <a:r>
              <a:rPr lang="fr-FR" dirty="0" err="1" smtClean="0"/>
              <a:t>Ac</a:t>
            </a:r>
            <a:r>
              <a:rPr lang="fr-FR" dirty="0" smtClean="0"/>
              <a:t> monoclonal anti </a:t>
            </a:r>
            <a:r>
              <a:rPr lang="fr-FR" dirty="0" err="1" smtClean="0"/>
              <a:t>lympho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Déficit immunitaire constitutionnel</a:t>
            </a:r>
            <a:endParaRPr lang="fr-FR" dirty="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Principaux patients à risque</a:t>
            </a:r>
            <a:endParaRPr lang="fr-FR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932040" y="6318612"/>
            <a:ext cx="4079002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dirty="0"/>
              <a:t> Donnelly et al EORTC MSG CID2019</a:t>
            </a:r>
          </a:p>
        </p:txBody>
      </p:sp>
    </p:spTree>
    <p:extLst>
      <p:ext uri="{BB962C8B-B14F-4D97-AF65-F5344CB8AC3E}">
        <p14:creationId xmlns:p14="http://schemas.microsoft.com/office/powerpoint/2010/main" val="150279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/>
              <a:t>Risque </a:t>
            </a:r>
            <a:r>
              <a:rPr lang="fr-FR" b="1" dirty="0" err="1" smtClean="0"/>
              <a:t>aspergillaire</a:t>
            </a:r>
            <a:r>
              <a:rPr lang="fr-FR" b="1" dirty="0" smtClean="0"/>
              <a:t> élevé</a:t>
            </a:r>
          </a:p>
          <a:p>
            <a:pPr lvl="1"/>
            <a:r>
              <a:rPr lang="fr-FR" dirty="0" smtClean="0"/>
              <a:t>Patient ne recevant pas de prophylaxie antifongique active sur Aspergillus et ayant:</a:t>
            </a:r>
          </a:p>
          <a:p>
            <a:pPr lvl="2"/>
            <a:r>
              <a:rPr lang="fr-FR" dirty="0" smtClean="0"/>
              <a:t>une cure d’induction de leucémie aigue myéloïde (LAM) ou de syndrome myélodysplasique </a:t>
            </a:r>
            <a:r>
              <a:rPr lang="fr-FR" dirty="0" err="1" smtClean="0"/>
              <a:t>acutise</a:t>
            </a:r>
            <a:r>
              <a:rPr lang="fr-FR" dirty="0" smtClean="0"/>
              <a:t> (MDS) </a:t>
            </a:r>
          </a:p>
          <a:p>
            <a:pPr lvl="2"/>
            <a:r>
              <a:rPr lang="fr-FR" dirty="0" smtClean="0"/>
              <a:t>une allogreffe de cellules-souches hématopoïétiques (CSH) avec une réaction du greffon contre l’</a:t>
            </a:r>
            <a:r>
              <a:rPr lang="fr-FR" dirty="0" err="1" smtClean="0"/>
              <a:t>hote</a:t>
            </a:r>
            <a:r>
              <a:rPr lang="fr-FR" dirty="0" smtClean="0"/>
              <a:t> ou une corticothérapie systémique a forte dose.</a:t>
            </a:r>
          </a:p>
          <a:p>
            <a:pPr lvl="2"/>
            <a:r>
              <a:rPr lang="fr-FR" dirty="0" smtClean="0"/>
              <a:t>Patient neutropéniques (&lt;500 polynucléaires neutrophiles/mm3) pendant une durée supérieure a 10 jours.</a:t>
            </a:r>
          </a:p>
          <a:p>
            <a:pPr lvl="1"/>
            <a:r>
              <a:rPr lang="fr-FR" dirty="0" smtClean="0"/>
              <a:t>Greffe pulmonaire ou cardiaque.</a:t>
            </a:r>
          </a:p>
          <a:p>
            <a:pPr lvl="1"/>
            <a:r>
              <a:rPr lang="fr-FR" dirty="0" smtClean="0"/>
              <a:t>Déficit immunitaire cellulaire congénital sans prophylaxie antifongique.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Populations à risque d’IA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516216" y="6304663"/>
            <a:ext cx="1877437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/>
              <a:t>SF2H; RFE2016</a:t>
            </a:r>
          </a:p>
        </p:txBody>
      </p:sp>
    </p:spTree>
    <p:extLst>
      <p:ext uri="{BB962C8B-B14F-4D97-AF65-F5344CB8AC3E}">
        <p14:creationId xmlns:p14="http://schemas.microsoft.com/office/powerpoint/2010/main" val="23784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sz="4500" b="1" dirty="0" smtClean="0"/>
              <a:t>Risque </a:t>
            </a:r>
            <a:r>
              <a:rPr lang="fr-FR" sz="4500" b="1" dirty="0" err="1" smtClean="0"/>
              <a:t>aspergillaire</a:t>
            </a:r>
            <a:r>
              <a:rPr lang="fr-FR" sz="4500" b="1" dirty="0" smtClean="0"/>
              <a:t> intermédiaire</a:t>
            </a:r>
          </a:p>
          <a:p>
            <a:pPr lvl="1"/>
            <a:r>
              <a:rPr lang="fr-FR" sz="3400" dirty="0" smtClean="0"/>
              <a:t>Patient avec prophylaxie active sur aspergillus et ayant :</a:t>
            </a:r>
          </a:p>
          <a:p>
            <a:pPr lvl="2"/>
            <a:r>
              <a:rPr lang="fr-FR" sz="2900" dirty="0" smtClean="0"/>
              <a:t>une cure d’induction de leucémie aigue </a:t>
            </a:r>
            <a:r>
              <a:rPr lang="fr-FR" sz="2900" dirty="0" err="1" smtClean="0"/>
              <a:t>myeloblastique</a:t>
            </a:r>
            <a:r>
              <a:rPr lang="fr-FR" sz="2900" dirty="0" smtClean="0"/>
              <a:t> (LAM) ou de syndrome </a:t>
            </a:r>
            <a:r>
              <a:rPr lang="fr-FR" sz="2900" dirty="0" err="1" smtClean="0"/>
              <a:t>myelodysplasique</a:t>
            </a:r>
            <a:r>
              <a:rPr lang="fr-FR" sz="2900" dirty="0" smtClean="0"/>
              <a:t> </a:t>
            </a:r>
            <a:r>
              <a:rPr lang="fr-FR" sz="2900" dirty="0" err="1" smtClean="0"/>
              <a:t>acutise</a:t>
            </a:r>
            <a:r>
              <a:rPr lang="fr-FR" sz="2900" dirty="0" smtClean="0"/>
              <a:t> (MDS)</a:t>
            </a:r>
          </a:p>
          <a:p>
            <a:pPr lvl="2"/>
            <a:r>
              <a:rPr lang="fr-FR" sz="2900" dirty="0" smtClean="0"/>
              <a:t>une allogreffe de cellules-souches </a:t>
            </a:r>
            <a:r>
              <a:rPr lang="fr-FR" sz="2900" dirty="0" err="1" smtClean="0"/>
              <a:t>hematopoietiques</a:t>
            </a:r>
            <a:r>
              <a:rPr lang="fr-FR" sz="2900" dirty="0" smtClean="0"/>
              <a:t> (CSH) avec une </a:t>
            </a:r>
            <a:r>
              <a:rPr lang="fr-FR" sz="2900" dirty="0" err="1" smtClean="0"/>
              <a:t>reaction</a:t>
            </a:r>
            <a:r>
              <a:rPr lang="fr-FR" sz="2900" dirty="0" smtClean="0"/>
              <a:t> du greffon contre l’</a:t>
            </a:r>
            <a:r>
              <a:rPr lang="fr-FR" sz="2900" dirty="0" err="1" smtClean="0"/>
              <a:t>hote</a:t>
            </a:r>
            <a:r>
              <a:rPr lang="fr-FR" sz="2900" dirty="0" smtClean="0"/>
              <a:t> ou une </a:t>
            </a:r>
            <a:r>
              <a:rPr lang="fr-FR" sz="2900" dirty="0" err="1" smtClean="0"/>
              <a:t>corticotherapie</a:t>
            </a:r>
            <a:r>
              <a:rPr lang="fr-FR" sz="2900" dirty="0" smtClean="0"/>
              <a:t> </a:t>
            </a:r>
            <a:r>
              <a:rPr lang="fr-FR" sz="2900" dirty="0" err="1" smtClean="0"/>
              <a:t>systemique</a:t>
            </a:r>
            <a:r>
              <a:rPr lang="fr-FR" sz="2900" dirty="0" smtClean="0"/>
              <a:t> a forte dose.</a:t>
            </a:r>
          </a:p>
          <a:p>
            <a:pPr marL="887412" lvl="3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fr-FR" sz="3300" dirty="0" smtClean="0"/>
              <a:t>Un </a:t>
            </a:r>
            <a:r>
              <a:rPr lang="fr-FR" sz="3300" dirty="0" err="1" smtClean="0"/>
              <a:t>deficit</a:t>
            </a:r>
            <a:r>
              <a:rPr lang="fr-FR" sz="3300" dirty="0" smtClean="0"/>
              <a:t> </a:t>
            </a:r>
            <a:r>
              <a:rPr lang="fr-FR" sz="3300" dirty="0"/>
              <a:t>immunitaire cellulaire </a:t>
            </a:r>
            <a:r>
              <a:rPr lang="fr-FR" sz="3300" dirty="0" err="1" smtClean="0"/>
              <a:t>congenital</a:t>
            </a:r>
            <a:r>
              <a:rPr lang="fr-FR" sz="3300" dirty="0" smtClean="0"/>
              <a:t>.</a:t>
            </a:r>
            <a:endParaRPr lang="fr-FR" sz="3300" dirty="0"/>
          </a:p>
          <a:p>
            <a:pPr lvl="1"/>
            <a:r>
              <a:rPr lang="fr-FR" sz="3400" dirty="0" smtClean="0"/>
              <a:t>Patient ayant une cure de consolidation de </a:t>
            </a:r>
            <a:r>
              <a:rPr lang="fr-FR" sz="3400" dirty="0" err="1" smtClean="0"/>
              <a:t>leucemie</a:t>
            </a:r>
            <a:r>
              <a:rPr lang="fr-FR" sz="3400" dirty="0" smtClean="0"/>
              <a:t> aigue </a:t>
            </a:r>
            <a:r>
              <a:rPr lang="fr-FR" sz="3400" dirty="0" err="1" smtClean="0"/>
              <a:t>myeloblastique</a:t>
            </a:r>
            <a:r>
              <a:rPr lang="fr-FR" sz="3400" dirty="0" smtClean="0"/>
              <a:t> (LAM) ou de syndrome </a:t>
            </a:r>
            <a:r>
              <a:rPr lang="fr-FR" sz="3400" dirty="0" err="1" smtClean="0"/>
              <a:t>myelodysplasique</a:t>
            </a:r>
            <a:r>
              <a:rPr lang="fr-FR" sz="3400" dirty="0" smtClean="0"/>
              <a:t> </a:t>
            </a:r>
            <a:r>
              <a:rPr lang="fr-FR" sz="3400" dirty="0" err="1" smtClean="0"/>
              <a:t>acutise</a:t>
            </a:r>
            <a:r>
              <a:rPr lang="fr-FR" sz="3400" dirty="0" smtClean="0"/>
              <a:t> (MDS).</a:t>
            </a:r>
          </a:p>
          <a:p>
            <a:pPr lvl="1"/>
            <a:r>
              <a:rPr lang="fr-FR" sz="3400" dirty="0" smtClean="0"/>
              <a:t>Patient ayant une allogreffe de cellules-souches </a:t>
            </a:r>
            <a:r>
              <a:rPr lang="fr-FR" sz="3400" dirty="0" err="1" smtClean="0"/>
              <a:t>hematopoietiques</a:t>
            </a:r>
            <a:r>
              <a:rPr lang="fr-FR" sz="3400" dirty="0" smtClean="0"/>
              <a:t> (CSH) sans </a:t>
            </a:r>
            <a:r>
              <a:rPr lang="fr-FR" sz="3400" dirty="0" err="1" smtClean="0"/>
              <a:t>reaction</a:t>
            </a:r>
            <a:r>
              <a:rPr lang="fr-FR" sz="3400" dirty="0" smtClean="0"/>
              <a:t> du greffon contre l’</a:t>
            </a:r>
            <a:r>
              <a:rPr lang="fr-FR" sz="3400" dirty="0" err="1" smtClean="0"/>
              <a:t>hote</a:t>
            </a:r>
            <a:r>
              <a:rPr lang="fr-FR" sz="3400" dirty="0" smtClean="0"/>
              <a:t> ou </a:t>
            </a:r>
            <a:r>
              <a:rPr lang="fr-FR" sz="3400" dirty="0" err="1" smtClean="0"/>
              <a:t>corticotherapie</a:t>
            </a:r>
            <a:r>
              <a:rPr lang="fr-FR" sz="3400" dirty="0" smtClean="0"/>
              <a:t> </a:t>
            </a:r>
            <a:r>
              <a:rPr lang="fr-FR" sz="3400" dirty="0" err="1" smtClean="0"/>
              <a:t>systemique</a:t>
            </a:r>
            <a:r>
              <a:rPr lang="fr-FR" sz="3400" dirty="0" smtClean="0"/>
              <a:t> a forte dose.</a:t>
            </a:r>
          </a:p>
          <a:p>
            <a:pPr lvl="1"/>
            <a:r>
              <a:rPr lang="fr-FR" sz="3400" dirty="0" smtClean="0"/>
              <a:t>Greffe de foie, rein, pancréas, intestin en cas de complications postopératoires ou de séjour prolonge en </a:t>
            </a:r>
            <a:r>
              <a:rPr lang="fr-FR" sz="3400" dirty="0" err="1" smtClean="0"/>
              <a:t>reanimation</a:t>
            </a:r>
            <a:r>
              <a:rPr lang="fr-FR" sz="3400" dirty="0" smtClean="0"/>
              <a:t>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Populations à risque d’IA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516216" y="6304663"/>
            <a:ext cx="172819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SF2H; RFE2016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516216" y="6304663"/>
            <a:ext cx="1877437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/>
              <a:t>SF2H; RFE2016</a:t>
            </a:r>
          </a:p>
        </p:txBody>
      </p:sp>
    </p:spTree>
    <p:extLst>
      <p:ext uri="{BB962C8B-B14F-4D97-AF65-F5344CB8AC3E}">
        <p14:creationId xmlns:p14="http://schemas.microsoft.com/office/powerpoint/2010/main" val="3160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500" b="1" dirty="0" smtClean="0"/>
              <a:t>Risque </a:t>
            </a:r>
            <a:r>
              <a:rPr lang="fr-FR" sz="2500" b="1" dirty="0" err="1" smtClean="0"/>
              <a:t>aspergillaire</a:t>
            </a:r>
            <a:r>
              <a:rPr lang="fr-FR" sz="2500" b="1" dirty="0" smtClean="0"/>
              <a:t> faible</a:t>
            </a:r>
          </a:p>
          <a:p>
            <a:pPr lvl="1"/>
            <a:r>
              <a:rPr lang="fr-FR" sz="2000" dirty="0" smtClean="0"/>
              <a:t>Autre patient d’</a:t>
            </a:r>
            <a:r>
              <a:rPr lang="fr-FR" sz="2000" dirty="0" err="1" smtClean="0"/>
              <a:t>hematologie</a:t>
            </a:r>
            <a:r>
              <a:rPr lang="fr-FR" sz="2000" dirty="0" smtClean="0"/>
              <a:t>, dont les autogreffes de cellules souches </a:t>
            </a:r>
            <a:r>
              <a:rPr lang="fr-FR" sz="2000" dirty="0" err="1" smtClean="0"/>
              <a:t>hematopoietiques</a:t>
            </a:r>
            <a:r>
              <a:rPr lang="fr-FR" sz="2000" dirty="0" smtClean="0"/>
              <a:t>.</a:t>
            </a:r>
          </a:p>
          <a:p>
            <a:pPr lvl="1"/>
            <a:r>
              <a:rPr lang="fr-FR" sz="2000" dirty="0" smtClean="0"/>
              <a:t>Greffe de foie rein, </a:t>
            </a:r>
            <a:r>
              <a:rPr lang="fr-FR" sz="2000" dirty="0" err="1" smtClean="0"/>
              <a:t>pancreas</a:t>
            </a:r>
            <a:r>
              <a:rPr lang="fr-FR" sz="2000" dirty="0" smtClean="0"/>
              <a:t>, intestin, sans complication </a:t>
            </a:r>
            <a:r>
              <a:rPr lang="fr-FR" sz="2000" dirty="0" err="1" smtClean="0"/>
              <a:t>postoperatoire</a:t>
            </a:r>
            <a:r>
              <a:rPr lang="fr-FR" sz="2000" dirty="0" smtClean="0"/>
              <a:t> ou de </a:t>
            </a:r>
            <a:r>
              <a:rPr lang="fr-FR" sz="2000" dirty="0" err="1" smtClean="0"/>
              <a:t>sejour</a:t>
            </a:r>
            <a:r>
              <a:rPr lang="fr-FR" sz="2000" dirty="0" smtClean="0"/>
              <a:t> prolonge en </a:t>
            </a:r>
            <a:r>
              <a:rPr lang="fr-FR" sz="2000" dirty="0" err="1" smtClean="0"/>
              <a:t>reanimation</a:t>
            </a:r>
            <a:endParaRPr lang="fr-FR" sz="2000" dirty="0" smtClean="0"/>
          </a:p>
          <a:p>
            <a:pPr lvl="1"/>
            <a:r>
              <a:rPr lang="fr-FR" sz="2000" dirty="0" smtClean="0"/>
              <a:t>Pathologie pulmonaire chronique, infection par le VIH </a:t>
            </a:r>
            <a:r>
              <a:rPr lang="it-IT" sz="2000" dirty="0" smtClean="0"/>
              <a:t>evoluee (CD4 &lt; 200/mm3), corticotherapie a duree prolongee, </a:t>
            </a:r>
            <a:r>
              <a:rPr lang="fr-FR" sz="2000" dirty="0" err="1" smtClean="0"/>
              <a:t>Ac</a:t>
            </a:r>
            <a:r>
              <a:rPr lang="fr-FR" sz="2000" dirty="0" smtClean="0"/>
              <a:t> monoclonaux et autres </a:t>
            </a:r>
            <a:r>
              <a:rPr lang="fr-FR" sz="2000" dirty="0" err="1" smtClean="0"/>
              <a:t>biotherapies</a:t>
            </a:r>
            <a:r>
              <a:rPr lang="fr-FR" sz="2000" dirty="0" smtClean="0"/>
              <a:t>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Populations à risque d’IA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516216" y="6304663"/>
            <a:ext cx="172819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SF2H; RFE2016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516216" y="6304663"/>
            <a:ext cx="1877437" cy="369332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/>
              <a:t>SF2H; RFE2016</a:t>
            </a:r>
          </a:p>
        </p:txBody>
      </p:sp>
    </p:spTree>
    <p:extLst>
      <p:ext uri="{BB962C8B-B14F-4D97-AF65-F5344CB8AC3E}">
        <p14:creationId xmlns:p14="http://schemas.microsoft.com/office/powerpoint/2010/main" val="9842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~45000 cas annuels dont</a:t>
            </a:r>
          </a:p>
          <a:p>
            <a:pPr lvl="1"/>
            <a:r>
              <a:rPr lang="fr-FR" dirty="0" smtClean="0"/>
              <a:t>4000 LA</a:t>
            </a:r>
          </a:p>
          <a:p>
            <a:pPr lvl="1"/>
            <a:r>
              <a:rPr lang="fr-FR" dirty="0" smtClean="0"/>
              <a:t>2000 allogreffes de CSH</a:t>
            </a:r>
          </a:p>
          <a:p>
            <a:r>
              <a:rPr lang="fr-FR" dirty="0" smtClean="0"/>
              <a:t>Multiples causes d’immunodépression</a:t>
            </a:r>
          </a:p>
          <a:p>
            <a:pPr lvl="1"/>
            <a:r>
              <a:rPr lang="fr-FR" dirty="0" smtClean="0"/>
              <a:t>Celle de la pathologie hématologique</a:t>
            </a:r>
          </a:p>
          <a:p>
            <a:pPr lvl="1"/>
            <a:r>
              <a:rPr lang="fr-FR" dirty="0" smtClean="0"/>
              <a:t>Iatrogènes</a:t>
            </a:r>
          </a:p>
          <a:p>
            <a:pPr lvl="2"/>
            <a:r>
              <a:rPr lang="fr-FR" dirty="0" smtClean="0"/>
              <a:t>Chimiothérapie </a:t>
            </a:r>
          </a:p>
          <a:p>
            <a:pPr lvl="2"/>
            <a:r>
              <a:rPr lang="fr-FR" dirty="0" smtClean="0"/>
              <a:t>SAL</a:t>
            </a:r>
          </a:p>
          <a:p>
            <a:pPr lvl="2"/>
            <a:r>
              <a:rPr lang="fr-FR" dirty="0" smtClean="0"/>
              <a:t>Corticoïdes</a:t>
            </a:r>
          </a:p>
          <a:p>
            <a:pPr lvl="2"/>
            <a:r>
              <a:rPr lang="fr-FR" dirty="0" smtClean="0"/>
              <a:t>Greffe de moelle</a:t>
            </a:r>
          </a:p>
          <a:p>
            <a:pPr lvl="2"/>
            <a:r>
              <a:rPr lang="fr-FR" dirty="0" smtClean="0"/>
              <a:t>CART</a:t>
            </a:r>
          </a:p>
          <a:p>
            <a:pPr lvl="2"/>
            <a:r>
              <a:rPr lang="fr-FR" dirty="0" smtClean="0"/>
              <a:t>Monoclonaux, bispécifiques, </a:t>
            </a:r>
            <a:r>
              <a:rPr lang="fr-FR" dirty="0" err="1" smtClean="0"/>
              <a:t>etc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Hémopathies malignes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6093296"/>
            <a:ext cx="3592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sources: </a:t>
            </a:r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SPF </a:t>
            </a:r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–agence </a:t>
            </a:r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biomédecine</a:t>
            </a:r>
            <a:endParaRPr lang="fr-F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26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3" y="0"/>
            <a:ext cx="44481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68900" y="0"/>
            <a:ext cx="3786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35495" y="5805264"/>
            <a:ext cx="4304159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Moins d’acquisitions = moins d’infections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3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L’environnement protégé ne résout pas tout</a:t>
            </a:r>
            <a:endParaRPr lang="fr-FR" dirty="0"/>
          </a:p>
        </p:txBody>
      </p:sp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090987"/>
          </a:xfrm>
        </p:spPr>
        <p:txBody>
          <a:bodyPr/>
          <a:lstStyle/>
          <a:p>
            <a:r>
              <a:rPr lang="fr-FR" dirty="0" smtClean="0"/>
              <a:t>Colonisation préalable</a:t>
            </a:r>
          </a:p>
          <a:p>
            <a:r>
              <a:rPr lang="fr-FR" dirty="0" smtClean="0"/>
              <a:t>Alternance séjours domicile/secteur protégé/secteur non protégé</a:t>
            </a:r>
          </a:p>
          <a:p>
            <a:r>
              <a:rPr lang="fr-FR" dirty="0" err="1" smtClean="0"/>
              <a:t>FdR</a:t>
            </a:r>
            <a:r>
              <a:rPr lang="fr-FR" dirty="0" smtClean="0"/>
              <a:t> contamination préalable: </a:t>
            </a:r>
          </a:p>
          <a:p>
            <a:pPr lvl="1"/>
            <a:r>
              <a:rPr lang="fr-FR" dirty="0" smtClean="0"/>
              <a:t>BPCO</a:t>
            </a:r>
          </a:p>
          <a:p>
            <a:pPr lvl="1"/>
            <a:r>
              <a:rPr lang="fr-FR" dirty="0"/>
              <a:t>T</a:t>
            </a:r>
            <a:r>
              <a:rPr lang="fr-FR" dirty="0" smtClean="0"/>
              <a:t>ravaux domicile &lt; 6 mois</a:t>
            </a:r>
          </a:p>
          <a:p>
            <a:pPr lvl="1"/>
            <a:r>
              <a:rPr lang="fr-FR" dirty="0" smtClean="0"/>
              <a:t>ECOG &gt;=2</a:t>
            </a:r>
          </a:p>
          <a:p>
            <a:pPr lvl="1"/>
            <a:r>
              <a:rPr lang="fr-FR" dirty="0"/>
              <a:t>E</a:t>
            </a:r>
            <a:r>
              <a:rPr lang="fr-FR" dirty="0" smtClean="0"/>
              <a:t>xposition professionnelle</a:t>
            </a:r>
          </a:p>
          <a:p>
            <a:endParaRPr lang="fr-FR" dirty="0" smtClean="0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5076825" y="5661248"/>
            <a:ext cx="2120709" cy="3077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sz="14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Caira</a:t>
            </a:r>
            <a:r>
              <a:rPr lang="fr-FR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Haematologica</a:t>
            </a:r>
            <a:r>
              <a:rPr lang="fr-FR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15565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z="2400" smtClean="0"/>
              <a:t>Hémopathies malignes </a:t>
            </a: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>Prophylaxie antifongique: ECIL 2013 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57338"/>
            <a:ext cx="8229600" cy="44497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1700" b="1" smtClean="0"/>
              <a:t>Inductions de LAM et SMD jusqu’à sortie d’aplasie: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Posaconazole : 200 mg/8h sol (cp 300 mg/j): </a:t>
            </a:r>
            <a:r>
              <a:rPr lang="fr-FR" sz="1400" b="1" smtClean="0">
                <a:solidFill>
                  <a:srgbClr val="FF0000"/>
                </a:solidFill>
              </a:rPr>
              <a:t>AI</a:t>
            </a:r>
            <a:r>
              <a:rPr lang="fr-FR" sz="1400" smtClean="0"/>
              <a:t>  si haute incidence IFI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Itra: 2,5 mg/kg/12h </a:t>
            </a:r>
            <a:r>
              <a:rPr lang="fr-FR" sz="1400" b="1" smtClean="0">
                <a:solidFill>
                  <a:srgbClr val="FF0000"/>
                </a:solidFill>
              </a:rPr>
              <a:t>BI</a:t>
            </a:r>
            <a:r>
              <a:rPr lang="fr-FR" sz="1400" smtClean="0"/>
              <a:t>  si haute incidence IFI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Fluco </a:t>
            </a:r>
            <a:r>
              <a:rPr lang="fr-FR" sz="1400" b="1" smtClean="0">
                <a:solidFill>
                  <a:srgbClr val="FF0000"/>
                </a:solidFill>
              </a:rPr>
              <a:t>BI</a:t>
            </a:r>
            <a:r>
              <a:rPr lang="fr-FR" sz="1400" smtClean="0"/>
              <a:t>  si faible incidence IFI et stratégie préemptive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Vori </a:t>
            </a:r>
            <a:r>
              <a:rPr lang="fr-FR" sz="1400" b="1" smtClean="0">
                <a:solidFill>
                  <a:srgbClr val="FF0000"/>
                </a:solidFill>
              </a:rPr>
              <a:t>BII</a:t>
            </a:r>
            <a:r>
              <a:rPr lang="fr-FR" sz="1400" smtClean="0"/>
              <a:t>  si haute incidence IFI 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Aérosols ambisome + fluconazole oral: </a:t>
            </a:r>
            <a:r>
              <a:rPr lang="fr-FR" sz="1400" b="1" smtClean="0">
                <a:solidFill>
                  <a:srgbClr val="FF0000"/>
                </a:solidFill>
              </a:rPr>
              <a:t>BI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(polyenes iv – candines no data)</a:t>
            </a:r>
          </a:p>
          <a:p>
            <a:pPr>
              <a:lnSpc>
                <a:spcPct val="80000"/>
              </a:lnSpc>
            </a:pPr>
            <a:r>
              <a:rPr lang="fr-FR" sz="1700" b="1" smtClean="0"/>
              <a:t>Allogreffe de moelle :</a:t>
            </a:r>
          </a:p>
          <a:p>
            <a:pPr lvl="1">
              <a:lnSpc>
                <a:spcPct val="80000"/>
              </a:lnSpc>
            </a:pPr>
            <a:r>
              <a:rPr lang="fr-FR" sz="1600" b="1" smtClean="0"/>
              <a:t>Du conditionnement à la prise de greffe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Fluconazole : 400 mg/j : </a:t>
            </a:r>
            <a:r>
              <a:rPr lang="fr-FR" sz="1400" b="1" smtClean="0">
                <a:solidFill>
                  <a:srgbClr val="FF0000"/>
                </a:solidFill>
              </a:rPr>
              <a:t>AI</a:t>
            </a:r>
            <a:r>
              <a:rPr lang="fr-FR" sz="1400" smtClean="0"/>
              <a:t> (sauf risque élevé moisissures: </a:t>
            </a:r>
            <a:r>
              <a:rPr lang="fr-FR" sz="1400" b="1" smtClean="0">
                <a:solidFill>
                  <a:srgbClr val="FF0000"/>
                </a:solidFill>
              </a:rPr>
              <a:t>AIII contre</a:t>
            </a:r>
            <a:r>
              <a:rPr lang="fr-FR" sz="140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Itraconazole 200 mg x2: </a:t>
            </a:r>
            <a:r>
              <a:rPr lang="fr-FR" sz="1400" b="1" smtClean="0">
                <a:solidFill>
                  <a:srgbClr val="FF0000"/>
                </a:solidFill>
              </a:rPr>
              <a:t>BI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Voriconazole 200 mg x2 oral: </a:t>
            </a:r>
            <a:r>
              <a:rPr lang="fr-FR" sz="1400" b="1" smtClean="0">
                <a:solidFill>
                  <a:srgbClr val="FF0000"/>
                </a:solidFill>
              </a:rPr>
              <a:t>BI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Mica </a:t>
            </a:r>
            <a:r>
              <a:rPr lang="fr-FR" sz="1400" b="1" smtClean="0">
                <a:solidFill>
                  <a:srgbClr val="FF0000"/>
                </a:solidFill>
              </a:rPr>
              <a:t>BI</a:t>
            </a:r>
            <a:r>
              <a:rPr lang="fr-FR" sz="1400" smtClean="0"/>
              <a:t> (sauf risque élevé moisissures: </a:t>
            </a:r>
            <a:r>
              <a:rPr lang="fr-FR" sz="1400" b="1" smtClean="0">
                <a:solidFill>
                  <a:srgbClr val="FF0000"/>
                </a:solidFill>
              </a:rPr>
              <a:t>CI</a:t>
            </a:r>
            <a:r>
              <a:rPr lang="fr-FR" sz="140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Aérosols ambisome + fluco oral: </a:t>
            </a:r>
            <a:r>
              <a:rPr lang="fr-FR" sz="1400" b="1" smtClean="0">
                <a:solidFill>
                  <a:srgbClr val="FF0000"/>
                </a:solidFill>
              </a:rPr>
              <a:t>CIII </a:t>
            </a:r>
            <a:r>
              <a:rPr lang="fr-FR" sz="1400" smtClean="0"/>
              <a:t>(sauf risque élevé moisissures: </a:t>
            </a:r>
            <a:r>
              <a:rPr lang="fr-FR" sz="1400" b="1" smtClean="0">
                <a:solidFill>
                  <a:srgbClr val="FF0000"/>
                </a:solidFill>
              </a:rPr>
              <a:t>BII</a:t>
            </a:r>
            <a:r>
              <a:rPr lang="fr-FR" sz="140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Posa </a:t>
            </a:r>
            <a:r>
              <a:rPr lang="fr-FR" sz="1400" b="1" smtClean="0">
                <a:solidFill>
                  <a:srgbClr val="FF0000"/>
                </a:solidFill>
              </a:rPr>
              <a:t>BII</a:t>
            </a:r>
            <a:r>
              <a:rPr lang="fr-FR" sz="1400" smtClean="0"/>
              <a:t> – Ambisome </a:t>
            </a:r>
            <a:r>
              <a:rPr lang="fr-FR" sz="1400" b="1" smtClean="0">
                <a:solidFill>
                  <a:srgbClr val="FF0000"/>
                </a:solidFill>
              </a:rPr>
              <a:t>CII</a:t>
            </a:r>
            <a:r>
              <a:rPr lang="fr-FR" sz="140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fr-FR" sz="1600" b="1" smtClean="0"/>
              <a:t>Si GVH</a:t>
            </a:r>
          </a:p>
          <a:p>
            <a:pPr lvl="2">
              <a:lnSpc>
                <a:spcPct val="80000"/>
              </a:lnSpc>
            </a:pPr>
            <a:r>
              <a:rPr lang="it-IT" sz="1400" smtClean="0"/>
              <a:t>Posaconazole : </a:t>
            </a:r>
            <a:r>
              <a:rPr lang="fr-FR" sz="1400" smtClean="0"/>
              <a:t> 200 mg/8h sol (cp 300 mg/j)</a:t>
            </a:r>
            <a:r>
              <a:rPr lang="it-IT" sz="1400" smtClean="0"/>
              <a:t>: </a:t>
            </a:r>
            <a:r>
              <a:rPr lang="it-IT" sz="1400" b="1" smtClean="0">
                <a:solidFill>
                  <a:srgbClr val="FF0000"/>
                </a:solidFill>
              </a:rPr>
              <a:t>AI</a:t>
            </a:r>
            <a:endParaRPr lang="fr-FR" sz="1400" b="1" smtClean="0">
              <a:solidFill>
                <a:srgbClr val="FF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fr-FR" sz="1400" smtClean="0"/>
              <a:t>Itraconazole 200 mg x2: </a:t>
            </a:r>
            <a:r>
              <a:rPr lang="fr-FR" sz="1400" b="1" smtClean="0">
                <a:solidFill>
                  <a:srgbClr val="FF0000"/>
                </a:solidFill>
              </a:rPr>
              <a:t>BI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Voriconazole 200 mg x2: </a:t>
            </a:r>
            <a:r>
              <a:rPr lang="fr-FR" sz="1400" b="1" smtClean="0">
                <a:solidFill>
                  <a:srgbClr val="FF0000"/>
                </a:solidFill>
              </a:rPr>
              <a:t>BI</a:t>
            </a:r>
          </a:p>
          <a:p>
            <a:pPr lvl="2">
              <a:lnSpc>
                <a:spcPct val="80000"/>
              </a:lnSpc>
            </a:pPr>
            <a:r>
              <a:rPr lang="fr-FR" sz="1400" smtClean="0"/>
              <a:t>(mica/ambisome </a:t>
            </a:r>
            <a:r>
              <a:rPr lang="fr-FR" sz="1400" b="1" smtClean="0">
                <a:solidFill>
                  <a:srgbClr val="FF0000"/>
                </a:solidFill>
              </a:rPr>
              <a:t>CII</a:t>
            </a:r>
            <a:r>
              <a:rPr lang="fr-FR" sz="1400" smtClean="0"/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4977239" y="4933904"/>
            <a:ext cx="4140200" cy="14605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fr-FR" sz="1400" dirty="0">
                <a:latin typeface="Calibri" pitchFamily="34" charset="0"/>
              </a:rPr>
              <a:t>Prophylaxie non recommandée 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400" dirty="0">
                <a:latin typeface="Calibri" pitchFamily="34" charset="0"/>
              </a:rPr>
              <a:t>Myélome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400" dirty="0">
                <a:latin typeface="Calibri" pitchFamily="34" charset="0"/>
              </a:rPr>
              <a:t>SMD sans chimio intensive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400" dirty="0">
                <a:latin typeface="Calibri" pitchFamily="34" charset="0"/>
              </a:rPr>
              <a:t>LMC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400" dirty="0">
                <a:latin typeface="Calibri" pitchFamily="34" charset="0"/>
              </a:rPr>
              <a:t>LAL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400" dirty="0">
                <a:latin typeface="Calibri" pitchFamily="34" charset="0"/>
              </a:rPr>
              <a:t>LNH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400" dirty="0">
                <a:latin typeface="Calibri" pitchFamily="34" charset="0"/>
              </a:rPr>
              <a:t>LLC  (à discuter si neutropénie &gt; 6 mois, maladie évoluée réfractaire)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652120" y="2564904"/>
            <a:ext cx="3194721" cy="646331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ECIL3-2009 </a:t>
            </a:r>
            <a:r>
              <a:rPr lang="fr-FR" dirty="0" err="1"/>
              <a:t>Maertens</a:t>
            </a:r>
            <a:r>
              <a:rPr lang="fr-FR" dirty="0"/>
              <a:t> BMT 2011</a:t>
            </a:r>
          </a:p>
          <a:p>
            <a:r>
              <a:rPr lang="fr-FR" dirty="0"/>
              <a:t>ECIL5-2013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Hémopathie malignes</a:t>
            </a:r>
          </a:p>
          <a:p>
            <a:pPr lvl="1"/>
            <a:r>
              <a:rPr lang="fr-FR" dirty="0" smtClean="0"/>
              <a:t>Risques infectieux multiples </a:t>
            </a:r>
          </a:p>
          <a:p>
            <a:pPr lvl="1"/>
            <a:r>
              <a:rPr lang="fr-FR" dirty="0" smtClean="0"/>
              <a:t>Stratégies à définir par sous population de patients (hémopathie ET traitement)</a:t>
            </a:r>
          </a:p>
          <a:p>
            <a:r>
              <a:rPr lang="fr-FR" dirty="0" smtClean="0"/>
              <a:t>Risque fongique</a:t>
            </a:r>
          </a:p>
          <a:p>
            <a:pPr lvl="1"/>
            <a:r>
              <a:rPr lang="fr-FR" dirty="0" smtClean="0"/>
              <a:t>Population à risque</a:t>
            </a:r>
          </a:p>
          <a:p>
            <a:pPr lvl="1"/>
            <a:r>
              <a:rPr lang="fr-FR" dirty="0" smtClean="0"/>
              <a:t>Prévention par environnement protégé</a:t>
            </a:r>
          </a:p>
          <a:p>
            <a:pPr lvl="1"/>
            <a:r>
              <a:rPr lang="fr-FR" smtClean="0"/>
              <a:t>Prévention médicamenteuse</a:t>
            </a: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729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/>
              <a:t>Risque infectieux en hématologie</a:t>
            </a:r>
            <a:endParaRPr lang="fr-FR" dirty="0" smtClean="0"/>
          </a:p>
        </p:txBody>
      </p:sp>
      <p:sp>
        <p:nvSpPr>
          <p:cNvPr id="19458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457200" y="1989138"/>
            <a:ext cx="4038600" cy="4017962"/>
          </a:xfrm>
        </p:spPr>
        <p:txBody>
          <a:bodyPr/>
          <a:lstStyle/>
          <a:p>
            <a:r>
              <a:rPr lang="fr-FR" sz="2800" dirty="0" smtClean="0"/>
              <a:t>Infections</a:t>
            </a:r>
          </a:p>
          <a:p>
            <a:pPr lvl="1"/>
            <a:r>
              <a:rPr lang="fr-FR" sz="2400" dirty="0" smtClean="0"/>
              <a:t>Infections opportunistes</a:t>
            </a:r>
          </a:p>
          <a:p>
            <a:pPr lvl="1"/>
            <a:r>
              <a:rPr lang="fr-FR" sz="2400" dirty="0" smtClean="0"/>
              <a:t>Infections non </a:t>
            </a:r>
            <a:r>
              <a:rPr lang="fr-FR" sz="2400" dirty="0" smtClean="0"/>
              <a:t>opportunistes</a:t>
            </a:r>
            <a:endParaRPr lang="fr-FR" sz="2400" dirty="0" smtClean="0"/>
          </a:p>
        </p:txBody>
      </p:sp>
      <p:sp>
        <p:nvSpPr>
          <p:cNvPr id="19459" name="Espace réservé du contenu 9"/>
          <p:cNvSpPr>
            <a:spLocks noGrp="1"/>
          </p:cNvSpPr>
          <p:nvPr>
            <p:ph sz="half" idx="4294967295"/>
          </p:nvPr>
        </p:nvSpPr>
        <p:spPr>
          <a:xfrm>
            <a:off x="5220072" y="1916832"/>
            <a:ext cx="3452192" cy="26642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Blip>
                <a:blip r:embed="rId2"/>
              </a:buBlip>
            </a:pP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Bactériennes</a:t>
            </a:r>
          </a:p>
          <a:p>
            <a:pPr lvl="1"/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Pyogènes</a:t>
            </a:r>
          </a:p>
          <a:p>
            <a:pPr lvl="1"/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Pathogènes « rares »</a:t>
            </a: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Fongiques</a:t>
            </a:r>
            <a:endParaRPr lang="fr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Parasitaires</a:t>
            </a:r>
            <a:endParaRPr lang="fr-F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Virales</a:t>
            </a:r>
          </a:p>
        </p:txBody>
      </p:sp>
      <p:sp>
        <p:nvSpPr>
          <p:cNvPr id="2" name="Accolade fermante 1"/>
          <p:cNvSpPr/>
          <p:nvPr/>
        </p:nvSpPr>
        <p:spPr>
          <a:xfrm>
            <a:off x="4355976" y="2060848"/>
            <a:ext cx="720080" cy="1548172"/>
          </a:xfrm>
          <a:prstGeom prst="rightBrac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Les risques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844824"/>
            <a:ext cx="4186808" cy="45365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sz="2300" dirty="0" smtClean="0"/>
              <a:t>Pathogènes</a:t>
            </a:r>
          </a:p>
          <a:p>
            <a:pPr lvl="1">
              <a:lnSpc>
                <a:spcPct val="90000"/>
              </a:lnSpc>
            </a:pPr>
            <a:r>
              <a:rPr lang="fr-FR" sz="1900" dirty="0" smtClean="0"/>
              <a:t>Bactérien</a:t>
            </a:r>
          </a:p>
          <a:p>
            <a:pPr lvl="2">
              <a:lnSpc>
                <a:spcPct val="90000"/>
              </a:lnSpc>
            </a:pPr>
            <a:r>
              <a:rPr lang="fr-FR" sz="1700" dirty="0" smtClean="0"/>
              <a:t>BGN</a:t>
            </a:r>
          </a:p>
          <a:p>
            <a:pPr lvl="2">
              <a:lnSpc>
                <a:spcPct val="90000"/>
              </a:lnSpc>
            </a:pPr>
            <a:r>
              <a:rPr lang="fr-FR" sz="1700" dirty="0" smtClean="0"/>
              <a:t>CG+</a:t>
            </a:r>
          </a:p>
          <a:p>
            <a:pPr lvl="2">
              <a:lnSpc>
                <a:spcPct val="90000"/>
              </a:lnSpc>
            </a:pPr>
            <a:r>
              <a:rPr lang="fr-FR" sz="1700" dirty="0" smtClean="0"/>
              <a:t>Autres</a:t>
            </a:r>
          </a:p>
          <a:p>
            <a:pPr lvl="1">
              <a:lnSpc>
                <a:spcPct val="90000"/>
              </a:lnSpc>
            </a:pPr>
            <a:r>
              <a:rPr lang="fr-FR" sz="1900" dirty="0" smtClean="0"/>
              <a:t>Fongique</a:t>
            </a:r>
          </a:p>
          <a:p>
            <a:pPr lvl="2">
              <a:lnSpc>
                <a:spcPct val="90000"/>
              </a:lnSpc>
            </a:pPr>
            <a:r>
              <a:rPr lang="fr-FR" sz="1700" dirty="0" smtClean="0"/>
              <a:t>Candida</a:t>
            </a:r>
          </a:p>
          <a:p>
            <a:pPr lvl="2">
              <a:lnSpc>
                <a:spcPct val="90000"/>
              </a:lnSpc>
            </a:pPr>
            <a:r>
              <a:rPr lang="fr-FR" sz="1700" i="1" dirty="0" smtClean="0"/>
              <a:t>Aspergillus</a:t>
            </a:r>
          </a:p>
          <a:p>
            <a:pPr lvl="2">
              <a:lnSpc>
                <a:spcPct val="90000"/>
              </a:lnSpc>
            </a:pPr>
            <a:r>
              <a:rPr lang="fr-FR" sz="1700" dirty="0" smtClean="0"/>
              <a:t>Autres </a:t>
            </a:r>
            <a:r>
              <a:rPr lang="fr-FR" sz="1700" dirty="0" err="1" smtClean="0"/>
              <a:t>fungi</a:t>
            </a:r>
            <a:endParaRPr lang="fr-FR" sz="1700" dirty="0" smtClean="0"/>
          </a:p>
          <a:p>
            <a:pPr lvl="1">
              <a:lnSpc>
                <a:spcPct val="90000"/>
              </a:lnSpc>
            </a:pPr>
            <a:r>
              <a:rPr lang="fr-FR" sz="1900" dirty="0" smtClean="0"/>
              <a:t>Virale</a:t>
            </a:r>
          </a:p>
          <a:p>
            <a:pPr lvl="2">
              <a:lnSpc>
                <a:spcPct val="90000"/>
              </a:lnSpc>
            </a:pPr>
            <a:r>
              <a:rPr lang="fr-FR" sz="1700" i="1" dirty="0" smtClean="0"/>
              <a:t>Herpes </a:t>
            </a:r>
            <a:r>
              <a:rPr lang="fr-FR" sz="1700" i="1" dirty="0" err="1" smtClean="0"/>
              <a:t>viridae</a:t>
            </a:r>
            <a:endParaRPr lang="fr-FR" sz="1700" i="1" dirty="0" smtClean="0"/>
          </a:p>
          <a:p>
            <a:pPr lvl="2">
              <a:lnSpc>
                <a:spcPct val="90000"/>
              </a:lnSpc>
            </a:pPr>
            <a:r>
              <a:rPr lang="fr-FR" sz="1700" dirty="0" smtClean="0"/>
              <a:t>Hépatites</a:t>
            </a:r>
          </a:p>
          <a:p>
            <a:pPr lvl="2">
              <a:lnSpc>
                <a:spcPct val="90000"/>
              </a:lnSpc>
            </a:pPr>
            <a:r>
              <a:rPr lang="fr-FR" sz="1700" dirty="0" smtClean="0"/>
              <a:t>Virus respiratoires</a:t>
            </a:r>
          </a:p>
          <a:p>
            <a:pPr lvl="1">
              <a:lnSpc>
                <a:spcPct val="90000"/>
              </a:lnSpc>
            </a:pPr>
            <a:r>
              <a:rPr lang="fr-FR" sz="1900" dirty="0" smtClean="0"/>
              <a:t>Parasites</a:t>
            </a:r>
          </a:p>
          <a:p>
            <a:pPr>
              <a:lnSpc>
                <a:spcPct val="90000"/>
              </a:lnSpc>
            </a:pPr>
            <a:endParaRPr lang="fr-FR" sz="2300" dirty="0" smtClean="0"/>
          </a:p>
        </p:txBody>
      </p:sp>
      <p:sp>
        <p:nvSpPr>
          <p:cNvPr id="18435" name="Espace réservé du contenu 2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162276"/>
          </a:xfrm>
        </p:spPr>
        <p:txBody>
          <a:bodyPr/>
          <a:lstStyle/>
          <a:p>
            <a:r>
              <a:rPr lang="fr-FR" dirty="0" smtClean="0"/>
              <a:t>Sites</a:t>
            </a:r>
          </a:p>
          <a:p>
            <a:pPr lvl="1"/>
            <a:r>
              <a:rPr lang="fr-FR" dirty="0" smtClean="0"/>
              <a:t>Bactériémie sans foyer</a:t>
            </a:r>
          </a:p>
          <a:p>
            <a:pPr lvl="1"/>
            <a:r>
              <a:rPr lang="fr-FR" dirty="0" smtClean="0"/>
              <a:t>Pneumonie</a:t>
            </a:r>
          </a:p>
          <a:p>
            <a:pPr lvl="1"/>
            <a:r>
              <a:rPr lang="fr-FR" dirty="0" smtClean="0"/>
              <a:t>Cathéters</a:t>
            </a:r>
          </a:p>
          <a:p>
            <a:pPr lvl="1"/>
            <a:r>
              <a:rPr lang="fr-FR" dirty="0" smtClean="0"/>
              <a:t>Peau et tissus mous</a:t>
            </a:r>
          </a:p>
          <a:p>
            <a:pPr lvl="1"/>
            <a:r>
              <a:rPr lang="fr-FR" dirty="0" smtClean="0"/>
              <a:t>Digestif</a:t>
            </a:r>
          </a:p>
          <a:p>
            <a:pPr lvl="2"/>
            <a:r>
              <a:rPr lang="fr-FR" sz="2400" dirty="0" err="1"/>
              <a:t>Mucite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44742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dirty="0" smtClean="0"/>
              <a:t>Prévenir l’infection</a:t>
            </a:r>
            <a:r>
              <a:rPr lang="fr-FR" dirty="0" smtClean="0"/>
              <a:t>:</a:t>
            </a:r>
            <a:endParaRPr lang="fr-FR" dirty="0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01796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Il faut</a:t>
            </a:r>
          </a:p>
          <a:p>
            <a:pPr lvl="1"/>
            <a:r>
              <a:rPr lang="fr-FR" dirty="0" smtClean="0"/>
              <a:t>Que les infections soient fréquentes</a:t>
            </a:r>
            <a:endParaRPr lang="fr-FR" dirty="0" smtClean="0"/>
          </a:p>
          <a:p>
            <a:pPr lvl="2"/>
            <a:r>
              <a:rPr lang="fr-FR" dirty="0" smtClean="0"/>
              <a:t>Bénéfices prévention &gt; risque prévention</a:t>
            </a:r>
          </a:p>
          <a:p>
            <a:pPr lvl="2"/>
            <a:r>
              <a:rPr lang="fr-FR" dirty="0" smtClean="0"/>
              <a:t>Bien définir les populations</a:t>
            </a:r>
          </a:p>
          <a:p>
            <a:pPr lvl="1"/>
            <a:r>
              <a:rPr lang="fr-FR" dirty="0" smtClean="0"/>
              <a:t>Qu’il y ait possibilité </a:t>
            </a:r>
            <a:r>
              <a:rPr lang="fr-FR" dirty="0" smtClean="0"/>
              <a:t>de prévention</a:t>
            </a:r>
          </a:p>
          <a:p>
            <a:pPr lvl="2"/>
            <a:r>
              <a:rPr lang="fr-FR" dirty="0" smtClean="0"/>
              <a:t>Médicamenteuse</a:t>
            </a:r>
          </a:p>
          <a:p>
            <a:pPr lvl="2"/>
            <a:r>
              <a:rPr lang="fr-FR" dirty="0" smtClean="0"/>
              <a:t>Vaccinale</a:t>
            </a:r>
          </a:p>
          <a:p>
            <a:r>
              <a:rPr lang="fr-FR" dirty="0"/>
              <a:t>Stratégies de prévention du risque </a:t>
            </a:r>
            <a:r>
              <a:rPr lang="fr-FR" dirty="0" smtClean="0"/>
              <a:t>infectieux</a:t>
            </a:r>
          </a:p>
          <a:p>
            <a:pPr marL="693738" lvl="1" indent="-319088" eaLnBrk="1" hangingPunct="1"/>
            <a:r>
              <a:rPr lang="fr-FR" sz="2600" dirty="0"/>
              <a:t>Prévention de l’exposition</a:t>
            </a:r>
          </a:p>
          <a:p>
            <a:pPr marL="693738" lvl="1" indent="-319088" eaLnBrk="1" hangingPunct="1"/>
            <a:r>
              <a:rPr lang="fr-FR" sz="2600" dirty="0"/>
              <a:t>Prophylaxie médicamenteuse</a:t>
            </a:r>
          </a:p>
          <a:p>
            <a:pPr marL="693738" lvl="1" indent="-319088" eaLnBrk="1" hangingPunct="1"/>
            <a:r>
              <a:rPr lang="fr-FR" sz="2600" dirty="0"/>
              <a:t>Vaccination</a:t>
            </a:r>
          </a:p>
          <a:p>
            <a:pPr marL="693738" lvl="1" indent="-319088" eaLnBrk="1" hangingPunct="1"/>
            <a:r>
              <a:rPr lang="fr-FR" sz="2600" dirty="0"/>
              <a:t>Traitement </a:t>
            </a:r>
            <a:r>
              <a:rPr lang="fr-FR" sz="2600" dirty="0" smtClean="0"/>
              <a:t>préemptif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42324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u contenu 2"/>
          <p:cNvSpPr>
            <a:spLocks noGrp="1"/>
          </p:cNvSpPr>
          <p:nvPr>
            <p:ph type="body" idx="4294967295"/>
          </p:nvPr>
        </p:nvSpPr>
        <p:spPr/>
        <p:txBody>
          <a:bodyPr lIns="54864" tIns="91440"/>
          <a:lstStyle/>
          <a:p>
            <a:pPr marL="438150" indent="-319088" eaLnBrk="1" hangingPunct="1"/>
            <a:r>
              <a:rPr lang="fr-FR" smtClean="0"/>
              <a:t>Primaire</a:t>
            </a:r>
          </a:p>
          <a:p>
            <a:pPr marL="730250" lvl="1" indent="-273050" eaLnBrk="1" hangingPunct="1"/>
            <a:r>
              <a:rPr lang="fr-FR" smtClean="0"/>
              <a:t>Pour prévenir la survenue d’une infection</a:t>
            </a:r>
          </a:p>
          <a:p>
            <a:pPr marL="438150" indent="-319088" eaLnBrk="1" hangingPunct="1"/>
            <a:r>
              <a:rPr lang="fr-FR" smtClean="0"/>
              <a:t>Secondaire</a:t>
            </a:r>
          </a:p>
          <a:p>
            <a:pPr marL="730250" lvl="1" indent="-273050" eaLnBrk="1" hangingPunct="1"/>
            <a:r>
              <a:rPr lang="fr-FR" smtClean="0"/>
              <a:t>Chez un patient ayant guéri d’une infection</a:t>
            </a:r>
          </a:p>
          <a:p>
            <a:pPr marL="730250" lvl="1" indent="-273050" eaLnBrk="1" hangingPunct="1"/>
            <a:r>
              <a:rPr lang="fr-FR" smtClean="0"/>
              <a:t>Pour prévenir les récidives</a:t>
            </a:r>
          </a:p>
        </p:txBody>
      </p:sp>
      <p:sp>
        <p:nvSpPr>
          <p:cNvPr id="19460" name="Rectangle 4"/>
          <p:cNvSpPr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</a:gradFill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smtClean="0"/>
              <a:t>Différentes prophylaxies</a:t>
            </a:r>
          </a:p>
        </p:txBody>
      </p:sp>
    </p:spTree>
    <p:extLst>
      <p:ext uri="{BB962C8B-B14F-4D97-AF65-F5344CB8AC3E}">
        <p14:creationId xmlns:p14="http://schemas.microsoft.com/office/powerpoint/2010/main" val="4259203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patients complexes à risques évolutifs</a:t>
            </a:r>
            <a:endParaRPr lang="fr-FR" dirty="0" smtClean="0"/>
          </a:p>
        </p:txBody>
      </p:sp>
      <p:pic>
        <p:nvPicPr>
          <p:cNvPr id="80899" name="Picture 4" descr="Clipboard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213100"/>
            <a:ext cx="7991475" cy="1485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80900" name="Text Box 5"/>
          <p:cNvSpPr txBox="1">
            <a:spLocks noChangeArrowheads="1"/>
          </p:cNvSpPr>
          <p:nvPr/>
        </p:nvSpPr>
        <p:spPr bwMode="auto">
          <a:xfrm>
            <a:off x="611188" y="2636838"/>
            <a:ext cx="8208962" cy="36671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 b="1">
                <a:latin typeface="Calibri" pitchFamily="34" charset="0"/>
              </a:rPr>
              <a:t>Induction -&gt; consolidations	  Greffe		GVH chronique / CTCD+ID</a:t>
            </a:r>
          </a:p>
        </p:txBody>
      </p:sp>
      <p:sp>
        <p:nvSpPr>
          <p:cNvPr id="80901" name="Line 6"/>
          <p:cNvSpPr>
            <a:spLocks noChangeShapeType="1"/>
          </p:cNvSpPr>
          <p:nvPr/>
        </p:nvSpPr>
        <p:spPr bwMode="auto">
          <a:xfrm>
            <a:off x="3348038" y="2492375"/>
            <a:ext cx="21590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80902" name="Line 7"/>
          <p:cNvSpPr>
            <a:spLocks noChangeShapeType="1"/>
          </p:cNvSpPr>
          <p:nvPr/>
        </p:nvSpPr>
        <p:spPr bwMode="auto">
          <a:xfrm flipH="1">
            <a:off x="4284663" y="2492375"/>
            <a:ext cx="142875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80903" name="Text Box 8"/>
          <p:cNvSpPr txBox="1">
            <a:spLocks noChangeArrowheads="1"/>
          </p:cNvSpPr>
          <p:nvPr/>
        </p:nvSpPr>
        <p:spPr bwMode="auto">
          <a:xfrm>
            <a:off x="1476375" y="2133600"/>
            <a:ext cx="5832475" cy="366713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 b="1">
                <a:latin typeface="Calibri" pitchFamily="34" charset="0"/>
              </a:rPr>
              <a:t>Conditionnement		   Prise de greffe</a:t>
            </a:r>
          </a:p>
        </p:txBody>
      </p:sp>
      <p:sp>
        <p:nvSpPr>
          <p:cNvPr id="80904" name="Text Box 9"/>
          <p:cNvSpPr txBox="1">
            <a:spLocks noChangeArrowheads="1"/>
          </p:cNvSpPr>
          <p:nvPr/>
        </p:nvSpPr>
        <p:spPr bwMode="auto">
          <a:xfrm>
            <a:off x="0" y="3690938"/>
            <a:ext cx="827088" cy="641350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 b="1">
                <a:latin typeface="Calibri" pitchFamily="34" charset="0"/>
              </a:rPr>
              <a:t>500 PNN</a:t>
            </a:r>
          </a:p>
        </p:txBody>
      </p:sp>
    </p:spTree>
    <p:extLst>
      <p:ext uri="{BB962C8B-B14F-4D97-AF65-F5344CB8AC3E}">
        <p14:creationId xmlns:p14="http://schemas.microsoft.com/office/powerpoint/2010/main" val="54739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Herpès/VZV: </a:t>
            </a:r>
            <a:r>
              <a:rPr lang="fr-FR" dirty="0" err="1"/>
              <a:t>valacyclovir</a:t>
            </a:r>
            <a:endParaRPr lang="fr-FR" dirty="0"/>
          </a:p>
          <a:p>
            <a:r>
              <a:rPr lang="fr-FR" dirty="0"/>
              <a:t>Infections fongiques invasives: azolés</a:t>
            </a:r>
          </a:p>
          <a:p>
            <a:r>
              <a:rPr lang="fr-FR" dirty="0"/>
              <a:t>CMV: </a:t>
            </a:r>
            <a:r>
              <a:rPr lang="fr-FR" dirty="0" err="1"/>
              <a:t>valgancyclovir</a:t>
            </a:r>
            <a:r>
              <a:rPr lang="fr-FR" dirty="0"/>
              <a:t>/</a:t>
            </a:r>
            <a:r>
              <a:rPr lang="fr-FR" dirty="0" err="1"/>
              <a:t>letermovir</a:t>
            </a:r>
            <a:endParaRPr lang="fr-FR" dirty="0"/>
          </a:p>
          <a:p>
            <a:r>
              <a:rPr lang="fr-FR" dirty="0"/>
              <a:t>Hépatite B: </a:t>
            </a:r>
            <a:r>
              <a:rPr lang="fr-FR" dirty="0" err="1"/>
              <a:t>ténofovir</a:t>
            </a:r>
            <a:r>
              <a:rPr lang="fr-FR" dirty="0"/>
              <a:t>/</a:t>
            </a:r>
            <a:r>
              <a:rPr lang="fr-FR" dirty="0" err="1"/>
              <a:t>entecavir</a:t>
            </a:r>
            <a:endParaRPr lang="fr-FR" dirty="0"/>
          </a:p>
          <a:p>
            <a:r>
              <a:rPr lang="fr-FR" dirty="0" smtClean="0"/>
              <a:t>Pneumocystose</a:t>
            </a:r>
            <a:r>
              <a:rPr lang="fr-FR" dirty="0" smtClean="0"/>
              <a:t>: </a:t>
            </a:r>
            <a:r>
              <a:rPr lang="fr-FR" dirty="0" smtClean="0"/>
              <a:t>cotrimoxazole/</a:t>
            </a:r>
            <a:r>
              <a:rPr lang="fr-FR" dirty="0" err="1" smtClean="0"/>
              <a:t>atovaquone</a:t>
            </a:r>
            <a:endParaRPr lang="fr-FR" dirty="0" smtClean="0"/>
          </a:p>
          <a:p>
            <a:r>
              <a:rPr lang="fr-FR" dirty="0" smtClean="0"/>
              <a:t>Toxoplasmose: cotrimoxazole</a:t>
            </a:r>
          </a:p>
          <a:p>
            <a:r>
              <a:rPr lang="fr-FR" dirty="0"/>
              <a:t>Tuberculose latente: INH +/- RIF</a:t>
            </a:r>
          </a:p>
          <a:p>
            <a:r>
              <a:rPr lang="fr-FR" dirty="0" smtClean="0"/>
              <a:t>Anguillulose </a:t>
            </a:r>
            <a:r>
              <a:rPr lang="fr-FR" dirty="0" smtClean="0"/>
              <a:t>maligne: </a:t>
            </a:r>
            <a:r>
              <a:rPr lang="fr-FR" dirty="0" err="1" smtClean="0"/>
              <a:t>ivermectine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Quelles </a:t>
            </a:r>
            <a:r>
              <a:rPr lang="fr-FR" dirty="0" smtClean="0"/>
              <a:t>molécules pour éviter quelles infections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260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Peu utilisée en France</a:t>
            </a:r>
            <a:endParaRPr lang="fr-FR" dirty="0" smtClean="0"/>
          </a:p>
          <a:p>
            <a:pPr lvl="1"/>
            <a:r>
              <a:rPr lang="fr-FR" dirty="0" smtClean="0"/>
              <a:t>Probablement en lien avec niveau de résistance aux FQ</a:t>
            </a:r>
          </a:p>
          <a:p>
            <a:r>
              <a:rPr lang="fr-FR" dirty="0" smtClean="0"/>
              <a:t>Citée par une RFE récente</a:t>
            </a:r>
          </a:p>
          <a:p>
            <a:pPr lvl="1"/>
            <a:r>
              <a:rPr lang="fr-FR" dirty="0" smtClean="0"/>
              <a:t>Prise en charge du neutropénique en réanimation (SRLF+GFRUP/SFAR/SFH/SF2H/SPILF)</a:t>
            </a:r>
          </a:p>
          <a:p>
            <a:pPr lvl="1"/>
            <a:r>
              <a:rPr lang="fr-FR" dirty="0" smtClean="0"/>
              <a:t>Une prophylaxie antibactérienne ne doit probablement pas être employé chez un patient neutropénique de réanimation (grade 2-, accord fort)</a:t>
            </a:r>
          </a:p>
          <a:p>
            <a:r>
              <a:rPr lang="fr-FR" dirty="0" smtClean="0"/>
              <a:t>Non recommandé par SFGM-TC</a:t>
            </a:r>
          </a:p>
        </p:txBody>
      </p:sp>
      <p:sp>
        <p:nvSpPr>
          <p:cNvPr id="4301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Antibioprophylaxie des neutropénies prolongées</a:t>
            </a:r>
            <a:endParaRPr lang="fr-FR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433006" y="5085184"/>
            <a:ext cx="1414170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Schnell</a:t>
            </a: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AIC 2016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433006" y="5877272"/>
            <a:ext cx="2439257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Lewalle</a:t>
            </a: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al, Bull Cancer 2019</a:t>
            </a:r>
          </a:p>
        </p:txBody>
      </p:sp>
    </p:spTree>
    <p:extLst>
      <p:ext uri="{BB962C8B-B14F-4D97-AF65-F5344CB8AC3E}">
        <p14:creationId xmlns:p14="http://schemas.microsoft.com/office/powerpoint/2010/main" val="186247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86"/>
    </mc:Choice>
    <mc:Fallback xmlns="">
      <p:transition spd="slow" advTm="31286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8950</TotalTime>
  <Words>1195</Words>
  <Application>Microsoft Office PowerPoint</Application>
  <PresentationFormat>Affichage à l'écran (4:3)</PresentationFormat>
  <Paragraphs>246</Paragraphs>
  <Slides>23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Concourse</vt:lpstr>
      <vt:lpstr>Risque infectieux et prévention, focus sur: - hématologie  - infections fongiques</vt:lpstr>
      <vt:lpstr>Hémopathies malignes</vt:lpstr>
      <vt:lpstr>Risque infectieux en hématologie</vt:lpstr>
      <vt:lpstr>Les risques</vt:lpstr>
      <vt:lpstr>Prévenir l’infection:</vt:lpstr>
      <vt:lpstr>Différentes prophylaxies</vt:lpstr>
      <vt:lpstr>Des patients complexes à risques évolutifs</vt:lpstr>
      <vt:lpstr>Quelles molécules pour éviter quelles infections ?</vt:lpstr>
      <vt:lpstr>Antibioprophylaxie des neutropénies prolongées</vt:lpstr>
      <vt:lpstr>Le risque fongique</vt:lpstr>
      <vt:lpstr>Estimation du poids épidémiologique des infections fongiques graves en France</vt:lpstr>
      <vt:lpstr>Aspergillose et hémopathies malignes</vt:lpstr>
      <vt:lpstr>Facteurs de risque de candidoses invasives</vt:lpstr>
      <vt:lpstr>Candidémies acquises en réanimation en France 2004-2013</vt:lpstr>
      <vt:lpstr>Facteurs de risque d’aspergillose</vt:lpstr>
      <vt:lpstr>Principaux patients à risque</vt:lpstr>
      <vt:lpstr>Populations à risque d’IA</vt:lpstr>
      <vt:lpstr>Populations à risque d’IA</vt:lpstr>
      <vt:lpstr>Populations à risque d’IA</vt:lpstr>
      <vt:lpstr>Présentation PowerPoint</vt:lpstr>
      <vt:lpstr>L’environnement protégé ne résout pas tout</vt:lpstr>
      <vt:lpstr>Hémopathies malignes  Prophylaxie antifongique: ECIL 2013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ABT-SOT</dc:title>
  <dc:creator>Serge Alfandari</dc:creator>
  <cp:lastModifiedBy>serge alfandari</cp:lastModifiedBy>
  <cp:revision>504</cp:revision>
  <dcterms:created xsi:type="dcterms:W3CDTF">2010-11-21T17:00:31Z</dcterms:created>
  <dcterms:modified xsi:type="dcterms:W3CDTF">2023-03-16T22:22:11Z</dcterms:modified>
</cp:coreProperties>
</file>