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handoutMasterIdLst>
    <p:handoutMasterId r:id="rId82"/>
  </p:handoutMasterIdLst>
  <p:sldIdLst>
    <p:sldId id="256" r:id="rId2"/>
    <p:sldId id="717" r:id="rId3"/>
    <p:sldId id="649" r:id="rId4"/>
    <p:sldId id="761" r:id="rId5"/>
    <p:sldId id="752" r:id="rId6"/>
    <p:sldId id="753" r:id="rId7"/>
    <p:sldId id="754" r:id="rId8"/>
    <p:sldId id="755" r:id="rId9"/>
    <p:sldId id="757" r:id="rId10"/>
    <p:sldId id="758" r:id="rId11"/>
    <p:sldId id="759" r:id="rId12"/>
    <p:sldId id="762" r:id="rId13"/>
    <p:sldId id="756" r:id="rId14"/>
    <p:sldId id="760" r:id="rId15"/>
    <p:sldId id="767" r:id="rId16"/>
    <p:sldId id="768" r:id="rId17"/>
    <p:sldId id="763" r:id="rId18"/>
    <p:sldId id="537" r:id="rId19"/>
    <p:sldId id="538" r:id="rId20"/>
    <p:sldId id="764" r:id="rId21"/>
    <p:sldId id="539" r:id="rId22"/>
    <p:sldId id="766" r:id="rId23"/>
    <p:sldId id="532" r:id="rId24"/>
    <p:sldId id="588" r:id="rId25"/>
    <p:sldId id="584" r:id="rId26"/>
    <p:sldId id="567" r:id="rId27"/>
    <p:sldId id="724" r:id="rId28"/>
    <p:sldId id="727" r:id="rId29"/>
    <p:sldId id="725" r:id="rId30"/>
    <p:sldId id="726" r:id="rId31"/>
    <p:sldId id="731" r:id="rId32"/>
    <p:sldId id="769" r:id="rId33"/>
    <p:sldId id="657" r:id="rId34"/>
    <p:sldId id="658" r:id="rId35"/>
    <p:sldId id="660" r:id="rId36"/>
    <p:sldId id="659" r:id="rId37"/>
    <p:sldId id="661" r:id="rId38"/>
    <p:sldId id="662" r:id="rId39"/>
    <p:sldId id="663" r:id="rId40"/>
    <p:sldId id="667" r:id="rId41"/>
    <p:sldId id="668" r:id="rId42"/>
    <p:sldId id="669" r:id="rId43"/>
    <p:sldId id="770" r:id="rId44"/>
    <p:sldId id="771" r:id="rId45"/>
    <p:sldId id="772" r:id="rId46"/>
    <p:sldId id="740" r:id="rId47"/>
    <p:sldId id="741" r:id="rId48"/>
    <p:sldId id="742" r:id="rId49"/>
    <p:sldId id="739" r:id="rId50"/>
    <p:sldId id="745" r:id="rId51"/>
    <p:sldId id="743" r:id="rId52"/>
    <p:sldId id="744" r:id="rId53"/>
    <p:sldId id="673" r:id="rId54"/>
    <p:sldId id="672" r:id="rId55"/>
    <p:sldId id="645" r:id="rId56"/>
    <p:sldId id="738" r:id="rId57"/>
    <p:sldId id="685" r:id="rId58"/>
    <p:sldId id="700" r:id="rId59"/>
    <p:sldId id="651" r:id="rId60"/>
    <p:sldId id="746" r:id="rId61"/>
    <p:sldId id="747" r:id="rId62"/>
    <p:sldId id="773" r:id="rId63"/>
    <p:sldId id="650" r:id="rId64"/>
    <p:sldId id="748" r:id="rId65"/>
    <p:sldId id="562" r:id="rId66"/>
    <p:sldId id="749" r:id="rId67"/>
    <p:sldId id="712" r:id="rId68"/>
    <p:sldId id="713" r:id="rId69"/>
    <p:sldId id="775" r:id="rId70"/>
    <p:sldId id="776" r:id="rId71"/>
    <p:sldId id="774" r:id="rId72"/>
    <p:sldId id="705" r:id="rId73"/>
    <p:sldId id="708" r:id="rId74"/>
    <p:sldId id="750" r:id="rId75"/>
    <p:sldId id="706" r:id="rId76"/>
    <p:sldId id="751" r:id="rId77"/>
    <p:sldId id="703" r:id="rId78"/>
    <p:sldId id="704" r:id="rId79"/>
    <p:sldId id="709" r:id="rId8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B6"/>
    <a:srgbClr val="99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68" autoAdjust="0"/>
  </p:normalViewPr>
  <p:slideViewPr>
    <p:cSldViewPr>
      <p:cViewPr varScale="1">
        <p:scale>
          <a:sx n="83" d="100"/>
          <a:sy n="83" d="100"/>
        </p:scale>
        <p:origin x="10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11/12/2023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11/12/2023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5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7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J1 = apres une seule dose (avec repas Cmax = 40% et AUC = 57% / a jeun)</a:t>
            </a:r>
          </a:p>
          <a:p>
            <a:r>
              <a:rPr lang="fr-FR" altLang="fr-FR" smtClean="0"/>
              <a:t>J7= au steady state (avec repas Cmax = 65% et AUC = 78% / a jeun)</a:t>
            </a:r>
          </a:p>
          <a:p>
            <a:r>
              <a:rPr lang="fr-FR" altLang="fr-FR" smtClean="0"/>
              <a:t>Donc surtout effet a l’initiation du traitement!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Ameliore surtout absorption de la molecule-mere (effet sur metabolite moindre)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Ex d’anti H2: cimetidine</a:t>
            </a:r>
          </a:p>
          <a:p>
            <a:r>
              <a:rPr lang="fr-FR" altLang="fr-FR" smtClean="0"/>
              <a:t>Ex d’inhibiteurs de la pompe a protons: omeprazole, lansoprazole, esomeprazole…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75000"/>
            </a:pPr>
            <a:r>
              <a:rPr lang="en-US" altLang="en-US" b="0" dirty="0" smtClean="0">
                <a:solidFill>
                  <a:srgbClr val="002060"/>
                </a:solidFill>
              </a:rPr>
              <a:t>In previous studies of POS oral suspension, steady state </a:t>
            </a:r>
            <a:r>
              <a:rPr lang="en-US" altLang="en-US" b="0" dirty="0" err="1" smtClean="0">
                <a:solidFill>
                  <a:srgbClr val="002060"/>
                </a:solidFill>
              </a:rPr>
              <a:t>C</a:t>
            </a:r>
            <a:r>
              <a:rPr lang="en-US" altLang="en-US" b="0" baseline="-25000" dirty="0" err="1" smtClean="0">
                <a:solidFill>
                  <a:srgbClr val="002060"/>
                </a:solidFill>
              </a:rPr>
              <a:t>avg</a:t>
            </a:r>
            <a:r>
              <a:rPr lang="en-US" altLang="en-US" b="0" dirty="0" smtClean="0">
                <a:solidFill>
                  <a:srgbClr val="002060"/>
                </a:solidFill>
              </a:rPr>
              <a:t> was </a:t>
            </a:r>
          </a:p>
          <a:p>
            <a:pPr marL="247620" indent="-247620">
              <a:buClr>
                <a:schemeClr val="tx2"/>
              </a:buClr>
              <a:buSzPct val="75000"/>
            </a:pPr>
            <a:r>
              <a:rPr lang="en-NZ" altLang="en-US" b="0" dirty="0" smtClean="0">
                <a:solidFill>
                  <a:srgbClr val="002060"/>
                </a:solidFill>
              </a:rPr>
              <a:t>582 </a:t>
            </a:r>
            <a:r>
              <a:rPr lang="en-US" altLang="en-US" b="0" dirty="0" smtClean="0">
                <a:solidFill>
                  <a:srgbClr val="002060"/>
                </a:solidFill>
              </a:rPr>
              <a:t>ng/mL in neutropenic AML/MDS patients</a:t>
            </a:r>
            <a:r>
              <a:rPr lang="en-US" altLang="en-US" b="0" baseline="30000" dirty="0" smtClean="0">
                <a:solidFill>
                  <a:srgbClr val="002060"/>
                </a:solidFill>
              </a:rPr>
              <a:t>1</a:t>
            </a:r>
            <a:r>
              <a:rPr lang="en-US" altLang="en-US" b="0" dirty="0" smtClean="0">
                <a:solidFill>
                  <a:srgbClr val="002060"/>
                </a:solidFill>
              </a:rPr>
              <a:t> and </a:t>
            </a:r>
          </a:p>
          <a:p>
            <a:pPr>
              <a:buClr>
                <a:schemeClr val="tx2"/>
              </a:buClr>
              <a:buSzPct val="75000"/>
            </a:pPr>
            <a:r>
              <a:rPr lang="en-US" altLang="en-US" b="0" dirty="0" smtClean="0">
                <a:solidFill>
                  <a:srgbClr val="002060"/>
                </a:solidFill>
              </a:rPr>
              <a:t>922 ng/mL in patients with GVHD.</a:t>
            </a:r>
            <a:r>
              <a:rPr lang="en-US" altLang="en-US" b="0" baseline="30000" dirty="0" smtClean="0">
                <a:solidFill>
                  <a:srgbClr val="002060"/>
                </a:solidFill>
              </a:rPr>
              <a:t>2,a</a:t>
            </a: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MK-3034 PN6086 "CONFIDENTIAL - LIMITED ACCESS", Interim Deck-Expires when CSR Deck is Available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9E47F22-C1BA-4874-AC6D-22E37950ACFD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12/11/2023 1:54 PM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CTSF MK-3034 PN6086 ERM-based PDT approved 1/30/12.ppt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61E3668-8D84-4D91-94BA-CDA4962731D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4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/>
              <a:t>Discuter de la diversité au sein d’une même classe thérapeutique.</a:t>
            </a:r>
          </a:p>
          <a:p>
            <a:pPr>
              <a:spcBef>
                <a:spcPct val="0"/>
              </a:spcBef>
            </a:pPr>
            <a:r>
              <a:rPr lang="fr-FR" altLang="fr-FR" dirty="0"/>
              <a:t>Décrire l’inhibition et l’induction avec les délais et leurs conséquences.</a:t>
            </a:r>
          </a:p>
          <a:p>
            <a:pPr>
              <a:spcBef>
                <a:spcPct val="0"/>
              </a:spcBef>
            </a:pPr>
            <a:endParaRPr lang="fr-FR" altLang="fr-FR" dirty="0"/>
          </a:p>
          <a:p>
            <a:pPr>
              <a:spcBef>
                <a:spcPct val="0"/>
              </a:spcBef>
            </a:pPr>
            <a:r>
              <a:rPr lang="fr-FR" altLang="fr-FR" dirty="0"/>
              <a:t>Les antifongiques </a:t>
            </a:r>
            <a:r>
              <a:rPr lang="fr-FR" altLang="fr-FR" dirty="0" err="1"/>
              <a:t>azolés</a:t>
            </a:r>
            <a:r>
              <a:rPr lang="fr-FR" altLang="fr-FR" dirty="0"/>
              <a:t> sont tous des inhibiteurs du cypP450 et certains d’entre eux sont également des substrats ou des inhibiteurs de la glycoprotéine. L’association d’un antifongique </a:t>
            </a:r>
            <a:r>
              <a:rPr lang="fr-FR" altLang="fr-FR" dirty="0" err="1"/>
              <a:t>azolé</a:t>
            </a:r>
            <a:r>
              <a:rPr lang="fr-FR" altLang="fr-FR" dirty="0"/>
              <a:t> systémique avec des médicaments interagissant avec le cytochrome P450 et/ou la glycoprotéine peut néanmoins aboutir à types d’interactions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dirty="0"/>
              <a:t>Altération du métabolisme de l’antifongique associé,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dirty="0"/>
              <a:t>Altération du métabolisme du médicament associé par l’antifongique </a:t>
            </a:r>
            <a:r>
              <a:rPr lang="fr-FR" altLang="fr-FR" dirty="0" err="1"/>
              <a:t>azolé</a:t>
            </a:r>
            <a:r>
              <a:rPr lang="fr-FR" altLang="fr-FR" dirty="0"/>
              <a:t>,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dirty="0"/>
              <a:t>Interactions réciproques</a:t>
            </a:r>
          </a:p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64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7780" indent="-30683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27353" indent="-2454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8295" indent="-2454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09236" indent="-2454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00177" indent="-2454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91119" indent="-2454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82060" indent="-2454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73002" indent="-2454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26F79C-10E7-4A4A-9F17-EA24AAC4FCB5}" type="slidenum">
              <a:rPr lang="fr-FR">
                <a:solidFill>
                  <a:srgbClr val="000000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r-FR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363EB-3163-45DA-B9FD-9782672C0D90}" type="slidenum">
              <a:rPr lang="fr-FR" altLang="fr-FR"/>
              <a:pPr/>
              <a:t>61</a:t>
            </a:fld>
            <a:endParaRPr lang="fr-FR" altLang="fr-FR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529E6C75-B61B-4D5E-BBFD-F9F59F54C7D8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61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34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63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81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F846-EB0A-8546-B31C-BB26A34A420D}" type="slidenum">
              <a:rPr lang="fr-FR"/>
              <a:pPr/>
              <a:t>5</a:t>
            </a:fld>
            <a:endParaRPr lang="fr-FR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E5E14-847D-463D-B7A4-F407F2D422E9}" type="slidenum">
              <a:rPr lang="fr-FR" altLang="fr-FR"/>
              <a:pPr/>
              <a:t>76</a:t>
            </a:fld>
            <a:endParaRPr lang="fr-FR" altLang="fr-FR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79D5980-BD9F-4698-860F-D7C222A60280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76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1013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2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E4CB8-9207-7847-8267-EFB09DC16DC4}" type="slidenum">
              <a:rPr lang="fr-FR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Figure 5: Concentration de Prévention des Mutants résistants (CPM). La population « verte », avec sa propre CMI « verte », possède des mutants résistants </a:t>
            </a:r>
            <a:r>
              <a:rPr lang="fr-FR" altLang="fr-FR" dirty="0" err="1" smtClean="0"/>
              <a:t>prééxistants</a:t>
            </a:r>
            <a:r>
              <a:rPr lang="fr-FR" altLang="fr-FR" dirty="0" smtClean="0"/>
              <a:t> « noirs », avec leur propre CMI « noire », plus élevées. Si la population de départ, comme dans le cas présent est très sensibles, la CPM (CMI des noires) reste relativement basse. Si le niveau de « départ » se situe plus haut, comme c’est le cas de la population principale noire dans cet exemple, les mutants </a:t>
            </a:r>
            <a:r>
              <a:rPr lang="fr-FR" altLang="fr-FR" dirty="0" err="1" smtClean="0"/>
              <a:t>prééxistants</a:t>
            </a:r>
            <a:r>
              <a:rPr lang="fr-FR" altLang="fr-FR" dirty="0" smtClean="0"/>
              <a:t> auront donc des CMI, rouges situées à un niveau plus élevées: c’est la CPM de la </a:t>
            </a:r>
            <a:r>
              <a:rPr lang="fr-FR" altLang="fr-FR" dirty="0" err="1" smtClean="0"/>
              <a:t>populaiton</a:t>
            </a:r>
            <a:r>
              <a:rPr lang="fr-FR" altLang="fr-FR" dirty="0" smtClean="0"/>
              <a:t> « noire » . FS = fenêtre de sélection</a:t>
            </a:r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C3EAF9-35AD-4371-A37D-442FDAC98020}" type="slidenum">
              <a:rPr lang="fr-FR" altLang="fr-FR" smtClean="0"/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9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DDC0E-DFE8-43E1-8091-2571E461E013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36B477E-736B-4B70-AB9F-619529705471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28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11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AD97-EB61-4A19-84B0-C98588A21943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7856" cy="5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94" tIns="48513" rIns="93294" bIns="485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27C0376-B564-421A-B0C5-BF1519F6028E}" type="slidenum">
              <a:rPr lang="fr-FR" altLang="fr-FR" sz="1200">
                <a:latin typeface="Arial" charset="0"/>
              </a:rPr>
              <a:pPr algn="r">
                <a:buClrTx/>
                <a:buFontTx/>
                <a:buNone/>
              </a:pPr>
              <a:t>29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921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764" y="4861933"/>
            <a:ext cx="5681430" cy="46065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3BFB-0570-7A41-B215-8EA89EBC96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5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117600" y="1981200"/>
            <a:ext cx="69088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4345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6280150"/>
            <a:ext cx="6945745" cy="577850"/>
          </a:xfrm>
        </p:spPr>
        <p:txBody>
          <a:bodyPr anchor="b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142349E8-D9FF-41D2-84D3-012F10A6FFA6}" type="slidenum">
              <a:rPr lang="en-US" sz="2000" b="1">
                <a:solidFill>
                  <a:srgbClr val="000000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‹N°›</a:t>
            </a:fld>
            <a:endParaRPr lang="en-US" sz="20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  <p:sldLayoutId id="2147483673" r:id="rId11"/>
    <p:sldLayoutId id="2147483677" r:id="rId12"/>
    <p:sldLayoutId id="21474836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07963" y="1412875"/>
            <a:ext cx="8467725" cy="1439863"/>
          </a:xfrm>
        </p:spPr>
        <p:txBody>
          <a:bodyPr/>
          <a:lstStyle/>
          <a:p>
            <a:r>
              <a:rPr lang="fr-FR" dirty="0" smtClean="0"/>
              <a:t>PK/PD des antifongiques</a:t>
            </a:r>
            <a:endParaRPr lang="fr-FR" sz="1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3850" y="4221088"/>
            <a:ext cx="6553200" cy="925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charset="0"/>
                <a:cs typeface="Arial" charset="0"/>
              </a:rPr>
              <a:t>Dr S. Alfandari</a:t>
            </a:r>
          </a:p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Infectiologue et Hygiéniste, CH Tourcoing</a:t>
            </a:r>
          </a:p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Infectiologue du Service des Maladies du Sang, CHRU Lille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963" y="116632"/>
            <a:ext cx="846849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11 </a:t>
            </a:r>
            <a:r>
              <a:rPr lang="en-US" dirty="0" err="1" smtClean="0">
                <a:latin typeface="Berlin Sans FB Demi" panose="020E0802020502020306" pitchFamily="34" charset="0"/>
              </a:rPr>
              <a:t>Décembre</a:t>
            </a:r>
            <a:r>
              <a:rPr lang="en-US" dirty="0" smtClean="0">
                <a:latin typeface="Berlin Sans FB Demi" panose="020E0802020502020306" pitchFamily="34" charset="0"/>
              </a:rPr>
              <a:t> 2023</a:t>
            </a:r>
          </a:p>
          <a:p>
            <a:pPr algn="ctr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M2 </a:t>
            </a:r>
            <a:r>
              <a:rPr lang="en-US" dirty="0" err="1" smtClean="0">
                <a:latin typeface="Berlin Sans FB Demi" panose="020E0802020502020306" pitchFamily="34" charset="0"/>
              </a:rPr>
              <a:t>optimisation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r>
              <a:rPr lang="en-US" dirty="0" err="1" smtClean="0">
                <a:latin typeface="Berlin Sans FB Demi" panose="020E0802020502020306" pitchFamily="34" charset="0"/>
              </a:rPr>
              <a:t>thérapeutique</a:t>
            </a:r>
            <a:endParaRPr lang="fr-FR" dirty="0">
              <a:latin typeface="Berlin Sans FB Demi" panose="020E0802020502020306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005013" y="3157247"/>
            <a:ext cx="317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421313" y="5897272"/>
            <a:ext cx="387350" cy="3873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064250" y="6071897"/>
            <a:ext cx="195263" cy="2127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554538" y="5551197"/>
            <a:ext cx="801687" cy="7334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974850" y="1925818"/>
            <a:ext cx="0" cy="4536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79712" y="6266364"/>
            <a:ext cx="6924576" cy="166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824038" y="5181309"/>
            <a:ext cx="1254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824038" y="4479634"/>
            <a:ext cx="142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808163" y="2690522"/>
            <a:ext cx="142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510088" y="6294147"/>
            <a:ext cx="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961063" y="6294147"/>
            <a:ext cx="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7843838" y="6294147"/>
            <a:ext cx="0" cy="1206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2" name="Arc 14"/>
          <p:cNvSpPr>
            <a:spLocks/>
          </p:cNvSpPr>
          <p:nvPr/>
        </p:nvSpPr>
        <p:spPr bwMode="auto">
          <a:xfrm rot="-5400000">
            <a:off x="2833688" y="1263359"/>
            <a:ext cx="4186238" cy="58435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3"/>
                  <a:pt x="9665" y="4"/>
                  <a:pt x="2159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3"/>
                  <a:pt x="9665" y="4"/>
                  <a:pt x="21592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990975" y="5249571"/>
            <a:ext cx="18256" cy="1028700"/>
          </a:xfrm>
          <a:prstGeom prst="line">
            <a:avLst/>
          </a:prstGeom>
          <a:noFill/>
          <a:ln w="127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822450" y="6095709"/>
            <a:ext cx="142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6538913" y="6197309"/>
            <a:ext cx="0" cy="87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 rot="16200000">
            <a:off x="-11592" y="3725513"/>
            <a:ext cx="1740860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>
                <a:latin typeface="Arial" charset="0"/>
              </a:rPr>
              <a:t>Concentrations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1085850" y="2468272"/>
            <a:ext cx="57387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>
                <a:latin typeface="Arial" charset="0"/>
              </a:rPr>
              <a:t>100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1433513" y="4982872"/>
            <a:ext cx="31739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dirty="0" smtClean="0">
                <a:latin typeface="Arial" charset="0"/>
              </a:rPr>
              <a:t>4</a:t>
            </a:r>
            <a:endParaRPr lang="fr-FR" dirty="0">
              <a:latin typeface="Arial" charset="0"/>
            </a:endParaRP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1318054" y="3991925"/>
            <a:ext cx="44563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dirty="0">
                <a:latin typeface="Arial" charset="0"/>
              </a:rPr>
              <a:t>10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4259263" y="6440197"/>
            <a:ext cx="44563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dirty="0">
                <a:latin typeface="Arial" charset="0"/>
              </a:rPr>
              <a:t>12</a:t>
            </a: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7627938" y="6422734"/>
            <a:ext cx="44563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>
                <a:latin typeface="Arial" charset="0"/>
              </a:rPr>
              <a:t>24</a:t>
            </a: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4371975" y="4387559"/>
            <a:ext cx="1003479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b="1" dirty="0">
                <a:latin typeface="Arial" charset="0"/>
              </a:rPr>
              <a:t>CMI = </a:t>
            </a:r>
            <a:r>
              <a:rPr lang="fr-FR" b="1" dirty="0" smtClean="0">
                <a:latin typeface="Arial" charset="0"/>
              </a:rPr>
              <a:t>4</a:t>
            </a:r>
            <a:endParaRPr lang="fr-FR" dirty="0">
              <a:latin typeface="Arial" charset="0"/>
            </a:endParaRPr>
          </a:p>
        </p:txBody>
      </p:sp>
      <p:sp>
        <p:nvSpPr>
          <p:cNvPr id="111641" name="Rectangle 25"/>
          <p:cNvSpPr>
            <a:spLocks noChangeArrowheads="1"/>
          </p:cNvSpPr>
          <p:nvPr/>
        </p:nvSpPr>
        <p:spPr bwMode="auto">
          <a:xfrm>
            <a:off x="6902450" y="5289259"/>
            <a:ext cx="1003479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b="1">
                <a:latin typeface="Arial" charset="0"/>
              </a:rPr>
              <a:t>CMI = 2</a:t>
            </a:r>
            <a:endParaRPr lang="fr-FR">
              <a:latin typeface="Arial" charset="0"/>
            </a:endParaRPr>
          </a:p>
        </p:txBody>
      </p:sp>
      <p:sp>
        <p:nvSpPr>
          <p:cNvPr id="111643" name="Rectangle 27"/>
          <p:cNvSpPr>
            <a:spLocks noChangeArrowheads="1"/>
          </p:cNvSpPr>
          <p:nvPr/>
        </p:nvSpPr>
        <p:spPr bwMode="auto">
          <a:xfrm>
            <a:off x="1416050" y="5849647"/>
            <a:ext cx="317394" cy="3731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>
                <a:latin typeface="Arial" charset="0"/>
              </a:rPr>
              <a:t>2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970088" y="5795672"/>
            <a:ext cx="525462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987550" y="5413084"/>
            <a:ext cx="908050" cy="871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005013" y="3608097"/>
            <a:ext cx="2832100" cy="267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2005013" y="4095459"/>
            <a:ext cx="2346325" cy="2189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2005013" y="4562184"/>
            <a:ext cx="1827212" cy="172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987550" y="4978109"/>
            <a:ext cx="1376363" cy="1306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659" name="Rectangle 43"/>
          <p:cNvSpPr>
            <a:spLocks noChangeArrowheads="1"/>
          </p:cNvSpPr>
          <p:nvPr/>
        </p:nvSpPr>
        <p:spPr bwMode="auto">
          <a:xfrm>
            <a:off x="5181600" y="5698834"/>
            <a:ext cx="945771" cy="4039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sz="2000" b="1">
                <a:latin typeface="Arial" charset="0"/>
              </a:rPr>
              <a:t>ASC/2</a:t>
            </a:r>
          </a:p>
        </p:txBody>
      </p:sp>
      <p:sp>
        <p:nvSpPr>
          <p:cNvPr id="111660" name="Rectangle 44"/>
          <p:cNvSpPr>
            <a:spLocks noChangeArrowheads="1"/>
          </p:cNvSpPr>
          <p:nvPr/>
        </p:nvSpPr>
        <p:spPr bwMode="auto">
          <a:xfrm>
            <a:off x="2263775" y="4816184"/>
            <a:ext cx="945771" cy="403957"/>
          </a:xfrm>
          <a:prstGeom prst="rect">
            <a:avLst/>
          </a:prstGeom>
          <a:solidFill>
            <a:srgbClr val="FF9966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 defTabSz="958850" eaLnBrk="0" hangingPunct="0">
              <a:defRPr/>
            </a:pPr>
            <a:r>
              <a:rPr lang="fr-FR" sz="2000" b="1" dirty="0" smtClean="0">
                <a:latin typeface="Arial" charset="0"/>
              </a:rPr>
              <a:t>ASC/4</a:t>
            </a:r>
            <a:endParaRPr lang="fr-FR" sz="2000" b="1" dirty="0">
              <a:latin typeface="Arial" charset="0"/>
            </a:endParaRPr>
          </a:p>
        </p:txBody>
      </p:sp>
      <p:sp>
        <p:nvSpPr>
          <p:cNvPr id="7204" name="Oval 45"/>
          <p:cNvSpPr>
            <a:spLocks noChangeArrowheads="1"/>
          </p:cNvSpPr>
          <p:nvPr/>
        </p:nvSpPr>
        <p:spPr bwMode="auto">
          <a:xfrm>
            <a:off x="3954463" y="5168609"/>
            <a:ext cx="109537" cy="12700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7205" name="Oval 46"/>
          <p:cNvSpPr>
            <a:spLocks noChangeArrowheads="1"/>
          </p:cNvSpPr>
          <p:nvPr/>
        </p:nvSpPr>
        <p:spPr bwMode="auto">
          <a:xfrm>
            <a:off x="6494463" y="6083009"/>
            <a:ext cx="109537" cy="1270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7206" name="Group 47"/>
          <p:cNvGrpSpPr>
            <a:grpSpLocks/>
          </p:cNvGrpSpPr>
          <p:nvPr/>
        </p:nvGrpSpPr>
        <p:grpSpPr bwMode="auto">
          <a:xfrm>
            <a:off x="6526213" y="5495634"/>
            <a:ext cx="385762" cy="484188"/>
            <a:chOff x="4111" y="3184"/>
            <a:chExt cx="243" cy="305"/>
          </a:xfrm>
        </p:grpSpPr>
        <p:sp>
          <p:nvSpPr>
            <p:cNvPr id="7211" name="Line 48"/>
            <p:cNvSpPr>
              <a:spLocks noChangeShapeType="1"/>
            </p:cNvSpPr>
            <p:nvPr/>
          </p:nvSpPr>
          <p:spPr bwMode="auto">
            <a:xfrm flipH="1">
              <a:off x="4111" y="3184"/>
              <a:ext cx="24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12" name="Line 49"/>
            <p:cNvSpPr>
              <a:spLocks noChangeShapeType="1"/>
            </p:cNvSpPr>
            <p:nvPr/>
          </p:nvSpPr>
          <p:spPr bwMode="auto">
            <a:xfrm>
              <a:off x="4115" y="3198"/>
              <a:ext cx="0" cy="29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207" name="Group 50"/>
          <p:cNvGrpSpPr>
            <a:grpSpLocks/>
          </p:cNvGrpSpPr>
          <p:nvPr/>
        </p:nvGrpSpPr>
        <p:grpSpPr bwMode="auto">
          <a:xfrm>
            <a:off x="3986213" y="4581234"/>
            <a:ext cx="385762" cy="484188"/>
            <a:chOff x="2511" y="2608"/>
            <a:chExt cx="243" cy="305"/>
          </a:xfrm>
        </p:grpSpPr>
        <p:sp>
          <p:nvSpPr>
            <p:cNvPr id="7209" name="Line 51"/>
            <p:cNvSpPr>
              <a:spLocks noChangeShapeType="1"/>
            </p:cNvSpPr>
            <p:nvPr/>
          </p:nvSpPr>
          <p:spPr bwMode="auto">
            <a:xfrm flipH="1">
              <a:off x="2511" y="2608"/>
              <a:ext cx="243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10" name="Line 52"/>
            <p:cNvSpPr>
              <a:spLocks noChangeShapeType="1"/>
            </p:cNvSpPr>
            <p:nvPr/>
          </p:nvSpPr>
          <p:spPr bwMode="auto">
            <a:xfrm>
              <a:off x="2515" y="2622"/>
              <a:ext cx="0" cy="29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5" name="Espace réservé du pied de page 27"/>
          <p:cNvSpPr txBox="1">
            <a:spLocks/>
          </p:cNvSpPr>
          <p:nvPr/>
        </p:nvSpPr>
        <p:spPr>
          <a:xfrm>
            <a:off x="40125" y="6433934"/>
            <a:ext cx="196727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da-DK" altLang="fr-FR" sz="1800" dirty="0" smtClean="0">
                <a:latin typeface="Arial" charset="0"/>
                <a:cs typeface="Arial" charset="0"/>
              </a:rPr>
              <a:t>Adapté de F. Jehl</a:t>
            </a: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 ASC/CMI </a:t>
            </a:r>
            <a:endParaRPr lang="fr-FR" dirty="0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6549229" y="6178257"/>
            <a:ext cx="1" cy="176214"/>
          </a:xfrm>
          <a:prstGeom prst="line">
            <a:avLst/>
          </a:prstGeom>
          <a:noFill/>
          <a:ln w="127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43000" y="381000"/>
            <a:ext cx="7072313" cy="1524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>
                <a:latin typeface="Calibri" pitchFamily="34" charset="0"/>
              </a:rPr>
              <a:t>Quotient inhibiteur</a:t>
            </a:r>
            <a:br>
              <a:rPr lang="fr-FR" altLang="fr-FR" sz="4400">
                <a:latin typeface="Calibri" pitchFamily="34" charset="0"/>
              </a:rPr>
            </a:br>
            <a:r>
              <a:rPr lang="fr-FR" altLang="fr-FR" sz="4400">
                <a:latin typeface="Calibri" pitchFamily="34" charset="0"/>
              </a:rPr>
              <a:t>QI= Concentration/ CMI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981200" y="3200400"/>
            <a:ext cx="4148138" cy="1238250"/>
            <a:chOff x="1831" y="1882"/>
            <a:chExt cx="2637" cy="770"/>
          </a:xfrm>
        </p:grpSpPr>
        <p:grpSp>
          <p:nvGrpSpPr>
            <p:cNvPr id="8223" name="Group 4"/>
            <p:cNvGrpSpPr>
              <a:grpSpLocks/>
            </p:cNvGrpSpPr>
            <p:nvPr/>
          </p:nvGrpSpPr>
          <p:grpSpPr bwMode="auto">
            <a:xfrm>
              <a:off x="2791" y="1882"/>
              <a:ext cx="1677" cy="770"/>
              <a:chOff x="2791" y="1882"/>
              <a:chExt cx="1677" cy="770"/>
            </a:xfrm>
          </p:grpSpPr>
          <p:sp>
            <p:nvSpPr>
              <p:cNvPr id="8225" name="Line 5"/>
              <p:cNvSpPr>
                <a:spLocks noChangeShapeType="1"/>
              </p:cNvSpPr>
              <p:nvPr/>
            </p:nvSpPr>
            <p:spPr bwMode="auto">
              <a:xfrm>
                <a:off x="2804" y="2268"/>
                <a:ext cx="166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791" y="1882"/>
                <a:ext cx="116" cy="3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2295" name="Rectangle 7"/>
              <p:cNvSpPr>
                <a:spLocks noChangeArrowheads="1"/>
              </p:cNvSpPr>
              <p:nvPr/>
            </p:nvSpPr>
            <p:spPr bwMode="auto">
              <a:xfrm>
                <a:off x="3294" y="2290"/>
                <a:ext cx="111" cy="3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1831" y="2098"/>
              <a:ext cx="116" cy="3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27572"/>
              </p:ext>
            </p:extLst>
          </p:nvPr>
        </p:nvGraphicFramePr>
        <p:xfrm>
          <a:off x="1428750" y="2857500"/>
          <a:ext cx="560146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Divisé par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 sérique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CMI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 max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Résiduelle sérique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</a:t>
                      </a:r>
                      <a:r>
                        <a:rPr lang="fr-FR" sz="20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</a:t>
                      </a:r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 tissulaire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 max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tis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Résiduelle tissulaire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QI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</a:t>
                      </a:r>
                      <a:r>
                        <a:rPr lang="fr-FR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tis</a:t>
                      </a:r>
                      <a:endParaRPr lang="fr-FR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2" name="Espace réservé du pied de page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fr-FR" sz="1000" smtClean="0">
                <a:solidFill>
                  <a:schemeClr val="bg1"/>
                </a:solidFill>
              </a:rPr>
              <a:t>F. Jehl DU antibio- Lille 2016</a:t>
            </a:r>
            <a:endParaRPr lang="fr-FR" altLang="fr-FR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2519"/>
            <a:ext cx="4462264" cy="49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 </a:t>
            </a:r>
            <a:r>
              <a:rPr lang="fr-FR" dirty="0" err="1" smtClean="0"/>
              <a:t>Cmax</a:t>
            </a:r>
            <a:r>
              <a:rPr lang="fr-FR" dirty="0" smtClean="0"/>
              <a:t>/CMI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5915000" cy="4090268"/>
          </a:xfrm>
        </p:spPr>
        <p:txBody>
          <a:bodyPr>
            <a:normAutofit/>
          </a:bodyPr>
          <a:lstStyle/>
          <a:p>
            <a:r>
              <a:rPr lang="fr-FR" dirty="0" smtClean="0"/>
              <a:t>Perfusion courte</a:t>
            </a:r>
          </a:p>
          <a:p>
            <a:r>
              <a:rPr lang="fr-FR" dirty="0" smtClean="0"/>
              <a:t>1 administration/j</a:t>
            </a:r>
          </a:p>
          <a:p>
            <a:pPr marL="392113" lvl="1" indent="0"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46093"/>
            <a:ext cx="3886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1" y="3356993"/>
            <a:ext cx="3578337" cy="26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421" y="601518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% succès dépend de </a:t>
            </a:r>
            <a:r>
              <a:rPr lang="fr-FR" dirty="0" err="1" smtClean="0"/>
              <a:t>Cmax</a:t>
            </a:r>
            <a:r>
              <a:rPr lang="fr-FR" dirty="0" smtClean="0"/>
              <a:t>/CMI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7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Concentration de prévention et fen</a:t>
            </a:r>
            <a:r>
              <a:rPr lang="fr-FR" altLang="ja-JP" smtClean="0"/>
              <a:t>être de sélection de mutants-R</a:t>
            </a:r>
            <a:endParaRPr lang="fr-FR" dirty="0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4860032" y="6324600"/>
            <a:ext cx="365760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Drlica</a:t>
            </a:r>
            <a:r>
              <a:rPr lang="fr-FR" dirty="0"/>
              <a:t>  </a:t>
            </a:r>
            <a:r>
              <a:rPr lang="fr-FR" dirty="0" err="1"/>
              <a:t>Rev</a:t>
            </a:r>
            <a:r>
              <a:rPr lang="fr-FR" dirty="0"/>
              <a:t> Med </a:t>
            </a:r>
            <a:r>
              <a:rPr lang="fr-FR" dirty="0" err="1"/>
              <a:t>Microbiol</a:t>
            </a:r>
            <a:r>
              <a:rPr lang="fr-FR" dirty="0"/>
              <a:t> 2004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2209800" y="3200400"/>
            <a:ext cx="50292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Eradication des premiers mutants</a:t>
            </a: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09800" y="4191000"/>
            <a:ext cx="47244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fr-FR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Activité </a:t>
            </a:r>
            <a:r>
              <a:rPr lang="fr-FR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anti-microbienne</a:t>
            </a:r>
            <a:r>
              <a:rPr lang="fr-FR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endParaRPr lang="fr-FR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sélection des premiers mutants</a:t>
            </a:r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2895600" y="5257800"/>
            <a:ext cx="3429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Inefficacité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anti-</a:t>
            </a:r>
            <a:r>
              <a:rPr lang="fr-FR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icrobienne</a:t>
            </a:r>
            <a:endParaRPr lang="fr-FR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CPM et Fenêtre de Sélection</a:t>
            </a:r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>
            <a:off x="1219200" y="1905000"/>
            <a:ext cx="0" cy="36576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1219200" y="3352800"/>
            <a:ext cx="51054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19200" y="5257800"/>
            <a:ext cx="121920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V="1">
            <a:off x="1219200" y="4143375"/>
            <a:ext cx="3852863" cy="476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1219200" y="2590800"/>
            <a:ext cx="43434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457200" y="1676400"/>
            <a:ext cx="160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concentrations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355725" y="4891088"/>
            <a:ext cx="67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Calibri" pitchFamily="34" charset="0"/>
              </a:rPr>
              <a:t>CMI </a:t>
            </a: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371600" y="3810000"/>
            <a:ext cx="253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Calibri" pitchFamily="34" charset="0"/>
              </a:rPr>
              <a:t>CMI « noir » = CPM</a:t>
            </a:r>
            <a:br>
              <a:rPr lang="fr-FR" altLang="fr-FR" sz="2000" b="1">
                <a:latin typeface="Calibri" pitchFamily="34" charset="0"/>
              </a:rPr>
            </a:br>
            <a:r>
              <a:rPr lang="fr-FR" altLang="fr-FR" sz="2000" b="1">
                <a:latin typeface="Calibri" pitchFamily="34" charset="0"/>
              </a:rPr>
              <a:t>de la population verte</a:t>
            </a: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1447800" y="2171700"/>
            <a:ext cx="488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Calibri" pitchFamily="34" charset="0"/>
              </a:rPr>
              <a:t>CMI « rouge » =  CPM de la population noire</a:t>
            </a:r>
            <a:endParaRPr lang="fr-FR" altLang="fr-F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4572000" y="4797425"/>
            <a:ext cx="291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Résistantes </a:t>
            </a:r>
            <a:r>
              <a:rPr lang="fr-FR" dirty="0">
                <a:latin typeface="+mn-lt"/>
              </a:rPr>
              <a:t>à bas </a:t>
            </a:r>
            <a:r>
              <a:rPr lang="fr-FR" dirty="0" smtClean="0">
                <a:latin typeface="+mn-lt"/>
              </a:rPr>
              <a:t>niveau</a:t>
            </a:r>
            <a:endParaRPr lang="fr-FR" dirty="0">
              <a:latin typeface="+mn-lt"/>
            </a:endParaRPr>
          </a:p>
        </p:txBody>
      </p:sp>
      <p:sp>
        <p:nvSpPr>
          <p:cNvPr id="149519" name="AutoShape 15"/>
          <p:cNvSpPr>
            <a:spLocks/>
          </p:cNvSpPr>
          <p:nvPr/>
        </p:nvSpPr>
        <p:spPr bwMode="auto">
          <a:xfrm>
            <a:off x="6781800" y="25908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b="1">
              <a:latin typeface="+mn-lt"/>
            </a:endParaRP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660525" y="2852738"/>
            <a:ext cx="3070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Concentration locale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d’AF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086600" y="3200400"/>
            <a:ext cx="187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</a:rPr>
              <a:t>Δ </a:t>
            </a:r>
            <a:r>
              <a:rPr lang="fr-FR" sz="2000" b="1" dirty="0">
                <a:latin typeface="+mn-lt"/>
              </a:rPr>
              <a:t>CMI= FS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1828800" y="5791200"/>
            <a:ext cx="233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Phénotype </a:t>
            </a:r>
            <a:r>
              <a:rPr lang="fr-FR" dirty="0" smtClean="0">
                <a:latin typeface="+mn-lt"/>
              </a:rPr>
              <a:t>sauvage</a:t>
            </a:r>
            <a:endParaRPr lang="fr-FR" dirty="0">
              <a:latin typeface="+mn-lt"/>
            </a:endParaRPr>
          </a:p>
        </p:txBody>
      </p:sp>
      <p:sp>
        <p:nvSpPr>
          <p:cNvPr id="9233" name="Oval 19"/>
          <p:cNvSpPr>
            <a:spLocks noChangeArrowheads="1"/>
          </p:cNvSpPr>
          <p:nvPr/>
        </p:nvSpPr>
        <p:spPr bwMode="auto">
          <a:xfrm>
            <a:off x="25146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34" name="Oval 20"/>
          <p:cNvSpPr>
            <a:spLocks noChangeArrowheads="1"/>
          </p:cNvSpPr>
          <p:nvPr/>
        </p:nvSpPr>
        <p:spPr bwMode="auto">
          <a:xfrm>
            <a:off x="29718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2743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2514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5181600" y="4267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alibri" pitchFamily="34" charset="0"/>
            </a:endParaRPr>
          </a:p>
        </p:txBody>
      </p:sp>
      <p:sp>
        <p:nvSpPr>
          <p:cNvPr id="9238" name="Oval 24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alibri" pitchFamily="34" charset="0"/>
            </a:endParaRPr>
          </a:p>
        </p:txBody>
      </p:sp>
      <p:sp>
        <p:nvSpPr>
          <p:cNvPr id="9239" name="Oval 25"/>
          <p:cNvSpPr>
            <a:spLocks noChangeArrowheads="1"/>
          </p:cNvSpPr>
          <p:nvPr/>
        </p:nvSpPr>
        <p:spPr bwMode="auto">
          <a:xfrm>
            <a:off x="5562600" y="4038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alibri" pitchFamily="34" charset="0"/>
            </a:endParaRPr>
          </a:p>
        </p:txBody>
      </p:sp>
      <p:sp>
        <p:nvSpPr>
          <p:cNvPr id="9240" name="Oval 26"/>
          <p:cNvSpPr>
            <a:spLocks noChangeArrowheads="1"/>
          </p:cNvSpPr>
          <p:nvPr/>
        </p:nvSpPr>
        <p:spPr bwMode="auto">
          <a:xfrm>
            <a:off x="5410200" y="2514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Calibri" pitchFamily="34" charset="0"/>
            </a:endParaRPr>
          </a:p>
        </p:txBody>
      </p:sp>
      <p:sp>
        <p:nvSpPr>
          <p:cNvPr id="9241" name="Oval 21"/>
          <p:cNvSpPr>
            <a:spLocks noChangeArrowheads="1"/>
          </p:cNvSpPr>
          <p:nvPr/>
        </p:nvSpPr>
        <p:spPr bwMode="auto">
          <a:xfrm>
            <a:off x="2714625" y="5000625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2" name="Oval 21"/>
          <p:cNvSpPr>
            <a:spLocks noChangeArrowheads="1"/>
          </p:cNvSpPr>
          <p:nvPr/>
        </p:nvSpPr>
        <p:spPr bwMode="auto">
          <a:xfrm>
            <a:off x="2928938" y="521493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3" name="Oval 21"/>
          <p:cNvSpPr>
            <a:spLocks noChangeArrowheads="1"/>
          </p:cNvSpPr>
          <p:nvPr/>
        </p:nvSpPr>
        <p:spPr bwMode="auto">
          <a:xfrm>
            <a:off x="2571750" y="5357813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4" name="Oval 21"/>
          <p:cNvSpPr>
            <a:spLocks noChangeArrowheads="1"/>
          </p:cNvSpPr>
          <p:nvPr/>
        </p:nvSpPr>
        <p:spPr bwMode="auto">
          <a:xfrm>
            <a:off x="3000375" y="5072063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5" name="Oval 21"/>
          <p:cNvSpPr>
            <a:spLocks noChangeArrowheads="1"/>
          </p:cNvSpPr>
          <p:nvPr/>
        </p:nvSpPr>
        <p:spPr bwMode="auto">
          <a:xfrm>
            <a:off x="3000375" y="5357813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6" name="Oval 21"/>
          <p:cNvSpPr>
            <a:spLocks noChangeArrowheads="1"/>
          </p:cNvSpPr>
          <p:nvPr/>
        </p:nvSpPr>
        <p:spPr bwMode="auto">
          <a:xfrm>
            <a:off x="2928938" y="492918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7" name="Oval 21"/>
          <p:cNvSpPr>
            <a:spLocks noChangeArrowheads="1"/>
          </p:cNvSpPr>
          <p:nvPr/>
        </p:nvSpPr>
        <p:spPr bwMode="auto">
          <a:xfrm>
            <a:off x="3143250" y="521493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8" name="Oval 21"/>
          <p:cNvSpPr>
            <a:spLocks noChangeArrowheads="1"/>
          </p:cNvSpPr>
          <p:nvPr/>
        </p:nvSpPr>
        <p:spPr bwMode="auto">
          <a:xfrm>
            <a:off x="2786063" y="5429250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49" name="Oval 21"/>
          <p:cNvSpPr>
            <a:spLocks noChangeArrowheads="1"/>
          </p:cNvSpPr>
          <p:nvPr/>
        </p:nvSpPr>
        <p:spPr bwMode="auto">
          <a:xfrm>
            <a:off x="3214688" y="5429250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0" name="Oval 21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1" name="Oval 21"/>
          <p:cNvSpPr>
            <a:spLocks noChangeArrowheads="1"/>
          </p:cNvSpPr>
          <p:nvPr/>
        </p:nvSpPr>
        <p:spPr bwMode="auto">
          <a:xfrm>
            <a:off x="3048000" y="5562600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2" name="Oval 21"/>
          <p:cNvSpPr>
            <a:spLocks noChangeArrowheads="1"/>
          </p:cNvSpPr>
          <p:nvPr/>
        </p:nvSpPr>
        <p:spPr bwMode="auto">
          <a:xfrm>
            <a:off x="3286125" y="5429250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3" name="Oval 21"/>
          <p:cNvSpPr>
            <a:spLocks noChangeArrowheads="1"/>
          </p:cNvSpPr>
          <p:nvPr/>
        </p:nvSpPr>
        <p:spPr bwMode="auto">
          <a:xfrm>
            <a:off x="3214688" y="521493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4" name="Oval 21"/>
          <p:cNvSpPr>
            <a:spLocks noChangeArrowheads="1"/>
          </p:cNvSpPr>
          <p:nvPr/>
        </p:nvSpPr>
        <p:spPr bwMode="auto">
          <a:xfrm>
            <a:off x="2714625" y="550068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5" name="Oval 21"/>
          <p:cNvSpPr>
            <a:spLocks noChangeArrowheads="1"/>
          </p:cNvSpPr>
          <p:nvPr/>
        </p:nvSpPr>
        <p:spPr bwMode="auto">
          <a:xfrm>
            <a:off x="3357563" y="5500688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6" name="Oval 21"/>
          <p:cNvSpPr>
            <a:spLocks noChangeArrowheads="1"/>
          </p:cNvSpPr>
          <p:nvPr/>
        </p:nvSpPr>
        <p:spPr bwMode="auto">
          <a:xfrm>
            <a:off x="3214688" y="5286375"/>
            <a:ext cx="152400" cy="1524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7" name="Oval 20"/>
          <p:cNvSpPr>
            <a:spLocks noChangeArrowheads="1"/>
          </p:cNvSpPr>
          <p:nvPr/>
        </p:nvSpPr>
        <p:spPr bwMode="auto">
          <a:xfrm>
            <a:off x="5286375" y="40719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8" name="Oval 20"/>
          <p:cNvSpPr>
            <a:spLocks noChangeArrowheads="1"/>
          </p:cNvSpPr>
          <p:nvPr/>
        </p:nvSpPr>
        <p:spPr bwMode="auto">
          <a:xfrm>
            <a:off x="5143500" y="392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59" name="Oval 20"/>
          <p:cNvSpPr>
            <a:spLocks noChangeArrowheads="1"/>
          </p:cNvSpPr>
          <p:nvPr/>
        </p:nvSpPr>
        <p:spPr bwMode="auto">
          <a:xfrm>
            <a:off x="5357813" y="40005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0" name="Oval 20"/>
          <p:cNvSpPr>
            <a:spLocks noChangeArrowheads="1"/>
          </p:cNvSpPr>
          <p:nvPr/>
        </p:nvSpPr>
        <p:spPr bwMode="auto">
          <a:xfrm>
            <a:off x="5357813" y="38576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1" name="Oval 20"/>
          <p:cNvSpPr>
            <a:spLocks noChangeArrowheads="1"/>
          </p:cNvSpPr>
          <p:nvPr/>
        </p:nvSpPr>
        <p:spPr bwMode="auto">
          <a:xfrm>
            <a:off x="5000625" y="4214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2" name="Oval 20"/>
          <p:cNvSpPr>
            <a:spLocks noChangeArrowheads="1"/>
          </p:cNvSpPr>
          <p:nvPr/>
        </p:nvSpPr>
        <p:spPr bwMode="auto">
          <a:xfrm>
            <a:off x="5429250" y="4214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3" name="Oval 20"/>
          <p:cNvSpPr>
            <a:spLocks noChangeArrowheads="1"/>
          </p:cNvSpPr>
          <p:nvPr/>
        </p:nvSpPr>
        <p:spPr bwMode="auto">
          <a:xfrm>
            <a:off x="5786438" y="41433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4" name="Oval 20"/>
          <p:cNvSpPr>
            <a:spLocks noChangeArrowheads="1"/>
          </p:cNvSpPr>
          <p:nvPr/>
        </p:nvSpPr>
        <p:spPr bwMode="auto">
          <a:xfrm>
            <a:off x="5143500" y="44291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5" name="Oval 20"/>
          <p:cNvSpPr>
            <a:spLocks noChangeArrowheads="1"/>
          </p:cNvSpPr>
          <p:nvPr/>
        </p:nvSpPr>
        <p:spPr bwMode="auto">
          <a:xfrm>
            <a:off x="5572125" y="37861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6" name="Oval 20"/>
          <p:cNvSpPr>
            <a:spLocks noChangeArrowheads="1"/>
          </p:cNvSpPr>
          <p:nvPr/>
        </p:nvSpPr>
        <p:spPr bwMode="auto">
          <a:xfrm>
            <a:off x="5643563" y="44291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7" name="Oval 20"/>
          <p:cNvSpPr>
            <a:spLocks noChangeArrowheads="1"/>
          </p:cNvSpPr>
          <p:nvPr/>
        </p:nvSpPr>
        <p:spPr bwMode="auto">
          <a:xfrm>
            <a:off x="5715000" y="4214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8" name="Oval 20"/>
          <p:cNvSpPr>
            <a:spLocks noChangeArrowheads="1"/>
          </p:cNvSpPr>
          <p:nvPr/>
        </p:nvSpPr>
        <p:spPr bwMode="auto">
          <a:xfrm>
            <a:off x="5429250" y="44291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69" name="Oval 20"/>
          <p:cNvSpPr>
            <a:spLocks noChangeArrowheads="1"/>
          </p:cNvSpPr>
          <p:nvPr/>
        </p:nvSpPr>
        <p:spPr bwMode="auto">
          <a:xfrm>
            <a:off x="4929188" y="43576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9270" name="Oval 20"/>
          <p:cNvSpPr>
            <a:spLocks noChangeArrowheads="1"/>
          </p:cNvSpPr>
          <p:nvPr/>
        </p:nvSpPr>
        <p:spPr bwMode="auto">
          <a:xfrm>
            <a:off x="5000625" y="392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400" b="1">
              <a:latin typeface="Calibri" pitchFamily="34" charset="0"/>
            </a:endParaRPr>
          </a:p>
        </p:txBody>
      </p:sp>
      <p:sp>
        <p:nvSpPr>
          <p:cNvPr id="56" name="Espace réservé du pied de page 27"/>
          <p:cNvSpPr txBox="1">
            <a:spLocks/>
          </p:cNvSpPr>
          <p:nvPr/>
        </p:nvSpPr>
        <p:spPr>
          <a:xfrm>
            <a:off x="40125" y="6433934"/>
            <a:ext cx="196727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da-DK" altLang="fr-FR" sz="1800" dirty="0" smtClean="0">
                <a:latin typeface="Arial" charset="0"/>
                <a:cs typeface="Arial" charset="0"/>
              </a:rPr>
              <a:t>Adapté de F. Jehl</a:t>
            </a:r>
            <a:endParaRPr lang="fr-FR" altLang="fr-FR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</a:p>
          <a:p>
            <a:pPr lvl="1"/>
            <a:r>
              <a:rPr lang="fr-FR" dirty="0" smtClean="0"/>
              <a:t>Animaux immunodéprimés</a:t>
            </a:r>
          </a:p>
          <a:p>
            <a:pPr lvl="1"/>
            <a:r>
              <a:rPr lang="fr-FR" dirty="0" smtClean="0"/>
              <a:t>In vitro: simulation barrière alvéolo capillaire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054521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29200" y="6304002"/>
            <a:ext cx="365760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Howard &amp; Hope J </a:t>
            </a:r>
            <a:r>
              <a:rPr lang="fr-FR" dirty="0" err="1"/>
              <a:t>Fungi</a:t>
            </a:r>
            <a:r>
              <a:rPr lang="fr-FR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7504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On crée un modèle mathématique du corps humain et du médicament</a:t>
            </a:r>
          </a:p>
          <a:p>
            <a:pPr lvl="1"/>
            <a:r>
              <a:rPr lang="fr-FR" dirty="0"/>
              <a:t>On utilise des données d'études précédentes pour simuler la façon dont l'antibiotique se répartit et est éliminé dans le corps.</a:t>
            </a:r>
          </a:p>
          <a:p>
            <a:pPr lvl="1"/>
            <a:r>
              <a:rPr lang="fr-FR" dirty="0"/>
              <a:t>On répète un grand nombre de fois (souvent 1000)</a:t>
            </a:r>
          </a:p>
          <a:p>
            <a:pPr lvl="1"/>
            <a:r>
              <a:rPr lang="fr-FR" dirty="0"/>
              <a:t>On peut obtenir une distribution de résultats possibles.</a:t>
            </a:r>
          </a:p>
          <a:p>
            <a:pPr lvl="2"/>
            <a:r>
              <a:rPr lang="fr-FR" dirty="0"/>
              <a:t>Ca aboutit à des « probabilité d’atteindre la cible ».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 </a:t>
            </a:r>
            <a:r>
              <a:rPr lang="fr-FR" dirty="0"/>
              <a:t>de Monte Carlo</a:t>
            </a:r>
          </a:p>
        </p:txBody>
      </p:sp>
    </p:spTree>
    <p:extLst>
      <p:ext uri="{BB962C8B-B14F-4D97-AF65-F5344CB8AC3E}">
        <p14:creationId xmlns:p14="http://schemas.microsoft.com/office/powerpoint/2010/main" val="31154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Problématique des infections fongiques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dirty="0" smtClean="0"/>
              <a:t>Estimation du poids épidémiologique des infections fongiques en France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z="2300" smtClean="0"/>
              <a:t>Près d’1 million d’infections fongiques en 2014 en France</a:t>
            </a:r>
          </a:p>
          <a:p>
            <a:r>
              <a:rPr lang="fr-FR" sz="2300" smtClean="0"/>
              <a:t>Près de 5000 à risque vital aigu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51500" y="6488113"/>
            <a:ext cx="32829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Gangneux, J Mycol Med  2016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46400"/>
            <a:ext cx="8569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23850" y="5827713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23850" y="4314825"/>
            <a:ext cx="8496300" cy="936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4172" y="4077072"/>
            <a:ext cx="8496300" cy="2159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dirty="0" smtClean="0"/>
              <a:t>PMSI (2001-2010)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996952"/>
            <a:ext cx="4680520" cy="3096344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35,876 episodes</a:t>
            </a:r>
          </a:p>
          <a:p>
            <a:r>
              <a:rPr lang="en-US" sz="2000" dirty="0" smtClean="0"/>
              <a:t>N°1: </a:t>
            </a:r>
            <a:r>
              <a:rPr lang="en-US" sz="2000" dirty="0" err="1" smtClean="0"/>
              <a:t>Candidémie</a:t>
            </a:r>
            <a:r>
              <a:rPr lang="en-US" sz="2000" dirty="0" smtClean="0"/>
              <a:t> (43.4%)</a:t>
            </a:r>
          </a:p>
          <a:p>
            <a:r>
              <a:rPr lang="en-US" sz="2000" dirty="0" smtClean="0"/>
              <a:t>N°2: </a:t>
            </a:r>
            <a:r>
              <a:rPr lang="en-US" sz="2000" dirty="0" err="1" smtClean="0"/>
              <a:t>Pneumocystose</a:t>
            </a:r>
            <a:r>
              <a:rPr lang="en-US" sz="2000" dirty="0" smtClean="0"/>
              <a:t> (26.1%) </a:t>
            </a:r>
          </a:p>
          <a:p>
            <a:r>
              <a:rPr lang="en-US" sz="2000" dirty="0" smtClean="0"/>
              <a:t>N°3: </a:t>
            </a:r>
            <a:r>
              <a:rPr lang="en-US" sz="2000" dirty="0" err="1" smtClean="0"/>
              <a:t>Aspergillose</a:t>
            </a:r>
            <a:r>
              <a:rPr lang="en-US" sz="2000" dirty="0" smtClean="0"/>
              <a:t> invasive (23.9%)  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Répartition des IFI en France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4427985" y="1989138"/>
            <a:ext cx="4716016" cy="639762"/>
          </a:xfrm>
        </p:spPr>
        <p:txBody>
          <a:bodyPr/>
          <a:lstStyle/>
          <a:p>
            <a:r>
              <a:rPr lang="fr-FR" dirty="0" smtClean="0"/>
              <a:t>Surveillance prospective/labo « RESSIF » (2012-2014)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860032" y="2924944"/>
            <a:ext cx="4041775" cy="3147674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25 </a:t>
            </a:r>
            <a:r>
              <a:rPr lang="en-US" sz="2000" dirty="0" err="1" smtClean="0"/>
              <a:t>laboratoires</a:t>
            </a:r>
            <a:r>
              <a:rPr lang="en-US" sz="2000" dirty="0" smtClean="0"/>
              <a:t>   / 3990 </a:t>
            </a:r>
            <a:r>
              <a:rPr lang="en-US" sz="2000" dirty="0" err="1" smtClean="0"/>
              <a:t>épisodes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N°1: </a:t>
            </a:r>
            <a:r>
              <a:rPr lang="en-US" sz="2000" dirty="0" err="1" smtClean="0"/>
              <a:t>Fungémie</a:t>
            </a:r>
            <a:r>
              <a:rPr lang="en-US" sz="2000" dirty="0" smtClean="0"/>
              <a:t> (48.7%)</a:t>
            </a:r>
          </a:p>
          <a:p>
            <a:r>
              <a:rPr lang="en-US" sz="2000" dirty="0" smtClean="0"/>
              <a:t>N°2: </a:t>
            </a:r>
            <a:r>
              <a:rPr lang="en-US" sz="2000" dirty="0" err="1" smtClean="0"/>
              <a:t>Pneumocystose</a:t>
            </a:r>
            <a:r>
              <a:rPr lang="en-US" sz="2000" dirty="0" smtClean="0"/>
              <a:t> (19.8%)</a:t>
            </a:r>
          </a:p>
          <a:p>
            <a:r>
              <a:rPr lang="en-US" sz="2000" dirty="0" smtClean="0"/>
              <a:t>N°3: </a:t>
            </a:r>
            <a:r>
              <a:rPr lang="en-US" sz="2000" dirty="0" err="1" smtClean="0"/>
              <a:t>Aspergillose</a:t>
            </a:r>
            <a:r>
              <a:rPr lang="en-US" sz="2000" dirty="0" smtClean="0"/>
              <a:t> invasive (16.4%)</a:t>
            </a:r>
            <a:endParaRPr lang="en-US" sz="2000" dirty="0"/>
          </a:p>
        </p:txBody>
      </p:sp>
      <p:sp>
        <p:nvSpPr>
          <p:cNvPr id="7" name="ZoneTexte 3"/>
          <p:cNvSpPr txBox="1"/>
          <p:nvPr/>
        </p:nvSpPr>
        <p:spPr>
          <a:xfrm>
            <a:off x="395536" y="6480982"/>
            <a:ext cx="168507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EID </a:t>
            </a:r>
            <a:r>
              <a:rPr lang="fr-FR" dirty="0"/>
              <a:t>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27784" y="6488668"/>
            <a:ext cx="608371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Données CNR antifungiques</a:t>
            </a:r>
            <a:r>
              <a:rPr lang="en-US" dirty="0"/>
              <a:t>, O </a:t>
            </a:r>
            <a:r>
              <a:rPr lang="en-US" dirty="0" err="1"/>
              <a:t>Lortholary</a:t>
            </a:r>
            <a:r>
              <a:rPr lang="en-US" dirty="0"/>
              <a:t> </a:t>
            </a:r>
            <a:r>
              <a:rPr lang="en-US" dirty="0" smtClean="0"/>
              <a:t>Pasteur </a:t>
            </a:r>
            <a:r>
              <a:rPr lang="en-US" dirty="0"/>
              <a:t>Paris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2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E. Faure  Dosage des antibiotiques/antifongiques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E</a:t>
            </a:r>
            <a:r>
              <a:rPr lang="fr-FR" dirty="0"/>
              <a:t>. </a:t>
            </a:r>
            <a:r>
              <a:rPr lang="fr-FR" dirty="0" err="1"/>
              <a:t>Kipnis</a:t>
            </a:r>
            <a:r>
              <a:rPr lang="fr-FR" dirty="0"/>
              <a:t>  PK/PD des antibiotiques</a:t>
            </a:r>
            <a:br>
              <a:rPr lang="fr-FR" dirty="0"/>
            </a:br>
            <a:endParaRPr lang="fr-FR" dirty="0"/>
          </a:p>
          <a:p>
            <a:r>
              <a:rPr lang="fr-FR" dirty="0"/>
              <a:t>F. </a:t>
            </a:r>
            <a:r>
              <a:rPr lang="fr-FR" dirty="0" err="1"/>
              <a:t>Vuotto</a:t>
            </a:r>
            <a:r>
              <a:rPr lang="fr-FR" dirty="0"/>
              <a:t>  Immunosuppression et antiinfectieux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éléments communs avec: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9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Immunodéprimés profonds</a:t>
            </a:r>
          </a:p>
          <a:p>
            <a:pPr lvl="1"/>
            <a:r>
              <a:rPr lang="fr-FR" dirty="0" smtClean="0"/>
              <a:t>Leucémies aigues</a:t>
            </a:r>
          </a:p>
          <a:p>
            <a:pPr lvl="1"/>
            <a:r>
              <a:rPr lang="fr-FR" dirty="0" smtClean="0"/>
              <a:t>Greffe de CSH</a:t>
            </a:r>
          </a:p>
          <a:p>
            <a:pPr lvl="1"/>
            <a:r>
              <a:rPr lang="fr-FR" dirty="0" smtClean="0"/>
              <a:t>Greffe d’organes solides</a:t>
            </a:r>
          </a:p>
          <a:p>
            <a:pPr lvl="1"/>
            <a:r>
              <a:rPr lang="fr-FR" dirty="0" smtClean="0"/>
              <a:t>Réanimation</a:t>
            </a:r>
          </a:p>
          <a:p>
            <a:pPr lvl="1"/>
            <a:r>
              <a:rPr lang="fr-FR" dirty="0" smtClean="0"/>
              <a:t>Chirurgie digestive compliquée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Patients exposés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9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09" y="1399950"/>
            <a:ext cx="6653428" cy="48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Incidence IFI (PMSI 2001-2010)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972378" y="1681844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92D050"/>
                </a:solidFill>
              </a:rPr>
              <a:t>+ 7,8%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72378" y="32001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7030A0"/>
                </a:solidFill>
              </a:rPr>
              <a:t>+ 4,4%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72378" y="500035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0070C0"/>
                </a:solidFill>
              </a:rPr>
              <a:t>+ 7,3%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72378" y="4564389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FF0000"/>
                </a:solidFill>
              </a:rPr>
              <a:t>+ 13,3%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72378" y="4280270"/>
            <a:ext cx="936104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>
                <a:solidFill>
                  <a:srgbClr val="FF0000"/>
                </a:solidFill>
              </a:rPr>
              <a:t>- 14,2%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72378" y="4784326"/>
            <a:ext cx="1080120" cy="2769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fr-FR" sz="1300" b="1" dirty="0">
                <a:solidFill>
                  <a:srgbClr val="C00000"/>
                </a:solidFill>
              </a:rPr>
              <a:t>- 14,8%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62845" y="1585599"/>
            <a:ext cx="3513776" cy="35393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fr-FR" i="1" dirty="0" smtClean="0"/>
              <a:t>2.5% per 100,000 personnes/an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2697" y="6453336"/>
            <a:ext cx="17491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Bitar</a:t>
            </a:r>
            <a:r>
              <a:rPr lang="fr-FR" dirty="0" smtClean="0"/>
              <a:t> </a:t>
            </a:r>
            <a:r>
              <a:rPr lang="fr-FR" dirty="0"/>
              <a:t>EID  2014</a:t>
            </a:r>
          </a:p>
        </p:txBody>
      </p:sp>
    </p:spTree>
    <p:extLst>
      <p:ext uri="{BB962C8B-B14F-4D97-AF65-F5344CB8AC3E}">
        <p14:creationId xmlns:p14="http://schemas.microsoft.com/office/powerpoint/2010/main" val="25913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pathogènes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7" y="1772816"/>
            <a:ext cx="9016305" cy="447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altLang="fr-FR" sz="2000" dirty="0" err="1" smtClean="0"/>
              <a:t>Azolés</a:t>
            </a:r>
            <a:r>
              <a:rPr lang="fr-FR" altLang="fr-FR" sz="2000" dirty="0" smtClean="0"/>
              <a:t>			</a:t>
            </a:r>
          </a:p>
          <a:p>
            <a:pPr lvl="1"/>
            <a:r>
              <a:rPr lang="fr-FR" altLang="fr-FR" sz="1800" dirty="0" smtClean="0"/>
              <a:t>Fluconazole</a:t>
            </a:r>
          </a:p>
          <a:p>
            <a:pPr lvl="1"/>
            <a:r>
              <a:rPr lang="fr-FR" altLang="fr-FR" sz="1800" dirty="0" err="1" smtClean="0"/>
              <a:t>Itraconazole</a:t>
            </a:r>
            <a:r>
              <a:rPr lang="fr-FR" altLang="fr-FR" sz="1800" dirty="0" smtClean="0"/>
              <a:t> </a:t>
            </a:r>
          </a:p>
          <a:p>
            <a:pPr lvl="1"/>
            <a:r>
              <a:rPr lang="fr-FR" altLang="fr-FR" sz="1800" dirty="0" smtClean="0"/>
              <a:t>Voriconazole</a:t>
            </a:r>
          </a:p>
          <a:p>
            <a:pPr lvl="1"/>
            <a:r>
              <a:rPr lang="fr-FR" altLang="fr-FR" sz="1800" dirty="0" err="1" smtClean="0"/>
              <a:t>Posaconazole</a:t>
            </a:r>
            <a:endParaRPr lang="fr-FR" sz="1800" dirty="0" smtClean="0"/>
          </a:p>
          <a:p>
            <a:pPr lvl="1"/>
            <a:r>
              <a:rPr lang="fr-FR" sz="1800" dirty="0" err="1" smtClean="0"/>
              <a:t>Isavuconazole</a:t>
            </a:r>
            <a:endParaRPr lang="fr-FR" sz="1800" dirty="0" smtClean="0"/>
          </a:p>
          <a:p>
            <a:pPr lvl="1"/>
            <a:r>
              <a:rPr lang="fr-FR" altLang="fr-FR" sz="1800" dirty="0" err="1" smtClean="0"/>
              <a:t>Opelconazole</a:t>
            </a:r>
            <a:endParaRPr lang="fr-FR" altLang="fr-FR" sz="1800" dirty="0" smtClean="0"/>
          </a:p>
          <a:p>
            <a:r>
              <a:rPr lang="fr-FR" altLang="fr-FR" sz="2000" dirty="0" err="1" smtClean="0"/>
              <a:t>Candines</a:t>
            </a:r>
            <a:endParaRPr lang="fr-FR" altLang="fr-FR" sz="2000" dirty="0" smtClean="0"/>
          </a:p>
          <a:p>
            <a:pPr lvl="1"/>
            <a:r>
              <a:rPr lang="fr-FR" altLang="fr-FR" sz="1800" dirty="0" err="1" smtClean="0"/>
              <a:t>Anidulafungine</a:t>
            </a:r>
            <a:endParaRPr lang="fr-FR" altLang="fr-FR" sz="1800" dirty="0" smtClean="0"/>
          </a:p>
          <a:p>
            <a:pPr lvl="1"/>
            <a:r>
              <a:rPr lang="fr-FR" altLang="fr-FR" sz="1800" dirty="0" err="1" smtClean="0"/>
              <a:t>Caspofungine</a:t>
            </a:r>
            <a:endParaRPr lang="fr-FR" altLang="fr-FR" sz="1800" dirty="0" smtClean="0"/>
          </a:p>
          <a:p>
            <a:pPr lvl="1"/>
            <a:r>
              <a:rPr lang="fr-FR" altLang="fr-FR" sz="1800" dirty="0" err="1" smtClean="0"/>
              <a:t>Micafungine</a:t>
            </a:r>
            <a:endParaRPr lang="fr-FR" altLang="fr-FR" sz="1800" dirty="0" smtClean="0"/>
          </a:p>
          <a:p>
            <a:pPr lvl="1"/>
            <a:r>
              <a:rPr lang="fr-FR" altLang="fr-FR" sz="1800" dirty="0" err="1" smtClean="0"/>
              <a:t>Rezafungine</a:t>
            </a:r>
            <a:endParaRPr lang="fr-FR" altLang="fr-FR" sz="18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sz="2000" dirty="0"/>
              <a:t>Pyrimidine</a:t>
            </a:r>
          </a:p>
          <a:p>
            <a:pPr lvl="1"/>
            <a:r>
              <a:rPr lang="fr-FR" altLang="fr-FR" sz="1800" dirty="0" err="1" smtClean="0"/>
              <a:t>Flucytosine</a:t>
            </a:r>
            <a:r>
              <a:rPr lang="fr-FR" altLang="fr-FR" sz="1800" dirty="0" smtClean="0"/>
              <a:t> (5FC)</a:t>
            </a:r>
            <a:endParaRPr lang="fr-FR" altLang="fr-FR" sz="1800" dirty="0"/>
          </a:p>
          <a:p>
            <a:r>
              <a:rPr lang="fr-FR" altLang="fr-FR" sz="2000" dirty="0" err="1"/>
              <a:t>Polyènes</a:t>
            </a:r>
            <a:endParaRPr lang="fr-FR" altLang="fr-FR" sz="2000" dirty="0"/>
          </a:p>
          <a:p>
            <a:pPr lvl="1"/>
            <a:r>
              <a:rPr lang="fr-FR" altLang="fr-FR" sz="1800" dirty="0" err="1"/>
              <a:t>Amphotéricine</a:t>
            </a:r>
            <a:r>
              <a:rPr lang="fr-FR" altLang="fr-FR" sz="1800" dirty="0"/>
              <a:t> B </a:t>
            </a:r>
            <a:r>
              <a:rPr lang="fr-FR" altLang="fr-FR" sz="1800" dirty="0" err="1"/>
              <a:t>lipid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complex</a:t>
            </a:r>
            <a:r>
              <a:rPr lang="fr-FR" altLang="fr-FR" sz="1800" dirty="0"/>
              <a:t> (ABLC)</a:t>
            </a:r>
          </a:p>
          <a:p>
            <a:pPr lvl="1"/>
            <a:r>
              <a:rPr lang="fr-FR" altLang="fr-FR" sz="1800" dirty="0" err="1"/>
              <a:t>Amphotéricine</a:t>
            </a:r>
            <a:r>
              <a:rPr lang="fr-FR" altLang="fr-FR" sz="1800" dirty="0"/>
              <a:t> B </a:t>
            </a:r>
            <a:r>
              <a:rPr lang="fr-FR" altLang="fr-FR" sz="1800" dirty="0" err="1"/>
              <a:t>liposomale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L-Amb</a:t>
            </a:r>
            <a:r>
              <a:rPr lang="fr-FR" altLang="fr-FR" sz="1800" dirty="0"/>
              <a:t>)</a:t>
            </a:r>
          </a:p>
          <a:p>
            <a:pPr lvl="1"/>
            <a:r>
              <a:rPr lang="fr-FR" altLang="fr-FR" sz="1800" dirty="0" err="1"/>
              <a:t>Amphotéricine</a:t>
            </a:r>
            <a:r>
              <a:rPr lang="fr-FR" altLang="fr-FR" sz="1800" dirty="0"/>
              <a:t> B </a:t>
            </a:r>
            <a:r>
              <a:rPr lang="fr-FR" altLang="fr-FR" sz="1800" dirty="0" err="1"/>
              <a:t>désoxicholate</a:t>
            </a:r>
            <a:r>
              <a:rPr lang="fr-FR" altLang="fr-FR" sz="1800" dirty="0"/>
              <a:t> (</a:t>
            </a:r>
            <a:r>
              <a:rPr lang="fr-FR" altLang="fr-FR" sz="1800" dirty="0" err="1"/>
              <a:t>Amb</a:t>
            </a:r>
            <a:r>
              <a:rPr lang="fr-FR" altLang="fr-FR" sz="1800" dirty="0"/>
              <a:t>-D</a:t>
            </a:r>
            <a:r>
              <a:rPr lang="fr-FR" altLang="fr-FR" sz="1800" dirty="0" smtClean="0"/>
              <a:t>)</a:t>
            </a:r>
          </a:p>
          <a:p>
            <a:r>
              <a:rPr lang="fr-FR" altLang="fr-FR" sz="2200" dirty="0" smtClean="0"/>
              <a:t>Nouvelles classes</a:t>
            </a:r>
          </a:p>
          <a:p>
            <a:pPr lvl="1"/>
            <a:r>
              <a:rPr lang="fr-FR" altLang="fr-FR" sz="1800" dirty="0" err="1" smtClean="0"/>
              <a:t>Fungerps</a:t>
            </a:r>
            <a:r>
              <a:rPr lang="fr-FR" altLang="fr-FR" sz="1800" dirty="0" smtClean="0"/>
              <a:t>: </a:t>
            </a:r>
            <a:r>
              <a:rPr lang="fr-FR" altLang="fr-FR" sz="1800" dirty="0" err="1" smtClean="0"/>
              <a:t>ibrexafungerp</a:t>
            </a:r>
            <a:endParaRPr lang="fr-FR" altLang="fr-FR" sz="1800" dirty="0" smtClean="0"/>
          </a:p>
          <a:p>
            <a:pPr lvl="1"/>
            <a:r>
              <a:rPr lang="fr-FR" altLang="fr-FR" sz="1800" dirty="0" smtClean="0"/>
              <a:t>Inhibiteur glw1: </a:t>
            </a:r>
            <a:r>
              <a:rPr lang="fr-FR" altLang="fr-FR" sz="1800" dirty="0" err="1" smtClean="0"/>
              <a:t>manogepix</a:t>
            </a:r>
            <a:endParaRPr lang="fr-FR" altLang="fr-FR" sz="1800" dirty="0" smtClean="0"/>
          </a:p>
          <a:p>
            <a:pPr lvl="1"/>
            <a:r>
              <a:rPr lang="fr-FR" altLang="fr-FR" sz="1800" dirty="0" err="1" smtClean="0"/>
              <a:t>Orotomides</a:t>
            </a:r>
            <a:r>
              <a:rPr lang="fr-FR" altLang="fr-FR" sz="1800" dirty="0" smtClean="0"/>
              <a:t>: </a:t>
            </a:r>
            <a:r>
              <a:rPr lang="fr-FR" altLang="fr-FR" sz="1800" dirty="0" err="1" smtClean="0"/>
              <a:t>olorofilm</a:t>
            </a:r>
            <a:endParaRPr lang="fr-FR" altLang="fr-FR" sz="1800" dirty="0" smtClean="0"/>
          </a:p>
          <a:p>
            <a:endParaRPr lang="fr-FR" sz="2000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Antifongiques systémiques</a:t>
            </a:r>
            <a:br>
              <a:rPr lang="fr-FR" dirty="0" smtClean="0"/>
            </a:br>
            <a:r>
              <a:rPr lang="fr-FR" sz="3200" dirty="0" smtClean="0"/>
              <a:t>18 molécules / 5 classes commercialisées/3 en essais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759" y="6221343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dirty="0" smtClean="0">
                <a:latin typeface="Calibri" pitchFamily="32" charset="0"/>
              </a:rPr>
              <a:t>+ </a:t>
            </a:r>
            <a:r>
              <a:rPr lang="fr-FR" altLang="fr-FR" dirty="0" err="1" smtClean="0">
                <a:latin typeface="Calibri" pitchFamily="32" charset="0"/>
              </a:rPr>
              <a:t>Terbinafine</a:t>
            </a:r>
            <a:r>
              <a:rPr lang="fr-FR" altLang="fr-FR" dirty="0" smtClean="0">
                <a:latin typeface="Calibri" pitchFamily="32" charset="0"/>
              </a:rPr>
              <a:t>: anti </a:t>
            </a:r>
            <a:r>
              <a:rPr lang="fr-FR" altLang="fr-FR" dirty="0">
                <a:latin typeface="Calibri" pitchFamily="32" charset="0"/>
              </a:rPr>
              <a:t>- </a:t>
            </a:r>
            <a:r>
              <a:rPr lang="fr-FR" altLang="fr-FR" dirty="0" err="1" smtClean="0">
                <a:latin typeface="Calibri" pitchFamily="32" charset="0"/>
              </a:rPr>
              <a:t>dermatophyte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5" descr="antifung cop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66644" y="2954044"/>
            <a:ext cx="422486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er 8"/>
          <p:cNvGrpSpPr>
            <a:grpSpLocks/>
          </p:cNvGrpSpPr>
          <p:nvPr/>
        </p:nvGrpSpPr>
        <p:grpSpPr bwMode="auto">
          <a:xfrm>
            <a:off x="4778920" y="2528206"/>
            <a:ext cx="2864930" cy="2980306"/>
            <a:chOff x="4423420" y="980728"/>
            <a:chExt cx="4311358" cy="4122877"/>
          </a:xfrm>
        </p:grpSpPr>
        <p:pic>
          <p:nvPicPr>
            <p:cNvPr id="7" name="Image 6" descr="antifung copy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3420" y="980728"/>
              <a:ext cx="4311358" cy="4122877"/>
            </a:xfrm>
            <a:prstGeom prst="ellipse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566810" y="980728"/>
              <a:ext cx="4032634" cy="4031989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60457" y="5621178"/>
            <a:ext cx="22592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0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ADN/ARN</a:t>
            </a:r>
            <a:endParaRPr lang="en-US" sz="2000" b="1" dirty="0">
              <a:solidFill>
                <a:srgbClr val="2929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7711" y="5987392"/>
            <a:ext cx="1244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Flucytosine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7728" y="1571260"/>
            <a:ext cx="22847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000" b="1" dirty="0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rgosterol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91019" y="2009759"/>
            <a:ext cx="10172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Polyènes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805" y="1573186"/>
            <a:ext cx="28730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Modifications membrane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55392" y="1973296"/>
            <a:ext cx="12384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Triazoles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Terbinafine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78793" y="1571260"/>
            <a:ext cx="258437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</a:t>
            </a:r>
            <a:r>
              <a:rPr lang="en-US" sz="20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êta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glucane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51014" y="1977776"/>
            <a:ext cx="16399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Echinocandines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Fungerps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itr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Mécanisme</a:t>
            </a:r>
            <a:r>
              <a:rPr lang="en-US" dirty="0" smtClean="0"/>
              <a:t> </a:t>
            </a:r>
            <a:r>
              <a:rPr lang="en-US" dirty="0" err="1" smtClean="0"/>
              <a:t>d’action</a:t>
            </a:r>
            <a:r>
              <a:rPr lang="en-US" dirty="0" smtClean="0"/>
              <a:t> des </a:t>
            </a:r>
            <a:r>
              <a:rPr lang="en-US" dirty="0" err="1" smtClean="0"/>
              <a:t>antifongiques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62553" y="5589240"/>
            <a:ext cx="361933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Inhibition synthèse pyrimidines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243613" y="5987392"/>
            <a:ext cx="10706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Olorofilm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96336" y="5954938"/>
            <a:ext cx="12327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Manogepix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70982" y="5508510"/>
            <a:ext cx="184659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2929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 Gwt1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</a:t>
            </a:r>
            <a:r>
              <a:rPr lang="en-US" dirty="0" err="1"/>
              <a:t>antifongique</a:t>
            </a:r>
            <a:r>
              <a:rPr lang="en-US" dirty="0"/>
              <a:t> </a:t>
            </a:r>
            <a:r>
              <a:rPr lang="en-US" dirty="0" err="1" smtClean="0"/>
              <a:t>théorique</a:t>
            </a:r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30561"/>
              </p:ext>
            </p:extLst>
          </p:nvPr>
        </p:nvGraphicFramePr>
        <p:xfrm>
          <a:off x="683568" y="1484784"/>
          <a:ext cx="7764945" cy="5287812"/>
        </p:xfrm>
        <a:graphic>
          <a:graphicData uri="http://schemas.openxmlformats.org/drawingml/2006/table">
            <a:tbl>
              <a:tblPr/>
              <a:tblGrid>
                <a:gridCol w="172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4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04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Posaco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5FC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Gpx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Ibrex</a:t>
                      </a:r>
                      <a:r>
                        <a:rPr lang="fr-F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Olor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albicans</a:t>
                      </a:r>
                    </a:p>
                  </a:txBody>
                  <a:tcPr marL="9200" marR="9200" marT="69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glabrata</a:t>
                      </a:r>
                    </a:p>
                  </a:txBody>
                  <a:tcPr marL="9200" marR="9200" marT="69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krusei</a:t>
                      </a:r>
                    </a:p>
                  </a:txBody>
                  <a:tcPr marL="9200" marR="9200" marT="69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parapsilosis</a:t>
                      </a:r>
                    </a:p>
                  </a:txBody>
                  <a:tcPr marL="9200" marR="9200" marT="69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</a:t>
                      </a:r>
                      <a:r>
                        <a:rPr lang="fr-FR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tropicalis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</a:t>
                      </a:r>
                      <a:r>
                        <a:rPr lang="fr-FR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lusitaniae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5571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 </a:t>
                      </a:r>
                      <a:r>
                        <a:rPr lang="fr-FR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auris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Cryptococcus</a:t>
                      </a:r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Trichosporon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fr-FR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Geotrichum</a:t>
                      </a:r>
                    </a:p>
                  </a:txBody>
                  <a:tcPr marL="9200" marR="9200" marT="69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</a:t>
                      </a:r>
                      <a:r>
                        <a:rPr kumimoji="0" lang="fr-FR" sz="18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fumigatus</a:t>
                      </a:r>
                      <a:endParaRPr kumimoji="0" lang="fr-FR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 </a:t>
                      </a:r>
                      <a:r>
                        <a:rPr kumimoji="0" lang="fr-FR" sz="18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terreus</a:t>
                      </a:r>
                      <a:endParaRPr kumimoji="0" lang="fr-FR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Mucorales</a:t>
                      </a: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Fusarium</a:t>
                      </a:r>
                      <a:endParaRPr kumimoji="0" lang="fr-FR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Scedosporium</a:t>
                      </a:r>
                      <a:endParaRPr kumimoji="0" lang="fr-FR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526">
                <a:tc>
                  <a:txBody>
                    <a:bodyPr/>
                    <a:lstStyle/>
                    <a:p>
                      <a:pPr marL="0" marR="0" lvl="0" indent="0" algn="l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Lomentospora</a:t>
                      </a:r>
                      <a:endParaRPr kumimoji="0" lang="fr-FR" sz="1800" b="0" i="1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06" marB="4570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200" marR="9200" marT="6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9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Inhibition de la synthèse de l’ergostérol</a:t>
            </a:r>
          </a:p>
          <a:p>
            <a:pPr lvl="1"/>
            <a:r>
              <a:rPr lang="fr-FR" altLang="fr-FR" dirty="0" smtClean="0"/>
              <a:t>Déstabilise la membrane cellulaire et la lyse</a:t>
            </a:r>
          </a:p>
          <a:p>
            <a:r>
              <a:rPr lang="fr-FR" altLang="fr-FR" dirty="0" smtClean="0"/>
              <a:t>Nombre de prises quotidiennes </a:t>
            </a:r>
          </a:p>
          <a:p>
            <a:pPr lvl="1"/>
            <a:r>
              <a:rPr lang="fr-FR" altLang="fr-FR" dirty="0" smtClean="0"/>
              <a:t>1 ou 2 selon ½ vie</a:t>
            </a:r>
          </a:p>
          <a:p>
            <a:r>
              <a:rPr lang="fr-FR" altLang="fr-FR" dirty="0" smtClean="0"/>
              <a:t>IV ou PO</a:t>
            </a:r>
          </a:p>
          <a:p>
            <a:r>
              <a:rPr lang="fr-FR" altLang="fr-FR" dirty="0" err="1" smtClean="0"/>
              <a:t>Temps-dépendance</a:t>
            </a:r>
            <a:endParaRPr lang="fr-FR" altLang="fr-FR" dirty="0" smtClean="0"/>
          </a:p>
          <a:p>
            <a:pPr lvl="1"/>
            <a:r>
              <a:rPr lang="fr-FR" altLang="fr-FR" dirty="0"/>
              <a:t>D</a:t>
            </a:r>
            <a:r>
              <a:rPr lang="fr-FR" altLang="fr-FR" dirty="0" smtClean="0"/>
              <a:t>ose de charge nécessaire pour équilibre plus rapide</a:t>
            </a:r>
          </a:p>
          <a:p>
            <a:r>
              <a:rPr lang="fr-FR" altLang="fr-FR" dirty="0" smtClean="0"/>
              <a:t>Variabilité individuelle</a:t>
            </a:r>
          </a:p>
          <a:p>
            <a:pPr lvl="1"/>
            <a:r>
              <a:rPr lang="fr-FR" altLang="fr-FR" dirty="0" smtClean="0"/>
              <a:t>Monitorage </a:t>
            </a:r>
            <a:r>
              <a:rPr lang="fr-FR" altLang="fr-FR" dirty="0"/>
              <a:t>des concentrations </a:t>
            </a:r>
            <a:r>
              <a:rPr lang="fr-FR" altLang="fr-FR" dirty="0" smtClean="0"/>
              <a:t>sériques recommandé en routine (sauf </a:t>
            </a:r>
            <a:r>
              <a:rPr lang="fr-FR" altLang="fr-FR" dirty="0" err="1" smtClean="0"/>
              <a:t>fluco</a:t>
            </a:r>
            <a:r>
              <a:rPr lang="fr-FR" altLang="fr-FR" dirty="0" smtClean="0"/>
              <a:t>)</a:t>
            </a:r>
          </a:p>
          <a:p>
            <a:r>
              <a:rPr lang="fr-FR" dirty="0" smtClean="0"/>
              <a:t>Métabolisme hépatique</a:t>
            </a:r>
            <a:r>
              <a:rPr lang="fr-FR" altLang="fr-FR" dirty="0"/>
              <a:t> (sauf </a:t>
            </a:r>
            <a:r>
              <a:rPr lang="fr-FR" altLang="fr-FR" dirty="0" err="1"/>
              <a:t>fluco</a:t>
            </a:r>
            <a:r>
              <a:rPr lang="fr-FR" altLang="fr-FR" dirty="0"/>
              <a:t>)</a:t>
            </a:r>
            <a:endParaRPr lang="fr-FR" dirty="0"/>
          </a:p>
        </p:txBody>
      </p:sp>
      <p:sp>
        <p:nvSpPr>
          <p:cNvPr id="686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Les </a:t>
            </a:r>
            <a:r>
              <a:rPr lang="fr-FR" altLang="fr-FR" dirty="0" err="1" smtClean="0"/>
              <a:t>azolés</a:t>
            </a:r>
            <a:r>
              <a:rPr lang="fr-FR" altLang="fr-FR" dirty="0" smtClean="0"/>
              <a:t>: points communs</a:t>
            </a:r>
          </a:p>
        </p:txBody>
      </p:sp>
    </p:spTree>
    <p:extLst>
      <p:ext uri="{BB962C8B-B14F-4D97-AF65-F5344CB8AC3E}">
        <p14:creationId xmlns:p14="http://schemas.microsoft.com/office/powerpoint/2010/main" val="27842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03350"/>
          </a:xfrm>
        </p:spPr>
        <p:txBody>
          <a:bodyPr/>
          <a:lstStyle/>
          <a:p>
            <a:pPr lvl="0"/>
            <a:r>
              <a:rPr lang="fr-FR" altLang="fr-FR" dirty="0" err="1" smtClean="0">
                <a:cs typeface="Calibri" panose="020F0502020204030204" pitchFamily="34" charset="0"/>
              </a:rPr>
              <a:t>Azolés</a:t>
            </a:r>
            <a:r>
              <a:rPr lang="fr-FR" altLang="fr-FR" dirty="0" smtClean="0">
                <a:cs typeface="Calibri" panose="020F0502020204030204" pitchFamily="34" charset="0"/>
              </a:rPr>
              <a:t>: Caractéristiques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5844217"/>
            <a:ext cx="3262496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Sinnollareddy</a:t>
            </a:r>
            <a:r>
              <a:rPr lang="fr-FR" altLang="fr-FR" dirty="0"/>
              <a:t> et al. IJAA 2012</a:t>
            </a:r>
          </a:p>
          <a:p>
            <a:r>
              <a:rPr lang="fr-FR" altLang="fr-FR" dirty="0" err="1" smtClean="0"/>
              <a:t>Carmo</a:t>
            </a:r>
            <a:r>
              <a:rPr lang="fr-FR" altLang="fr-FR" dirty="0" smtClean="0"/>
              <a:t> </a:t>
            </a:r>
            <a:r>
              <a:rPr lang="fr-FR" altLang="fr-FR" dirty="0"/>
              <a:t>et al. </a:t>
            </a:r>
            <a:r>
              <a:rPr lang="fr-FR" altLang="fr-FR" dirty="0" err="1" smtClean="0"/>
              <a:t>Antibiotics</a:t>
            </a:r>
            <a:r>
              <a:rPr lang="fr-FR" altLang="fr-FR" dirty="0" smtClean="0"/>
              <a:t> 2023</a:t>
            </a:r>
            <a:endParaRPr lang="fr-FR" alt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42695"/>
              </p:ext>
            </p:extLst>
          </p:nvPr>
        </p:nvGraphicFramePr>
        <p:xfrm>
          <a:off x="694468" y="1700808"/>
          <a:ext cx="7897940" cy="36709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05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24-30h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18-27h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6-9h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25-30h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 max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0,5-1,5h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2-4h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&lt;2h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4-5h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2-3h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Biodisponibilite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&gt;90%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Cp 98% </a:t>
                      </a:r>
                      <a:endParaRPr lang="fr-FR" sz="1800" u="none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 </a:t>
                      </a:r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saturable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&gt;98 %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Liaison prot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Linéaire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lang="fr-FR" sz="1800" u="none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linéaire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lang="fr-FR" sz="1800" u="none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linéaire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Linéaire </a:t>
                      </a:r>
                      <a:endParaRPr lang="fr-FR" sz="1800" u="none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faibles </a:t>
                      </a:r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doses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Linéaire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Dialysable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oui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Métabolisme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3A4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3A4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2C19/2C9/3A4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UGT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3A4/3A5/UGT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Excretion majoritaire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Rein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Foie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 (L/Kg)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0,6-0,8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3,7-20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 (mL/h/Kg)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15-24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dose dep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100-485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30-70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63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78089"/>
              </p:ext>
            </p:extLst>
          </p:nvPr>
        </p:nvGraphicFramePr>
        <p:xfrm>
          <a:off x="107504" y="1518302"/>
          <a:ext cx="8856983" cy="527450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72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 galéniques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Posologie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31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Triflucan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50, 100,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 mg/ml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100, 200, 400 mg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800 à 1200 mg à J1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400 à 600mg/j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Itraconazole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Sporanox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 100mg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10mg/ml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72H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400 à 600 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8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Vfend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b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50 et 200mg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200 mg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6 mg/kg 12H à J1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 4 mg/kg/12H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 prises</a:t>
                      </a: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69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Noxafil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 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 flacon 300 mg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orale  40mg/ml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Quasi plus utilisée (saturable)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300 mg/12H à  J1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300mg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fr-FR" altLang="fr-F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mg /6-8h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interchangeable avec les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39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kumimoji="0" lang="fr-FR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Cresemba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Gélules 100 mg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IV: flacon 200 mg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Charge:  200mg/8H  </a:t>
                      </a:r>
                      <a:r>
                        <a:rPr kumimoji="0" lang="fr-FR" altLang="fr-F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48H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Entretien: puis 200mg /j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 prise</a:t>
                      </a: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smtClean="0"/>
              <a:t>Formulations et posologies pour les IFI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781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Généralités</a:t>
            </a:r>
          </a:p>
          <a:p>
            <a:pPr lvl="1"/>
            <a:r>
              <a:rPr lang="fr-FR" dirty="0"/>
              <a:t>PK/PD </a:t>
            </a:r>
            <a:endParaRPr lang="fr-FR" dirty="0" smtClean="0"/>
          </a:p>
          <a:p>
            <a:pPr lvl="1"/>
            <a:r>
              <a:rPr lang="fr-FR" dirty="0" smtClean="0"/>
              <a:t>IFI</a:t>
            </a:r>
          </a:p>
          <a:p>
            <a:r>
              <a:rPr lang="fr-FR" dirty="0" err="1" smtClean="0"/>
              <a:t>Azolés</a:t>
            </a:r>
            <a:endParaRPr lang="fr-FR" dirty="0" smtClean="0"/>
          </a:p>
          <a:p>
            <a:r>
              <a:rPr lang="fr-FR" dirty="0" err="1" smtClean="0"/>
              <a:t>Candines</a:t>
            </a:r>
            <a:endParaRPr lang="fr-FR" dirty="0" smtClean="0"/>
          </a:p>
          <a:p>
            <a:r>
              <a:rPr lang="fr-FR" dirty="0" err="1" smtClean="0"/>
              <a:t>Polyenes</a:t>
            </a:r>
            <a:endParaRPr lang="fr-FR" dirty="0" smtClean="0"/>
          </a:p>
          <a:p>
            <a:r>
              <a:rPr lang="fr-FR" dirty="0" smtClean="0"/>
              <a:t>Pyrimidine</a:t>
            </a:r>
          </a:p>
          <a:p>
            <a:r>
              <a:rPr lang="fr-FR" dirty="0" smtClean="0"/>
              <a:t>Nouvelles molécules (données limitées)</a:t>
            </a:r>
          </a:p>
          <a:p>
            <a:pPr lvl="1"/>
            <a:r>
              <a:rPr lang="fr-FR" dirty="0" err="1" smtClean="0"/>
              <a:t>Ibrexafungerp</a:t>
            </a:r>
            <a:endParaRPr lang="fr-FR" dirty="0" smtClean="0"/>
          </a:p>
          <a:p>
            <a:pPr lvl="1"/>
            <a:r>
              <a:rPr lang="fr-FR" dirty="0" err="1" smtClean="0"/>
              <a:t>Olorofilm</a:t>
            </a:r>
            <a:endParaRPr lang="fr-FR" dirty="0" smtClean="0"/>
          </a:p>
          <a:p>
            <a:pPr lvl="1"/>
            <a:r>
              <a:rPr lang="fr-FR" dirty="0" smtClean="0"/>
              <a:t>(Fos)</a:t>
            </a:r>
            <a:r>
              <a:rPr lang="fr-FR" dirty="0" err="1" smtClean="0"/>
              <a:t>manogepix</a:t>
            </a:r>
            <a:endParaRPr lang="fr-FR" dirty="0" smtClean="0"/>
          </a:p>
          <a:p>
            <a:pPr lvl="1"/>
            <a:r>
              <a:rPr lang="fr-FR" smtClean="0"/>
              <a:t>Opelconazole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7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sz="2700" b="1" dirty="0"/>
              <a:t>Pas d’influence des repas</a:t>
            </a:r>
          </a:p>
          <a:p>
            <a:pPr lvl="1"/>
            <a:r>
              <a:rPr lang="fr-FR" dirty="0" err="1" smtClean="0"/>
              <a:t>Fluconazole</a:t>
            </a:r>
            <a:endParaRPr lang="fr-FR" dirty="0"/>
          </a:p>
          <a:p>
            <a:pPr lvl="1"/>
            <a:r>
              <a:rPr lang="fr-FR" dirty="0" err="1"/>
              <a:t>Posaconazole</a:t>
            </a:r>
            <a:r>
              <a:rPr lang="fr-FR" dirty="0"/>
              <a:t> </a:t>
            </a:r>
            <a:r>
              <a:rPr lang="fr-FR" dirty="0" err="1" smtClean="0"/>
              <a:t>cp</a:t>
            </a:r>
            <a:endParaRPr lang="fr-FR" dirty="0" smtClean="0"/>
          </a:p>
          <a:p>
            <a:pPr lvl="1"/>
            <a:r>
              <a:rPr lang="fr-FR" dirty="0" err="1"/>
              <a:t>Isavuconazole</a:t>
            </a:r>
            <a:endParaRPr lang="fr-FR" dirty="0" smtClean="0"/>
          </a:p>
          <a:p>
            <a:r>
              <a:rPr lang="fr-FR" b="1" dirty="0"/>
              <a:t>Prise </a:t>
            </a:r>
            <a:r>
              <a:rPr lang="fr-FR" b="1" dirty="0" smtClean="0"/>
              <a:t>pendant un </a:t>
            </a:r>
            <a:r>
              <a:rPr lang="fr-FR" b="1" dirty="0"/>
              <a:t>repas riche en lipides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gélule</a:t>
            </a:r>
          </a:p>
          <a:p>
            <a:pPr lvl="1"/>
            <a:r>
              <a:rPr lang="fr-FR" dirty="0" err="1"/>
              <a:t>Posaconazole</a:t>
            </a:r>
            <a:r>
              <a:rPr lang="fr-FR" dirty="0"/>
              <a:t> solution</a:t>
            </a:r>
          </a:p>
          <a:p>
            <a:r>
              <a:rPr lang="fr-FR" b="1" dirty="0" smtClean="0"/>
              <a:t>Prise </a:t>
            </a:r>
            <a:r>
              <a:rPr lang="fr-FR" b="1" dirty="0"/>
              <a:t>en dehors des repas</a:t>
            </a:r>
          </a:p>
          <a:p>
            <a:pPr lvl="1"/>
            <a:r>
              <a:rPr lang="fr-FR" dirty="0" err="1" smtClean="0"/>
              <a:t>Itraconazole</a:t>
            </a:r>
            <a:r>
              <a:rPr lang="fr-FR" dirty="0" smtClean="0"/>
              <a:t> solution</a:t>
            </a:r>
          </a:p>
          <a:p>
            <a:pPr lvl="1"/>
            <a:r>
              <a:rPr lang="fr-FR" dirty="0" err="1" smtClean="0"/>
              <a:t>Voriconazole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de l’alimentation et </a:t>
            </a:r>
            <a:r>
              <a:rPr lang="fr-FR" dirty="0" err="1" smtClean="0"/>
              <a:t>azolés</a:t>
            </a:r>
            <a:r>
              <a:rPr lang="fr-FR" dirty="0" smtClean="0"/>
              <a:t> PO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0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 smtClean="0"/>
              <a:t>Fluconazole</a:t>
            </a:r>
            <a:endParaRPr lang="fr-FR" dirty="0" smtClean="0"/>
          </a:p>
          <a:p>
            <a:pPr lvl="1"/>
            <a:r>
              <a:rPr lang="fr-FR" altLang="fr-FR" dirty="0" smtClean="0"/>
              <a:t>Hydrophile</a:t>
            </a:r>
          </a:p>
          <a:p>
            <a:pPr lvl="1"/>
            <a:r>
              <a:rPr lang="fr-FR" dirty="0" smtClean="0"/>
              <a:t>Métabolisation </a:t>
            </a:r>
            <a:r>
              <a:rPr lang="fr-FR" dirty="0"/>
              <a:t>hépatique faible = </a:t>
            </a:r>
            <a:r>
              <a:rPr lang="fr-FR" dirty="0" smtClean="0"/>
              <a:t>1O%</a:t>
            </a:r>
            <a:endParaRPr lang="fr-FR" dirty="0"/>
          </a:p>
          <a:p>
            <a:pPr lvl="1"/>
            <a:r>
              <a:rPr lang="fr-FR" dirty="0" smtClean="0"/>
              <a:t>Adaptation </a:t>
            </a:r>
            <a:r>
              <a:rPr lang="fr-FR" dirty="0"/>
              <a:t>posologie si IR </a:t>
            </a:r>
          </a:p>
          <a:p>
            <a:pPr lvl="1"/>
            <a:r>
              <a:rPr lang="fr-FR" dirty="0" smtClean="0"/>
              <a:t>Bonne diffusion urines et LCS  (Rapport LCS/sérum</a:t>
            </a:r>
            <a:r>
              <a:rPr lang="fr-FR" dirty="0"/>
              <a:t>: </a:t>
            </a:r>
            <a:r>
              <a:rPr lang="fr-FR" dirty="0" smtClean="0"/>
              <a:t>60-80%)</a:t>
            </a:r>
          </a:p>
          <a:p>
            <a:r>
              <a:rPr lang="fr-FR" dirty="0" err="1"/>
              <a:t>Itraconazole</a:t>
            </a:r>
            <a:endParaRPr lang="fr-FR" dirty="0"/>
          </a:p>
          <a:p>
            <a:pPr lvl="1"/>
            <a:r>
              <a:rPr lang="fr-FR" altLang="fr-FR" dirty="0" smtClean="0"/>
              <a:t>Métabolisme </a:t>
            </a:r>
            <a:r>
              <a:rPr lang="fr-FR" altLang="fr-FR" dirty="0"/>
              <a:t>hépatique : métabolite actif = OH-</a:t>
            </a:r>
            <a:r>
              <a:rPr lang="fr-FR" altLang="fr-FR" dirty="0" err="1"/>
              <a:t>itra</a:t>
            </a:r>
            <a:endParaRPr lang="fr-FR" altLang="fr-FR" dirty="0"/>
          </a:p>
          <a:p>
            <a:r>
              <a:rPr lang="fr-FR" dirty="0" smtClean="0"/>
              <a:t>Voriconazole</a:t>
            </a:r>
          </a:p>
          <a:p>
            <a:pPr lvl="1"/>
            <a:r>
              <a:rPr lang="fr-FR" altLang="fr-FR" dirty="0" smtClean="0"/>
              <a:t>Forme IV solubilisé dans </a:t>
            </a:r>
            <a:r>
              <a:rPr lang="fr-FR" altLang="fr-FR" dirty="0" err="1" smtClean="0"/>
              <a:t>cyclodextrine</a:t>
            </a:r>
            <a:r>
              <a:rPr lang="fr-FR" altLang="fr-FR" dirty="0" smtClean="0"/>
              <a:t> : risque accumulation si DFG&lt;50 </a:t>
            </a:r>
            <a:r>
              <a:rPr lang="fr-FR" altLang="fr-FR" dirty="0" err="1" smtClean="0"/>
              <a:t>mL</a:t>
            </a:r>
            <a:r>
              <a:rPr lang="fr-FR" altLang="fr-FR" dirty="0" smtClean="0"/>
              <a:t>/min</a:t>
            </a:r>
          </a:p>
          <a:p>
            <a:pPr lvl="1"/>
            <a:r>
              <a:rPr lang="fr-FR" dirty="0" smtClean="0"/>
              <a:t>Bonne </a:t>
            </a:r>
            <a:r>
              <a:rPr lang="fr-FR" dirty="0"/>
              <a:t>diffusion  LCS </a:t>
            </a:r>
          </a:p>
          <a:p>
            <a:r>
              <a:rPr lang="fr-FR" dirty="0" smtClean="0"/>
              <a:t>Posaconazole</a:t>
            </a:r>
            <a:endParaRPr lang="fr-FR" dirty="0"/>
          </a:p>
          <a:p>
            <a:pPr lvl="1"/>
            <a:r>
              <a:rPr lang="fr-FR" altLang="fr-FR" dirty="0" smtClean="0"/>
              <a:t>Forme </a:t>
            </a:r>
            <a:r>
              <a:rPr lang="fr-FR" altLang="fr-FR" dirty="0"/>
              <a:t>IV solubilisé dans </a:t>
            </a:r>
            <a:r>
              <a:rPr lang="fr-FR" altLang="fr-FR" dirty="0" err="1"/>
              <a:t>cyclodextrine</a:t>
            </a:r>
            <a:r>
              <a:rPr lang="fr-FR" altLang="fr-FR" dirty="0"/>
              <a:t> </a:t>
            </a:r>
            <a:r>
              <a:rPr lang="fr-FR" altLang="fr-FR" dirty="0" smtClean="0"/>
              <a:t>: </a:t>
            </a:r>
            <a:r>
              <a:rPr lang="fr-FR" altLang="fr-FR" dirty="0"/>
              <a:t>risque accumulation si DFG&lt;50 </a:t>
            </a:r>
            <a:r>
              <a:rPr lang="fr-FR" altLang="fr-FR" dirty="0" err="1"/>
              <a:t>mL</a:t>
            </a:r>
            <a:r>
              <a:rPr lang="fr-FR" altLang="fr-FR" dirty="0"/>
              <a:t>/min</a:t>
            </a:r>
          </a:p>
          <a:p>
            <a:r>
              <a:rPr lang="fr-FR" dirty="0" err="1" smtClean="0"/>
              <a:t>Isavuconazole</a:t>
            </a:r>
            <a:endParaRPr lang="fr-FR" dirty="0" smtClean="0"/>
          </a:p>
          <a:p>
            <a:pPr lvl="1"/>
            <a:r>
              <a:rPr lang="fr-FR" dirty="0" smtClean="0"/>
              <a:t>Principale </a:t>
            </a:r>
            <a:r>
              <a:rPr lang="fr-FR" dirty="0"/>
              <a:t>voie d'élimination par le métabolisme du CYP3A4 /5 </a:t>
            </a:r>
          </a:p>
          <a:p>
            <a:pPr lvl="1"/>
            <a:r>
              <a:rPr lang="fr-FR" dirty="0"/>
              <a:t>Excrétion rénale sous forme inchangée &lt;1 % de la dose administrée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Particularités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43438" y="6165850"/>
            <a:ext cx="330949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 smtClean="0"/>
              <a:t>Sinnollareddy</a:t>
            </a:r>
            <a:r>
              <a:rPr lang="fr-FR" altLang="fr-FR" dirty="0" smtClean="0"/>
              <a:t> </a:t>
            </a:r>
            <a:r>
              <a:rPr lang="fr-FR" altLang="fr-FR" dirty="0"/>
              <a:t>et al. IJAA </a:t>
            </a:r>
            <a:r>
              <a:rPr lang="fr-FR" altLang="fr-FR" dirty="0" smtClean="0"/>
              <a:t>2012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7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taux résiduel des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5120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1115616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Efficacité: résiduel, borne minimum</a:t>
            </a:r>
          </a:p>
          <a:p>
            <a:pPr lvl="1"/>
            <a:r>
              <a:rPr lang="fr-FR" altLang="fr-FR" dirty="0" smtClean="0"/>
              <a:t>Voriconazole</a:t>
            </a:r>
          </a:p>
          <a:p>
            <a:pPr lvl="1"/>
            <a:r>
              <a:rPr lang="fr-FR" altLang="fr-FR" dirty="0" err="1" smtClean="0"/>
              <a:t>Posaconazole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Itraconazole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334000" y="1600200"/>
            <a:ext cx="3810000" cy="4114800"/>
          </a:xfrm>
        </p:spPr>
        <p:txBody>
          <a:bodyPr/>
          <a:lstStyle/>
          <a:p>
            <a:r>
              <a:rPr lang="fr-FR" altLang="fr-FR" smtClean="0"/>
              <a:t>Toxicité: résiduel, borne maximum</a:t>
            </a:r>
          </a:p>
          <a:p>
            <a:pPr lvl="1"/>
            <a:r>
              <a:rPr lang="fr-FR" altLang="fr-FR" smtClean="0"/>
              <a:t>Voriconazole</a:t>
            </a:r>
          </a:p>
          <a:p>
            <a:pPr lvl="1"/>
            <a:endParaRPr lang="fr-FR" altLang="fr-FR" smtClean="0"/>
          </a:p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0032" y="6488668"/>
            <a:ext cx="418576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Slides ecil-leukaemia.com/</a:t>
            </a:r>
            <a:r>
              <a:rPr lang="en-US" dirty="0" err="1"/>
              <a:t>ecil</a:t>
            </a:r>
            <a:r>
              <a:rPr lang="en-US" dirty="0"/>
              <a:t> 6 (2015)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96515"/>
              </p:ext>
            </p:extLst>
          </p:nvPr>
        </p:nvGraphicFramePr>
        <p:xfrm>
          <a:off x="1258696" y="3909425"/>
          <a:ext cx="725176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prophylaxie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Minimum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curatif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Maximum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600" baseline="30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 dosage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(avec dose de charge)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Itraconazole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&gt;0,5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1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&lt;4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J5-7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&gt;0,7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</a:rPr>
                        <a:t>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J3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) – J5-7 (solution)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&lt;5-6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J2-5 ou 5</a:t>
                      </a:r>
                      <a:r>
                        <a:rPr lang="fr-FR" sz="1600" baseline="30000" dirty="0" smtClean="0"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 dose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Isavuconazole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Pas de données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2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5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0261" y="6172699"/>
            <a:ext cx="475791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  <a:cs typeface="+mn-cs"/>
              </a:rPr>
              <a:t>* si forme sévère viser taux &gt; </a:t>
            </a:r>
            <a:r>
              <a:rPr lang="fr-FR" altLang="fr-FR" sz="20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</a:rPr>
              <a:t>**: proposition </a:t>
            </a:r>
            <a:r>
              <a:rPr lang="fr-FR" altLang="fr-FR" sz="2000" dirty="0" smtClean="0">
                <a:solidFill>
                  <a:prstClr val="black"/>
                </a:solidFill>
                <a:latin typeface="Calibri" pitchFamily="34" charset="0"/>
              </a:rPr>
              <a:t>Lilloise</a:t>
            </a:r>
            <a:endParaRPr lang="fr-FR" altLang="fr-FR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de 45 ans</a:t>
            </a:r>
          </a:p>
          <a:p>
            <a:pPr lvl="1"/>
            <a:r>
              <a:rPr lang="fr-FR" dirty="0" smtClean="0"/>
              <a:t>Induction de LAM5</a:t>
            </a:r>
          </a:p>
          <a:p>
            <a:pPr lvl="1"/>
            <a:r>
              <a:rPr lang="fr-FR" dirty="0" smtClean="0"/>
              <a:t>Secteur protégé</a:t>
            </a:r>
          </a:p>
          <a:p>
            <a:pPr lvl="1"/>
            <a:r>
              <a:rPr lang="fr-FR" dirty="0" smtClean="0"/>
              <a:t>Pas de prophylaxie antifongique</a:t>
            </a:r>
          </a:p>
          <a:p>
            <a:r>
              <a:rPr lang="fr-FR" dirty="0" smtClean="0"/>
              <a:t>Fièvre à j10, résistante aux ATB</a:t>
            </a:r>
          </a:p>
          <a:p>
            <a:pPr lvl="1"/>
            <a:r>
              <a:rPr lang="fr-FR" dirty="0" err="1" smtClean="0"/>
              <a:t>Galactomannane</a:t>
            </a:r>
            <a:r>
              <a:rPr lang="fr-FR" dirty="0" smtClean="0"/>
              <a:t> 2,5 </a:t>
            </a:r>
            <a:r>
              <a:rPr lang="fr-FR" dirty="0" err="1" smtClean="0"/>
              <a:t>pg</a:t>
            </a:r>
            <a:r>
              <a:rPr lang="fr-FR" dirty="0" smtClean="0"/>
              <a:t>/mn</a:t>
            </a:r>
          </a:p>
          <a:p>
            <a:pPr lvl="1"/>
            <a:r>
              <a:rPr lang="fr-FR" dirty="0" smtClean="0"/>
              <a:t>Scanner thoracique: nodule</a:t>
            </a:r>
          </a:p>
          <a:p>
            <a:r>
              <a:rPr lang="fr-FR" dirty="0" smtClean="0"/>
              <a:t>Diagnostic: aspergillose invasive</a:t>
            </a:r>
          </a:p>
          <a:p>
            <a:pPr lvl="1"/>
            <a:r>
              <a:rPr lang="fr-FR" dirty="0" smtClean="0"/>
              <a:t>Pas de signes de gravité</a:t>
            </a:r>
          </a:p>
          <a:p>
            <a:r>
              <a:rPr lang="fr-FR" dirty="0" smtClean="0"/>
              <a:t>Mis sous </a:t>
            </a:r>
            <a:r>
              <a:rPr lang="fr-FR" dirty="0" err="1" smtClean="0"/>
              <a:t>voriconazole</a:t>
            </a:r>
            <a:r>
              <a:rPr lang="fr-FR" dirty="0" smtClean="0"/>
              <a:t> (gold standard pour l ’API)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4780"/>
            <a:ext cx="3922859" cy="25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patient est stable, n’a pas de </a:t>
            </a:r>
            <a:r>
              <a:rPr lang="fr-FR" dirty="0" err="1"/>
              <a:t>mucite</a:t>
            </a:r>
            <a:r>
              <a:rPr lang="fr-FR" dirty="0"/>
              <a:t> sévère, et est capable  de prendre un traitement </a:t>
            </a:r>
            <a:r>
              <a:rPr lang="fr-FR" i="1" dirty="0"/>
              <a:t>per os. 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IV pendant 7 jours, puis IV ou PO selon réponse et état clinique. 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PO </a:t>
            </a:r>
            <a:r>
              <a:rPr lang="fr-FR" dirty="0" smtClean="0"/>
              <a:t>d’emblée. Passage IV que si les dosages sont insuffisants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Voie IV pour la dose de charge pendant les 24 premières heures, puis voie orale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Je ne sais pas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administrer le </a:t>
            </a:r>
            <a:r>
              <a:rPr lang="fr-FR" dirty="0" err="1" smtClean="0"/>
              <a:t>voriconazole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0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 possible précocement si pas de contre-indication</a:t>
            </a:r>
          </a:p>
          <a:p>
            <a:r>
              <a:rPr lang="fr-FR" dirty="0" smtClean="0"/>
              <a:t>En dehors de la dose de charge, la voie IV ne garantit pas des concentrations supérieures à la voie orale</a:t>
            </a:r>
          </a:p>
          <a:p>
            <a:r>
              <a:rPr lang="fr-FR" dirty="0" smtClean="0"/>
              <a:t>Tenir compte du risque de toxicité rénale de l’excipient de la forme IV</a:t>
            </a:r>
          </a:p>
          <a:p>
            <a:r>
              <a:rPr lang="fr-FR" dirty="0" smtClean="0"/>
              <a:t>Vu la ½ vie et la dose de charge: contrôle de la concentration résiduelle possible dès J2.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pratique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1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 initial de l’aspergillose par voriconazole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23800"/>
              </p:ext>
            </p:extLst>
          </p:nvPr>
        </p:nvGraphicFramePr>
        <p:xfrm>
          <a:off x="683568" y="1556792"/>
          <a:ext cx="7839774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AMM</a:t>
                      </a:r>
                      <a:endParaRPr lang="fr-FR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u="none" strike="noStrike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Voie intraveineuse</a:t>
                      </a:r>
                      <a:endParaRPr lang="fr-F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Voie orale (</a:t>
                      </a:r>
                      <a:r>
                        <a:rPr lang="fr-FR" sz="1800" u="none" strike="noStrike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≥ 40 kg)</a:t>
                      </a:r>
                      <a:endParaRPr lang="fr-FR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de charge (J1)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mg/kg toutes les 12 heures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mg toutes les 12 heures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d’entretien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mg/kg deux fois par jour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mg deux fois par jour</a:t>
                      </a:r>
                      <a:endParaRPr lang="fr-FR" sz="1800" dirty="0">
                        <a:solidFill>
                          <a:srgbClr val="1E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Espace réservé du contenu 4"/>
          <p:cNvSpPr txBox="1">
            <a:spLocks/>
          </p:cNvSpPr>
          <p:nvPr/>
        </p:nvSpPr>
        <p:spPr bwMode="auto">
          <a:xfrm>
            <a:off x="251520" y="3284984"/>
            <a:ext cx="8587680" cy="28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r>
              <a:rPr lang="fr-FR" dirty="0"/>
              <a:t>Différence dose normalisée au poids (IV) et dose fixe </a:t>
            </a:r>
            <a:r>
              <a:rPr lang="fr-FR" dirty="0" smtClean="0"/>
              <a:t>(PO)</a:t>
            </a:r>
          </a:p>
          <a:p>
            <a:pPr marL="365125" lvl="1" indent="0">
              <a:buNone/>
            </a:pPr>
            <a:r>
              <a:rPr lang="fr-FR" dirty="0" smtClean="0"/>
              <a:t>Ex pour </a:t>
            </a:r>
            <a:r>
              <a:rPr lang="fr-FR" sz="2400" dirty="0">
                <a:cs typeface="Calibri" panose="020F0502020204030204" pitchFamily="34" charset="0"/>
              </a:rPr>
              <a:t>patient de 80 </a:t>
            </a:r>
            <a:r>
              <a:rPr lang="fr-FR" sz="2400" dirty="0" smtClean="0">
                <a:cs typeface="Calibri" panose="020F0502020204030204" pitchFamily="34" charset="0"/>
              </a:rPr>
              <a:t>kg</a:t>
            </a:r>
            <a:endParaRPr lang="fr-FR" dirty="0"/>
          </a:p>
          <a:p>
            <a:r>
              <a:rPr lang="fr-FR" sz="2400" b="1" dirty="0" smtClean="0">
                <a:cs typeface="Calibri" panose="020F0502020204030204" pitchFamily="34" charset="0"/>
              </a:rPr>
              <a:t>Dose </a:t>
            </a:r>
            <a:r>
              <a:rPr lang="fr-FR" sz="2400" b="1" dirty="0">
                <a:cs typeface="Calibri" panose="020F0502020204030204" pitchFamily="34" charset="0"/>
              </a:rPr>
              <a:t>de </a:t>
            </a:r>
            <a:r>
              <a:rPr lang="fr-FR" sz="2400" b="1" dirty="0" smtClean="0">
                <a:cs typeface="Calibri" panose="020F0502020204030204" pitchFamily="34" charset="0"/>
              </a:rPr>
              <a:t>charge IV:</a:t>
            </a:r>
            <a:r>
              <a:rPr lang="fr-FR" sz="2400" dirty="0" smtClean="0">
                <a:cs typeface="Calibri" panose="020F0502020204030204" pitchFamily="34" charset="0"/>
              </a:rPr>
              <a:t> 480 mg/12h </a:t>
            </a:r>
            <a:r>
              <a:rPr lang="fr-FR" sz="2400" dirty="0">
                <a:cs typeface="Calibri" panose="020F0502020204030204" pitchFamily="34" charset="0"/>
              </a:rPr>
              <a:t>(6 </a:t>
            </a:r>
            <a:r>
              <a:rPr lang="fr-FR" sz="2400" dirty="0" smtClean="0">
                <a:cs typeface="Calibri" panose="020F0502020204030204" pitchFamily="34" charset="0"/>
              </a:rPr>
              <a:t>mg/kg) vs PO:</a:t>
            </a:r>
            <a:r>
              <a:rPr lang="fr-FR" sz="2400" b="1" i="1" dirty="0" smtClean="0">
                <a:cs typeface="Calibri" panose="020F0502020204030204" pitchFamily="34" charset="0"/>
              </a:rPr>
              <a:t> </a:t>
            </a:r>
            <a:r>
              <a:rPr lang="fr-FR" sz="2400" dirty="0" smtClean="0">
                <a:cs typeface="Calibri" panose="020F0502020204030204" pitchFamily="34" charset="0"/>
              </a:rPr>
              <a:t>400 mg/12h</a:t>
            </a:r>
          </a:p>
          <a:p>
            <a:r>
              <a:rPr lang="fr-FR" sz="2400" b="1" dirty="0" smtClean="0">
                <a:cs typeface="Calibri" panose="020F0502020204030204" pitchFamily="34" charset="0"/>
              </a:rPr>
              <a:t>Dose </a:t>
            </a:r>
            <a:r>
              <a:rPr lang="fr-FR" sz="2400" b="1" dirty="0">
                <a:cs typeface="Calibri" panose="020F0502020204030204" pitchFamily="34" charset="0"/>
              </a:rPr>
              <a:t>d’entretien </a:t>
            </a:r>
            <a:r>
              <a:rPr lang="fr-FR" sz="2400" b="1" dirty="0" smtClean="0">
                <a:cs typeface="Calibri" panose="020F0502020204030204" pitchFamily="34" charset="0"/>
              </a:rPr>
              <a:t>IV:</a:t>
            </a:r>
            <a:r>
              <a:rPr lang="fr-FR" sz="2400" dirty="0" smtClean="0">
                <a:cs typeface="Calibri" panose="020F0502020204030204" pitchFamily="34" charset="0"/>
              </a:rPr>
              <a:t> 320 mg/12h </a:t>
            </a:r>
            <a:r>
              <a:rPr lang="fr-FR" sz="2400" dirty="0">
                <a:cs typeface="Calibri" panose="020F0502020204030204" pitchFamily="34" charset="0"/>
              </a:rPr>
              <a:t>(</a:t>
            </a:r>
            <a:r>
              <a:rPr lang="fr-FR" sz="2400" dirty="0" smtClean="0">
                <a:cs typeface="Calibri" panose="020F0502020204030204" pitchFamily="34" charset="0"/>
              </a:rPr>
              <a:t>4mg/kg) vs PO: </a:t>
            </a:r>
            <a:r>
              <a:rPr lang="fr-FR" sz="2400" dirty="0">
                <a:cs typeface="Calibri" panose="020F0502020204030204" pitchFamily="34" charset="0"/>
              </a:rPr>
              <a:t>200 </a:t>
            </a:r>
            <a:r>
              <a:rPr lang="fr-FR" sz="2400" dirty="0" smtClean="0">
                <a:cs typeface="Calibri" panose="020F0502020204030204" pitchFamily="34" charset="0"/>
              </a:rPr>
              <a:t>mg/12h</a:t>
            </a:r>
            <a:endParaRPr lang="fr-FR" sz="2400" dirty="0">
              <a:cs typeface="Calibri" panose="020F0502020204030204" pitchFamily="34" charset="0"/>
            </a:endParaRPr>
          </a:p>
          <a:p>
            <a:endParaRPr lang="fr-FR" sz="2800" dirty="0"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3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Poids : 72 </a:t>
            </a:r>
            <a:r>
              <a:rPr lang="fr-FR" dirty="0" err="1"/>
              <a:t>kgs</a:t>
            </a:r>
            <a:endParaRPr lang="fr-FR" dirty="0"/>
          </a:p>
          <a:p>
            <a:r>
              <a:rPr lang="fr-FR" dirty="0" smtClean="0"/>
              <a:t>Bilan </a:t>
            </a:r>
            <a:r>
              <a:rPr lang="fr-FR" dirty="0"/>
              <a:t>hépatique : normal </a:t>
            </a:r>
            <a:endParaRPr lang="fr-FR" dirty="0" smtClean="0"/>
          </a:p>
          <a:p>
            <a:r>
              <a:rPr lang="fr-FR" dirty="0" smtClean="0"/>
              <a:t>DFG: </a:t>
            </a:r>
            <a:r>
              <a:rPr lang="fr-FR" dirty="0"/>
              <a:t>70 ml/mn.</a:t>
            </a:r>
            <a:br>
              <a:rPr lang="fr-FR" dirty="0"/>
            </a:br>
            <a:r>
              <a:rPr lang="fr-FR" dirty="0"/>
              <a:t>=&gt; Le </a:t>
            </a:r>
            <a:r>
              <a:rPr lang="fr-FR" dirty="0" err="1"/>
              <a:t>voriconazole</a:t>
            </a:r>
            <a:r>
              <a:rPr lang="fr-FR" dirty="0"/>
              <a:t> est débuté avec dose de charge IV puis PO.</a:t>
            </a:r>
          </a:p>
          <a:p>
            <a:r>
              <a:rPr lang="fr-FR" dirty="0" smtClean="0"/>
              <a:t>La </a:t>
            </a:r>
            <a:r>
              <a:rPr lang="fr-FR" dirty="0"/>
              <a:t>lésion se stabilise, le patient a </a:t>
            </a:r>
            <a:r>
              <a:rPr lang="fr-FR" dirty="0" smtClean="0"/>
              <a:t>38°C.</a:t>
            </a:r>
          </a:p>
          <a:p>
            <a:r>
              <a:rPr lang="fr-FR" dirty="0" smtClean="0"/>
              <a:t>Dosage résiduel </a:t>
            </a:r>
            <a:r>
              <a:rPr lang="fr-FR" dirty="0"/>
              <a:t>de voriconazole </a:t>
            </a:r>
            <a:r>
              <a:rPr lang="fr-FR" dirty="0" smtClean="0"/>
              <a:t>à J4 </a:t>
            </a:r>
            <a:r>
              <a:rPr lang="fr-FR" dirty="0"/>
              <a:t>=  0,6 mg/L</a:t>
            </a:r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/>
              <a:t>patient prend 200 mg x2 / </a:t>
            </a:r>
            <a:r>
              <a:rPr lang="fr-FR" dirty="0" smtClean="0"/>
              <a:t>j</a:t>
            </a:r>
          </a:p>
          <a:p>
            <a:r>
              <a:rPr lang="fr-FR" dirty="0" smtClean="0"/>
              <a:t>Que </a:t>
            </a:r>
            <a:r>
              <a:rPr lang="fr-FR" dirty="0"/>
              <a:t>faites-vous ?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clinique, suite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 </a:t>
            </a:r>
            <a:r>
              <a:rPr lang="fr-FR" dirty="0"/>
              <a:t>faites-vous ?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/>
              <a:t>ne </a:t>
            </a:r>
            <a:r>
              <a:rPr lang="fr-FR" dirty="0" smtClean="0"/>
              <a:t>change rien </a:t>
            </a:r>
            <a:endParaRPr lang="fr-FR" dirty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J’augmente la </a:t>
            </a:r>
            <a:r>
              <a:rPr lang="fr-FR" dirty="0"/>
              <a:t>posologie </a:t>
            </a:r>
            <a:r>
              <a:rPr lang="fr-FR" dirty="0" smtClean="0"/>
              <a:t>car dosage &lt; 1 </a:t>
            </a:r>
            <a:r>
              <a:rPr lang="fr-FR" dirty="0"/>
              <a:t>mg/L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J’augmente </a:t>
            </a:r>
            <a:r>
              <a:rPr lang="fr-FR" dirty="0"/>
              <a:t>la posologie (250 mg x 2) et prévoit un contrôle </a:t>
            </a:r>
            <a:r>
              <a:rPr lang="fr-FR" dirty="0" smtClean="0"/>
              <a:t>du résiduel </a:t>
            </a:r>
            <a:r>
              <a:rPr lang="fr-FR" dirty="0"/>
              <a:t>7 jours après </a:t>
            </a:r>
            <a:r>
              <a:rPr lang="fr-FR" dirty="0" smtClean="0"/>
              <a:t>le changement</a:t>
            </a:r>
            <a:endParaRPr lang="fr-FR" dirty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J’augmente </a:t>
            </a:r>
            <a:r>
              <a:rPr lang="fr-FR" dirty="0"/>
              <a:t>la posologie (250 mg x 2) et prévoit un contrôle du résiduel </a:t>
            </a:r>
            <a:r>
              <a:rPr lang="fr-FR" dirty="0" smtClean="0"/>
              <a:t>2 </a:t>
            </a:r>
            <a:r>
              <a:rPr lang="fr-FR" dirty="0"/>
              <a:t>jours après le changement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Résiduel à </a:t>
            </a:r>
            <a:r>
              <a:rPr lang="fr-FR" dirty="0"/>
              <a:t>0,6 mg/L sous </a:t>
            </a:r>
            <a:r>
              <a:rPr lang="fr-FR" dirty="0" smtClean="0"/>
              <a:t>200 mg x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0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 </a:t>
            </a:r>
            <a:r>
              <a:rPr lang="fr-FR" dirty="0"/>
              <a:t>faites-vous ?</a:t>
            </a:r>
            <a:endParaRPr lang="fr-FR" dirty="0" smtClean="0"/>
          </a:p>
          <a:p>
            <a:pPr marL="879475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/>
              <a:t>ne </a:t>
            </a:r>
            <a:r>
              <a:rPr lang="fr-FR" dirty="0" smtClean="0"/>
              <a:t>change rien </a:t>
            </a:r>
            <a:endParaRPr lang="fr-FR" dirty="0"/>
          </a:p>
          <a:p>
            <a:pPr marL="879475" lvl="1" indent="-51435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J’augmente la posologie car dosage &lt; 1 mg/L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dirty="0"/>
              <a:t>J’augmente la posologie (250 mg x 2) et prévoit un contrôle du résiduel 7 jours après le changement</a:t>
            </a:r>
          </a:p>
          <a:p>
            <a:pPr marL="879475" lvl="1" indent="-51435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J’augmente la posologie (250 mg x 2) et prévoit un contrôle du </a:t>
            </a:r>
            <a:r>
              <a:rPr lang="fr-FR" b="1">
                <a:solidFill>
                  <a:srgbClr val="FF0000"/>
                </a:solidFill>
              </a:rPr>
              <a:t>résiduel </a:t>
            </a:r>
            <a:r>
              <a:rPr lang="fr-FR" b="1" smtClean="0">
                <a:solidFill>
                  <a:srgbClr val="FF0000"/>
                </a:solidFill>
              </a:rPr>
              <a:t>2 </a:t>
            </a:r>
            <a:r>
              <a:rPr lang="fr-FR" b="1" dirty="0">
                <a:solidFill>
                  <a:srgbClr val="FF0000"/>
                </a:solidFill>
              </a:rPr>
              <a:t>jours après le changement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Résiduel à 0,6 mg/L sous 200 mg x 2</a:t>
            </a:r>
          </a:p>
        </p:txBody>
      </p:sp>
    </p:spTree>
    <p:extLst>
      <p:ext uri="{BB962C8B-B14F-4D97-AF65-F5344CB8AC3E}">
        <p14:creationId xmlns:p14="http://schemas.microsoft.com/office/powerpoint/2010/main" val="39408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intervenants</a:t>
            </a:r>
          </a:p>
          <a:p>
            <a:pPr lvl="1"/>
            <a:r>
              <a:rPr lang="fr-FR" dirty="0" smtClean="0"/>
              <a:t>Le médicament</a:t>
            </a:r>
          </a:p>
          <a:p>
            <a:pPr lvl="1"/>
            <a:r>
              <a:rPr lang="fr-FR" dirty="0" smtClean="0"/>
              <a:t>Le patient</a:t>
            </a:r>
          </a:p>
          <a:p>
            <a:pPr lvl="1"/>
            <a:r>
              <a:rPr lang="fr-FR" dirty="0" smtClean="0"/>
              <a:t>Le micro-organisme</a:t>
            </a:r>
          </a:p>
          <a:p>
            <a:r>
              <a:rPr lang="fr-FR" dirty="0" smtClean="0"/>
              <a:t>La pharmacocinétique ne suffit pas</a:t>
            </a:r>
          </a:p>
          <a:p>
            <a:r>
              <a:rPr lang="fr-FR" dirty="0" smtClean="0"/>
              <a:t>Il faut tenir compte de la pharmacodynamie sur le pathogène plus que sur le patient</a:t>
            </a:r>
          </a:p>
          <a:p>
            <a:r>
              <a:rPr lang="fr-FR" dirty="0" smtClean="0"/>
              <a:t>Le médicament doit être présent sur le site de l’infection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Particularité des anti-infectieux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Avant  le retour du premier dosage, le patient se plaint d’hallucinations visuelles et parait confus.</a:t>
            </a:r>
          </a:p>
          <a:p>
            <a:pPr lvl="1"/>
            <a:r>
              <a:rPr lang="fr-FR" dirty="0" smtClean="0"/>
              <a:t>L’IRM cérébrale est normale.</a:t>
            </a:r>
          </a:p>
          <a:p>
            <a:pPr lvl="1"/>
            <a:r>
              <a:rPr lang="fr-FR" dirty="0" smtClean="0"/>
              <a:t>Le bilan hépatique montre des transaminases à 3N</a:t>
            </a:r>
          </a:p>
          <a:p>
            <a:r>
              <a:rPr lang="fr-FR" dirty="0" smtClean="0"/>
              <a:t>Le </a:t>
            </a:r>
            <a:r>
              <a:rPr lang="fr-FR" dirty="0"/>
              <a:t>dosage </a:t>
            </a:r>
            <a:r>
              <a:rPr lang="fr-FR" dirty="0" smtClean="0"/>
              <a:t>est </a:t>
            </a:r>
            <a:r>
              <a:rPr lang="fr-FR" dirty="0"/>
              <a:t>à 5,8 </a:t>
            </a:r>
            <a:r>
              <a:rPr lang="fr-FR" dirty="0" err="1"/>
              <a:t>ng</a:t>
            </a:r>
            <a:r>
              <a:rPr lang="fr-FR" dirty="0"/>
              <a:t>/</a:t>
            </a:r>
            <a:r>
              <a:rPr lang="fr-FR" dirty="0" err="1"/>
              <a:t>mL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troubles neurologiques sont imputés à une toxicité neurologique du </a:t>
            </a:r>
            <a:r>
              <a:rPr lang="fr-FR" dirty="0" err="1"/>
              <a:t>voriconazole</a:t>
            </a:r>
            <a:r>
              <a:rPr lang="fr-FR" dirty="0"/>
              <a:t> qui est </a:t>
            </a:r>
            <a:r>
              <a:rPr lang="fr-FR" dirty="0" smtClean="0"/>
              <a:t>arrêté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clinique, suite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 faites-vous ? </a:t>
            </a:r>
            <a:endParaRPr lang="fr-FR" dirty="0" smtClean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/>
              <a:t>débute de l’</a:t>
            </a:r>
            <a:r>
              <a:rPr lang="fr-FR" dirty="0" err="1"/>
              <a:t>amphotericine</a:t>
            </a:r>
            <a:r>
              <a:rPr lang="fr-FR" dirty="0"/>
              <a:t> B </a:t>
            </a:r>
            <a:r>
              <a:rPr lang="fr-FR" dirty="0" err="1"/>
              <a:t>liposomale</a:t>
            </a:r>
            <a:r>
              <a:rPr lang="fr-FR" dirty="0"/>
              <a:t> 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/>
              <a:t>débute de la </a:t>
            </a:r>
            <a:r>
              <a:rPr lang="fr-FR" dirty="0" err="1" smtClean="0"/>
              <a:t>caspofungine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reprend </a:t>
            </a:r>
            <a:r>
              <a:rPr lang="fr-FR" dirty="0"/>
              <a:t>le </a:t>
            </a:r>
            <a:r>
              <a:rPr lang="fr-FR" dirty="0" err="1"/>
              <a:t>voriconazole</a:t>
            </a:r>
            <a:r>
              <a:rPr lang="fr-FR" dirty="0"/>
              <a:t> dans 48h 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 err="1" smtClean="0"/>
              <a:t>redose</a:t>
            </a:r>
            <a:r>
              <a:rPr lang="fr-FR" dirty="0" smtClean="0"/>
              <a:t> </a:t>
            </a:r>
            <a:r>
              <a:rPr lang="fr-FR" dirty="0"/>
              <a:t>dans 48h et je reprendrai, à </a:t>
            </a:r>
            <a:r>
              <a:rPr lang="fr-FR" dirty="0" smtClean="0"/>
              <a:t>posologie réduite, si </a:t>
            </a:r>
            <a:r>
              <a:rPr lang="fr-FR" dirty="0"/>
              <a:t>le taux est </a:t>
            </a:r>
            <a:r>
              <a:rPr lang="fr-FR" dirty="0" smtClean="0"/>
              <a:t>&lt; </a:t>
            </a:r>
            <a:r>
              <a:rPr lang="fr-FR" dirty="0"/>
              <a:t>4 mg/L, </a:t>
            </a:r>
          </a:p>
          <a:p>
            <a:pPr marL="769938" lvl="1" indent="-514350">
              <a:buFont typeface="+mj-lt"/>
              <a:buAutoNum type="alphaUcPeriod"/>
            </a:pPr>
            <a:r>
              <a:rPr lang="fr-FR" dirty="0"/>
              <a:t>Je débute de l’</a:t>
            </a:r>
            <a:r>
              <a:rPr lang="fr-FR" dirty="0" err="1"/>
              <a:t>isavuconazole</a:t>
            </a:r>
            <a:endParaRPr lang="fr-FR" dirty="0"/>
          </a:p>
          <a:p>
            <a:pPr marL="109537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avez arrêté le </a:t>
            </a:r>
            <a:r>
              <a:rPr lang="fr-FR" dirty="0" err="1"/>
              <a:t>voriconazole</a:t>
            </a:r>
            <a:r>
              <a:rPr lang="fr-FR" dirty="0"/>
              <a:t> pour troubles neurologiques liés à un surdosage. </a:t>
            </a:r>
          </a:p>
        </p:txBody>
      </p:sp>
    </p:spTree>
    <p:extLst>
      <p:ext uri="{BB962C8B-B14F-4D97-AF65-F5344CB8AC3E}">
        <p14:creationId xmlns:p14="http://schemas.microsoft.com/office/powerpoint/2010/main" val="4810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 faites-vous ? </a:t>
            </a:r>
            <a:endParaRPr lang="fr-FR" dirty="0" smtClean="0"/>
          </a:p>
          <a:p>
            <a:pPr marL="769938" lvl="1" indent="-51435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Je </a:t>
            </a:r>
            <a:r>
              <a:rPr lang="fr-FR" b="1" dirty="0">
                <a:solidFill>
                  <a:srgbClr val="FF0000"/>
                </a:solidFill>
              </a:rPr>
              <a:t>débute de l’</a:t>
            </a:r>
            <a:r>
              <a:rPr lang="fr-FR" b="1" dirty="0" err="1">
                <a:solidFill>
                  <a:srgbClr val="FF0000"/>
                </a:solidFill>
              </a:rPr>
              <a:t>amphotericine</a:t>
            </a:r>
            <a:r>
              <a:rPr lang="fr-FR" b="1" dirty="0">
                <a:solidFill>
                  <a:srgbClr val="FF0000"/>
                </a:solidFill>
              </a:rPr>
              <a:t> B </a:t>
            </a:r>
            <a:r>
              <a:rPr lang="fr-FR" b="1" dirty="0" err="1">
                <a:solidFill>
                  <a:srgbClr val="FF0000"/>
                </a:solidFill>
              </a:rPr>
              <a:t>liposomale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sz="2800" b="1" dirty="0">
              <a:solidFill>
                <a:srgbClr val="FF0000"/>
              </a:solidFill>
            </a:endParaRPr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</a:t>
            </a:r>
            <a:r>
              <a:rPr lang="fr-FR" dirty="0"/>
              <a:t>débute de la </a:t>
            </a:r>
            <a:r>
              <a:rPr lang="fr-FR" dirty="0" err="1" smtClean="0"/>
              <a:t>caspofungine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Je reprend </a:t>
            </a:r>
            <a:r>
              <a:rPr lang="fr-FR" dirty="0"/>
              <a:t>le </a:t>
            </a:r>
            <a:r>
              <a:rPr lang="fr-FR" dirty="0" err="1"/>
              <a:t>voriconazole</a:t>
            </a:r>
            <a:r>
              <a:rPr lang="fr-FR" dirty="0"/>
              <a:t> dans 48h 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Je </a:t>
            </a:r>
            <a:r>
              <a:rPr lang="fr-FR" b="1" dirty="0" err="1" smtClean="0">
                <a:solidFill>
                  <a:srgbClr val="FF0000"/>
                </a:solidFill>
              </a:rPr>
              <a:t>redose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dans 48h et je reprendrai, à </a:t>
            </a:r>
            <a:r>
              <a:rPr lang="fr-FR" b="1" dirty="0" smtClean="0">
                <a:solidFill>
                  <a:srgbClr val="FF0000"/>
                </a:solidFill>
              </a:rPr>
              <a:t>posologie réduite, si </a:t>
            </a:r>
            <a:r>
              <a:rPr lang="fr-FR" b="1" dirty="0">
                <a:solidFill>
                  <a:srgbClr val="FF0000"/>
                </a:solidFill>
              </a:rPr>
              <a:t>le taux est </a:t>
            </a:r>
            <a:r>
              <a:rPr lang="fr-FR" b="1" dirty="0" smtClean="0">
                <a:solidFill>
                  <a:srgbClr val="FF0000"/>
                </a:solidFill>
              </a:rPr>
              <a:t>&lt; </a:t>
            </a:r>
            <a:r>
              <a:rPr lang="fr-FR" b="1" dirty="0">
                <a:solidFill>
                  <a:srgbClr val="FF0000"/>
                </a:solidFill>
              </a:rPr>
              <a:t>4 mg/L, </a:t>
            </a:r>
          </a:p>
          <a:p>
            <a:pPr marL="769938" lvl="1" indent="-51435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Je </a:t>
            </a:r>
            <a:r>
              <a:rPr lang="fr-FR" b="1" dirty="0" smtClean="0">
                <a:solidFill>
                  <a:srgbClr val="FF0000"/>
                </a:solidFill>
              </a:rPr>
              <a:t>débute de l’</a:t>
            </a:r>
            <a:r>
              <a:rPr lang="fr-FR" b="1" dirty="0" err="1" smtClean="0">
                <a:solidFill>
                  <a:srgbClr val="FF0000"/>
                </a:solidFill>
              </a:rPr>
              <a:t>isavuconazole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avez arrêté le </a:t>
            </a:r>
            <a:r>
              <a:rPr lang="fr-FR" dirty="0" err="1"/>
              <a:t>voriconazole</a:t>
            </a:r>
            <a:r>
              <a:rPr lang="fr-FR" dirty="0"/>
              <a:t> pour troubles neurologiques liés à un surdosage.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4379913" y="6525344"/>
            <a:ext cx="1344215" cy="248519"/>
          </a:xfr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 smtClean="0">
                <a:latin typeface="Arial" charset="0"/>
                <a:cs typeface="Arial" charset="0"/>
              </a:rPr>
              <a:t>Diapo C </a:t>
            </a:r>
            <a:r>
              <a:rPr lang="fr-FR" dirty="0" err="1" smtClean="0">
                <a:latin typeface="Arial" charset="0"/>
                <a:cs typeface="Arial" charset="0"/>
              </a:rPr>
              <a:t>Padouin</a:t>
            </a: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16338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9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5482952" cy="4090268"/>
          </a:xfrm>
        </p:spPr>
        <p:txBody>
          <a:bodyPr/>
          <a:lstStyle/>
          <a:p>
            <a:r>
              <a:rPr lang="fr-FR" dirty="0" smtClean="0"/>
              <a:t>En 2008: objectif 1-5,5 mg/l</a:t>
            </a:r>
          </a:p>
          <a:p>
            <a:endParaRPr lang="fr-FR" dirty="0" smtClean="0"/>
          </a:p>
          <a:p>
            <a:r>
              <a:rPr lang="fr-FR" dirty="0" smtClean="0"/>
              <a:t>En 2012</a:t>
            </a:r>
          </a:p>
          <a:p>
            <a:pPr lvl="1"/>
            <a:r>
              <a:rPr lang="fr-FR" dirty="0" smtClean="0"/>
              <a:t>Etude prospective: 55 pts – 505 dosages</a:t>
            </a:r>
          </a:p>
          <a:p>
            <a:pPr lvl="2"/>
            <a:r>
              <a:rPr lang="fr-FR" dirty="0" smtClean="0"/>
              <a:t>Echec clinique: 22%</a:t>
            </a:r>
          </a:p>
          <a:p>
            <a:pPr lvl="2"/>
            <a:r>
              <a:rPr lang="fr-FR" dirty="0" err="1" smtClean="0"/>
              <a:t>Neurotoxicité</a:t>
            </a:r>
            <a:r>
              <a:rPr lang="fr-FR" dirty="0" smtClean="0"/>
              <a:t> grade ¾: 9%</a:t>
            </a:r>
          </a:p>
          <a:p>
            <a:pPr lvl="1"/>
            <a:r>
              <a:rPr lang="fr-FR" dirty="0" smtClean="0"/>
              <a:t>Analyse </a:t>
            </a:r>
            <a:r>
              <a:rPr lang="fr-FR" dirty="0" err="1" smtClean="0"/>
              <a:t>multivariée</a:t>
            </a:r>
            <a:endParaRPr lang="fr-FR" dirty="0" smtClean="0"/>
          </a:p>
          <a:p>
            <a:pPr lvl="2"/>
            <a:r>
              <a:rPr lang="fr-FR" dirty="0" smtClean="0"/>
              <a:t>Objectif cible: 1,5-4,5 mg/l</a:t>
            </a:r>
          </a:p>
          <a:p>
            <a:pPr lvl="1"/>
            <a:r>
              <a:rPr lang="fr-FR" dirty="0" smtClean="0"/>
              <a:t>Recommandation: donner posologie PO &gt; </a:t>
            </a:r>
            <a:r>
              <a:rPr lang="fr-FR" dirty="0" err="1" smtClean="0"/>
              <a:t>poso</a:t>
            </a:r>
            <a:r>
              <a:rPr lang="fr-FR" dirty="0" smtClean="0"/>
              <a:t> IV puis ajuster selon dosage</a:t>
            </a:r>
          </a:p>
        </p:txBody>
      </p:sp>
      <p:sp>
        <p:nvSpPr>
          <p:cNvPr id="19354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TDM du voriconazole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204414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Pascual CID 2012</a:t>
            </a: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28654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32138" y="2544763"/>
            <a:ext cx="204414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Pascual CID 2008</a:t>
            </a:r>
          </a:p>
        </p:txBody>
      </p:sp>
    </p:spTree>
    <p:extLst>
      <p:ext uri="{BB962C8B-B14F-4D97-AF65-F5344CB8AC3E}">
        <p14:creationId xmlns:p14="http://schemas.microsoft.com/office/powerpoint/2010/main" val="23099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24400"/>
            <a:ext cx="26273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Etude monocentrique, à évaluation aveugle (n=110)</a:t>
            </a:r>
          </a:p>
          <a:p>
            <a:pPr lvl="1"/>
            <a:r>
              <a:rPr lang="fr-FR" smtClean="0"/>
              <a:t>Pas de TDM vs TDM (objectif 1-5,5mg/l) à j4</a:t>
            </a:r>
          </a:p>
          <a:p>
            <a:pPr lvl="1"/>
            <a:r>
              <a:rPr lang="fr-FR" smtClean="0"/>
              <a:t>Génotype CYP2C19 identique dans les 2 groupes</a:t>
            </a:r>
          </a:p>
          <a:p>
            <a:pPr lvl="1"/>
            <a:r>
              <a:rPr lang="fr-FR" smtClean="0"/>
              <a:t>Indication: IFI ou empirique</a:t>
            </a:r>
          </a:p>
          <a:p>
            <a:pPr lvl="1"/>
            <a:r>
              <a:rPr lang="fr-FR" smtClean="0"/>
              <a:t>Poso : charge 6mg/kg/12h J1, puis 4 mg/kg/12h (IV ou PO)</a:t>
            </a:r>
          </a:p>
          <a:p>
            <a:r>
              <a:rPr lang="fr-FR" smtClean="0"/>
              <a:t>Moins d’arret pour toxicité si TDM</a:t>
            </a:r>
          </a:p>
          <a:p>
            <a:pPr lvl="1"/>
            <a:r>
              <a:rPr lang="fr-FR" smtClean="0"/>
              <a:t>4 vs 17%; p=0,02</a:t>
            </a:r>
          </a:p>
          <a:p>
            <a:r>
              <a:rPr lang="fr-FR" smtClean="0"/>
              <a:t>Plus de réponses complètes ou partielles</a:t>
            </a:r>
          </a:p>
          <a:p>
            <a:pPr lvl="1"/>
            <a:r>
              <a:rPr lang="fr-FR" smtClean="0"/>
              <a:t>81 vs 57%; p=0,04</a:t>
            </a:r>
          </a:p>
          <a:p>
            <a:pPr lvl="1"/>
            <a:endParaRPr lang="fr-FR" smtClean="0"/>
          </a:p>
        </p:txBody>
      </p:sp>
      <p:sp>
        <p:nvSpPr>
          <p:cNvPr id="19456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TDM du VRC: un essai randomisé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169790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Park CID 2012</a:t>
            </a:r>
          </a:p>
        </p:txBody>
      </p:sp>
    </p:spTree>
    <p:extLst>
      <p:ext uri="{BB962C8B-B14F-4D97-AF65-F5344CB8AC3E}">
        <p14:creationId xmlns:p14="http://schemas.microsoft.com/office/powerpoint/2010/main" val="16444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0268"/>
          </a:xfrm>
        </p:spPr>
        <p:txBody>
          <a:bodyPr/>
          <a:lstStyle/>
          <a:p>
            <a:r>
              <a:rPr lang="fr-FR" sz="2400" dirty="0"/>
              <a:t>Relation concentration – efficacité 		</a:t>
            </a:r>
            <a:r>
              <a:rPr lang="fr-FR" sz="2400" dirty="0">
                <a:solidFill>
                  <a:srgbClr val="FF0000"/>
                </a:solidFill>
              </a:rPr>
              <a:t>établie</a:t>
            </a:r>
          </a:p>
          <a:p>
            <a:pPr lvl="1"/>
            <a:r>
              <a:rPr lang="fr-FR" sz="2000" dirty="0"/>
              <a:t>Cible 2 mg/L (1 à 5,5 mg/L, Pascual, CID, 2008)</a:t>
            </a:r>
          </a:p>
          <a:p>
            <a:r>
              <a:rPr lang="fr-FR" sz="2400" dirty="0" smtClean="0"/>
              <a:t>Relation </a:t>
            </a:r>
            <a:r>
              <a:rPr lang="fr-FR" sz="2400" dirty="0"/>
              <a:t>concentration – toxicité neurologique 	</a:t>
            </a:r>
            <a:r>
              <a:rPr lang="fr-FR" sz="2400" dirty="0">
                <a:solidFill>
                  <a:srgbClr val="FF0000"/>
                </a:solidFill>
              </a:rPr>
              <a:t>établie</a:t>
            </a:r>
          </a:p>
          <a:p>
            <a:pPr lvl="1"/>
            <a:r>
              <a:rPr lang="fr-FR" sz="2000" dirty="0"/>
              <a:t>Cible 2 mg/L (1 à 5 mg/L, Pascual, CID, 2008)</a:t>
            </a:r>
          </a:p>
          <a:p>
            <a:r>
              <a:rPr lang="fr-FR" sz="2400" dirty="0" smtClean="0"/>
              <a:t>Relation </a:t>
            </a:r>
            <a:r>
              <a:rPr lang="fr-FR" sz="2400" dirty="0"/>
              <a:t>concentration – toxicité hépatique	incertaine</a:t>
            </a:r>
          </a:p>
          <a:p>
            <a:pPr lvl="1"/>
            <a:r>
              <a:rPr lang="fr-FR" sz="2000" dirty="0"/>
              <a:t>Cible 2 mg/L (1 à 4-5 mg/L)</a:t>
            </a:r>
          </a:p>
          <a:p>
            <a:r>
              <a:rPr lang="fr-FR" sz="2400" dirty="0" smtClean="0"/>
              <a:t>Relation </a:t>
            </a:r>
            <a:r>
              <a:rPr lang="fr-FR" sz="2400" dirty="0"/>
              <a:t>concentration – toxicité cutanée		non</a:t>
            </a:r>
          </a:p>
          <a:p>
            <a:pPr lvl="1"/>
            <a:r>
              <a:rPr lang="fr-FR" sz="2000" dirty="0"/>
              <a:t>Photosensibilité (10%), carcinogénèse (Williams, CID, 2014)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Voriconazole : relation concentration – efficacité / </a:t>
            </a:r>
            <a:r>
              <a:rPr lang="fr-FR" dirty="0" smtClean="0"/>
              <a:t>toxicité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9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86663" y="5153025"/>
            <a:ext cx="129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Trifilio S, </a:t>
            </a:r>
            <a:r>
              <a:rPr lang="fr-FR" altLang="fr-FR" sz="1000" i="1"/>
              <a:t>Cancer</a:t>
            </a:r>
            <a:r>
              <a:rPr lang="fr-FR" altLang="fr-FR" sz="1000"/>
              <a:t> 2007</a:t>
            </a:r>
          </a:p>
        </p:txBody>
      </p:sp>
      <p:sp>
        <p:nvSpPr>
          <p:cNvPr id="19459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>
              <a:solidFill>
                <a:schemeClr val="tx2"/>
              </a:solidFill>
            </a:endParaRPr>
          </a:p>
        </p:txBody>
      </p:sp>
      <p:sp>
        <p:nvSpPr>
          <p:cNvPr id="19460" name="Espace réservé du contenu 2"/>
          <p:cNvSpPr>
            <a:spLocks/>
          </p:cNvSpPr>
          <p:nvPr/>
        </p:nvSpPr>
        <p:spPr bwMode="auto">
          <a:xfrm>
            <a:off x="417513" y="1339850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 dirty="0"/>
              <a:t>Voriconazole</a:t>
            </a:r>
            <a:endParaRPr lang="fr-FR" altLang="fr-FR" sz="2400" b="1" dirty="0">
              <a:solidFill>
                <a:schemeClr val="tx2"/>
              </a:solidFill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11350" y="5203825"/>
            <a:ext cx="260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Johnson H, </a:t>
            </a:r>
            <a:r>
              <a:rPr lang="fr-FR" altLang="fr-FR" sz="1000" i="1"/>
              <a:t>Antimicrob Agents Chemother</a:t>
            </a:r>
            <a:r>
              <a:rPr lang="fr-FR" altLang="fr-FR" sz="1000"/>
              <a:t> 2010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76263" y="1608138"/>
            <a:ext cx="3543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16 patients sous prophylaxie à 200 mg bid p.o.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216525" y="1608138"/>
            <a:ext cx="3340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1400">
                <a:cs typeface="Calibri" pitchFamily="34" charset="0"/>
              </a:rPr>
              <a:t>87 patients hémato (prophylaxie ou curatif)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165100" y="1966913"/>
            <a:ext cx="4365625" cy="3230562"/>
            <a:chOff x="104" y="1239"/>
            <a:chExt cx="2750" cy="2035"/>
          </a:xfrm>
        </p:grpSpPr>
        <p:grpSp>
          <p:nvGrpSpPr>
            <p:cNvPr id="19470" name="Group 9"/>
            <p:cNvGrpSpPr>
              <a:grpSpLocks/>
            </p:cNvGrpSpPr>
            <p:nvPr/>
          </p:nvGrpSpPr>
          <p:grpSpPr bwMode="auto">
            <a:xfrm>
              <a:off x="104" y="1239"/>
              <a:ext cx="2750" cy="2035"/>
              <a:chOff x="130" y="1555"/>
              <a:chExt cx="2750" cy="2035"/>
            </a:xfrm>
          </p:grpSpPr>
          <p:pic>
            <p:nvPicPr>
              <p:cNvPr id="1947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08" t="39636" r="23018" b="20016"/>
              <a:stretch>
                <a:fillRect/>
              </a:stretch>
            </p:blipFill>
            <p:spPr bwMode="auto">
              <a:xfrm>
                <a:off x="130" y="1555"/>
                <a:ext cx="2750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4" name="Rectangle 11"/>
              <p:cNvSpPr>
                <a:spLocks noChangeArrowheads="1"/>
              </p:cNvSpPr>
              <p:nvPr/>
            </p:nvSpPr>
            <p:spPr bwMode="auto">
              <a:xfrm>
                <a:off x="153" y="1557"/>
                <a:ext cx="136" cy="15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19471" name="Oval 12"/>
            <p:cNvSpPr>
              <a:spLocks noChangeArrowheads="1"/>
            </p:cNvSpPr>
            <p:nvPr/>
          </p:nvSpPr>
          <p:spPr bwMode="auto">
            <a:xfrm>
              <a:off x="2299" y="1937"/>
              <a:ext cx="356" cy="1273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2299" y="1611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F3300"/>
                  </a:solidFill>
                </a:rPr>
                <a:t>Crés</a:t>
              </a:r>
            </a:p>
          </p:txBody>
        </p:sp>
      </p:grp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189038" y="5532438"/>
            <a:ext cx="2380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Large variabilité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 smtClean="0">
                <a:solidFill>
                  <a:srgbClr val="FF3300"/>
                </a:solidFill>
                <a:cs typeface="Calibri" pitchFamily="34" charset="0"/>
              </a:rPr>
              <a:t>C résiduelle 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(« </a:t>
            </a:r>
            <a:r>
              <a:rPr lang="fr-FR" altLang="fr-FR" sz="1600" b="1" dirty="0" err="1">
                <a:solidFill>
                  <a:srgbClr val="FF3300"/>
                </a:solidFill>
                <a:cs typeface="Calibri" pitchFamily="34" charset="0"/>
              </a:rPr>
              <a:t>trough</a:t>
            </a: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»)</a:t>
            </a:r>
          </a:p>
          <a:p>
            <a:pPr eaLnBrk="1" hangingPunct="1">
              <a:buFontTx/>
              <a:buChar char="•"/>
            </a:pPr>
            <a:r>
              <a:rPr lang="fr-FR" altLang="fr-FR" sz="1600" b="1" dirty="0">
                <a:solidFill>
                  <a:srgbClr val="FF3300"/>
                </a:solidFill>
                <a:cs typeface="Calibri" pitchFamily="34" charset="0"/>
              </a:rPr>
              <a:t> </a:t>
            </a:r>
            <a:r>
              <a:rPr lang="fr-FR" altLang="fr-FR" sz="1600" b="1" dirty="0">
                <a:solidFill>
                  <a:srgbClr val="FF3300"/>
                </a:solidFill>
              </a:rPr>
              <a:t>Cinétique (AUC)</a:t>
            </a:r>
          </a:p>
        </p:txBody>
      </p:sp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4870450" y="2022475"/>
            <a:ext cx="4030663" cy="3092450"/>
            <a:chOff x="3068" y="1274"/>
            <a:chExt cx="2539" cy="1948"/>
          </a:xfrm>
        </p:grpSpPr>
        <p:pic>
          <p:nvPicPr>
            <p:cNvPr id="1946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7" t="44244" r="50220" b="8208"/>
            <a:stretch>
              <a:fillRect/>
            </a:stretch>
          </p:blipFill>
          <p:spPr bwMode="auto">
            <a:xfrm>
              <a:off x="3068" y="1274"/>
              <a:ext cx="2539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4890" y="1400"/>
              <a:ext cx="5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sz="1400"/>
                <a:t>R = 0.14</a:t>
              </a:r>
            </a:p>
            <a:p>
              <a:pPr eaLnBrk="1" hangingPunct="1"/>
              <a:r>
                <a:rPr lang="fr-FR" altLang="fr-FR" sz="1400" i="1"/>
                <a:t>P</a:t>
              </a:r>
              <a:r>
                <a:rPr lang="fr-FR" altLang="fr-FR" sz="1400"/>
                <a:t> = 0.051</a:t>
              </a:r>
            </a:p>
          </p:txBody>
        </p:sp>
      </p:grp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451475" y="5715000"/>
            <a:ext cx="287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FF3300"/>
                </a:solidFill>
                <a:cs typeface="Calibri" pitchFamily="34" charset="0"/>
              </a:rPr>
              <a:t>Absence corrélation dose/[vori]</a:t>
            </a:r>
            <a:endParaRPr lang="fr-FR" altLang="fr-FR" sz="1600" b="1">
              <a:solidFill>
                <a:srgbClr val="FF33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Large variabilité interindividuelle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</p:spTree>
    <p:extLst>
      <p:ext uri="{BB962C8B-B14F-4D97-AF65-F5344CB8AC3E}">
        <p14:creationId xmlns:p14="http://schemas.microsoft.com/office/powerpoint/2010/main" val="41881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/>
          </p:cNvSpPr>
          <p:nvPr/>
        </p:nvSpPr>
        <p:spPr bwMode="auto">
          <a:xfrm>
            <a:off x="1547813" y="115888"/>
            <a:ext cx="721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914400" eaLnBrk="1" hangingPunct="1"/>
            <a:endParaRPr lang="fr-FR" altLang="fr-FR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699" name="Espace réservé du contenu 2"/>
          <p:cNvSpPr>
            <a:spLocks/>
          </p:cNvSpPr>
          <p:nvPr/>
        </p:nvSpPr>
        <p:spPr bwMode="auto">
          <a:xfrm>
            <a:off x="457200" y="113665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lvl="2" defTabSz="914400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sz="1800" b="1">
              <a:solidFill>
                <a:schemeClr val="tx2"/>
              </a:solidFill>
              <a:latin typeface="Calibri" pitchFamily="34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9700" name="Text Box 4"/>
          <p:cNvGrpSpPr>
            <a:grpSpLocks/>
          </p:cNvGrpSpPr>
          <p:nvPr/>
        </p:nvGrpSpPr>
        <p:grpSpPr bwMode="auto">
          <a:xfrm>
            <a:off x="781050" y="3114675"/>
            <a:ext cx="2992438" cy="884238"/>
            <a:chOff x="492" y="1962"/>
            <a:chExt cx="1885" cy="557"/>
          </a:xfrm>
        </p:grpSpPr>
        <p:pic>
          <p:nvPicPr>
            <p:cNvPr id="2" name="Text Box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962"/>
              <a:ext cx="1885" cy="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561" y="1984"/>
              <a:ext cx="178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CYP2C19*2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(splice defect)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CYP2C19*3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(codon stop)</a:t>
              </a:r>
            </a:p>
          </p:txBody>
        </p:sp>
      </p:grpSp>
      <p:grpSp>
        <p:nvGrpSpPr>
          <p:cNvPr id="29709" name="Oval 6"/>
          <p:cNvGrpSpPr>
            <a:grpSpLocks/>
          </p:cNvGrpSpPr>
          <p:nvPr/>
        </p:nvGrpSpPr>
        <p:grpSpPr bwMode="auto">
          <a:xfrm>
            <a:off x="554038" y="4322763"/>
            <a:ext cx="3494087" cy="1712912"/>
            <a:chOff x="349" y="2723"/>
            <a:chExt cx="2201" cy="1079"/>
          </a:xfrm>
        </p:grpSpPr>
        <p:pic>
          <p:nvPicPr>
            <p:cNvPr id="29703" name="Oval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2723"/>
              <a:ext cx="2201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699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10" name="Text Box 7"/>
          <p:cNvGrpSpPr>
            <a:grpSpLocks/>
          </p:cNvGrpSpPr>
          <p:nvPr/>
        </p:nvGrpSpPr>
        <p:grpSpPr bwMode="auto">
          <a:xfrm>
            <a:off x="1341438" y="4492625"/>
            <a:ext cx="1919287" cy="542925"/>
            <a:chOff x="845" y="2830"/>
            <a:chExt cx="1209" cy="342"/>
          </a:xfrm>
        </p:grpSpPr>
        <p:pic>
          <p:nvPicPr>
            <p:cNvPr id="3" name="Text Box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30"/>
              <a:ext cx="1209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921" y="2870"/>
              <a:ext cx="10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limités</a:t>
              </a:r>
            </a:p>
          </p:txBody>
        </p:sp>
      </p:grpSp>
      <p:grpSp>
        <p:nvGrpSpPr>
          <p:cNvPr id="29711" name="Text Box 8"/>
          <p:cNvGrpSpPr>
            <a:grpSpLocks/>
          </p:cNvGrpSpPr>
          <p:nvPr/>
        </p:nvGrpSpPr>
        <p:grpSpPr bwMode="auto">
          <a:xfrm>
            <a:off x="854075" y="4926013"/>
            <a:ext cx="2833688" cy="914400"/>
            <a:chOff x="538" y="3103"/>
            <a:chExt cx="1785" cy="576"/>
          </a:xfrm>
        </p:grpSpPr>
        <p:pic>
          <p:nvPicPr>
            <p:cNvPr id="5" name="Text Box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3103"/>
              <a:ext cx="178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615" y="3145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asiatiques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3-5% chez caucasiens</a:t>
              </a:r>
            </a:p>
          </p:txBody>
        </p:sp>
      </p:grpSp>
      <p:grpSp>
        <p:nvGrpSpPr>
          <p:cNvPr id="29702" name="Text Box 9"/>
          <p:cNvGrpSpPr>
            <a:grpSpLocks/>
          </p:cNvGrpSpPr>
          <p:nvPr/>
        </p:nvGrpSpPr>
        <p:grpSpPr bwMode="auto">
          <a:xfrm>
            <a:off x="5145088" y="3279775"/>
            <a:ext cx="3322637" cy="549275"/>
            <a:chOff x="3241" y="2066"/>
            <a:chExt cx="2093" cy="346"/>
          </a:xfrm>
        </p:grpSpPr>
        <p:pic>
          <p:nvPicPr>
            <p:cNvPr id="29712" name="Text Box 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2066"/>
              <a:ext cx="2093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3311" y="2088"/>
              <a:ext cx="19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1800" i="1">
                  <a:solidFill>
                    <a:schemeClr val="tx1"/>
                  </a:solidFill>
                  <a:latin typeface="Calibri" pitchFamily="34" charset="0"/>
                </a:rPr>
                <a:t> CYP2C19*17 </a:t>
              </a:r>
              <a:r>
                <a:rPr lang="fr-FR" altLang="fr-FR" sz="1800">
                  <a:solidFill>
                    <a:schemeClr val="tx1"/>
                  </a:solidFill>
                  <a:latin typeface="Calibri" pitchFamily="34" charset="0"/>
                </a:rPr>
                <a:t>(promoter SNPs)</a:t>
              </a:r>
            </a:p>
          </p:txBody>
        </p:sp>
      </p:grpSp>
      <p:grpSp>
        <p:nvGrpSpPr>
          <p:cNvPr id="29706" name="Oval 11"/>
          <p:cNvGrpSpPr>
            <a:grpSpLocks/>
          </p:cNvGrpSpPr>
          <p:nvPr/>
        </p:nvGrpSpPr>
        <p:grpSpPr bwMode="auto">
          <a:xfrm>
            <a:off x="5072063" y="4322763"/>
            <a:ext cx="3492500" cy="1712912"/>
            <a:chOff x="3195" y="2723"/>
            <a:chExt cx="2200" cy="1079"/>
          </a:xfrm>
        </p:grpSpPr>
        <p:pic>
          <p:nvPicPr>
            <p:cNvPr id="29715" name="Oval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" y="2723"/>
              <a:ext cx="2200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543" y="2891"/>
              <a:ext cx="150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endParaRPr lang="fr-FR" altLang="fr-FR" sz="1800">
                <a:latin typeface="Calibri" pitchFamily="34" charset="0"/>
              </a:endParaRPr>
            </a:p>
          </p:txBody>
        </p:sp>
      </p:grpSp>
      <p:grpSp>
        <p:nvGrpSpPr>
          <p:cNvPr id="29707" name="Text Box 12"/>
          <p:cNvGrpSpPr>
            <a:grpSpLocks/>
          </p:cNvGrpSpPr>
          <p:nvPr/>
        </p:nvGrpSpPr>
        <p:grpSpPr bwMode="auto">
          <a:xfrm>
            <a:off x="5535613" y="4492625"/>
            <a:ext cx="2547937" cy="542925"/>
            <a:chOff x="3487" y="2830"/>
            <a:chExt cx="1605" cy="342"/>
          </a:xfrm>
        </p:grpSpPr>
        <p:pic>
          <p:nvPicPr>
            <p:cNvPr id="29718" name="Text Box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2830"/>
              <a:ext cx="1605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3564" y="2870"/>
              <a:ext cx="14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/>
              <a:r>
                <a:rPr lang="fr-FR" altLang="fr-FR" sz="2000" u="sng">
                  <a:latin typeface="Calibri" pitchFamily="34" charset="0"/>
                </a:rPr>
                <a:t>Métab. ultra-rapides</a:t>
              </a:r>
            </a:p>
          </p:txBody>
        </p:sp>
      </p:grpSp>
      <p:grpSp>
        <p:nvGrpSpPr>
          <p:cNvPr id="29708" name="Text Box 13"/>
          <p:cNvGrpSpPr>
            <a:grpSpLocks/>
          </p:cNvGrpSpPr>
          <p:nvPr/>
        </p:nvGrpSpPr>
        <p:grpSpPr bwMode="auto">
          <a:xfrm>
            <a:off x="5364163" y="4889500"/>
            <a:ext cx="2841625" cy="914400"/>
            <a:chOff x="3379" y="3080"/>
            <a:chExt cx="1790" cy="576"/>
          </a:xfrm>
        </p:grpSpPr>
        <p:pic>
          <p:nvPicPr>
            <p:cNvPr id="29721" name="Text Box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080"/>
              <a:ext cx="179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3459" y="3124"/>
              <a:ext cx="16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defTabSz="914400" eaLnBrk="1" hangingPunct="1"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20% chez caucasians</a:t>
              </a:r>
            </a:p>
            <a:p>
              <a:pPr defTabSz="914400" eaLnBrk="1" hangingPunct="1">
                <a:lnSpc>
                  <a:spcPct val="120000"/>
                </a:lnSpc>
                <a:buFontTx/>
                <a:buChar char="•"/>
              </a:pPr>
              <a:r>
                <a:rPr lang="fr-FR" altLang="fr-FR" sz="2000">
                  <a:latin typeface="Calibri" pitchFamily="34" charset="0"/>
                </a:rPr>
                <a:t> 1-4% chez asiatiques</a:t>
              </a:r>
            </a:p>
          </p:txBody>
        </p:sp>
      </p:grpSp>
      <p:cxnSp>
        <p:nvCxnSpPr>
          <p:cNvPr id="29724" name="AutoShape 14"/>
          <p:cNvCxnSpPr>
            <a:cxnSpLocks noChangeShapeType="1"/>
          </p:cNvCxnSpPr>
          <p:nvPr/>
        </p:nvCxnSpPr>
        <p:spPr bwMode="auto">
          <a:xfrm>
            <a:off x="2305050" y="3911600"/>
            <a:ext cx="0" cy="4460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15"/>
          <p:cNvCxnSpPr>
            <a:cxnSpLocks noChangeShapeType="1"/>
          </p:cNvCxnSpPr>
          <p:nvPr/>
        </p:nvCxnSpPr>
        <p:spPr bwMode="auto">
          <a:xfrm>
            <a:off x="6819900" y="3746500"/>
            <a:ext cx="0" cy="6111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Espace réservé du contenu 17"/>
          <p:cNvSpPr>
            <a:spLocks noGrp="1"/>
          </p:cNvSpPr>
          <p:nvPr>
            <p:ph idx="4294967295"/>
          </p:nvPr>
        </p:nvSpPr>
        <p:spPr>
          <a:xfrm>
            <a:off x="158824" y="1628800"/>
            <a:ext cx="8229600" cy="4090987"/>
          </a:xfrm>
        </p:spPr>
        <p:txBody>
          <a:bodyPr/>
          <a:lstStyle/>
          <a:p>
            <a:r>
              <a:rPr lang="fr-FR" altLang="fr-FR" sz="2000" dirty="0" smtClean="0"/>
              <a:t>Polymorphismes génétiques</a:t>
            </a:r>
          </a:p>
          <a:p>
            <a:pPr lvl="1"/>
            <a:r>
              <a:rPr lang="fr-FR" altLang="fr-FR" sz="1800" dirty="0" smtClean="0"/>
              <a:t>Voriconazole</a:t>
            </a:r>
          </a:p>
          <a:p>
            <a:pPr lvl="2"/>
            <a:r>
              <a:rPr lang="fr-FR" altLang="fr-FR" sz="1800" dirty="0" smtClean="0"/>
              <a:t>Métabolisme hépatique par CYP2C19 +++ (+ 2C9 et 3A4)</a:t>
            </a:r>
          </a:p>
          <a:p>
            <a:pPr lvl="2"/>
            <a:r>
              <a:rPr lang="fr-FR" altLang="fr-FR" sz="1800" dirty="0" smtClean="0"/>
              <a:t>CYP2C19 polymorphe (~ 20 </a:t>
            </a:r>
            <a:r>
              <a:rPr lang="fr-FR" altLang="fr-FR" sz="1800" dirty="0" err="1" smtClean="0"/>
              <a:t>variants</a:t>
            </a:r>
            <a:r>
              <a:rPr lang="fr-FR" altLang="fr-FR" sz="1800" dirty="0" smtClean="0"/>
              <a:t> alléliques)</a:t>
            </a:r>
          </a:p>
          <a:p>
            <a:endParaRPr lang="fr-FR" altLang="fr-FR" sz="2000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Variabilité PK/PD</a:t>
            </a:r>
            <a:br>
              <a:rPr lang="fr-FR" dirty="0" smtClean="0"/>
            </a:br>
            <a:r>
              <a:rPr lang="fr-FR" dirty="0" smtClean="0"/>
              <a:t>Facteurs modifiant le métabolisme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contenu 2"/>
          <p:cNvSpPr>
            <a:spLocks/>
          </p:cNvSpPr>
          <p:nvPr/>
        </p:nvSpPr>
        <p:spPr bwMode="auto">
          <a:xfrm>
            <a:off x="269875" y="1641549"/>
            <a:ext cx="8723313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/>
              <a:t>Alimentation</a:t>
            </a:r>
            <a:endParaRPr lang="fr-FR" altLang="fr-FR" sz="2400" b="1">
              <a:solidFill>
                <a:schemeClr val="tx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6538" y="3557661"/>
            <a:ext cx="19272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u="sng">
                <a:cs typeface="Calibri" pitchFamily="34" charset="0"/>
              </a:rPr>
              <a:t>Voriconazole</a:t>
            </a:r>
          </a:p>
          <a:p>
            <a:pPr algn="ctr" eaLnBrk="1" hangingPunct="1"/>
            <a:r>
              <a:rPr lang="fr-FR" altLang="fr-FR" sz="1600">
                <a:cs typeface="Calibri" pitchFamily="34" charset="0"/>
              </a:rPr>
              <a:t>(12 volontaires sains,</a:t>
            </a:r>
          </a:p>
          <a:p>
            <a:pPr algn="ctr" eaLnBrk="1" hangingPunct="1"/>
            <a:r>
              <a:rPr lang="fr-FR" altLang="fr-FR" sz="1600">
                <a:cs typeface="Calibri" pitchFamily="34" charset="0"/>
              </a:rPr>
              <a:t>200 mg bid, 7j)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91" y="6099698"/>
            <a:ext cx="6119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rgbClr val="FF3300"/>
                </a:solidFill>
                <a:cs typeface="Calibri" pitchFamily="34" charset="0"/>
              </a:rPr>
              <a:t>Biodisponibilité </a:t>
            </a:r>
            <a:r>
              <a:rPr lang="fr-FR" altLang="fr-FR" b="1" dirty="0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 et absorption retardée par prise alimentaire</a:t>
            </a:r>
          </a:p>
          <a:p>
            <a:pPr algn="ctr" eaLnBrk="1" hangingPunct="1"/>
            <a:r>
              <a:rPr lang="fr-FR" altLang="fr-FR" b="1" dirty="0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 </a:t>
            </a:r>
            <a:r>
              <a:rPr lang="fr-FR" altLang="fr-FR" b="1" dirty="0" err="1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adm</a:t>
            </a:r>
            <a:r>
              <a:rPr lang="fr-FR" altLang="fr-FR" b="1" dirty="0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. </a:t>
            </a:r>
            <a:r>
              <a:rPr lang="fr-FR" altLang="fr-FR" b="1" i="1" dirty="0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per os</a:t>
            </a:r>
            <a:r>
              <a:rPr lang="fr-FR" altLang="fr-FR" b="1" dirty="0">
                <a:solidFill>
                  <a:srgbClr val="FF3300"/>
                </a:solidFill>
                <a:cs typeface="Calibri" pitchFamily="34" charset="0"/>
                <a:sym typeface="Wingdings" pitchFamily="2" charset="2"/>
              </a:rPr>
              <a:t>  au - 1h avant ou après repas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t="32832" r="26190" b="12888"/>
          <a:stretch>
            <a:fillRect/>
          </a:stretch>
        </p:blipFill>
        <p:spPr bwMode="auto">
          <a:xfrm>
            <a:off x="3032125" y="1878086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18000" y="1878086"/>
            <a:ext cx="3825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/>
              <a:t>J1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418388" y="1878086"/>
            <a:ext cx="38258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/>
              <a:t>J7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43713" y="1589161"/>
            <a:ext cx="200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Purkins L, </a:t>
            </a:r>
            <a:r>
              <a:rPr lang="fr-FR" altLang="fr-FR" sz="1000" i="1"/>
              <a:t>Br J Clin Pharmacol </a:t>
            </a:r>
            <a:r>
              <a:rPr lang="fr-FR" altLang="fr-FR" sz="1000"/>
              <a:t> 2003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897563" y="1873324"/>
            <a:ext cx="0" cy="434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22963" y="3992636"/>
            <a:ext cx="190500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135188" y="2846461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u="sng"/>
              <a:t>+ repas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243138" y="4816549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u="sng"/>
              <a:t>à jeûn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03011" y="6420373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Variabilité PK : facteurs modifiant absorption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/>
          </p:cNvSpPr>
          <p:nvPr/>
        </p:nvSpPr>
        <p:spPr bwMode="auto">
          <a:xfrm>
            <a:off x="1547813" y="115888"/>
            <a:ext cx="75961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 sz="2800" b="1" dirty="0">
              <a:solidFill>
                <a:schemeClr val="tx2"/>
              </a:solidFill>
            </a:endParaRPr>
          </a:p>
        </p:txBody>
      </p:sp>
      <p:sp>
        <p:nvSpPr>
          <p:cNvPr id="24579" name="Espace réservé du contenu 2"/>
          <p:cNvSpPr>
            <a:spLocks/>
          </p:cNvSpPr>
          <p:nvPr/>
        </p:nvSpPr>
        <p:spPr bwMode="auto">
          <a:xfrm>
            <a:off x="269875" y="1603970"/>
            <a:ext cx="87233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>
                <a:cs typeface="Calibri" pitchFamily="34" charset="0"/>
              </a:rPr>
              <a:t>Forme galénique</a:t>
            </a:r>
            <a:endParaRPr lang="fr-FR" altLang="fr-FR" sz="2400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>
                <a:solidFill>
                  <a:schemeClr val="tx2"/>
                </a:solidFill>
              </a:rPr>
              <a:t>Forme « sèche » </a:t>
            </a:r>
            <a:r>
              <a:rPr lang="fr-FR" altLang="fr-FR" sz="2000" b="1" i="1">
                <a:solidFill>
                  <a:schemeClr val="tx2"/>
                </a:solidFill>
              </a:rPr>
              <a:t>vs</a:t>
            </a:r>
            <a:r>
              <a:rPr lang="fr-FR" altLang="fr-FR" sz="2000" b="1">
                <a:solidFill>
                  <a:schemeClr val="tx2"/>
                </a:solidFill>
              </a:rPr>
              <a:t> solution buvable</a:t>
            </a: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endParaRPr lang="fr-FR" altLang="fr-FR" sz="2400" b="1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00425" y="2640608"/>
            <a:ext cx="23383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u="sng">
                <a:cs typeface="Calibri" pitchFamily="34" charset="0"/>
              </a:rPr>
              <a:t>Itraconazole</a:t>
            </a:r>
          </a:p>
          <a:p>
            <a:pPr algn="ctr" eaLnBrk="1" hangingPunct="1"/>
            <a:r>
              <a:rPr lang="fr-FR" altLang="fr-FR" sz="1600">
                <a:cs typeface="Calibri" pitchFamily="34" charset="0"/>
              </a:rPr>
              <a:t>(patients VIH; 200 mg bid)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031038" y="3108920"/>
            <a:ext cx="1749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Cartledge J, </a:t>
            </a:r>
            <a:r>
              <a:rPr lang="fr-FR" altLang="fr-FR" sz="1000" i="1"/>
              <a:t>J Clin Pathol </a:t>
            </a:r>
            <a:r>
              <a:rPr lang="fr-FR" altLang="fr-FR" sz="1000"/>
              <a:t> 1997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1" t="67413" r="18700" b="13222"/>
          <a:stretch>
            <a:fillRect/>
          </a:stretch>
        </p:blipFill>
        <p:spPr bwMode="auto">
          <a:xfrm>
            <a:off x="2370138" y="3434358"/>
            <a:ext cx="642461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67413" r="62976" b="13222"/>
          <a:stretch>
            <a:fillRect/>
          </a:stretch>
        </p:blipFill>
        <p:spPr bwMode="auto">
          <a:xfrm>
            <a:off x="358775" y="3432770"/>
            <a:ext cx="20669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7525" y="3491508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000" b="1"/>
              <a:t>Cmax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363788" y="5667970"/>
            <a:ext cx="441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b="1">
                <a:solidFill>
                  <a:srgbClr val="FF3300"/>
                </a:solidFill>
                <a:cs typeface="Calibri" pitchFamily="34" charset="0"/>
              </a:rPr>
              <a:t> Absorption forme « gélule » pH dépendant</a:t>
            </a:r>
          </a:p>
          <a:p>
            <a:pPr eaLnBrk="1" hangingPunct="1">
              <a:buFontTx/>
              <a:buChar char="•"/>
            </a:pPr>
            <a:r>
              <a:rPr lang="fr-FR" altLang="fr-FR" b="1">
                <a:solidFill>
                  <a:srgbClr val="FF3300"/>
                </a:solidFill>
                <a:cs typeface="Calibri" pitchFamily="34" charset="0"/>
              </a:rPr>
              <a:t> Biodisponibilité ↗ avec forme « solution »</a:t>
            </a:r>
            <a:endParaRPr lang="fr-FR" altLang="fr-FR" b="1">
              <a:solidFill>
                <a:srgbClr val="FF3300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1797050" y="4075708"/>
            <a:ext cx="6975475" cy="631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Variabilité PK : facteurs modifiant biodisponibilité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1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Text Box 2"/>
          <p:cNvSpPr txBox="1">
            <a:spLocks noChangeArrowheads="1"/>
          </p:cNvSpPr>
          <p:nvPr/>
        </p:nvSpPr>
        <p:spPr bwMode="auto">
          <a:xfrm>
            <a:off x="495300" y="457200"/>
            <a:ext cx="8153400" cy="161766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chemeClr val="accent2"/>
                </a:solidFill>
              </a:rPr>
              <a:t>Buts de l</a:t>
            </a:r>
            <a:r>
              <a:rPr lang="ja-JP" altLang="fr-FR" sz="2800" b="1" dirty="0">
                <a:solidFill>
                  <a:schemeClr val="accent2"/>
                </a:solidFill>
              </a:rPr>
              <a:t>’</a:t>
            </a:r>
            <a:r>
              <a:rPr lang="fr-FR" sz="2800" b="1" dirty="0">
                <a:solidFill>
                  <a:schemeClr val="accent2"/>
                </a:solidFill>
              </a:rPr>
              <a:t>optimisation thérapeutique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chemeClr val="accent2"/>
                </a:solidFill>
                <a:sym typeface="Wingdings" charset="0"/>
              </a:rPr>
              <a:t></a:t>
            </a:r>
            <a:endParaRPr lang="fr-FR" sz="3600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000" b="1" dirty="0">
                <a:solidFill>
                  <a:srgbClr val="FF6600"/>
                </a:solidFill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</a:rPr>
              <a:t>Pas d’échec</a:t>
            </a:r>
            <a:r>
              <a:rPr lang="fr-FR" sz="2800" b="1" dirty="0">
                <a:solidFill>
                  <a:schemeClr val="accent2"/>
                </a:solidFill>
              </a:rPr>
              <a:t>, de résistance, de toxicité 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>
            <a:off x="539750" y="2781300"/>
            <a:ext cx="1593850" cy="8731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000" b="1"/>
              <a:t>Immunité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b="1"/>
              <a:t>Génétique  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3352800" y="4953000"/>
            <a:ext cx="1981200" cy="4762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/>
              <a:t>Résistance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2781300" y="6000750"/>
            <a:ext cx="3581400" cy="714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b="1">
                <a:solidFill>
                  <a:srgbClr val="FFFF00"/>
                </a:solidFill>
              </a:rPr>
              <a:t> </a:t>
            </a:r>
            <a:r>
              <a:rPr lang="fr-FR" sz="2000" b="1">
                <a:solidFill>
                  <a:srgbClr val="FF0000"/>
                </a:solidFill>
              </a:rPr>
              <a:t>Pharmacodynamie </a:t>
            </a:r>
            <a:r>
              <a:rPr lang="fr-FR" sz="2000" b="1"/>
              <a:t>Bactériostase/Bactéricidie</a:t>
            </a:r>
          </a:p>
        </p:txBody>
      </p:sp>
      <p:sp>
        <p:nvSpPr>
          <p:cNvPr id="914438" name="Line 6"/>
          <p:cNvSpPr>
            <a:spLocks noChangeShapeType="1"/>
          </p:cNvSpPr>
          <p:nvPr/>
        </p:nvSpPr>
        <p:spPr bwMode="auto">
          <a:xfrm>
            <a:off x="2514600" y="5562600"/>
            <a:ext cx="36576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39" name="Line 7"/>
          <p:cNvSpPr>
            <a:spLocks noChangeShapeType="1"/>
          </p:cNvSpPr>
          <p:nvPr/>
        </p:nvSpPr>
        <p:spPr bwMode="auto">
          <a:xfrm flipH="1">
            <a:off x="2438400" y="5791200"/>
            <a:ext cx="3733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40" name="Line 8"/>
          <p:cNvSpPr>
            <a:spLocks noChangeShapeType="1"/>
          </p:cNvSpPr>
          <p:nvPr/>
        </p:nvSpPr>
        <p:spPr bwMode="auto">
          <a:xfrm flipH="1">
            <a:off x="1981200" y="3200400"/>
            <a:ext cx="1447800" cy="2133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41" name="Line 9"/>
          <p:cNvSpPr>
            <a:spLocks noChangeShapeType="1"/>
          </p:cNvSpPr>
          <p:nvPr/>
        </p:nvSpPr>
        <p:spPr bwMode="auto">
          <a:xfrm flipV="1">
            <a:off x="2209800" y="3200400"/>
            <a:ext cx="1447800" cy="2133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42" name="Text Box 10"/>
          <p:cNvSpPr txBox="1">
            <a:spLocks noChangeArrowheads="1"/>
          </p:cNvSpPr>
          <p:nvPr/>
        </p:nvSpPr>
        <p:spPr bwMode="auto">
          <a:xfrm>
            <a:off x="304800" y="4419600"/>
            <a:ext cx="1787525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000" b="1"/>
              <a:t>Site infecté</a:t>
            </a:r>
          </a:p>
        </p:txBody>
      </p:sp>
      <p:sp>
        <p:nvSpPr>
          <p:cNvPr id="914443" name="Text Box 11"/>
          <p:cNvSpPr txBox="1">
            <a:spLocks noChangeArrowheads="1"/>
          </p:cNvSpPr>
          <p:nvPr/>
        </p:nvSpPr>
        <p:spPr bwMode="auto">
          <a:xfrm>
            <a:off x="6248400" y="3429000"/>
            <a:ext cx="2667000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2000" b="1">
                <a:solidFill>
                  <a:srgbClr val="008040"/>
                </a:solidFill>
              </a:rPr>
              <a:t>Pharmacocinétique</a:t>
            </a:r>
          </a:p>
        </p:txBody>
      </p:sp>
      <p:sp>
        <p:nvSpPr>
          <p:cNvPr id="914444" name="Line 12"/>
          <p:cNvSpPr>
            <a:spLocks noChangeShapeType="1"/>
          </p:cNvSpPr>
          <p:nvPr/>
        </p:nvSpPr>
        <p:spPr bwMode="auto">
          <a:xfrm flipH="1" flipV="1">
            <a:off x="5486400" y="3276600"/>
            <a:ext cx="990600" cy="2133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45" name="Line 13"/>
          <p:cNvSpPr>
            <a:spLocks noChangeShapeType="1"/>
          </p:cNvSpPr>
          <p:nvPr/>
        </p:nvSpPr>
        <p:spPr bwMode="auto">
          <a:xfrm>
            <a:off x="5715000" y="3200400"/>
            <a:ext cx="990600" cy="2209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4446" name="Text Box 14"/>
          <p:cNvSpPr txBox="1">
            <a:spLocks noChangeArrowheads="1"/>
          </p:cNvSpPr>
          <p:nvPr/>
        </p:nvSpPr>
        <p:spPr bwMode="auto">
          <a:xfrm>
            <a:off x="7010400" y="4267200"/>
            <a:ext cx="1219200" cy="415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000" b="1"/>
              <a:t>Toxicité</a:t>
            </a:r>
          </a:p>
        </p:txBody>
      </p:sp>
      <p:sp>
        <p:nvSpPr>
          <p:cNvPr id="914447" name="Rectangle 15"/>
          <p:cNvSpPr>
            <a:spLocks noChangeArrowheads="1"/>
          </p:cNvSpPr>
          <p:nvPr/>
        </p:nvSpPr>
        <p:spPr bwMode="auto">
          <a:xfrm>
            <a:off x="3467100" y="2514600"/>
            <a:ext cx="2209800" cy="533400"/>
          </a:xfrm>
          <a:prstGeom prst="rect">
            <a:avLst/>
          </a:prstGeom>
          <a:solidFill>
            <a:srgbClr val="DFE8F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2800" b="1">
                <a:solidFill>
                  <a:schemeClr val="accent2"/>
                </a:solidFill>
              </a:rPr>
              <a:t>Patient</a:t>
            </a:r>
            <a:endParaRPr lang="fr-FR"/>
          </a:p>
        </p:txBody>
      </p:sp>
      <p:sp>
        <p:nvSpPr>
          <p:cNvPr id="914448" name="Rectangle 16"/>
          <p:cNvSpPr>
            <a:spLocks noChangeArrowheads="1"/>
          </p:cNvSpPr>
          <p:nvPr/>
        </p:nvSpPr>
        <p:spPr bwMode="auto">
          <a:xfrm>
            <a:off x="6400800" y="5486400"/>
            <a:ext cx="2514600" cy="457200"/>
          </a:xfrm>
          <a:prstGeom prst="rect">
            <a:avLst/>
          </a:prstGeom>
          <a:solidFill>
            <a:srgbClr val="DFE8F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[</a:t>
            </a:r>
            <a:r>
              <a:rPr lang="fr-FR" b="1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b="1" dirty="0">
                <a:solidFill>
                  <a:schemeClr val="accent2"/>
                </a:solidFill>
                <a:cs typeface="Times New Roman" charset="0"/>
              </a:rPr>
              <a:t>]</a:t>
            </a:r>
            <a:r>
              <a:rPr lang="fr-FR" b="1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Antifongique</a:t>
            </a:r>
            <a:endParaRPr lang="fr-FR" b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14449" name="Rectangle 17"/>
          <p:cNvSpPr>
            <a:spLocks noChangeArrowheads="1"/>
          </p:cNvSpPr>
          <p:nvPr/>
        </p:nvSpPr>
        <p:spPr bwMode="auto">
          <a:xfrm>
            <a:off x="533400" y="5486400"/>
            <a:ext cx="1676400" cy="457200"/>
          </a:xfrm>
          <a:prstGeom prst="rect">
            <a:avLst/>
          </a:prstGeom>
          <a:solidFill>
            <a:srgbClr val="DFE8F3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b="1" dirty="0" smtClean="0">
                <a:solidFill>
                  <a:schemeClr val="accent2"/>
                </a:solidFill>
              </a:rPr>
              <a:t>Champignon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contenu 2"/>
          <p:cNvSpPr>
            <a:spLocks/>
          </p:cNvSpPr>
          <p:nvPr/>
        </p:nvSpPr>
        <p:spPr bwMode="auto">
          <a:xfrm>
            <a:off x="293223" y="1726405"/>
            <a:ext cx="87233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 dirty="0"/>
              <a:t>pH gastrique (</a:t>
            </a:r>
            <a:r>
              <a:rPr lang="fr-FR" altLang="fr-FR" sz="2400" dirty="0" err="1"/>
              <a:t>azolés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lipophiliques</a:t>
            </a:r>
            <a:r>
              <a:rPr lang="fr-FR" altLang="fr-FR" sz="2400" dirty="0"/>
              <a:t>: </a:t>
            </a:r>
            <a:r>
              <a:rPr lang="fr-FR" altLang="fr-FR" sz="2400" dirty="0" err="1"/>
              <a:t>itraco</a:t>
            </a:r>
            <a:r>
              <a:rPr lang="fr-FR" altLang="fr-FR" sz="2400" dirty="0"/>
              <a:t>, </a:t>
            </a:r>
            <a:r>
              <a:rPr lang="fr-FR" altLang="fr-FR" sz="2400" dirty="0" err="1"/>
              <a:t>posaco</a:t>
            </a:r>
            <a:r>
              <a:rPr lang="fr-FR" altLang="fr-FR" sz="2400" dirty="0"/>
              <a:t>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 dirty="0">
                <a:solidFill>
                  <a:schemeClr val="tx2"/>
                </a:solidFill>
              </a:rPr>
              <a:t>Bases faibles, peu hydrosolubles, ionisées à pH bas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 dirty="0">
                <a:solidFill>
                  <a:schemeClr val="tx2"/>
                </a:solidFill>
              </a:rPr>
              <a:t>Dissolution et absorption diminuée si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altLang="fr-FR" b="1" dirty="0">
                <a:solidFill>
                  <a:schemeClr val="tx2"/>
                </a:solidFill>
                <a:cs typeface="Calibri" pitchFamily="34" charset="0"/>
              </a:rPr>
              <a:t>pH gastrique </a:t>
            </a:r>
            <a:r>
              <a:rPr lang="fr-FR" altLang="fr-FR" b="1" dirty="0" err="1">
                <a:solidFill>
                  <a:schemeClr val="tx2"/>
                </a:solidFill>
                <a:cs typeface="Calibri" pitchFamily="34" charset="0"/>
              </a:rPr>
              <a:t>hypochlorhydrique</a:t>
            </a:r>
            <a:r>
              <a:rPr lang="fr-FR" altLang="fr-FR" b="1" dirty="0">
                <a:solidFill>
                  <a:schemeClr val="tx2"/>
                </a:solidFill>
                <a:cs typeface="Calibri" pitchFamily="34" charset="0"/>
              </a:rPr>
              <a:t> 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altLang="fr-FR" b="1" dirty="0" err="1">
                <a:solidFill>
                  <a:schemeClr val="tx2"/>
                </a:solidFill>
              </a:rPr>
              <a:t>co</a:t>
            </a:r>
            <a:r>
              <a:rPr lang="fr-FR" altLang="fr-FR" b="1" dirty="0">
                <a:solidFill>
                  <a:schemeClr val="tx2"/>
                </a:solidFill>
              </a:rPr>
              <a:t>-administration de </a:t>
            </a:r>
            <a:r>
              <a:rPr lang="fr-FR" altLang="fr-FR" b="1" dirty="0" err="1">
                <a:solidFill>
                  <a:schemeClr val="tx2"/>
                </a:solidFill>
              </a:rPr>
              <a:t>médi</a:t>
            </a:r>
            <a:r>
              <a:rPr lang="fr-FR" altLang="fr-FR" b="1" dirty="0">
                <a:solidFill>
                  <a:schemeClr val="tx2"/>
                </a:solidFill>
              </a:rPr>
              <a:t> qui ↗ pH (IPP, anti-H</a:t>
            </a:r>
            <a:r>
              <a:rPr lang="fr-FR" altLang="fr-FR" b="1" baseline="-25000" dirty="0">
                <a:solidFill>
                  <a:schemeClr val="tx2"/>
                </a:solidFill>
              </a:rPr>
              <a:t>2</a:t>
            </a:r>
            <a:r>
              <a:rPr lang="fr-FR" altLang="fr-FR" b="1" dirty="0">
                <a:solidFill>
                  <a:schemeClr val="tx2"/>
                </a:solidFill>
              </a:rPr>
              <a:t>…) </a:t>
            </a:r>
            <a:endParaRPr lang="fr-FR" altLang="fr-FR" b="1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1032" y="3585368"/>
            <a:ext cx="3778250" cy="2779713"/>
            <a:chOff x="273" y="2022"/>
            <a:chExt cx="2380" cy="1751"/>
          </a:xfrm>
        </p:grpSpPr>
        <p:sp>
          <p:nvSpPr>
            <p:cNvPr id="27656" name="Rectangle 2"/>
            <p:cNvSpPr>
              <a:spLocks noChangeArrowheads="1"/>
            </p:cNvSpPr>
            <p:nvPr/>
          </p:nvSpPr>
          <p:spPr bwMode="auto">
            <a:xfrm>
              <a:off x="273" y="2022"/>
              <a:ext cx="2380" cy="1751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659" name="Text Box 5"/>
            <p:cNvSpPr txBox="1">
              <a:spLocks noChangeArrowheads="1"/>
            </p:cNvSpPr>
            <p:nvPr/>
          </p:nvSpPr>
          <p:spPr bwMode="auto">
            <a:xfrm>
              <a:off x="1037" y="2088"/>
              <a:ext cx="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 b="1" u="sng">
                  <a:cs typeface="Calibri" pitchFamily="34" charset="0"/>
                </a:rPr>
                <a:t>Itraconazole</a:t>
              </a:r>
            </a:p>
          </p:txBody>
        </p:sp>
        <p:sp>
          <p:nvSpPr>
            <p:cNvPr id="27660" name="Text Box 6"/>
            <p:cNvSpPr txBox="1">
              <a:spLocks noChangeArrowheads="1"/>
            </p:cNvSpPr>
            <p:nvPr/>
          </p:nvSpPr>
          <p:spPr bwMode="auto">
            <a:xfrm>
              <a:off x="325" y="2421"/>
              <a:ext cx="20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/>
                <a:t>Biodisponibilité forme « gélule » </a:t>
              </a:r>
            </a:p>
            <a:p>
              <a:pPr eaLnBrk="1" hangingPunct="1">
                <a:buFontTx/>
                <a:buChar char="•"/>
              </a:pPr>
              <a:r>
                <a:rPr lang="fr-FR" altLang="fr-FR"/>
                <a:t> absorption pH dépendante</a:t>
              </a:r>
            </a:p>
            <a:p>
              <a:pPr eaLnBrk="1" hangingPunct="1">
                <a:buFontTx/>
                <a:buChar char="•"/>
              </a:pPr>
              <a:r>
                <a:rPr lang="fr-FR" altLang="fr-FR"/>
                <a:t> ↗ repas + boisson type «cola »</a:t>
              </a:r>
            </a:p>
          </p:txBody>
        </p:sp>
        <p:sp>
          <p:nvSpPr>
            <p:cNvPr id="27661" name="Text Box 7"/>
            <p:cNvSpPr txBox="1">
              <a:spLocks noChangeArrowheads="1"/>
            </p:cNvSpPr>
            <p:nvPr/>
          </p:nvSpPr>
          <p:spPr bwMode="auto">
            <a:xfrm>
              <a:off x="325" y="3134"/>
              <a:ext cx="216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fr-FR" altLang="fr-FR"/>
                <a:t>Biodisponibilité forme « solution » </a:t>
              </a:r>
            </a:p>
            <a:p>
              <a:pPr eaLnBrk="1" hangingPunct="1">
                <a:buFontTx/>
                <a:buChar char="•"/>
              </a:pPr>
              <a:r>
                <a:rPr lang="fr-FR" altLang="fr-FR"/>
                <a:t> pas d’impact pH</a:t>
              </a:r>
            </a:p>
            <a:p>
              <a:pPr eaLnBrk="1" hangingPunct="1">
                <a:buFontTx/>
                <a:buChar char="•"/>
              </a:pPr>
              <a:r>
                <a:rPr lang="fr-FR" altLang="fr-FR"/>
                <a:t> ↗ à jeûn</a:t>
              </a:r>
            </a:p>
          </p:txBody>
        </p:sp>
      </p:grp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6" t="47304" r="34515" b="18684"/>
          <a:stretch>
            <a:fillRect/>
          </a:stretch>
        </p:blipFill>
        <p:spPr bwMode="auto">
          <a:xfrm>
            <a:off x="4770438" y="3179763"/>
            <a:ext cx="40624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283325" y="6065838"/>
            <a:ext cx="256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Krishna G, </a:t>
            </a:r>
            <a:r>
              <a:rPr lang="fr-FR" altLang="fr-FR" sz="1000" i="1"/>
              <a:t>Antimicrob Agents Chemother</a:t>
            </a:r>
            <a:r>
              <a:rPr lang="fr-FR" altLang="fr-FR" sz="1000"/>
              <a:t> 2009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199313" y="4176713"/>
            <a:ext cx="15462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u="sng">
                <a:cs typeface="Calibri" pitchFamily="34" charset="0"/>
              </a:rPr>
              <a:t>Posaconazole</a:t>
            </a:r>
          </a:p>
          <a:p>
            <a:pPr algn="ctr" eaLnBrk="1" hangingPunct="1"/>
            <a:r>
              <a:rPr lang="fr-FR" altLang="fr-FR" sz="1600" b="1">
                <a:cs typeface="Calibri" pitchFamily="34" charset="0"/>
              </a:rPr>
              <a:t>(400 mg, à jeûn)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Variabilité PK : facteurs modifiant absorption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/>
          </p:cNvSpPr>
          <p:nvPr/>
        </p:nvSpPr>
        <p:spPr bwMode="auto">
          <a:xfrm>
            <a:off x="269875" y="1569615"/>
            <a:ext cx="87233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>
                <a:cs typeface="Calibri" pitchFamily="34" charset="0"/>
              </a:rPr>
              <a:t>Dose administrée et rythme d’administration</a:t>
            </a:r>
            <a:endParaRPr lang="fr-FR" altLang="fr-FR" sz="2400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>
                <a:solidFill>
                  <a:schemeClr val="tx2"/>
                </a:solidFill>
              </a:rPr>
              <a:t>Cinétique non linéaire par saturation de l’absorption</a:t>
            </a: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endParaRPr lang="fr-FR" altLang="fr-FR" sz="2400" b="1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79800" y="2468140"/>
            <a:ext cx="16859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b="1" u="sng">
                <a:cs typeface="Calibri" pitchFamily="34" charset="0"/>
              </a:rPr>
              <a:t>Posaconazole</a:t>
            </a:r>
          </a:p>
          <a:p>
            <a:pPr algn="ctr" eaLnBrk="1" hangingPunct="1"/>
            <a:r>
              <a:rPr lang="fr-FR" altLang="fr-FR" sz="1600">
                <a:cs typeface="Calibri" pitchFamily="34" charset="0"/>
              </a:rPr>
              <a:t>(volontaires sains)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07774"/>
              </p:ext>
            </p:extLst>
          </p:nvPr>
        </p:nvGraphicFramePr>
        <p:xfrm>
          <a:off x="314325" y="3182515"/>
          <a:ext cx="4887913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Graphique" r:id="rId3" imgW="6858176" imgH="4067051" progId="MSGraph.Chart.8">
                  <p:embed followColorScheme="full"/>
                </p:oleObj>
              </mc:Choice>
              <mc:Fallback>
                <p:oleObj name="Graphique" r:id="rId3" imgW="6858176" imgH="40670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182515"/>
                        <a:ext cx="4887913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3890963" y="5863803"/>
            <a:ext cx="1090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altLang="fr-FR" sz="1400">
                <a:ea typeface="ＭＳ Ｐゴシック" pitchFamily="34" charset="-128"/>
                <a:cs typeface="Calibri" pitchFamily="34" charset="0"/>
              </a:rPr>
              <a:t>Dose unique</a:t>
            </a:r>
          </a:p>
          <a:p>
            <a:pPr algn="ctr" eaLnBrk="1" hangingPunct="1"/>
            <a:r>
              <a:rPr lang="fr-FR" altLang="fr-FR" sz="1400">
                <a:ea typeface="ＭＳ Ｐゴシック" pitchFamily="34" charset="-128"/>
                <a:cs typeface="Calibri" pitchFamily="34" charset="0"/>
              </a:rPr>
              <a:t>(mg)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 rot="-5388508">
            <a:off x="-445294" y="4553322"/>
            <a:ext cx="1455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600">
                <a:ea typeface="ＭＳ Ｐゴシック" pitchFamily="34" charset="-128"/>
                <a:cs typeface="Calibri" pitchFamily="34" charset="0"/>
              </a:rPr>
              <a:t>AUC</a:t>
            </a:r>
            <a:r>
              <a:rPr lang="fr-FR" altLang="fr-FR" sz="1600" baseline="-25000">
                <a:ea typeface="ＭＳ Ｐゴシック" pitchFamily="34" charset="-128"/>
                <a:cs typeface="Calibri" pitchFamily="34" charset="0"/>
                <a:sym typeface="Symbol" pitchFamily="18" charset="2"/>
              </a:rPr>
              <a:t>tf</a:t>
            </a:r>
            <a:r>
              <a:rPr lang="fr-FR" altLang="fr-FR" sz="1600">
                <a:ea typeface="ＭＳ Ｐゴシック" pitchFamily="34" charset="-128"/>
                <a:cs typeface="Calibri" pitchFamily="34" charset="0"/>
              </a:rPr>
              <a:t> (ng.h.mL)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15938" y="2755478"/>
            <a:ext cx="265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Courtney R, </a:t>
            </a:r>
            <a:r>
              <a:rPr lang="fr-FR" altLang="fr-FR" sz="1000" i="1"/>
              <a:t>Antimicrob Agents Chemother</a:t>
            </a:r>
            <a:r>
              <a:rPr lang="fr-FR" altLang="fr-FR" sz="1000"/>
              <a:t> 2003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49263" y="5981700"/>
            <a:ext cx="4086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b="1">
                <a:solidFill>
                  <a:srgbClr val="FF3300"/>
                </a:solidFill>
                <a:cs typeface="Calibri" pitchFamily="34" charset="0"/>
              </a:rPr>
              <a:t> Cmax et AUC ↘ ou = au-delà de 800 mg</a:t>
            </a:r>
            <a:endParaRPr lang="fr-FR" altLang="fr-FR" b="1">
              <a:solidFill>
                <a:srgbClr val="FF3300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399088" y="5980113"/>
            <a:ext cx="3252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b="1">
                <a:solidFill>
                  <a:srgbClr val="FF3300"/>
                </a:solidFill>
                <a:cs typeface="Calibri" pitchFamily="34" charset="0"/>
              </a:rPr>
              <a:t> Biodisp. ↗ par fractionnement</a:t>
            </a:r>
            <a:endParaRPr lang="fr-FR" altLang="fr-FR" b="1">
              <a:solidFill>
                <a:srgbClr val="FF3300"/>
              </a:solidFill>
              <a:cs typeface="Calibri" pitchFamily="34" charset="0"/>
              <a:sym typeface="Wingdings" pitchFamily="2" charset="2"/>
            </a:endParaRPr>
          </a:p>
        </p:txBody>
      </p:sp>
      <p:sp>
        <p:nvSpPr>
          <p:cNvPr id="22539" name="Espace réservé du contenu 2"/>
          <p:cNvSpPr>
            <a:spLocks/>
          </p:cNvSpPr>
          <p:nvPr/>
        </p:nvSpPr>
        <p:spPr bwMode="auto">
          <a:xfrm>
            <a:off x="269875" y="1569615"/>
            <a:ext cx="87233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>
                <a:cs typeface="Calibri" pitchFamily="34" charset="0"/>
              </a:rPr>
              <a:t>Dose administrée et rythme d’administration</a:t>
            </a:r>
            <a:endParaRPr lang="fr-FR" altLang="fr-FR" sz="2400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>
                <a:solidFill>
                  <a:schemeClr val="tx2"/>
                </a:solidFill>
              </a:rPr>
              <a:t>Cinétique non linéaire par saturation de l’absorption</a:t>
            </a: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>
              <a:solidFill>
                <a:schemeClr val="tx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b="1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endParaRPr lang="fr-FR" altLang="fr-FR" sz="2400" b="1">
              <a:solidFill>
                <a:schemeClr val="tx2"/>
              </a:solidFill>
              <a:cs typeface="Calibri" pitchFamily="34" charset="0"/>
            </a:endParaRP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76899"/>
              </p:ext>
            </p:extLst>
          </p:nvPr>
        </p:nvGraphicFramePr>
        <p:xfrm>
          <a:off x="5076825" y="3511128"/>
          <a:ext cx="3732213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Graphique" r:id="rId5" imgW="6810430" imgH="3838588" progId="Excel.Chart.8">
                  <p:embed/>
                </p:oleObj>
              </mc:Choice>
              <mc:Fallback>
                <p:oleObj name="Graphique" r:id="rId5" imgW="6810430" imgH="383858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01" t="17538" r="15910" b="10156"/>
                      <a:stretch>
                        <a:fillRect/>
                      </a:stretch>
                    </p:blipFill>
                    <p:spPr bwMode="auto">
                      <a:xfrm>
                        <a:off x="5076825" y="3511128"/>
                        <a:ext cx="3732213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237163" y="5684415"/>
            <a:ext cx="796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800 mg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1X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562725" y="5676478"/>
            <a:ext cx="796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400 mg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bid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888288" y="5668540"/>
            <a:ext cx="796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200 mg</a:t>
            </a:r>
          </a:p>
          <a:p>
            <a:pPr algn="ctr" eaLnBrk="1" hangingPunct="1">
              <a:lnSpc>
                <a:spcPct val="80000"/>
              </a:lnSpc>
            </a:pPr>
            <a:r>
              <a:rPr lang="fr-FR" altLang="fr-FR" sz="1600"/>
              <a:t>qid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532563" y="3908003"/>
            <a:ext cx="819150" cy="3667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3300"/>
                </a:solidFill>
              </a:rPr>
              <a:t>↗ 98%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877175" y="3217440"/>
            <a:ext cx="94615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>
                <a:solidFill>
                  <a:srgbClr val="FF3300"/>
                </a:solidFill>
              </a:rPr>
              <a:t>↗ 220%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237288" y="2753890"/>
            <a:ext cx="188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1000"/>
              <a:t>Ezzet F, </a:t>
            </a:r>
            <a:r>
              <a:rPr lang="fr-FR" altLang="fr-FR" sz="1000" i="1"/>
              <a:t>Clin Pharmacokinet</a:t>
            </a:r>
            <a:r>
              <a:rPr lang="fr-FR" altLang="fr-FR" sz="1000"/>
              <a:t> 2005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Variabilité PK : facteurs modifiant biodisponibilité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Posaconazole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comprimés</a:t>
            </a:r>
            <a:endParaRPr lang="en-US" altLang="en-US" dirty="0" smtClean="0"/>
          </a:p>
        </p:txBody>
      </p:sp>
      <p:sp>
        <p:nvSpPr>
          <p:cNvPr id="130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Multiple dosing of 300 mg QD, BID on day 1, serial PK-evaluable cohort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79388" y="1700808"/>
            <a:ext cx="8137028" cy="4619030"/>
            <a:chOff x="179388" y="1443038"/>
            <a:chExt cx="8101012" cy="4667250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249363" y="1443038"/>
              <a:ext cx="7031037" cy="4075112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87375" y="2432050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3,750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87375" y="3375025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2,500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87375" y="4113213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1,500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302000" y="4019550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1,580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267325" y="3835400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1,870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7234238" y="4130675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1,440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6149975" y="5618163"/>
              <a:ext cx="16605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300 mg</a:t>
              </a:r>
              <a:b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</a:b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AML/MDS, n = 33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09" name="Rectangle 14"/>
            <p:cNvSpPr>
              <a:spLocks noChangeArrowheads="1"/>
            </p:cNvSpPr>
            <p:nvPr/>
          </p:nvSpPr>
          <p:spPr bwMode="auto">
            <a:xfrm>
              <a:off x="4378325" y="5618163"/>
              <a:ext cx="12366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300 mg</a:t>
              </a:r>
              <a:b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</a:b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HSCT, n = 17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0" name="Rectangle 18"/>
            <p:cNvSpPr>
              <a:spLocks noChangeArrowheads="1"/>
            </p:cNvSpPr>
            <p:nvPr/>
          </p:nvSpPr>
          <p:spPr bwMode="auto">
            <a:xfrm>
              <a:off x="2519363" y="5618163"/>
              <a:ext cx="9667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300 mg</a:t>
              </a:r>
              <a:b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</a:br>
              <a:r>
                <a:rPr lang="en-US" altLang="en-US" sz="1600" b="1">
                  <a:solidFill>
                    <a:srgbClr val="000066"/>
                  </a:solidFill>
                  <a:latin typeface="Arial" charset="0"/>
                  <a:cs typeface="+mn-cs"/>
                </a:rPr>
                <a:t>All, n = 50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1" name="Rectangle 20"/>
            <p:cNvSpPr>
              <a:spLocks noChangeArrowheads="1"/>
            </p:cNvSpPr>
            <p:nvPr/>
          </p:nvSpPr>
          <p:spPr bwMode="auto">
            <a:xfrm>
              <a:off x="754063" y="4859338"/>
              <a:ext cx="3414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66"/>
                  </a:solidFill>
                  <a:latin typeface="Arial" charset="0"/>
                  <a:cs typeface="+mn-cs"/>
                </a:rPr>
                <a:t>500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2" name="Line 104"/>
            <p:cNvSpPr>
              <a:spLocks noChangeShapeType="1"/>
            </p:cNvSpPr>
            <p:nvPr/>
          </p:nvSpPr>
          <p:spPr bwMode="auto">
            <a:xfrm>
              <a:off x="1227138" y="3473450"/>
              <a:ext cx="22225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3" name="Line 123"/>
            <p:cNvSpPr>
              <a:spLocks noChangeShapeType="1"/>
            </p:cNvSpPr>
            <p:nvPr/>
          </p:nvSpPr>
          <p:spPr bwMode="auto">
            <a:xfrm>
              <a:off x="2894013" y="3482975"/>
              <a:ext cx="4445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4" name="Line 184"/>
            <p:cNvSpPr>
              <a:spLocks noChangeShapeType="1"/>
            </p:cNvSpPr>
            <p:nvPr/>
          </p:nvSpPr>
          <p:spPr bwMode="auto">
            <a:xfrm>
              <a:off x="1238250" y="4973638"/>
              <a:ext cx="22225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5" name="Rectangle 265"/>
            <p:cNvSpPr>
              <a:spLocks noChangeArrowheads="1"/>
            </p:cNvSpPr>
            <p:nvPr/>
          </p:nvSpPr>
          <p:spPr bwMode="auto">
            <a:xfrm>
              <a:off x="6713538" y="1544638"/>
              <a:ext cx="966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66"/>
                  </a:solidFill>
                  <a:latin typeface="Arial"/>
                  <a:cs typeface="+mn-cs"/>
                </a:rPr>
                <a:t>Individuals</a:t>
              </a:r>
              <a:endParaRPr lang="en-US" altLang="en-US" sz="1200" b="1" dirty="0">
                <a:solidFill>
                  <a:srgbClr val="000066"/>
                </a:solidFill>
                <a:latin typeface="Arial"/>
                <a:cs typeface="+mn-cs"/>
              </a:endParaRPr>
            </a:p>
          </p:txBody>
        </p:sp>
        <p:sp>
          <p:nvSpPr>
            <p:cNvPr id="4116" name="Rectangle 266"/>
            <p:cNvSpPr>
              <a:spLocks noChangeArrowheads="1"/>
            </p:cNvSpPr>
            <p:nvPr/>
          </p:nvSpPr>
          <p:spPr bwMode="auto">
            <a:xfrm>
              <a:off x="6713538" y="1784350"/>
              <a:ext cx="1482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66"/>
                  </a:solidFill>
                  <a:latin typeface="Arial"/>
                  <a:cs typeface="+mn-cs"/>
                </a:rPr>
                <a:t>Arithmetic mean</a:t>
              </a:r>
              <a:endParaRPr lang="en-US" altLang="en-US" sz="1200" dirty="0">
                <a:solidFill>
                  <a:srgbClr val="000066"/>
                </a:solidFill>
                <a:latin typeface="Arial"/>
                <a:cs typeface="+mn-cs"/>
              </a:endParaRPr>
            </a:p>
          </p:txBody>
        </p:sp>
        <p:sp>
          <p:nvSpPr>
            <p:cNvPr id="4117" name="Freeform 267"/>
            <p:cNvSpPr>
              <a:spLocks/>
            </p:cNvSpPr>
            <p:nvPr/>
          </p:nvSpPr>
          <p:spPr bwMode="auto">
            <a:xfrm>
              <a:off x="2944813" y="2708275"/>
              <a:ext cx="122237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77" y="38"/>
                  </a:lnTo>
                  <a:lnTo>
                    <a:pt x="77" y="45"/>
                  </a:lnTo>
                  <a:lnTo>
                    <a:pt x="75" y="54"/>
                  </a:lnTo>
                  <a:lnTo>
                    <a:pt x="71" y="59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3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3"/>
                  </a:lnTo>
                  <a:lnTo>
                    <a:pt x="17" y="70"/>
                  </a:lnTo>
                  <a:lnTo>
                    <a:pt x="10" y="66"/>
                  </a:lnTo>
                  <a:lnTo>
                    <a:pt x="7" y="59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1" y="17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8" name="Freeform 268"/>
            <p:cNvSpPr>
              <a:spLocks/>
            </p:cNvSpPr>
            <p:nvPr/>
          </p:nvSpPr>
          <p:spPr bwMode="auto">
            <a:xfrm>
              <a:off x="6243638" y="1633538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2147483647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2147483647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3"/>
                  </a:lnTo>
                  <a:lnTo>
                    <a:pt x="72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19" name="Freeform 269"/>
            <p:cNvSpPr>
              <a:spLocks/>
            </p:cNvSpPr>
            <p:nvPr/>
          </p:nvSpPr>
          <p:spPr bwMode="auto">
            <a:xfrm>
              <a:off x="2867025" y="2724150"/>
              <a:ext cx="123825" cy="125413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9"/>
                  </a:moveTo>
                  <a:lnTo>
                    <a:pt x="78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1" y="62"/>
                  </a:lnTo>
                  <a:lnTo>
                    <a:pt x="66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7"/>
                  </a:lnTo>
                  <a:lnTo>
                    <a:pt x="24" y="76"/>
                  </a:lnTo>
                  <a:lnTo>
                    <a:pt x="17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3" y="55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6" y="13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0" name="Freeform 270"/>
            <p:cNvSpPr>
              <a:spLocks/>
            </p:cNvSpPr>
            <p:nvPr/>
          </p:nvSpPr>
          <p:spPr bwMode="auto">
            <a:xfrm>
              <a:off x="2901950" y="3289300"/>
              <a:ext cx="125413" cy="123825"/>
            </a:xfrm>
            <a:custGeom>
              <a:avLst/>
              <a:gdLst>
                <a:gd name="T0" fmla="*/ 2147483647 w 79"/>
                <a:gd name="T1" fmla="*/ 2147483647 h 78"/>
                <a:gd name="T2" fmla="*/ 2147483647 w 79"/>
                <a:gd name="T3" fmla="*/ 2147483647 h 78"/>
                <a:gd name="T4" fmla="*/ 2147483647 w 79"/>
                <a:gd name="T5" fmla="*/ 2147483647 h 78"/>
                <a:gd name="T6" fmla="*/ 2147483647 w 79"/>
                <a:gd name="T7" fmla="*/ 2147483647 h 78"/>
                <a:gd name="T8" fmla="*/ 2147483647 w 79"/>
                <a:gd name="T9" fmla="*/ 2147483647 h 78"/>
                <a:gd name="T10" fmla="*/ 2147483647 w 79"/>
                <a:gd name="T11" fmla="*/ 2147483647 h 78"/>
                <a:gd name="T12" fmla="*/ 2147483647 w 79"/>
                <a:gd name="T13" fmla="*/ 2147483647 h 78"/>
                <a:gd name="T14" fmla="*/ 2147483647 w 79"/>
                <a:gd name="T15" fmla="*/ 2147483647 h 78"/>
                <a:gd name="T16" fmla="*/ 2147483647 w 79"/>
                <a:gd name="T17" fmla="*/ 2147483647 h 78"/>
                <a:gd name="T18" fmla="*/ 2147483647 w 79"/>
                <a:gd name="T19" fmla="*/ 2147483647 h 78"/>
                <a:gd name="T20" fmla="*/ 2147483647 w 79"/>
                <a:gd name="T21" fmla="*/ 2147483647 h 78"/>
                <a:gd name="T22" fmla="*/ 2147483647 w 79"/>
                <a:gd name="T23" fmla="*/ 2147483647 h 78"/>
                <a:gd name="T24" fmla="*/ 2147483647 w 79"/>
                <a:gd name="T25" fmla="*/ 2147483647 h 78"/>
                <a:gd name="T26" fmla="*/ 2147483647 w 79"/>
                <a:gd name="T27" fmla="*/ 2147483647 h 78"/>
                <a:gd name="T28" fmla="*/ 2147483647 w 79"/>
                <a:gd name="T29" fmla="*/ 2147483647 h 78"/>
                <a:gd name="T30" fmla="*/ 2147483647 w 79"/>
                <a:gd name="T31" fmla="*/ 2147483647 h 78"/>
                <a:gd name="T32" fmla="*/ 2147483647 w 79"/>
                <a:gd name="T33" fmla="*/ 2147483647 h 78"/>
                <a:gd name="T34" fmla="*/ 2147483647 w 79"/>
                <a:gd name="T35" fmla="*/ 2147483647 h 78"/>
                <a:gd name="T36" fmla="*/ 0 w 79"/>
                <a:gd name="T37" fmla="*/ 2147483647 h 78"/>
                <a:gd name="T38" fmla="*/ 0 w 79"/>
                <a:gd name="T39" fmla="*/ 2147483647 h 78"/>
                <a:gd name="T40" fmla="*/ 2147483647 w 79"/>
                <a:gd name="T41" fmla="*/ 2147483647 h 78"/>
                <a:gd name="T42" fmla="*/ 2147483647 w 79"/>
                <a:gd name="T43" fmla="*/ 2147483647 h 78"/>
                <a:gd name="T44" fmla="*/ 2147483647 w 79"/>
                <a:gd name="T45" fmla="*/ 2147483647 h 78"/>
                <a:gd name="T46" fmla="*/ 2147483647 w 79"/>
                <a:gd name="T47" fmla="*/ 2147483647 h 78"/>
                <a:gd name="T48" fmla="*/ 2147483647 w 79"/>
                <a:gd name="T49" fmla="*/ 2147483647 h 78"/>
                <a:gd name="T50" fmla="*/ 2147483647 w 79"/>
                <a:gd name="T51" fmla="*/ 2147483647 h 78"/>
                <a:gd name="T52" fmla="*/ 2147483647 w 79"/>
                <a:gd name="T53" fmla="*/ 2147483647 h 78"/>
                <a:gd name="T54" fmla="*/ 2147483647 w 79"/>
                <a:gd name="T55" fmla="*/ 0 h 78"/>
                <a:gd name="T56" fmla="*/ 2147483647 w 79"/>
                <a:gd name="T57" fmla="*/ 0 h 78"/>
                <a:gd name="T58" fmla="*/ 2147483647 w 79"/>
                <a:gd name="T59" fmla="*/ 2147483647 h 78"/>
                <a:gd name="T60" fmla="*/ 2147483647 w 79"/>
                <a:gd name="T61" fmla="*/ 2147483647 h 78"/>
                <a:gd name="T62" fmla="*/ 2147483647 w 79"/>
                <a:gd name="T63" fmla="*/ 2147483647 h 78"/>
                <a:gd name="T64" fmla="*/ 2147483647 w 79"/>
                <a:gd name="T65" fmla="*/ 2147483647 h 78"/>
                <a:gd name="T66" fmla="*/ 2147483647 w 79"/>
                <a:gd name="T67" fmla="*/ 2147483647 h 78"/>
                <a:gd name="T68" fmla="*/ 2147483647 w 79"/>
                <a:gd name="T69" fmla="*/ 2147483647 h 78"/>
                <a:gd name="T70" fmla="*/ 2147483647 w 79"/>
                <a:gd name="T71" fmla="*/ 2147483647 h 78"/>
                <a:gd name="T72" fmla="*/ 2147483647 w 79"/>
                <a:gd name="T73" fmla="*/ 2147483647 h 78"/>
                <a:gd name="T74" fmla="*/ 2147483647 w 79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8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1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8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1" name="Freeform 271"/>
            <p:cNvSpPr>
              <a:spLocks/>
            </p:cNvSpPr>
            <p:nvPr/>
          </p:nvSpPr>
          <p:spPr bwMode="auto">
            <a:xfrm>
              <a:off x="2890838" y="3327400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lnTo>
                    <a:pt x="79" y="39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7"/>
                  </a:lnTo>
                  <a:lnTo>
                    <a:pt x="62" y="72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4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8"/>
                  </a:lnTo>
                  <a:lnTo>
                    <a:pt x="76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2" name="Freeform 272"/>
            <p:cNvSpPr>
              <a:spLocks/>
            </p:cNvSpPr>
            <p:nvPr/>
          </p:nvSpPr>
          <p:spPr bwMode="auto">
            <a:xfrm>
              <a:off x="2863850" y="3360738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3" name="Freeform 273"/>
            <p:cNvSpPr>
              <a:spLocks/>
            </p:cNvSpPr>
            <p:nvPr/>
          </p:nvSpPr>
          <p:spPr bwMode="auto">
            <a:xfrm>
              <a:off x="2901950" y="3478213"/>
              <a:ext cx="125413" cy="123825"/>
            </a:xfrm>
            <a:custGeom>
              <a:avLst/>
              <a:gdLst>
                <a:gd name="T0" fmla="*/ 2147483647 w 79"/>
                <a:gd name="T1" fmla="*/ 2147483647 h 78"/>
                <a:gd name="T2" fmla="*/ 2147483647 w 79"/>
                <a:gd name="T3" fmla="*/ 2147483647 h 78"/>
                <a:gd name="T4" fmla="*/ 2147483647 w 79"/>
                <a:gd name="T5" fmla="*/ 2147483647 h 78"/>
                <a:gd name="T6" fmla="*/ 2147483647 w 79"/>
                <a:gd name="T7" fmla="*/ 2147483647 h 78"/>
                <a:gd name="T8" fmla="*/ 2147483647 w 79"/>
                <a:gd name="T9" fmla="*/ 2147483647 h 78"/>
                <a:gd name="T10" fmla="*/ 2147483647 w 79"/>
                <a:gd name="T11" fmla="*/ 2147483647 h 78"/>
                <a:gd name="T12" fmla="*/ 2147483647 w 79"/>
                <a:gd name="T13" fmla="*/ 2147483647 h 78"/>
                <a:gd name="T14" fmla="*/ 2147483647 w 79"/>
                <a:gd name="T15" fmla="*/ 2147483647 h 78"/>
                <a:gd name="T16" fmla="*/ 2147483647 w 79"/>
                <a:gd name="T17" fmla="*/ 2147483647 h 78"/>
                <a:gd name="T18" fmla="*/ 2147483647 w 79"/>
                <a:gd name="T19" fmla="*/ 2147483647 h 78"/>
                <a:gd name="T20" fmla="*/ 2147483647 w 79"/>
                <a:gd name="T21" fmla="*/ 2147483647 h 78"/>
                <a:gd name="T22" fmla="*/ 2147483647 w 79"/>
                <a:gd name="T23" fmla="*/ 2147483647 h 78"/>
                <a:gd name="T24" fmla="*/ 2147483647 w 79"/>
                <a:gd name="T25" fmla="*/ 2147483647 h 78"/>
                <a:gd name="T26" fmla="*/ 2147483647 w 79"/>
                <a:gd name="T27" fmla="*/ 2147483647 h 78"/>
                <a:gd name="T28" fmla="*/ 2147483647 w 79"/>
                <a:gd name="T29" fmla="*/ 2147483647 h 78"/>
                <a:gd name="T30" fmla="*/ 2147483647 w 79"/>
                <a:gd name="T31" fmla="*/ 2147483647 h 78"/>
                <a:gd name="T32" fmla="*/ 2147483647 w 79"/>
                <a:gd name="T33" fmla="*/ 2147483647 h 78"/>
                <a:gd name="T34" fmla="*/ 2147483647 w 79"/>
                <a:gd name="T35" fmla="*/ 2147483647 h 78"/>
                <a:gd name="T36" fmla="*/ 0 w 79"/>
                <a:gd name="T37" fmla="*/ 2147483647 h 78"/>
                <a:gd name="T38" fmla="*/ 0 w 79"/>
                <a:gd name="T39" fmla="*/ 2147483647 h 78"/>
                <a:gd name="T40" fmla="*/ 2147483647 w 79"/>
                <a:gd name="T41" fmla="*/ 2147483647 h 78"/>
                <a:gd name="T42" fmla="*/ 2147483647 w 79"/>
                <a:gd name="T43" fmla="*/ 2147483647 h 78"/>
                <a:gd name="T44" fmla="*/ 2147483647 w 79"/>
                <a:gd name="T45" fmla="*/ 2147483647 h 78"/>
                <a:gd name="T46" fmla="*/ 2147483647 w 79"/>
                <a:gd name="T47" fmla="*/ 2147483647 h 78"/>
                <a:gd name="T48" fmla="*/ 2147483647 w 79"/>
                <a:gd name="T49" fmla="*/ 2147483647 h 78"/>
                <a:gd name="T50" fmla="*/ 2147483647 w 79"/>
                <a:gd name="T51" fmla="*/ 2147483647 h 78"/>
                <a:gd name="T52" fmla="*/ 2147483647 w 79"/>
                <a:gd name="T53" fmla="*/ 2147483647 h 78"/>
                <a:gd name="T54" fmla="*/ 2147483647 w 79"/>
                <a:gd name="T55" fmla="*/ 0 h 78"/>
                <a:gd name="T56" fmla="*/ 2147483647 w 79"/>
                <a:gd name="T57" fmla="*/ 0 h 78"/>
                <a:gd name="T58" fmla="*/ 2147483647 w 79"/>
                <a:gd name="T59" fmla="*/ 2147483647 h 78"/>
                <a:gd name="T60" fmla="*/ 2147483647 w 79"/>
                <a:gd name="T61" fmla="*/ 2147483647 h 78"/>
                <a:gd name="T62" fmla="*/ 2147483647 w 79"/>
                <a:gd name="T63" fmla="*/ 2147483647 h 78"/>
                <a:gd name="T64" fmla="*/ 2147483647 w 79"/>
                <a:gd name="T65" fmla="*/ 2147483647 h 78"/>
                <a:gd name="T66" fmla="*/ 2147483647 w 79"/>
                <a:gd name="T67" fmla="*/ 2147483647 h 78"/>
                <a:gd name="T68" fmla="*/ 2147483647 w 79"/>
                <a:gd name="T69" fmla="*/ 2147483647 h 78"/>
                <a:gd name="T70" fmla="*/ 2147483647 w 79"/>
                <a:gd name="T71" fmla="*/ 2147483647 h 78"/>
                <a:gd name="T72" fmla="*/ 2147483647 w 79"/>
                <a:gd name="T73" fmla="*/ 2147483647 h 78"/>
                <a:gd name="T74" fmla="*/ 2147483647 w 79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8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1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8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4" name="Freeform 274"/>
            <p:cNvSpPr>
              <a:spLocks/>
            </p:cNvSpPr>
            <p:nvPr/>
          </p:nvSpPr>
          <p:spPr bwMode="auto">
            <a:xfrm>
              <a:off x="2830513" y="3611563"/>
              <a:ext cx="125412" cy="123825"/>
            </a:xfrm>
            <a:custGeom>
              <a:avLst/>
              <a:gdLst>
                <a:gd name="T0" fmla="*/ 2147483647 w 79"/>
                <a:gd name="T1" fmla="*/ 2147483647 h 78"/>
                <a:gd name="T2" fmla="*/ 2147483647 w 79"/>
                <a:gd name="T3" fmla="*/ 2147483647 h 78"/>
                <a:gd name="T4" fmla="*/ 2147483647 w 79"/>
                <a:gd name="T5" fmla="*/ 2147483647 h 78"/>
                <a:gd name="T6" fmla="*/ 2147483647 w 79"/>
                <a:gd name="T7" fmla="*/ 2147483647 h 78"/>
                <a:gd name="T8" fmla="*/ 2147483647 w 79"/>
                <a:gd name="T9" fmla="*/ 2147483647 h 78"/>
                <a:gd name="T10" fmla="*/ 2147483647 w 79"/>
                <a:gd name="T11" fmla="*/ 2147483647 h 78"/>
                <a:gd name="T12" fmla="*/ 2147483647 w 79"/>
                <a:gd name="T13" fmla="*/ 2147483647 h 78"/>
                <a:gd name="T14" fmla="*/ 2147483647 w 79"/>
                <a:gd name="T15" fmla="*/ 2147483647 h 78"/>
                <a:gd name="T16" fmla="*/ 2147483647 w 79"/>
                <a:gd name="T17" fmla="*/ 2147483647 h 78"/>
                <a:gd name="T18" fmla="*/ 2147483647 w 79"/>
                <a:gd name="T19" fmla="*/ 2147483647 h 78"/>
                <a:gd name="T20" fmla="*/ 2147483647 w 79"/>
                <a:gd name="T21" fmla="*/ 2147483647 h 78"/>
                <a:gd name="T22" fmla="*/ 2147483647 w 79"/>
                <a:gd name="T23" fmla="*/ 2147483647 h 78"/>
                <a:gd name="T24" fmla="*/ 2147483647 w 79"/>
                <a:gd name="T25" fmla="*/ 2147483647 h 78"/>
                <a:gd name="T26" fmla="*/ 2147483647 w 79"/>
                <a:gd name="T27" fmla="*/ 2147483647 h 78"/>
                <a:gd name="T28" fmla="*/ 2147483647 w 79"/>
                <a:gd name="T29" fmla="*/ 2147483647 h 78"/>
                <a:gd name="T30" fmla="*/ 2147483647 w 79"/>
                <a:gd name="T31" fmla="*/ 2147483647 h 78"/>
                <a:gd name="T32" fmla="*/ 2147483647 w 79"/>
                <a:gd name="T33" fmla="*/ 2147483647 h 78"/>
                <a:gd name="T34" fmla="*/ 2147483647 w 79"/>
                <a:gd name="T35" fmla="*/ 2147483647 h 78"/>
                <a:gd name="T36" fmla="*/ 0 w 79"/>
                <a:gd name="T37" fmla="*/ 2147483647 h 78"/>
                <a:gd name="T38" fmla="*/ 0 w 79"/>
                <a:gd name="T39" fmla="*/ 2147483647 h 78"/>
                <a:gd name="T40" fmla="*/ 2147483647 w 79"/>
                <a:gd name="T41" fmla="*/ 2147483647 h 78"/>
                <a:gd name="T42" fmla="*/ 2147483647 w 79"/>
                <a:gd name="T43" fmla="*/ 2147483647 h 78"/>
                <a:gd name="T44" fmla="*/ 2147483647 w 79"/>
                <a:gd name="T45" fmla="*/ 2147483647 h 78"/>
                <a:gd name="T46" fmla="*/ 2147483647 w 79"/>
                <a:gd name="T47" fmla="*/ 2147483647 h 78"/>
                <a:gd name="T48" fmla="*/ 2147483647 w 79"/>
                <a:gd name="T49" fmla="*/ 2147483647 h 78"/>
                <a:gd name="T50" fmla="*/ 2147483647 w 79"/>
                <a:gd name="T51" fmla="*/ 2147483647 h 78"/>
                <a:gd name="T52" fmla="*/ 2147483647 w 79"/>
                <a:gd name="T53" fmla="*/ 2147483647 h 78"/>
                <a:gd name="T54" fmla="*/ 2147483647 w 79"/>
                <a:gd name="T55" fmla="*/ 0 h 78"/>
                <a:gd name="T56" fmla="*/ 2147483647 w 79"/>
                <a:gd name="T57" fmla="*/ 0 h 78"/>
                <a:gd name="T58" fmla="*/ 2147483647 w 79"/>
                <a:gd name="T59" fmla="*/ 2147483647 h 78"/>
                <a:gd name="T60" fmla="*/ 2147483647 w 79"/>
                <a:gd name="T61" fmla="*/ 2147483647 h 78"/>
                <a:gd name="T62" fmla="*/ 2147483647 w 79"/>
                <a:gd name="T63" fmla="*/ 2147483647 h 78"/>
                <a:gd name="T64" fmla="*/ 2147483647 w 79"/>
                <a:gd name="T65" fmla="*/ 2147483647 h 78"/>
                <a:gd name="T66" fmla="*/ 2147483647 w 79"/>
                <a:gd name="T67" fmla="*/ 2147483647 h 78"/>
                <a:gd name="T68" fmla="*/ 2147483647 w 79"/>
                <a:gd name="T69" fmla="*/ 2147483647 h 78"/>
                <a:gd name="T70" fmla="*/ 2147483647 w 79"/>
                <a:gd name="T71" fmla="*/ 2147483647 h 78"/>
                <a:gd name="T72" fmla="*/ 2147483647 w 79"/>
                <a:gd name="T73" fmla="*/ 2147483647 h 78"/>
                <a:gd name="T74" fmla="*/ 2147483647 w 79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8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5" name="Freeform 275"/>
            <p:cNvSpPr>
              <a:spLocks/>
            </p:cNvSpPr>
            <p:nvPr/>
          </p:nvSpPr>
          <p:spPr bwMode="auto">
            <a:xfrm>
              <a:off x="2978150" y="3567113"/>
              <a:ext cx="122238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2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6" name="Freeform 276"/>
            <p:cNvSpPr>
              <a:spLocks/>
            </p:cNvSpPr>
            <p:nvPr/>
          </p:nvSpPr>
          <p:spPr bwMode="auto">
            <a:xfrm>
              <a:off x="2982913" y="3622675"/>
              <a:ext cx="125412" cy="123825"/>
            </a:xfrm>
            <a:custGeom>
              <a:avLst/>
              <a:gdLst>
                <a:gd name="T0" fmla="*/ 2147483647 w 79"/>
                <a:gd name="T1" fmla="*/ 2147483647 h 78"/>
                <a:gd name="T2" fmla="*/ 2147483647 w 79"/>
                <a:gd name="T3" fmla="*/ 2147483647 h 78"/>
                <a:gd name="T4" fmla="*/ 2147483647 w 79"/>
                <a:gd name="T5" fmla="*/ 2147483647 h 78"/>
                <a:gd name="T6" fmla="*/ 2147483647 w 79"/>
                <a:gd name="T7" fmla="*/ 2147483647 h 78"/>
                <a:gd name="T8" fmla="*/ 2147483647 w 79"/>
                <a:gd name="T9" fmla="*/ 2147483647 h 78"/>
                <a:gd name="T10" fmla="*/ 2147483647 w 79"/>
                <a:gd name="T11" fmla="*/ 2147483647 h 78"/>
                <a:gd name="T12" fmla="*/ 2147483647 w 79"/>
                <a:gd name="T13" fmla="*/ 2147483647 h 78"/>
                <a:gd name="T14" fmla="*/ 2147483647 w 79"/>
                <a:gd name="T15" fmla="*/ 2147483647 h 78"/>
                <a:gd name="T16" fmla="*/ 2147483647 w 79"/>
                <a:gd name="T17" fmla="*/ 2147483647 h 78"/>
                <a:gd name="T18" fmla="*/ 2147483647 w 79"/>
                <a:gd name="T19" fmla="*/ 2147483647 h 78"/>
                <a:gd name="T20" fmla="*/ 2147483647 w 79"/>
                <a:gd name="T21" fmla="*/ 2147483647 h 78"/>
                <a:gd name="T22" fmla="*/ 2147483647 w 79"/>
                <a:gd name="T23" fmla="*/ 2147483647 h 78"/>
                <a:gd name="T24" fmla="*/ 2147483647 w 79"/>
                <a:gd name="T25" fmla="*/ 2147483647 h 78"/>
                <a:gd name="T26" fmla="*/ 2147483647 w 79"/>
                <a:gd name="T27" fmla="*/ 2147483647 h 78"/>
                <a:gd name="T28" fmla="*/ 2147483647 w 79"/>
                <a:gd name="T29" fmla="*/ 2147483647 h 78"/>
                <a:gd name="T30" fmla="*/ 2147483647 w 79"/>
                <a:gd name="T31" fmla="*/ 2147483647 h 78"/>
                <a:gd name="T32" fmla="*/ 2147483647 w 79"/>
                <a:gd name="T33" fmla="*/ 2147483647 h 78"/>
                <a:gd name="T34" fmla="*/ 2147483647 w 79"/>
                <a:gd name="T35" fmla="*/ 2147483647 h 78"/>
                <a:gd name="T36" fmla="*/ 0 w 79"/>
                <a:gd name="T37" fmla="*/ 2147483647 h 78"/>
                <a:gd name="T38" fmla="*/ 0 w 79"/>
                <a:gd name="T39" fmla="*/ 2147483647 h 78"/>
                <a:gd name="T40" fmla="*/ 2147483647 w 79"/>
                <a:gd name="T41" fmla="*/ 2147483647 h 78"/>
                <a:gd name="T42" fmla="*/ 2147483647 w 79"/>
                <a:gd name="T43" fmla="*/ 2147483647 h 78"/>
                <a:gd name="T44" fmla="*/ 2147483647 w 79"/>
                <a:gd name="T45" fmla="*/ 2147483647 h 78"/>
                <a:gd name="T46" fmla="*/ 2147483647 w 79"/>
                <a:gd name="T47" fmla="*/ 2147483647 h 78"/>
                <a:gd name="T48" fmla="*/ 2147483647 w 79"/>
                <a:gd name="T49" fmla="*/ 2147483647 h 78"/>
                <a:gd name="T50" fmla="*/ 2147483647 w 79"/>
                <a:gd name="T51" fmla="*/ 2147483647 h 78"/>
                <a:gd name="T52" fmla="*/ 2147483647 w 79"/>
                <a:gd name="T53" fmla="*/ 2147483647 h 78"/>
                <a:gd name="T54" fmla="*/ 2147483647 w 79"/>
                <a:gd name="T55" fmla="*/ 0 h 78"/>
                <a:gd name="T56" fmla="*/ 2147483647 w 79"/>
                <a:gd name="T57" fmla="*/ 0 h 78"/>
                <a:gd name="T58" fmla="*/ 2147483647 w 79"/>
                <a:gd name="T59" fmla="*/ 2147483647 h 78"/>
                <a:gd name="T60" fmla="*/ 2147483647 w 79"/>
                <a:gd name="T61" fmla="*/ 2147483647 h 78"/>
                <a:gd name="T62" fmla="*/ 2147483647 w 79"/>
                <a:gd name="T63" fmla="*/ 2147483647 h 78"/>
                <a:gd name="T64" fmla="*/ 2147483647 w 79"/>
                <a:gd name="T65" fmla="*/ 2147483647 h 78"/>
                <a:gd name="T66" fmla="*/ 2147483647 w 79"/>
                <a:gd name="T67" fmla="*/ 2147483647 h 78"/>
                <a:gd name="T68" fmla="*/ 2147483647 w 79"/>
                <a:gd name="T69" fmla="*/ 2147483647 h 78"/>
                <a:gd name="T70" fmla="*/ 2147483647 w 79"/>
                <a:gd name="T71" fmla="*/ 2147483647 h 78"/>
                <a:gd name="T72" fmla="*/ 2147483647 w 79"/>
                <a:gd name="T73" fmla="*/ 2147483647 h 78"/>
                <a:gd name="T74" fmla="*/ 2147483647 w 79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8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8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7" name="Freeform 277"/>
            <p:cNvSpPr>
              <a:spLocks/>
            </p:cNvSpPr>
            <p:nvPr/>
          </p:nvSpPr>
          <p:spPr bwMode="auto">
            <a:xfrm>
              <a:off x="2952750" y="3697288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2" y="17"/>
                  </a:lnTo>
                  <a:lnTo>
                    <a:pt x="75" y="23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8" name="Freeform 278"/>
            <p:cNvSpPr>
              <a:spLocks/>
            </p:cNvSpPr>
            <p:nvPr/>
          </p:nvSpPr>
          <p:spPr bwMode="auto">
            <a:xfrm>
              <a:off x="3055938" y="3744913"/>
              <a:ext cx="123825" cy="125412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8"/>
                  </a:moveTo>
                  <a:lnTo>
                    <a:pt x="78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1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29" name="Freeform 279"/>
            <p:cNvSpPr>
              <a:spLocks/>
            </p:cNvSpPr>
            <p:nvPr/>
          </p:nvSpPr>
          <p:spPr bwMode="auto">
            <a:xfrm>
              <a:off x="2968625" y="3771900"/>
              <a:ext cx="125413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lnTo>
                    <a:pt x="79" y="39"/>
                  </a:lnTo>
                  <a:lnTo>
                    <a:pt x="77" y="48"/>
                  </a:lnTo>
                  <a:lnTo>
                    <a:pt x="76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2" y="72"/>
                  </a:lnTo>
                  <a:lnTo>
                    <a:pt x="55" y="76"/>
                  </a:lnTo>
                  <a:lnTo>
                    <a:pt x="48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4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8"/>
                  </a:lnTo>
                  <a:lnTo>
                    <a:pt x="76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0" name="Freeform 280"/>
            <p:cNvSpPr>
              <a:spLocks/>
            </p:cNvSpPr>
            <p:nvPr/>
          </p:nvSpPr>
          <p:spPr bwMode="auto">
            <a:xfrm>
              <a:off x="2827338" y="3802063"/>
              <a:ext cx="122237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0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0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9"/>
                  </a:moveTo>
                  <a:lnTo>
                    <a:pt x="77" y="39"/>
                  </a:lnTo>
                  <a:lnTo>
                    <a:pt x="77" y="48"/>
                  </a:lnTo>
                  <a:lnTo>
                    <a:pt x="74" y="55"/>
                  </a:lnTo>
                  <a:lnTo>
                    <a:pt x="70" y="62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4" y="76"/>
                  </a:lnTo>
                  <a:lnTo>
                    <a:pt x="46" y="78"/>
                  </a:lnTo>
                  <a:lnTo>
                    <a:pt x="39" y="78"/>
                  </a:lnTo>
                  <a:lnTo>
                    <a:pt x="32" y="78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4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1" name="Freeform 281"/>
            <p:cNvSpPr>
              <a:spLocks/>
            </p:cNvSpPr>
            <p:nvPr/>
          </p:nvSpPr>
          <p:spPr bwMode="auto">
            <a:xfrm>
              <a:off x="2833688" y="3727450"/>
              <a:ext cx="122237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7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5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2" y="74"/>
                  </a:lnTo>
                  <a:lnTo>
                    <a:pt x="17" y="70"/>
                  </a:lnTo>
                  <a:lnTo>
                    <a:pt x="10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7" y="30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2" name="Freeform 282"/>
            <p:cNvSpPr>
              <a:spLocks/>
            </p:cNvSpPr>
            <p:nvPr/>
          </p:nvSpPr>
          <p:spPr bwMode="auto">
            <a:xfrm>
              <a:off x="2816225" y="3971925"/>
              <a:ext cx="125413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lnTo>
                    <a:pt x="79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3"/>
                  </a:lnTo>
                  <a:lnTo>
                    <a:pt x="72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3" name="Freeform 283"/>
            <p:cNvSpPr>
              <a:spLocks/>
            </p:cNvSpPr>
            <p:nvPr/>
          </p:nvSpPr>
          <p:spPr bwMode="auto">
            <a:xfrm>
              <a:off x="3027363" y="3903663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0"/>
                  </a:lnTo>
                  <a:lnTo>
                    <a:pt x="72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4" name="Freeform 284"/>
            <p:cNvSpPr>
              <a:spLocks/>
            </p:cNvSpPr>
            <p:nvPr/>
          </p:nvSpPr>
          <p:spPr bwMode="auto">
            <a:xfrm>
              <a:off x="3022600" y="3937000"/>
              <a:ext cx="122238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2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0"/>
                  </a:lnTo>
                  <a:lnTo>
                    <a:pt x="70" y="17"/>
                  </a:lnTo>
                  <a:lnTo>
                    <a:pt x="73" y="22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5" name="Freeform 285"/>
            <p:cNvSpPr>
              <a:spLocks/>
            </p:cNvSpPr>
            <p:nvPr/>
          </p:nvSpPr>
          <p:spPr bwMode="auto">
            <a:xfrm>
              <a:off x="2944813" y="3971925"/>
              <a:ext cx="123825" cy="122238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9"/>
                  </a:moveTo>
                  <a:lnTo>
                    <a:pt x="78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1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1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6" name="Freeform 286"/>
            <p:cNvSpPr>
              <a:spLocks/>
            </p:cNvSpPr>
            <p:nvPr/>
          </p:nvSpPr>
          <p:spPr bwMode="auto">
            <a:xfrm>
              <a:off x="2960688" y="4016375"/>
              <a:ext cx="122237" cy="125413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9"/>
                  </a:moveTo>
                  <a:lnTo>
                    <a:pt x="77" y="39"/>
                  </a:lnTo>
                  <a:lnTo>
                    <a:pt x="77" y="48"/>
                  </a:lnTo>
                  <a:lnTo>
                    <a:pt x="74" y="55"/>
                  </a:lnTo>
                  <a:lnTo>
                    <a:pt x="70" y="62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4" y="76"/>
                  </a:lnTo>
                  <a:lnTo>
                    <a:pt x="46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7" y="13"/>
                  </a:lnTo>
                  <a:lnTo>
                    <a:pt x="70" y="18"/>
                  </a:lnTo>
                  <a:lnTo>
                    <a:pt x="74" y="25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7" name="Freeform 287"/>
            <p:cNvSpPr>
              <a:spLocks/>
            </p:cNvSpPr>
            <p:nvPr/>
          </p:nvSpPr>
          <p:spPr bwMode="auto">
            <a:xfrm>
              <a:off x="2960688" y="4089400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8" name="Freeform 288"/>
            <p:cNvSpPr>
              <a:spLocks/>
            </p:cNvSpPr>
            <p:nvPr/>
          </p:nvSpPr>
          <p:spPr bwMode="auto">
            <a:xfrm>
              <a:off x="2922588" y="4116388"/>
              <a:ext cx="123825" cy="122237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9"/>
                  </a:moveTo>
                  <a:lnTo>
                    <a:pt x="78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1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1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39" name="Freeform 289"/>
            <p:cNvSpPr>
              <a:spLocks/>
            </p:cNvSpPr>
            <p:nvPr/>
          </p:nvSpPr>
          <p:spPr bwMode="auto">
            <a:xfrm>
              <a:off x="2830513" y="4211638"/>
              <a:ext cx="125412" cy="125412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0" name="Freeform 290"/>
            <p:cNvSpPr>
              <a:spLocks/>
            </p:cNvSpPr>
            <p:nvPr/>
          </p:nvSpPr>
          <p:spPr bwMode="auto">
            <a:xfrm>
              <a:off x="2922588" y="4259263"/>
              <a:ext cx="123825" cy="122237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8"/>
                  </a:moveTo>
                  <a:lnTo>
                    <a:pt x="78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1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1" name="Freeform 291"/>
            <p:cNvSpPr>
              <a:spLocks/>
            </p:cNvSpPr>
            <p:nvPr/>
          </p:nvSpPr>
          <p:spPr bwMode="auto">
            <a:xfrm>
              <a:off x="3060700" y="4249738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2" name="Freeform 292"/>
            <p:cNvSpPr>
              <a:spLocks/>
            </p:cNvSpPr>
            <p:nvPr/>
          </p:nvSpPr>
          <p:spPr bwMode="auto">
            <a:xfrm>
              <a:off x="3001963" y="411162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5"/>
                  </a:lnTo>
                  <a:lnTo>
                    <a:pt x="76" y="52"/>
                  </a:lnTo>
                  <a:lnTo>
                    <a:pt x="72" y="59"/>
                  </a:lnTo>
                  <a:lnTo>
                    <a:pt x="67" y="66"/>
                  </a:lnTo>
                  <a:lnTo>
                    <a:pt x="62" y="70"/>
                  </a:lnTo>
                  <a:lnTo>
                    <a:pt x="55" y="73"/>
                  </a:lnTo>
                  <a:lnTo>
                    <a:pt x="48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3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3" name="Freeform 293"/>
            <p:cNvSpPr>
              <a:spLocks/>
            </p:cNvSpPr>
            <p:nvPr/>
          </p:nvSpPr>
          <p:spPr bwMode="auto">
            <a:xfrm>
              <a:off x="3030538" y="415607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5"/>
                  </a:lnTo>
                  <a:lnTo>
                    <a:pt x="75" y="52"/>
                  </a:lnTo>
                  <a:lnTo>
                    <a:pt x="72" y="59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3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3"/>
                  </a:lnTo>
                  <a:lnTo>
                    <a:pt x="17" y="70"/>
                  </a:lnTo>
                  <a:lnTo>
                    <a:pt x="12" y="66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4" name="Freeform 294"/>
            <p:cNvSpPr>
              <a:spLocks/>
            </p:cNvSpPr>
            <p:nvPr/>
          </p:nvSpPr>
          <p:spPr bwMode="auto">
            <a:xfrm>
              <a:off x="2990850" y="4192588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1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0"/>
                  </a:lnTo>
                  <a:lnTo>
                    <a:pt x="72" y="17"/>
                  </a:lnTo>
                  <a:lnTo>
                    <a:pt x="76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5" name="Freeform 295"/>
            <p:cNvSpPr>
              <a:spLocks/>
            </p:cNvSpPr>
            <p:nvPr/>
          </p:nvSpPr>
          <p:spPr bwMode="auto">
            <a:xfrm>
              <a:off x="3016250" y="4297363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4" y="75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4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6" name="Freeform 296"/>
            <p:cNvSpPr>
              <a:spLocks/>
            </p:cNvSpPr>
            <p:nvPr/>
          </p:nvSpPr>
          <p:spPr bwMode="auto">
            <a:xfrm>
              <a:off x="2974975" y="4300538"/>
              <a:ext cx="122238" cy="125412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40"/>
                  </a:moveTo>
                  <a:lnTo>
                    <a:pt x="77" y="40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2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7" y="40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7" name="Freeform 297"/>
            <p:cNvSpPr>
              <a:spLocks/>
            </p:cNvSpPr>
            <p:nvPr/>
          </p:nvSpPr>
          <p:spPr bwMode="auto">
            <a:xfrm>
              <a:off x="2878138" y="4316413"/>
              <a:ext cx="122237" cy="125412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9"/>
                  </a:moveTo>
                  <a:lnTo>
                    <a:pt x="77" y="39"/>
                  </a:lnTo>
                  <a:lnTo>
                    <a:pt x="77" y="48"/>
                  </a:lnTo>
                  <a:lnTo>
                    <a:pt x="73" y="55"/>
                  </a:lnTo>
                  <a:lnTo>
                    <a:pt x="70" y="62"/>
                  </a:lnTo>
                  <a:lnTo>
                    <a:pt x="66" y="67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45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2" y="76"/>
                  </a:lnTo>
                  <a:lnTo>
                    <a:pt x="17" y="72"/>
                  </a:lnTo>
                  <a:lnTo>
                    <a:pt x="10" y="67"/>
                  </a:lnTo>
                  <a:lnTo>
                    <a:pt x="7" y="62"/>
                  </a:lnTo>
                  <a:lnTo>
                    <a:pt x="3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0" y="13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4" y="4"/>
                  </a:lnTo>
                  <a:lnTo>
                    <a:pt x="59" y="7"/>
                  </a:lnTo>
                  <a:lnTo>
                    <a:pt x="66" y="13"/>
                  </a:lnTo>
                  <a:lnTo>
                    <a:pt x="70" y="18"/>
                  </a:lnTo>
                  <a:lnTo>
                    <a:pt x="73" y="25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8" name="Freeform 298"/>
            <p:cNvSpPr>
              <a:spLocks/>
            </p:cNvSpPr>
            <p:nvPr/>
          </p:nvSpPr>
          <p:spPr bwMode="auto">
            <a:xfrm>
              <a:off x="2830513" y="4333875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49" name="Freeform 299"/>
            <p:cNvSpPr>
              <a:spLocks/>
            </p:cNvSpPr>
            <p:nvPr/>
          </p:nvSpPr>
          <p:spPr bwMode="auto">
            <a:xfrm>
              <a:off x="2833688" y="4422775"/>
              <a:ext cx="123825" cy="122238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8"/>
                  </a:moveTo>
                  <a:lnTo>
                    <a:pt x="78" y="38"/>
                  </a:lnTo>
                  <a:lnTo>
                    <a:pt x="77" y="45"/>
                  </a:lnTo>
                  <a:lnTo>
                    <a:pt x="75" y="52"/>
                  </a:lnTo>
                  <a:lnTo>
                    <a:pt x="71" y="59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3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3"/>
                  </a:lnTo>
                  <a:lnTo>
                    <a:pt x="17" y="70"/>
                  </a:lnTo>
                  <a:lnTo>
                    <a:pt x="12" y="66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71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0" name="Freeform 300"/>
            <p:cNvSpPr>
              <a:spLocks/>
            </p:cNvSpPr>
            <p:nvPr/>
          </p:nvSpPr>
          <p:spPr bwMode="auto">
            <a:xfrm>
              <a:off x="3044825" y="4378325"/>
              <a:ext cx="122238" cy="125413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2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2" y="75"/>
                  </a:lnTo>
                  <a:lnTo>
                    <a:pt x="17" y="72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1" name="Freeform 301"/>
            <p:cNvSpPr>
              <a:spLocks/>
            </p:cNvSpPr>
            <p:nvPr/>
          </p:nvSpPr>
          <p:spPr bwMode="auto">
            <a:xfrm>
              <a:off x="3041650" y="4556125"/>
              <a:ext cx="125413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2" name="Freeform 302"/>
            <p:cNvSpPr>
              <a:spLocks/>
            </p:cNvSpPr>
            <p:nvPr/>
          </p:nvSpPr>
          <p:spPr bwMode="auto">
            <a:xfrm>
              <a:off x="2886075" y="451167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5"/>
                  </a:lnTo>
                  <a:lnTo>
                    <a:pt x="75" y="52"/>
                  </a:lnTo>
                  <a:lnTo>
                    <a:pt x="72" y="59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3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3"/>
                  </a:lnTo>
                  <a:lnTo>
                    <a:pt x="17" y="70"/>
                  </a:lnTo>
                  <a:lnTo>
                    <a:pt x="12" y="66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3" name="Freeform 303"/>
            <p:cNvSpPr>
              <a:spLocks/>
            </p:cNvSpPr>
            <p:nvPr/>
          </p:nvSpPr>
          <p:spPr bwMode="auto">
            <a:xfrm>
              <a:off x="2838450" y="4570413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1"/>
                  </a:lnTo>
                  <a:lnTo>
                    <a:pt x="54" y="75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1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7" y="10"/>
                  </a:lnTo>
                  <a:lnTo>
                    <a:pt x="70" y="17"/>
                  </a:lnTo>
                  <a:lnTo>
                    <a:pt x="74" y="22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4" name="Freeform 304"/>
            <p:cNvSpPr>
              <a:spLocks/>
            </p:cNvSpPr>
            <p:nvPr/>
          </p:nvSpPr>
          <p:spPr bwMode="auto">
            <a:xfrm>
              <a:off x="2852738" y="4637088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2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5" name="Freeform 305"/>
            <p:cNvSpPr>
              <a:spLocks/>
            </p:cNvSpPr>
            <p:nvPr/>
          </p:nvSpPr>
          <p:spPr bwMode="auto">
            <a:xfrm>
              <a:off x="2849563" y="4686300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1"/>
                  </a:lnTo>
                  <a:lnTo>
                    <a:pt x="72" y="18"/>
                  </a:lnTo>
                  <a:lnTo>
                    <a:pt x="75" y="23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6" name="Freeform 306"/>
            <p:cNvSpPr>
              <a:spLocks/>
            </p:cNvSpPr>
            <p:nvPr/>
          </p:nvSpPr>
          <p:spPr bwMode="auto">
            <a:xfrm>
              <a:off x="2924175" y="473392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5"/>
                  </a:lnTo>
                  <a:lnTo>
                    <a:pt x="76" y="52"/>
                  </a:lnTo>
                  <a:lnTo>
                    <a:pt x="72" y="59"/>
                  </a:lnTo>
                  <a:lnTo>
                    <a:pt x="67" y="66"/>
                  </a:lnTo>
                  <a:lnTo>
                    <a:pt x="62" y="70"/>
                  </a:lnTo>
                  <a:lnTo>
                    <a:pt x="55" y="73"/>
                  </a:lnTo>
                  <a:lnTo>
                    <a:pt x="48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3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7" name="Freeform 307"/>
            <p:cNvSpPr>
              <a:spLocks/>
            </p:cNvSpPr>
            <p:nvPr/>
          </p:nvSpPr>
          <p:spPr bwMode="auto">
            <a:xfrm>
              <a:off x="3001963" y="4703763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1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0"/>
                  </a:lnTo>
                  <a:lnTo>
                    <a:pt x="72" y="17"/>
                  </a:lnTo>
                  <a:lnTo>
                    <a:pt x="76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8" name="Freeform 308"/>
            <p:cNvSpPr>
              <a:spLocks/>
            </p:cNvSpPr>
            <p:nvPr/>
          </p:nvSpPr>
          <p:spPr bwMode="auto">
            <a:xfrm>
              <a:off x="2911475" y="4637088"/>
              <a:ext cx="123825" cy="122237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8"/>
                  </a:moveTo>
                  <a:lnTo>
                    <a:pt x="78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1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59" name="Freeform 309"/>
            <p:cNvSpPr>
              <a:spLocks/>
            </p:cNvSpPr>
            <p:nvPr/>
          </p:nvSpPr>
          <p:spPr bwMode="auto">
            <a:xfrm>
              <a:off x="2946400" y="4556125"/>
              <a:ext cx="125413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2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0" name="Freeform 310"/>
            <p:cNvSpPr>
              <a:spLocks/>
            </p:cNvSpPr>
            <p:nvPr/>
          </p:nvSpPr>
          <p:spPr bwMode="auto">
            <a:xfrm>
              <a:off x="2930525" y="4826000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2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1" name="Freeform 311"/>
            <p:cNvSpPr>
              <a:spLocks/>
            </p:cNvSpPr>
            <p:nvPr/>
          </p:nvSpPr>
          <p:spPr bwMode="auto">
            <a:xfrm>
              <a:off x="2994025" y="4919663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1"/>
                  </a:lnTo>
                  <a:lnTo>
                    <a:pt x="72" y="18"/>
                  </a:lnTo>
                  <a:lnTo>
                    <a:pt x="75" y="23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2" name="Freeform 312"/>
            <p:cNvSpPr>
              <a:spLocks/>
            </p:cNvSpPr>
            <p:nvPr/>
          </p:nvSpPr>
          <p:spPr bwMode="auto">
            <a:xfrm>
              <a:off x="4827588" y="4705350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3" name="Freeform 313"/>
            <p:cNvSpPr>
              <a:spLocks/>
            </p:cNvSpPr>
            <p:nvPr/>
          </p:nvSpPr>
          <p:spPr bwMode="auto">
            <a:xfrm>
              <a:off x="4916488" y="468312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4" name="Freeform 314"/>
            <p:cNvSpPr>
              <a:spLocks/>
            </p:cNvSpPr>
            <p:nvPr/>
          </p:nvSpPr>
          <p:spPr bwMode="auto">
            <a:xfrm>
              <a:off x="5014913" y="4516438"/>
              <a:ext cx="123825" cy="122237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9"/>
                  </a:moveTo>
                  <a:lnTo>
                    <a:pt x="78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1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1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5" name="Freeform 315"/>
            <p:cNvSpPr>
              <a:spLocks/>
            </p:cNvSpPr>
            <p:nvPr/>
          </p:nvSpPr>
          <p:spPr bwMode="auto">
            <a:xfrm>
              <a:off x="5027613" y="4375150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8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7"/>
                  </a:lnTo>
                  <a:lnTo>
                    <a:pt x="62" y="72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4"/>
                  </a:lnTo>
                  <a:lnTo>
                    <a:pt x="62" y="7"/>
                  </a:lnTo>
                  <a:lnTo>
                    <a:pt x="67" y="11"/>
                  </a:lnTo>
                  <a:lnTo>
                    <a:pt x="72" y="18"/>
                  </a:lnTo>
                  <a:lnTo>
                    <a:pt x="76" y="23"/>
                  </a:lnTo>
                  <a:lnTo>
                    <a:pt x="78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6" name="Freeform 316"/>
            <p:cNvSpPr>
              <a:spLocks/>
            </p:cNvSpPr>
            <p:nvPr/>
          </p:nvSpPr>
          <p:spPr bwMode="auto">
            <a:xfrm>
              <a:off x="5014913" y="4264025"/>
              <a:ext cx="123825" cy="122238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9"/>
                  </a:moveTo>
                  <a:lnTo>
                    <a:pt x="78" y="39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7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7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3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1" y="18"/>
                  </a:lnTo>
                  <a:lnTo>
                    <a:pt x="75" y="23"/>
                  </a:lnTo>
                  <a:lnTo>
                    <a:pt x="77" y="32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7" name="Freeform 317"/>
            <p:cNvSpPr>
              <a:spLocks/>
            </p:cNvSpPr>
            <p:nvPr/>
          </p:nvSpPr>
          <p:spPr bwMode="auto">
            <a:xfrm>
              <a:off x="4960938" y="4200525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6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2" y="72"/>
                  </a:lnTo>
                  <a:lnTo>
                    <a:pt x="55" y="75"/>
                  </a:lnTo>
                  <a:lnTo>
                    <a:pt x="48" y="77"/>
                  </a:lnTo>
                  <a:lnTo>
                    <a:pt x="41" y="79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3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7"/>
                  </a:lnTo>
                  <a:lnTo>
                    <a:pt x="76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8" name="Freeform 318"/>
            <p:cNvSpPr>
              <a:spLocks/>
            </p:cNvSpPr>
            <p:nvPr/>
          </p:nvSpPr>
          <p:spPr bwMode="auto">
            <a:xfrm>
              <a:off x="4833938" y="4330700"/>
              <a:ext cx="122237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7"/>
                  </a:lnTo>
                  <a:lnTo>
                    <a:pt x="59" y="72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2"/>
                  </a:lnTo>
                  <a:lnTo>
                    <a:pt x="10" y="67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7" y="18"/>
                  </a:lnTo>
                  <a:lnTo>
                    <a:pt x="10" y="11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4"/>
                  </a:lnTo>
                  <a:lnTo>
                    <a:pt x="59" y="7"/>
                  </a:lnTo>
                  <a:lnTo>
                    <a:pt x="66" y="11"/>
                  </a:lnTo>
                  <a:lnTo>
                    <a:pt x="70" y="18"/>
                  </a:lnTo>
                  <a:lnTo>
                    <a:pt x="73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69" name="Freeform 319"/>
            <p:cNvSpPr>
              <a:spLocks/>
            </p:cNvSpPr>
            <p:nvPr/>
          </p:nvSpPr>
          <p:spPr bwMode="auto">
            <a:xfrm>
              <a:off x="4816475" y="441642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0" name="Freeform 320"/>
            <p:cNvSpPr>
              <a:spLocks/>
            </p:cNvSpPr>
            <p:nvPr/>
          </p:nvSpPr>
          <p:spPr bwMode="auto">
            <a:xfrm>
              <a:off x="4845050" y="4005263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7"/>
                  </a:lnTo>
                  <a:lnTo>
                    <a:pt x="59" y="70"/>
                  </a:lnTo>
                  <a:lnTo>
                    <a:pt x="54" y="74"/>
                  </a:lnTo>
                  <a:lnTo>
                    <a:pt x="45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0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59" y="6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7" y="30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1" name="Freeform 321"/>
            <p:cNvSpPr>
              <a:spLocks/>
            </p:cNvSpPr>
            <p:nvPr/>
          </p:nvSpPr>
          <p:spPr bwMode="auto">
            <a:xfrm>
              <a:off x="4814888" y="3738563"/>
              <a:ext cx="123825" cy="122237"/>
            </a:xfrm>
            <a:custGeom>
              <a:avLst/>
              <a:gdLst>
                <a:gd name="T0" fmla="*/ 2147483647 w 78"/>
                <a:gd name="T1" fmla="*/ 2147483647 h 77"/>
                <a:gd name="T2" fmla="*/ 2147483647 w 78"/>
                <a:gd name="T3" fmla="*/ 2147483647 h 77"/>
                <a:gd name="T4" fmla="*/ 2147483647 w 78"/>
                <a:gd name="T5" fmla="*/ 2147483647 h 77"/>
                <a:gd name="T6" fmla="*/ 2147483647 w 78"/>
                <a:gd name="T7" fmla="*/ 2147483647 h 77"/>
                <a:gd name="T8" fmla="*/ 2147483647 w 78"/>
                <a:gd name="T9" fmla="*/ 2147483647 h 77"/>
                <a:gd name="T10" fmla="*/ 2147483647 w 78"/>
                <a:gd name="T11" fmla="*/ 2147483647 h 77"/>
                <a:gd name="T12" fmla="*/ 2147483647 w 78"/>
                <a:gd name="T13" fmla="*/ 2147483647 h 77"/>
                <a:gd name="T14" fmla="*/ 2147483647 w 78"/>
                <a:gd name="T15" fmla="*/ 2147483647 h 77"/>
                <a:gd name="T16" fmla="*/ 2147483647 w 78"/>
                <a:gd name="T17" fmla="*/ 2147483647 h 77"/>
                <a:gd name="T18" fmla="*/ 2147483647 w 78"/>
                <a:gd name="T19" fmla="*/ 2147483647 h 77"/>
                <a:gd name="T20" fmla="*/ 2147483647 w 78"/>
                <a:gd name="T21" fmla="*/ 2147483647 h 77"/>
                <a:gd name="T22" fmla="*/ 2147483647 w 78"/>
                <a:gd name="T23" fmla="*/ 2147483647 h 77"/>
                <a:gd name="T24" fmla="*/ 2147483647 w 78"/>
                <a:gd name="T25" fmla="*/ 2147483647 h 77"/>
                <a:gd name="T26" fmla="*/ 2147483647 w 78"/>
                <a:gd name="T27" fmla="*/ 2147483647 h 77"/>
                <a:gd name="T28" fmla="*/ 2147483647 w 78"/>
                <a:gd name="T29" fmla="*/ 2147483647 h 77"/>
                <a:gd name="T30" fmla="*/ 2147483647 w 78"/>
                <a:gd name="T31" fmla="*/ 2147483647 h 77"/>
                <a:gd name="T32" fmla="*/ 2147483647 w 78"/>
                <a:gd name="T33" fmla="*/ 2147483647 h 77"/>
                <a:gd name="T34" fmla="*/ 2147483647 w 78"/>
                <a:gd name="T35" fmla="*/ 2147483647 h 77"/>
                <a:gd name="T36" fmla="*/ 0 w 78"/>
                <a:gd name="T37" fmla="*/ 2147483647 h 77"/>
                <a:gd name="T38" fmla="*/ 0 w 78"/>
                <a:gd name="T39" fmla="*/ 2147483647 h 77"/>
                <a:gd name="T40" fmla="*/ 2147483647 w 78"/>
                <a:gd name="T41" fmla="*/ 2147483647 h 77"/>
                <a:gd name="T42" fmla="*/ 2147483647 w 78"/>
                <a:gd name="T43" fmla="*/ 2147483647 h 77"/>
                <a:gd name="T44" fmla="*/ 2147483647 w 78"/>
                <a:gd name="T45" fmla="*/ 2147483647 h 77"/>
                <a:gd name="T46" fmla="*/ 2147483647 w 78"/>
                <a:gd name="T47" fmla="*/ 2147483647 h 77"/>
                <a:gd name="T48" fmla="*/ 2147483647 w 78"/>
                <a:gd name="T49" fmla="*/ 2147483647 h 77"/>
                <a:gd name="T50" fmla="*/ 2147483647 w 78"/>
                <a:gd name="T51" fmla="*/ 2147483647 h 77"/>
                <a:gd name="T52" fmla="*/ 2147483647 w 78"/>
                <a:gd name="T53" fmla="*/ 0 h 77"/>
                <a:gd name="T54" fmla="*/ 2147483647 w 78"/>
                <a:gd name="T55" fmla="*/ 0 h 77"/>
                <a:gd name="T56" fmla="*/ 2147483647 w 78"/>
                <a:gd name="T57" fmla="*/ 0 h 77"/>
                <a:gd name="T58" fmla="*/ 2147483647 w 78"/>
                <a:gd name="T59" fmla="*/ 0 h 77"/>
                <a:gd name="T60" fmla="*/ 2147483647 w 78"/>
                <a:gd name="T61" fmla="*/ 2147483647 h 77"/>
                <a:gd name="T62" fmla="*/ 2147483647 w 78"/>
                <a:gd name="T63" fmla="*/ 2147483647 h 77"/>
                <a:gd name="T64" fmla="*/ 2147483647 w 78"/>
                <a:gd name="T65" fmla="*/ 2147483647 h 77"/>
                <a:gd name="T66" fmla="*/ 2147483647 w 78"/>
                <a:gd name="T67" fmla="*/ 2147483647 h 77"/>
                <a:gd name="T68" fmla="*/ 2147483647 w 78"/>
                <a:gd name="T69" fmla="*/ 2147483647 h 77"/>
                <a:gd name="T70" fmla="*/ 2147483647 w 78"/>
                <a:gd name="T71" fmla="*/ 2147483647 h 77"/>
                <a:gd name="T72" fmla="*/ 2147483647 w 78"/>
                <a:gd name="T73" fmla="*/ 2147483647 h 77"/>
                <a:gd name="T74" fmla="*/ 2147483647 w 78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7">
                  <a:moveTo>
                    <a:pt x="78" y="39"/>
                  </a:moveTo>
                  <a:lnTo>
                    <a:pt x="78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1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11"/>
                  </a:lnTo>
                  <a:lnTo>
                    <a:pt x="71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2" name="Freeform 322"/>
            <p:cNvSpPr>
              <a:spLocks/>
            </p:cNvSpPr>
            <p:nvPr/>
          </p:nvSpPr>
          <p:spPr bwMode="auto">
            <a:xfrm>
              <a:off x="4816475" y="361632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3" name="Freeform 323"/>
            <p:cNvSpPr>
              <a:spLocks/>
            </p:cNvSpPr>
            <p:nvPr/>
          </p:nvSpPr>
          <p:spPr bwMode="auto">
            <a:xfrm>
              <a:off x="4945063" y="3611563"/>
              <a:ext cx="122237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4" name="Freeform 324"/>
            <p:cNvSpPr>
              <a:spLocks/>
            </p:cNvSpPr>
            <p:nvPr/>
          </p:nvSpPr>
          <p:spPr bwMode="auto">
            <a:xfrm>
              <a:off x="4938713" y="3582988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5" name="Freeform 325"/>
            <p:cNvSpPr>
              <a:spLocks/>
            </p:cNvSpPr>
            <p:nvPr/>
          </p:nvSpPr>
          <p:spPr bwMode="auto">
            <a:xfrm>
              <a:off x="4933950" y="3344863"/>
              <a:ext cx="122238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6" name="Freeform 326"/>
            <p:cNvSpPr>
              <a:spLocks/>
            </p:cNvSpPr>
            <p:nvPr/>
          </p:nvSpPr>
          <p:spPr bwMode="auto">
            <a:xfrm>
              <a:off x="4845050" y="3322638"/>
              <a:ext cx="122238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7" name="Freeform 327"/>
            <p:cNvSpPr>
              <a:spLocks/>
            </p:cNvSpPr>
            <p:nvPr/>
          </p:nvSpPr>
          <p:spPr bwMode="auto">
            <a:xfrm>
              <a:off x="4900613" y="2722563"/>
              <a:ext cx="122237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3" y="54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59" y="71"/>
                  </a:lnTo>
                  <a:lnTo>
                    <a:pt x="54" y="75"/>
                  </a:lnTo>
                  <a:lnTo>
                    <a:pt x="45" y="77"/>
                  </a:lnTo>
                  <a:lnTo>
                    <a:pt x="38" y="78"/>
                  </a:lnTo>
                  <a:lnTo>
                    <a:pt x="31" y="77"/>
                  </a:lnTo>
                  <a:lnTo>
                    <a:pt x="23" y="75"/>
                  </a:lnTo>
                  <a:lnTo>
                    <a:pt x="17" y="71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6" y="12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8" name="Freeform 328"/>
            <p:cNvSpPr>
              <a:spLocks/>
            </p:cNvSpPr>
            <p:nvPr/>
          </p:nvSpPr>
          <p:spPr bwMode="auto">
            <a:xfrm>
              <a:off x="4960938" y="2705100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79" name="Freeform 329"/>
            <p:cNvSpPr>
              <a:spLocks/>
            </p:cNvSpPr>
            <p:nvPr/>
          </p:nvSpPr>
          <p:spPr bwMode="auto">
            <a:xfrm>
              <a:off x="6873875" y="328612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0"/>
                  </a:lnTo>
                  <a:lnTo>
                    <a:pt x="72" y="17"/>
                  </a:lnTo>
                  <a:lnTo>
                    <a:pt x="75" y="23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0" name="Freeform 330"/>
            <p:cNvSpPr>
              <a:spLocks/>
            </p:cNvSpPr>
            <p:nvPr/>
          </p:nvSpPr>
          <p:spPr bwMode="auto">
            <a:xfrm>
              <a:off x="6934200" y="3486150"/>
              <a:ext cx="122238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7" y="10"/>
                  </a:lnTo>
                  <a:lnTo>
                    <a:pt x="70" y="17"/>
                  </a:lnTo>
                  <a:lnTo>
                    <a:pt x="74" y="23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1" name="Freeform 331"/>
            <p:cNvSpPr>
              <a:spLocks/>
            </p:cNvSpPr>
            <p:nvPr/>
          </p:nvSpPr>
          <p:spPr bwMode="auto">
            <a:xfrm>
              <a:off x="6878638" y="3689350"/>
              <a:ext cx="122237" cy="123825"/>
            </a:xfrm>
            <a:custGeom>
              <a:avLst/>
              <a:gdLst>
                <a:gd name="T0" fmla="*/ 2147483647 w 77"/>
                <a:gd name="T1" fmla="*/ 2147483647 h 78"/>
                <a:gd name="T2" fmla="*/ 2147483647 w 77"/>
                <a:gd name="T3" fmla="*/ 2147483647 h 78"/>
                <a:gd name="T4" fmla="*/ 2147483647 w 77"/>
                <a:gd name="T5" fmla="*/ 2147483647 h 78"/>
                <a:gd name="T6" fmla="*/ 2147483647 w 77"/>
                <a:gd name="T7" fmla="*/ 2147483647 h 78"/>
                <a:gd name="T8" fmla="*/ 2147483647 w 77"/>
                <a:gd name="T9" fmla="*/ 2147483647 h 78"/>
                <a:gd name="T10" fmla="*/ 2147483647 w 77"/>
                <a:gd name="T11" fmla="*/ 2147483647 h 78"/>
                <a:gd name="T12" fmla="*/ 2147483647 w 77"/>
                <a:gd name="T13" fmla="*/ 2147483647 h 78"/>
                <a:gd name="T14" fmla="*/ 2147483647 w 77"/>
                <a:gd name="T15" fmla="*/ 2147483647 h 78"/>
                <a:gd name="T16" fmla="*/ 2147483647 w 77"/>
                <a:gd name="T17" fmla="*/ 2147483647 h 78"/>
                <a:gd name="T18" fmla="*/ 2147483647 w 77"/>
                <a:gd name="T19" fmla="*/ 2147483647 h 78"/>
                <a:gd name="T20" fmla="*/ 2147483647 w 77"/>
                <a:gd name="T21" fmla="*/ 2147483647 h 78"/>
                <a:gd name="T22" fmla="*/ 2147483647 w 77"/>
                <a:gd name="T23" fmla="*/ 2147483647 h 78"/>
                <a:gd name="T24" fmla="*/ 2147483647 w 77"/>
                <a:gd name="T25" fmla="*/ 2147483647 h 78"/>
                <a:gd name="T26" fmla="*/ 2147483647 w 77"/>
                <a:gd name="T27" fmla="*/ 2147483647 h 78"/>
                <a:gd name="T28" fmla="*/ 2147483647 w 77"/>
                <a:gd name="T29" fmla="*/ 2147483647 h 78"/>
                <a:gd name="T30" fmla="*/ 2147483647 w 77"/>
                <a:gd name="T31" fmla="*/ 2147483647 h 78"/>
                <a:gd name="T32" fmla="*/ 2147483647 w 77"/>
                <a:gd name="T33" fmla="*/ 2147483647 h 78"/>
                <a:gd name="T34" fmla="*/ 0 w 77"/>
                <a:gd name="T35" fmla="*/ 2147483647 h 78"/>
                <a:gd name="T36" fmla="*/ 0 w 77"/>
                <a:gd name="T37" fmla="*/ 2147483647 h 78"/>
                <a:gd name="T38" fmla="*/ 0 w 77"/>
                <a:gd name="T39" fmla="*/ 2147483647 h 78"/>
                <a:gd name="T40" fmla="*/ 0 w 77"/>
                <a:gd name="T41" fmla="*/ 2147483647 h 78"/>
                <a:gd name="T42" fmla="*/ 2147483647 w 77"/>
                <a:gd name="T43" fmla="*/ 2147483647 h 78"/>
                <a:gd name="T44" fmla="*/ 2147483647 w 77"/>
                <a:gd name="T45" fmla="*/ 2147483647 h 78"/>
                <a:gd name="T46" fmla="*/ 2147483647 w 77"/>
                <a:gd name="T47" fmla="*/ 2147483647 h 78"/>
                <a:gd name="T48" fmla="*/ 2147483647 w 77"/>
                <a:gd name="T49" fmla="*/ 2147483647 h 78"/>
                <a:gd name="T50" fmla="*/ 2147483647 w 77"/>
                <a:gd name="T51" fmla="*/ 2147483647 h 78"/>
                <a:gd name="T52" fmla="*/ 2147483647 w 77"/>
                <a:gd name="T53" fmla="*/ 2147483647 h 78"/>
                <a:gd name="T54" fmla="*/ 2147483647 w 77"/>
                <a:gd name="T55" fmla="*/ 0 h 78"/>
                <a:gd name="T56" fmla="*/ 2147483647 w 77"/>
                <a:gd name="T57" fmla="*/ 0 h 78"/>
                <a:gd name="T58" fmla="*/ 2147483647 w 77"/>
                <a:gd name="T59" fmla="*/ 2147483647 h 78"/>
                <a:gd name="T60" fmla="*/ 2147483647 w 77"/>
                <a:gd name="T61" fmla="*/ 2147483647 h 78"/>
                <a:gd name="T62" fmla="*/ 2147483647 w 77"/>
                <a:gd name="T63" fmla="*/ 2147483647 h 78"/>
                <a:gd name="T64" fmla="*/ 2147483647 w 77"/>
                <a:gd name="T65" fmla="*/ 2147483647 h 78"/>
                <a:gd name="T66" fmla="*/ 2147483647 w 77"/>
                <a:gd name="T67" fmla="*/ 2147483647 h 78"/>
                <a:gd name="T68" fmla="*/ 2147483647 w 77"/>
                <a:gd name="T69" fmla="*/ 2147483647 h 78"/>
                <a:gd name="T70" fmla="*/ 2147483647 w 77"/>
                <a:gd name="T71" fmla="*/ 2147483647 h 78"/>
                <a:gd name="T72" fmla="*/ 2147483647 w 77"/>
                <a:gd name="T73" fmla="*/ 2147483647 h 78"/>
                <a:gd name="T74" fmla="*/ 2147483647 w 77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8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1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8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1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2" name="Freeform 332"/>
            <p:cNvSpPr>
              <a:spLocks/>
            </p:cNvSpPr>
            <p:nvPr/>
          </p:nvSpPr>
          <p:spPr bwMode="auto">
            <a:xfrm>
              <a:off x="6823075" y="3738563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6"/>
                  </a:lnTo>
                  <a:lnTo>
                    <a:pt x="74" y="53"/>
                  </a:lnTo>
                  <a:lnTo>
                    <a:pt x="70" y="60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4"/>
                  </a:lnTo>
                  <a:lnTo>
                    <a:pt x="18" y="70"/>
                  </a:lnTo>
                  <a:lnTo>
                    <a:pt x="11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8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7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3" name="Freeform 333"/>
            <p:cNvSpPr>
              <a:spLocks/>
            </p:cNvSpPr>
            <p:nvPr/>
          </p:nvSpPr>
          <p:spPr bwMode="auto">
            <a:xfrm>
              <a:off x="6823075" y="3789363"/>
              <a:ext cx="122238" cy="125412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4" name="Freeform 334"/>
            <p:cNvSpPr>
              <a:spLocks/>
            </p:cNvSpPr>
            <p:nvPr/>
          </p:nvSpPr>
          <p:spPr bwMode="auto">
            <a:xfrm>
              <a:off x="6937375" y="3783013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5" name="Freeform 335"/>
            <p:cNvSpPr>
              <a:spLocks/>
            </p:cNvSpPr>
            <p:nvPr/>
          </p:nvSpPr>
          <p:spPr bwMode="auto">
            <a:xfrm>
              <a:off x="6956425" y="3889375"/>
              <a:ext cx="122238" cy="125413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6" name="Freeform 336"/>
            <p:cNvSpPr>
              <a:spLocks/>
            </p:cNvSpPr>
            <p:nvPr/>
          </p:nvSpPr>
          <p:spPr bwMode="auto">
            <a:xfrm>
              <a:off x="6992938" y="397192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7" name="Freeform 337"/>
            <p:cNvSpPr>
              <a:spLocks/>
            </p:cNvSpPr>
            <p:nvPr/>
          </p:nvSpPr>
          <p:spPr bwMode="auto">
            <a:xfrm>
              <a:off x="6965950" y="4127500"/>
              <a:ext cx="123825" cy="125413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9"/>
                  </a:moveTo>
                  <a:lnTo>
                    <a:pt x="78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1" y="62"/>
                  </a:lnTo>
                  <a:lnTo>
                    <a:pt x="66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6"/>
                  </a:lnTo>
                  <a:lnTo>
                    <a:pt x="17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3" y="55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6" y="13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8" name="Freeform 338"/>
            <p:cNvSpPr>
              <a:spLocks/>
            </p:cNvSpPr>
            <p:nvPr/>
          </p:nvSpPr>
          <p:spPr bwMode="auto">
            <a:xfrm>
              <a:off x="6945313" y="4205288"/>
              <a:ext cx="122237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6"/>
                  </a:lnTo>
                  <a:lnTo>
                    <a:pt x="74" y="53"/>
                  </a:lnTo>
                  <a:lnTo>
                    <a:pt x="70" y="60"/>
                  </a:lnTo>
                  <a:lnTo>
                    <a:pt x="67" y="67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4"/>
                  </a:lnTo>
                  <a:lnTo>
                    <a:pt x="18" y="70"/>
                  </a:lnTo>
                  <a:lnTo>
                    <a:pt x="11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8" y="6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89" name="Freeform 339"/>
            <p:cNvSpPr>
              <a:spLocks/>
            </p:cNvSpPr>
            <p:nvPr/>
          </p:nvSpPr>
          <p:spPr bwMode="auto">
            <a:xfrm>
              <a:off x="6926263" y="4283075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lnTo>
                    <a:pt x="79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3"/>
                  </a:lnTo>
                  <a:lnTo>
                    <a:pt x="72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0" name="Freeform 340"/>
            <p:cNvSpPr>
              <a:spLocks/>
            </p:cNvSpPr>
            <p:nvPr/>
          </p:nvSpPr>
          <p:spPr bwMode="auto">
            <a:xfrm>
              <a:off x="6973888" y="4305300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1" name="Freeform 341"/>
            <p:cNvSpPr>
              <a:spLocks/>
            </p:cNvSpPr>
            <p:nvPr/>
          </p:nvSpPr>
          <p:spPr bwMode="auto">
            <a:xfrm>
              <a:off x="6962775" y="4405313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2" name="Freeform 342"/>
            <p:cNvSpPr>
              <a:spLocks/>
            </p:cNvSpPr>
            <p:nvPr/>
          </p:nvSpPr>
          <p:spPr bwMode="auto">
            <a:xfrm>
              <a:off x="6954838" y="4456113"/>
              <a:ext cx="123825" cy="125412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8"/>
                  </a:moveTo>
                  <a:lnTo>
                    <a:pt x="78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1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3" name="Freeform 343"/>
            <p:cNvSpPr>
              <a:spLocks/>
            </p:cNvSpPr>
            <p:nvPr/>
          </p:nvSpPr>
          <p:spPr bwMode="auto">
            <a:xfrm>
              <a:off x="6900863" y="451167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5"/>
                  </a:lnTo>
                  <a:lnTo>
                    <a:pt x="76" y="52"/>
                  </a:lnTo>
                  <a:lnTo>
                    <a:pt x="72" y="59"/>
                  </a:lnTo>
                  <a:lnTo>
                    <a:pt x="67" y="66"/>
                  </a:lnTo>
                  <a:lnTo>
                    <a:pt x="62" y="70"/>
                  </a:lnTo>
                  <a:lnTo>
                    <a:pt x="55" y="73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3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4" name="Freeform 344"/>
            <p:cNvSpPr>
              <a:spLocks/>
            </p:cNvSpPr>
            <p:nvPr/>
          </p:nvSpPr>
          <p:spPr bwMode="auto">
            <a:xfrm>
              <a:off x="6977063" y="4556125"/>
              <a:ext cx="123825" cy="125413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8"/>
                  </a:moveTo>
                  <a:lnTo>
                    <a:pt x="78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1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1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8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5" name="Freeform 345"/>
            <p:cNvSpPr>
              <a:spLocks/>
            </p:cNvSpPr>
            <p:nvPr/>
          </p:nvSpPr>
          <p:spPr bwMode="auto">
            <a:xfrm>
              <a:off x="6932613" y="4638675"/>
              <a:ext cx="123825" cy="125413"/>
            </a:xfrm>
            <a:custGeom>
              <a:avLst/>
              <a:gdLst>
                <a:gd name="T0" fmla="*/ 2147483647 w 78"/>
                <a:gd name="T1" fmla="*/ 2147483647 h 79"/>
                <a:gd name="T2" fmla="*/ 2147483647 w 78"/>
                <a:gd name="T3" fmla="*/ 2147483647 h 79"/>
                <a:gd name="T4" fmla="*/ 2147483647 w 78"/>
                <a:gd name="T5" fmla="*/ 2147483647 h 79"/>
                <a:gd name="T6" fmla="*/ 2147483647 w 78"/>
                <a:gd name="T7" fmla="*/ 2147483647 h 79"/>
                <a:gd name="T8" fmla="*/ 2147483647 w 78"/>
                <a:gd name="T9" fmla="*/ 2147483647 h 79"/>
                <a:gd name="T10" fmla="*/ 2147483647 w 78"/>
                <a:gd name="T11" fmla="*/ 2147483647 h 79"/>
                <a:gd name="T12" fmla="*/ 2147483647 w 78"/>
                <a:gd name="T13" fmla="*/ 2147483647 h 79"/>
                <a:gd name="T14" fmla="*/ 2147483647 w 78"/>
                <a:gd name="T15" fmla="*/ 2147483647 h 79"/>
                <a:gd name="T16" fmla="*/ 2147483647 w 78"/>
                <a:gd name="T17" fmla="*/ 2147483647 h 79"/>
                <a:gd name="T18" fmla="*/ 2147483647 w 78"/>
                <a:gd name="T19" fmla="*/ 2147483647 h 79"/>
                <a:gd name="T20" fmla="*/ 2147483647 w 78"/>
                <a:gd name="T21" fmla="*/ 2147483647 h 79"/>
                <a:gd name="T22" fmla="*/ 2147483647 w 78"/>
                <a:gd name="T23" fmla="*/ 2147483647 h 79"/>
                <a:gd name="T24" fmla="*/ 2147483647 w 78"/>
                <a:gd name="T25" fmla="*/ 2147483647 h 79"/>
                <a:gd name="T26" fmla="*/ 2147483647 w 78"/>
                <a:gd name="T27" fmla="*/ 2147483647 h 79"/>
                <a:gd name="T28" fmla="*/ 2147483647 w 78"/>
                <a:gd name="T29" fmla="*/ 2147483647 h 79"/>
                <a:gd name="T30" fmla="*/ 2147483647 w 78"/>
                <a:gd name="T31" fmla="*/ 2147483647 h 79"/>
                <a:gd name="T32" fmla="*/ 2147483647 w 78"/>
                <a:gd name="T33" fmla="*/ 2147483647 h 79"/>
                <a:gd name="T34" fmla="*/ 2147483647 w 78"/>
                <a:gd name="T35" fmla="*/ 2147483647 h 79"/>
                <a:gd name="T36" fmla="*/ 0 w 78"/>
                <a:gd name="T37" fmla="*/ 2147483647 h 79"/>
                <a:gd name="T38" fmla="*/ 0 w 78"/>
                <a:gd name="T39" fmla="*/ 2147483647 h 79"/>
                <a:gd name="T40" fmla="*/ 2147483647 w 78"/>
                <a:gd name="T41" fmla="*/ 2147483647 h 79"/>
                <a:gd name="T42" fmla="*/ 2147483647 w 78"/>
                <a:gd name="T43" fmla="*/ 2147483647 h 79"/>
                <a:gd name="T44" fmla="*/ 2147483647 w 78"/>
                <a:gd name="T45" fmla="*/ 2147483647 h 79"/>
                <a:gd name="T46" fmla="*/ 2147483647 w 78"/>
                <a:gd name="T47" fmla="*/ 2147483647 h 79"/>
                <a:gd name="T48" fmla="*/ 2147483647 w 78"/>
                <a:gd name="T49" fmla="*/ 2147483647 h 79"/>
                <a:gd name="T50" fmla="*/ 2147483647 w 78"/>
                <a:gd name="T51" fmla="*/ 2147483647 h 79"/>
                <a:gd name="T52" fmla="*/ 2147483647 w 78"/>
                <a:gd name="T53" fmla="*/ 2147483647 h 79"/>
                <a:gd name="T54" fmla="*/ 2147483647 w 78"/>
                <a:gd name="T55" fmla="*/ 0 h 79"/>
                <a:gd name="T56" fmla="*/ 2147483647 w 78"/>
                <a:gd name="T57" fmla="*/ 0 h 79"/>
                <a:gd name="T58" fmla="*/ 2147483647 w 78"/>
                <a:gd name="T59" fmla="*/ 2147483647 h 79"/>
                <a:gd name="T60" fmla="*/ 2147483647 w 78"/>
                <a:gd name="T61" fmla="*/ 2147483647 h 79"/>
                <a:gd name="T62" fmla="*/ 2147483647 w 78"/>
                <a:gd name="T63" fmla="*/ 2147483647 h 79"/>
                <a:gd name="T64" fmla="*/ 2147483647 w 78"/>
                <a:gd name="T65" fmla="*/ 2147483647 h 79"/>
                <a:gd name="T66" fmla="*/ 2147483647 w 78"/>
                <a:gd name="T67" fmla="*/ 2147483647 h 79"/>
                <a:gd name="T68" fmla="*/ 2147483647 w 78"/>
                <a:gd name="T69" fmla="*/ 2147483647 h 79"/>
                <a:gd name="T70" fmla="*/ 2147483647 w 78"/>
                <a:gd name="T71" fmla="*/ 2147483647 h 79"/>
                <a:gd name="T72" fmla="*/ 2147483647 w 78"/>
                <a:gd name="T73" fmla="*/ 2147483647 h 79"/>
                <a:gd name="T74" fmla="*/ 2147483647 w 78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79">
                  <a:moveTo>
                    <a:pt x="78" y="39"/>
                  </a:moveTo>
                  <a:lnTo>
                    <a:pt x="78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1" y="62"/>
                  </a:lnTo>
                  <a:lnTo>
                    <a:pt x="66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38" y="79"/>
                  </a:lnTo>
                  <a:lnTo>
                    <a:pt x="31" y="77"/>
                  </a:lnTo>
                  <a:lnTo>
                    <a:pt x="24" y="76"/>
                  </a:lnTo>
                  <a:lnTo>
                    <a:pt x="17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3" y="55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6" y="13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8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6" name="Freeform 346"/>
            <p:cNvSpPr>
              <a:spLocks/>
            </p:cNvSpPr>
            <p:nvPr/>
          </p:nvSpPr>
          <p:spPr bwMode="auto">
            <a:xfrm>
              <a:off x="6892925" y="4714875"/>
              <a:ext cx="125413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6"/>
                  </a:lnTo>
                  <a:lnTo>
                    <a:pt x="61" y="71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1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2" y="10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0"/>
                  </a:lnTo>
                  <a:lnTo>
                    <a:pt x="72" y="17"/>
                  </a:lnTo>
                  <a:lnTo>
                    <a:pt x="75" y="22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7" name="Freeform 347"/>
            <p:cNvSpPr>
              <a:spLocks/>
            </p:cNvSpPr>
            <p:nvPr/>
          </p:nvSpPr>
          <p:spPr bwMode="auto">
            <a:xfrm>
              <a:off x="6789738" y="4822825"/>
              <a:ext cx="122237" cy="125413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8" name="Freeform 348"/>
            <p:cNvSpPr>
              <a:spLocks/>
            </p:cNvSpPr>
            <p:nvPr/>
          </p:nvSpPr>
          <p:spPr bwMode="auto">
            <a:xfrm>
              <a:off x="7023100" y="4919663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5" y="76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4"/>
                  </a:lnTo>
                  <a:lnTo>
                    <a:pt x="60" y="7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4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99" name="Freeform 349"/>
            <p:cNvSpPr>
              <a:spLocks/>
            </p:cNvSpPr>
            <p:nvPr/>
          </p:nvSpPr>
          <p:spPr bwMode="auto">
            <a:xfrm>
              <a:off x="6848475" y="4572000"/>
              <a:ext cx="125413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9"/>
                  </a:moveTo>
                  <a:lnTo>
                    <a:pt x="79" y="39"/>
                  </a:lnTo>
                  <a:lnTo>
                    <a:pt x="77" y="48"/>
                  </a:lnTo>
                  <a:lnTo>
                    <a:pt x="75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6"/>
                  </a:lnTo>
                  <a:lnTo>
                    <a:pt x="47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2"/>
                  </a:lnTo>
                  <a:lnTo>
                    <a:pt x="4" y="55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3"/>
                  </a:lnTo>
                  <a:lnTo>
                    <a:pt x="72" y="18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0" name="Freeform 350"/>
            <p:cNvSpPr>
              <a:spLocks/>
            </p:cNvSpPr>
            <p:nvPr/>
          </p:nvSpPr>
          <p:spPr bwMode="auto">
            <a:xfrm>
              <a:off x="6818313" y="4633913"/>
              <a:ext cx="125412" cy="125412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1" name="Freeform 351"/>
            <p:cNvSpPr>
              <a:spLocks/>
            </p:cNvSpPr>
            <p:nvPr/>
          </p:nvSpPr>
          <p:spPr bwMode="auto">
            <a:xfrm>
              <a:off x="6904038" y="417512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7" y="67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5"/>
                  </a:lnTo>
                  <a:lnTo>
                    <a:pt x="18" y="72"/>
                  </a:lnTo>
                  <a:lnTo>
                    <a:pt x="12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7" y="11"/>
                  </a:lnTo>
                  <a:lnTo>
                    <a:pt x="72" y="18"/>
                  </a:lnTo>
                  <a:lnTo>
                    <a:pt x="75" y="23"/>
                  </a:lnTo>
                  <a:lnTo>
                    <a:pt x="77" y="32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2" name="Freeform 352"/>
            <p:cNvSpPr>
              <a:spLocks/>
            </p:cNvSpPr>
            <p:nvPr/>
          </p:nvSpPr>
          <p:spPr bwMode="auto">
            <a:xfrm>
              <a:off x="6823075" y="4205288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6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1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3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3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6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3" name="Freeform 353"/>
            <p:cNvSpPr>
              <a:spLocks/>
            </p:cNvSpPr>
            <p:nvPr/>
          </p:nvSpPr>
          <p:spPr bwMode="auto">
            <a:xfrm>
              <a:off x="6845300" y="4319588"/>
              <a:ext cx="122238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5" y="4"/>
                  </a:lnTo>
                  <a:lnTo>
                    <a:pt x="60" y="7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4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4" name="Freeform 354"/>
            <p:cNvSpPr>
              <a:spLocks/>
            </p:cNvSpPr>
            <p:nvPr/>
          </p:nvSpPr>
          <p:spPr bwMode="auto">
            <a:xfrm>
              <a:off x="6837363" y="3971925"/>
              <a:ext cx="125412" cy="122238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7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5" name="Freeform 355"/>
            <p:cNvSpPr>
              <a:spLocks/>
            </p:cNvSpPr>
            <p:nvPr/>
          </p:nvSpPr>
          <p:spPr bwMode="auto">
            <a:xfrm>
              <a:off x="6829425" y="3916363"/>
              <a:ext cx="125413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6" name="Freeform 356"/>
            <p:cNvSpPr>
              <a:spLocks/>
            </p:cNvSpPr>
            <p:nvPr/>
          </p:nvSpPr>
          <p:spPr bwMode="auto">
            <a:xfrm>
              <a:off x="6796088" y="4094163"/>
              <a:ext cx="125412" cy="122237"/>
            </a:xfrm>
            <a:custGeom>
              <a:avLst/>
              <a:gdLst>
                <a:gd name="T0" fmla="*/ 2147483647 w 79"/>
                <a:gd name="T1" fmla="*/ 2147483647 h 77"/>
                <a:gd name="T2" fmla="*/ 2147483647 w 79"/>
                <a:gd name="T3" fmla="*/ 2147483647 h 77"/>
                <a:gd name="T4" fmla="*/ 2147483647 w 79"/>
                <a:gd name="T5" fmla="*/ 2147483647 h 77"/>
                <a:gd name="T6" fmla="*/ 2147483647 w 79"/>
                <a:gd name="T7" fmla="*/ 2147483647 h 77"/>
                <a:gd name="T8" fmla="*/ 2147483647 w 79"/>
                <a:gd name="T9" fmla="*/ 2147483647 h 77"/>
                <a:gd name="T10" fmla="*/ 2147483647 w 79"/>
                <a:gd name="T11" fmla="*/ 2147483647 h 77"/>
                <a:gd name="T12" fmla="*/ 2147483647 w 79"/>
                <a:gd name="T13" fmla="*/ 2147483647 h 77"/>
                <a:gd name="T14" fmla="*/ 2147483647 w 79"/>
                <a:gd name="T15" fmla="*/ 2147483647 h 77"/>
                <a:gd name="T16" fmla="*/ 2147483647 w 79"/>
                <a:gd name="T17" fmla="*/ 2147483647 h 77"/>
                <a:gd name="T18" fmla="*/ 2147483647 w 79"/>
                <a:gd name="T19" fmla="*/ 2147483647 h 77"/>
                <a:gd name="T20" fmla="*/ 2147483647 w 79"/>
                <a:gd name="T21" fmla="*/ 2147483647 h 77"/>
                <a:gd name="T22" fmla="*/ 2147483647 w 79"/>
                <a:gd name="T23" fmla="*/ 2147483647 h 77"/>
                <a:gd name="T24" fmla="*/ 2147483647 w 79"/>
                <a:gd name="T25" fmla="*/ 2147483647 h 77"/>
                <a:gd name="T26" fmla="*/ 2147483647 w 79"/>
                <a:gd name="T27" fmla="*/ 2147483647 h 77"/>
                <a:gd name="T28" fmla="*/ 2147483647 w 79"/>
                <a:gd name="T29" fmla="*/ 2147483647 h 77"/>
                <a:gd name="T30" fmla="*/ 2147483647 w 79"/>
                <a:gd name="T31" fmla="*/ 2147483647 h 77"/>
                <a:gd name="T32" fmla="*/ 2147483647 w 79"/>
                <a:gd name="T33" fmla="*/ 2147483647 h 77"/>
                <a:gd name="T34" fmla="*/ 2147483647 w 79"/>
                <a:gd name="T35" fmla="*/ 2147483647 h 77"/>
                <a:gd name="T36" fmla="*/ 0 w 79"/>
                <a:gd name="T37" fmla="*/ 2147483647 h 77"/>
                <a:gd name="T38" fmla="*/ 0 w 79"/>
                <a:gd name="T39" fmla="*/ 2147483647 h 77"/>
                <a:gd name="T40" fmla="*/ 2147483647 w 79"/>
                <a:gd name="T41" fmla="*/ 2147483647 h 77"/>
                <a:gd name="T42" fmla="*/ 2147483647 w 79"/>
                <a:gd name="T43" fmla="*/ 2147483647 h 77"/>
                <a:gd name="T44" fmla="*/ 2147483647 w 79"/>
                <a:gd name="T45" fmla="*/ 2147483647 h 77"/>
                <a:gd name="T46" fmla="*/ 2147483647 w 79"/>
                <a:gd name="T47" fmla="*/ 2147483647 h 77"/>
                <a:gd name="T48" fmla="*/ 2147483647 w 79"/>
                <a:gd name="T49" fmla="*/ 2147483647 h 77"/>
                <a:gd name="T50" fmla="*/ 2147483647 w 79"/>
                <a:gd name="T51" fmla="*/ 2147483647 h 77"/>
                <a:gd name="T52" fmla="*/ 2147483647 w 79"/>
                <a:gd name="T53" fmla="*/ 0 h 77"/>
                <a:gd name="T54" fmla="*/ 2147483647 w 79"/>
                <a:gd name="T55" fmla="*/ 0 h 77"/>
                <a:gd name="T56" fmla="*/ 2147483647 w 79"/>
                <a:gd name="T57" fmla="*/ 0 h 77"/>
                <a:gd name="T58" fmla="*/ 2147483647 w 79"/>
                <a:gd name="T59" fmla="*/ 0 h 77"/>
                <a:gd name="T60" fmla="*/ 2147483647 w 79"/>
                <a:gd name="T61" fmla="*/ 2147483647 h 77"/>
                <a:gd name="T62" fmla="*/ 2147483647 w 79"/>
                <a:gd name="T63" fmla="*/ 2147483647 h 77"/>
                <a:gd name="T64" fmla="*/ 2147483647 w 79"/>
                <a:gd name="T65" fmla="*/ 2147483647 h 77"/>
                <a:gd name="T66" fmla="*/ 2147483647 w 79"/>
                <a:gd name="T67" fmla="*/ 2147483647 h 77"/>
                <a:gd name="T68" fmla="*/ 2147483647 w 79"/>
                <a:gd name="T69" fmla="*/ 2147483647 h 77"/>
                <a:gd name="T70" fmla="*/ 2147483647 w 79"/>
                <a:gd name="T71" fmla="*/ 2147483647 h 77"/>
                <a:gd name="T72" fmla="*/ 2147483647 w 79"/>
                <a:gd name="T73" fmla="*/ 2147483647 h 77"/>
                <a:gd name="T74" fmla="*/ 2147483647 w 79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7">
                  <a:moveTo>
                    <a:pt x="79" y="39"/>
                  </a:moveTo>
                  <a:lnTo>
                    <a:pt x="79" y="39"/>
                  </a:lnTo>
                  <a:lnTo>
                    <a:pt x="77" y="46"/>
                  </a:lnTo>
                  <a:lnTo>
                    <a:pt x="75" y="53"/>
                  </a:lnTo>
                  <a:lnTo>
                    <a:pt x="72" y="60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1" y="77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2" y="67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7" y="30"/>
                  </a:lnTo>
                  <a:lnTo>
                    <a:pt x="79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7" name="Freeform 357"/>
            <p:cNvSpPr>
              <a:spLocks/>
            </p:cNvSpPr>
            <p:nvPr/>
          </p:nvSpPr>
          <p:spPr bwMode="auto">
            <a:xfrm>
              <a:off x="6796088" y="4156075"/>
              <a:ext cx="125412" cy="125413"/>
            </a:xfrm>
            <a:custGeom>
              <a:avLst/>
              <a:gdLst>
                <a:gd name="T0" fmla="*/ 2147483647 w 79"/>
                <a:gd name="T1" fmla="*/ 2147483647 h 79"/>
                <a:gd name="T2" fmla="*/ 2147483647 w 79"/>
                <a:gd name="T3" fmla="*/ 2147483647 h 79"/>
                <a:gd name="T4" fmla="*/ 2147483647 w 79"/>
                <a:gd name="T5" fmla="*/ 2147483647 h 79"/>
                <a:gd name="T6" fmla="*/ 2147483647 w 79"/>
                <a:gd name="T7" fmla="*/ 2147483647 h 79"/>
                <a:gd name="T8" fmla="*/ 2147483647 w 79"/>
                <a:gd name="T9" fmla="*/ 2147483647 h 79"/>
                <a:gd name="T10" fmla="*/ 2147483647 w 79"/>
                <a:gd name="T11" fmla="*/ 2147483647 h 79"/>
                <a:gd name="T12" fmla="*/ 2147483647 w 79"/>
                <a:gd name="T13" fmla="*/ 2147483647 h 79"/>
                <a:gd name="T14" fmla="*/ 2147483647 w 79"/>
                <a:gd name="T15" fmla="*/ 2147483647 h 79"/>
                <a:gd name="T16" fmla="*/ 2147483647 w 79"/>
                <a:gd name="T17" fmla="*/ 2147483647 h 79"/>
                <a:gd name="T18" fmla="*/ 2147483647 w 79"/>
                <a:gd name="T19" fmla="*/ 2147483647 h 79"/>
                <a:gd name="T20" fmla="*/ 2147483647 w 79"/>
                <a:gd name="T21" fmla="*/ 2147483647 h 79"/>
                <a:gd name="T22" fmla="*/ 2147483647 w 79"/>
                <a:gd name="T23" fmla="*/ 2147483647 h 79"/>
                <a:gd name="T24" fmla="*/ 2147483647 w 79"/>
                <a:gd name="T25" fmla="*/ 2147483647 h 79"/>
                <a:gd name="T26" fmla="*/ 2147483647 w 79"/>
                <a:gd name="T27" fmla="*/ 2147483647 h 79"/>
                <a:gd name="T28" fmla="*/ 2147483647 w 79"/>
                <a:gd name="T29" fmla="*/ 2147483647 h 79"/>
                <a:gd name="T30" fmla="*/ 2147483647 w 79"/>
                <a:gd name="T31" fmla="*/ 2147483647 h 79"/>
                <a:gd name="T32" fmla="*/ 2147483647 w 79"/>
                <a:gd name="T33" fmla="*/ 2147483647 h 79"/>
                <a:gd name="T34" fmla="*/ 2147483647 w 79"/>
                <a:gd name="T35" fmla="*/ 2147483647 h 79"/>
                <a:gd name="T36" fmla="*/ 0 w 79"/>
                <a:gd name="T37" fmla="*/ 2147483647 h 79"/>
                <a:gd name="T38" fmla="*/ 0 w 79"/>
                <a:gd name="T39" fmla="*/ 2147483647 h 79"/>
                <a:gd name="T40" fmla="*/ 2147483647 w 79"/>
                <a:gd name="T41" fmla="*/ 2147483647 h 79"/>
                <a:gd name="T42" fmla="*/ 2147483647 w 79"/>
                <a:gd name="T43" fmla="*/ 2147483647 h 79"/>
                <a:gd name="T44" fmla="*/ 2147483647 w 79"/>
                <a:gd name="T45" fmla="*/ 2147483647 h 79"/>
                <a:gd name="T46" fmla="*/ 2147483647 w 79"/>
                <a:gd name="T47" fmla="*/ 2147483647 h 79"/>
                <a:gd name="T48" fmla="*/ 2147483647 w 79"/>
                <a:gd name="T49" fmla="*/ 2147483647 h 79"/>
                <a:gd name="T50" fmla="*/ 2147483647 w 79"/>
                <a:gd name="T51" fmla="*/ 2147483647 h 79"/>
                <a:gd name="T52" fmla="*/ 2147483647 w 79"/>
                <a:gd name="T53" fmla="*/ 2147483647 h 79"/>
                <a:gd name="T54" fmla="*/ 2147483647 w 79"/>
                <a:gd name="T55" fmla="*/ 0 h 79"/>
                <a:gd name="T56" fmla="*/ 2147483647 w 79"/>
                <a:gd name="T57" fmla="*/ 0 h 79"/>
                <a:gd name="T58" fmla="*/ 2147483647 w 79"/>
                <a:gd name="T59" fmla="*/ 2147483647 h 79"/>
                <a:gd name="T60" fmla="*/ 2147483647 w 79"/>
                <a:gd name="T61" fmla="*/ 2147483647 h 79"/>
                <a:gd name="T62" fmla="*/ 2147483647 w 79"/>
                <a:gd name="T63" fmla="*/ 2147483647 h 79"/>
                <a:gd name="T64" fmla="*/ 2147483647 w 79"/>
                <a:gd name="T65" fmla="*/ 2147483647 h 79"/>
                <a:gd name="T66" fmla="*/ 2147483647 w 79"/>
                <a:gd name="T67" fmla="*/ 2147483647 h 79"/>
                <a:gd name="T68" fmla="*/ 2147483647 w 79"/>
                <a:gd name="T69" fmla="*/ 2147483647 h 79"/>
                <a:gd name="T70" fmla="*/ 2147483647 w 79"/>
                <a:gd name="T71" fmla="*/ 2147483647 h 79"/>
                <a:gd name="T72" fmla="*/ 2147483647 w 79"/>
                <a:gd name="T73" fmla="*/ 2147483647 h 79"/>
                <a:gd name="T74" fmla="*/ 2147483647 w 79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79">
                  <a:moveTo>
                    <a:pt x="79" y="38"/>
                  </a:moveTo>
                  <a:lnTo>
                    <a:pt x="79" y="38"/>
                  </a:lnTo>
                  <a:lnTo>
                    <a:pt x="77" y="47"/>
                  </a:lnTo>
                  <a:lnTo>
                    <a:pt x="75" y="54"/>
                  </a:lnTo>
                  <a:lnTo>
                    <a:pt x="72" y="61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4" y="75"/>
                  </a:lnTo>
                  <a:lnTo>
                    <a:pt x="47" y="77"/>
                  </a:lnTo>
                  <a:lnTo>
                    <a:pt x="40" y="79"/>
                  </a:lnTo>
                  <a:lnTo>
                    <a:pt x="31" y="77"/>
                  </a:lnTo>
                  <a:lnTo>
                    <a:pt x="24" y="75"/>
                  </a:lnTo>
                  <a:lnTo>
                    <a:pt x="17" y="72"/>
                  </a:lnTo>
                  <a:lnTo>
                    <a:pt x="12" y="66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6" y="12"/>
                  </a:lnTo>
                  <a:lnTo>
                    <a:pt x="72" y="17"/>
                  </a:lnTo>
                  <a:lnTo>
                    <a:pt x="75" y="24"/>
                  </a:lnTo>
                  <a:lnTo>
                    <a:pt x="77" y="31"/>
                  </a:lnTo>
                  <a:lnTo>
                    <a:pt x="79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8" name="Freeform 358"/>
            <p:cNvSpPr>
              <a:spLocks/>
            </p:cNvSpPr>
            <p:nvPr/>
          </p:nvSpPr>
          <p:spPr bwMode="auto">
            <a:xfrm>
              <a:off x="2955925" y="4400550"/>
              <a:ext cx="122238" cy="122238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77" y="38"/>
                  </a:lnTo>
                  <a:lnTo>
                    <a:pt x="77" y="45"/>
                  </a:lnTo>
                  <a:lnTo>
                    <a:pt x="73" y="52"/>
                  </a:lnTo>
                  <a:lnTo>
                    <a:pt x="70" y="59"/>
                  </a:lnTo>
                  <a:lnTo>
                    <a:pt x="66" y="66"/>
                  </a:lnTo>
                  <a:lnTo>
                    <a:pt x="59" y="70"/>
                  </a:lnTo>
                  <a:lnTo>
                    <a:pt x="54" y="73"/>
                  </a:lnTo>
                  <a:lnTo>
                    <a:pt x="45" y="77"/>
                  </a:lnTo>
                  <a:lnTo>
                    <a:pt x="38" y="77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7" y="70"/>
                  </a:lnTo>
                  <a:lnTo>
                    <a:pt x="10" y="66"/>
                  </a:lnTo>
                  <a:lnTo>
                    <a:pt x="7" y="59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3" y="23"/>
                  </a:lnTo>
                  <a:lnTo>
                    <a:pt x="77" y="30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09" name="Freeform 359"/>
            <p:cNvSpPr>
              <a:spLocks/>
            </p:cNvSpPr>
            <p:nvPr/>
          </p:nvSpPr>
          <p:spPr bwMode="auto">
            <a:xfrm>
              <a:off x="2960688" y="4452938"/>
              <a:ext cx="122237" cy="122237"/>
            </a:xfrm>
            <a:custGeom>
              <a:avLst/>
              <a:gdLst>
                <a:gd name="T0" fmla="*/ 2147483647 w 77"/>
                <a:gd name="T1" fmla="*/ 2147483647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2147483647 w 77"/>
                <a:gd name="T7" fmla="*/ 2147483647 h 77"/>
                <a:gd name="T8" fmla="*/ 2147483647 w 77"/>
                <a:gd name="T9" fmla="*/ 2147483647 h 77"/>
                <a:gd name="T10" fmla="*/ 2147483647 w 77"/>
                <a:gd name="T11" fmla="*/ 2147483647 h 77"/>
                <a:gd name="T12" fmla="*/ 2147483647 w 77"/>
                <a:gd name="T13" fmla="*/ 2147483647 h 77"/>
                <a:gd name="T14" fmla="*/ 2147483647 w 77"/>
                <a:gd name="T15" fmla="*/ 2147483647 h 77"/>
                <a:gd name="T16" fmla="*/ 2147483647 w 77"/>
                <a:gd name="T17" fmla="*/ 2147483647 h 77"/>
                <a:gd name="T18" fmla="*/ 2147483647 w 77"/>
                <a:gd name="T19" fmla="*/ 2147483647 h 77"/>
                <a:gd name="T20" fmla="*/ 2147483647 w 77"/>
                <a:gd name="T21" fmla="*/ 2147483647 h 77"/>
                <a:gd name="T22" fmla="*/ 2147483647 w 77"/>
                <a:gd name="T23" fmla="*/ 2147483647 h 77"/>
                <a:gd name="T24" fmla="*/ 2147483647 w 77"/>
                <a:gd name="T25" fmla="*/ 2147483647 h 77"/>
                <a:gd name="T26" fmla="*/ 2147483647 w 77"/>
                <a:gd name="T27" fmla="*/ 2147483647 h 77"/>
                <a:gd name="T28" fmla="*/ 2147483647 w 77"/>
                <a:gd name="T29" fmla="*/ 2147483647 h 77"/>
                <a:gd name="T30" fmla="*/ 2147483647 w 77"/>
                <a:gd name="T31" fmla="*/ 2147483647 h 77"/>
                <a:gd name="T32" fmla="*/ 2147483647 w 77"/>
                <a:gd name="T33" fmla="*/ 2147483647 h 77"/>
                <a:gd name="T34" fmla="*/ 0 w 77"/>
                <a:gd name="T35" fmla="*/ 2147483647 h 77"/>
                <a:gd name="T36" fmla="*/ 0 w 77"/>
                <a:gd name="T37" fmla="*/ 2147483647 h 77"/>
                <a:gd name="T38" fmla="*/ 0 w 77"/>
                <a:gd name="T39" fmla="*/ 2147483647 h 77"/>
                <a:gd name="T40" fmla="*/ 0 w 77"/>
                <a:gd name="T41" fmla="*/ 2147483647 h 77"/>
                <a:gd name="T42" fmla="*/ 2147483647 w 77"/>
                <a:gd name="T43" fmla="*/ 2147483647 h 77"/>
                <a:gd name="T44" fmla="*/ 2147483647 w 77"/>
                <a:gd name="T45" fmla="*/ 2147483647 h 77"/>
                <a:gd name="T46" fmla="*/ 2147483647 w 77"/>
                <a:gd name="T47" fmla="*/ 2147483647 h 77"/>
                <a:gd name="T48" fmla="*/ 2147483647 w 77"/>
                <a:gd name="T49" fmla="*/ 2147483647 h 77"/>
                <a:gd name="T50" fmla="*/ 2147483647 w 77"/>
                <a:gd name="T51" fmla="*/ 2147483647 h 77"/>
                <a:gd name="T52" fmla="*/ 2147483647 w 77"/>
                <a:gd name="T53" fmla="*/ 0 h 77"/>
                <a:gd name="T54" fmla="*/ 2147483647 w 77"/>
                <a:gd name="T55" fmla="*/ 0 h 77"/>
                <a:gd name="T56" fmla="*/ 2147483647 w 77"/>
                <a:gd name="T57" fmla="*/ 0 h 77"/>
                <a:gd name="T58" fmla="*/ 2147483647 w 77"/>
                <a:gd name="T59" fmla="*/ 0 h 77"/>
                <a:gd name="T60" fmla="*/ 2147483647 w 77"/>
                <a:gd name="T61" fmla="*/ 2147483647 h 77"/>
                <a:gd name="T62" fmla="*/ 2147483647 w 77"/>
                <a:gd name="T63" fmla="*/ 2147483647 h 77"/>
                <a:gd name="T64" fmla="*/ 2147483647 w 77"/>
                <a:gd name="T65" fmla="*/ 2147483647 h 77"/>
                <a:gd name="T66" fmla="*/ 2147483647 w 77"/>
                <a:gd name="T67" fmla="*/ 2147483647 h 77"/>
                <a:gd name="T68" fmla="*/ 2147483647 w 77"/>
                <a:gd name="T69" fmla="*/ 2147483647 h 77"/>
                <a:gd name="T70" fmla="*/ 2147483647 w 77"/>
                <a:gd name="T71" fmla="*/ 2147483647 h 77"/>
                <a:gd name="T72" fmla="*/ 2147483647 w 77"/>
                <a:gd name="T73" fmla="*/ 2147483647 h 77"/>
                <a:gd name="T74" fmla="*/ 2147483647 w 7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7">
                  <a:moveTo>
                    <a:pt x="77" y="39"/>
                  </a:moveTo>
                  <a:lnTo>
                    <a:pt x="77" y="39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7"/>
                  </a:lnTo>
                  <a:lnTo>
                    <a:pt x="60" y="72"/>
                  </a:lnTo>
                  <a:lnTo>
                    <a:pt x="54" y="75"/>
                  </a:lnTo>
                  <a:lnTo>
                    <a:pt x="46" y="77"/>
                  </a:lnTo>
                  <a:lnTo>
                    <a:pt x="39" y="77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7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8" y="7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0" y="7"/>
                  </a:lnTo>
                  <a:lnTo>
                    <a:pt x="67" y="11"/>
                  </a:lnTo>
                  <a:lnTo>
                    <a:pt x="70" y="18"/>
                  </a:lnTo>
                  <a:lnTo>
                    <a:pt x="74" y="23"/>
                  </a:lnTo>
                  <a:lnTo>
                    <a:pt x="77" y="32"/>
                  </a:lnTo>
                  <a:lnTo>
                    <a:pt x="77" y="39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0" name="Freeform 360"/>
            <p:cNvSpPr>
              <a:spLocks/>
            </p:cNvSpPr>
            <p:nvPr/>
          </p:nvSpPr>
          <p:spPr bwMode="auto">
            <a:xfrm>
              <a:off x="3016250" y="4500563"/>
              <a:ext cx="122238" cy="125412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w 77"/>
                <a:gd name="T35" fmla="*/ 2147483647 h 79"/>
                <a:gd name="T36" fmla="*/ 0 w 77"/>
                <a:gd name="T37" fmla="*/ 2147483647 h 79"/>
                <a:gd name="T38" fmla="*/ 0 w 77"/>
                <a:gd name="T39" fmla="*/ 2147483647 h 79"/>
                <a:gd name="T40" fmla="*/ 0 w 77"/>
                <a:gd name="T41" fmla="*/ 2147483647 h 79"/>
                <a:gd name="T42" fmla="*/ 2147483647 w 77"/>
                <a:gd name="T43" fmla="*/ 2147483647 h 79"/>
                <a:gd name="T44" fmla="*/ 2147483647 w 77"/>
                <a:gd name="T45" fmla="*/ 2147483647 h 79"/>
                <a:gd name="T46" fmla="*/ 2147483647 w 77"/>
                <a:gd name="T47" fmla="*/ 2147483647 h 79"/>
                <a:gd name="T48" fmla="*/ 2147483647 w 77"/>
                <a:gd name="T49" fmla="*/ 2147483647 h 79"/>
                <a:gd name="T50" fmla="*/ 2147483647 w 77"/>
                <a:gd name="T51" fmla="*/ 2147483647 h 79"/>
                <a:gd name="T52" fmla="*/ 2147483647 w 77"/>
                <a:gd name="T53" fmla="*/ 2147483647 h 79"/>
                <a:gd name="T54" fmla="*/ 2147483647 w 77"/>
                <a:gd name="T55" fmla="*/ 0 h 79"/>
                <a:gd name="T56" fmla="*/ 2147483647 w 77"/>
                <a:gd name="T57" fmla="*/ 0 h 79"/>
                <a:gd name="T58" fmla="*/ 2147483647 w 77"/>
                <a:gd name="T59" fmla="*/ 2147483647 h 79"/>
                <a:gd name="T60" fmla="*/ 2147483647 w 77"/>
                <a:gd name="T61" fmla="*/ 2147483647 h 79"/>
                <a:gd name="T62" fmla="*/ 2147483647 w 77"/>
                <a:gd name="T63" fmla="*/ 2147483647 h 79"/>
                <a:gd name="T64" fmla="*/ 2147483647 w 77"/>
                <a:gd name="T65" fmla="*/ 2147483647 h 79"/>
                <a:gd name="T66" fmla="*/ 2147483647 w 77"/>
                <a:gd name="T67" fmla="*/ 2147483647 h 79"/>
                <a:gd name="T68" fmla="*/ 2147483647 w 77"/>
                <a:gd name="T69" fmla="*/ 2147483647 h 79"/>
                <a:gd name="T70" fmla="*/ 2147483647 w 77"/>
                <a:gd name="T71" fmla="*/ 2147483647 h 79"/>
                <a:gd name="T72" fmla="*/ 2147483647 w 77"/>
                <a:gd name="T73" fmla="*/ 2147483647 h 79"/>
                <a:gd name="T74" fmla="*/ 2147483647 w 77"/>
                <a:gd name="T75" fmla="*/ 2147483647 h 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79">
                  <a:moveTo>
                    <a:pt x="77" y="38"/>
                  </a:moveTo>
                  <a:lnTo>
                    <a:pt x="77" y="38"/>
                  </a:lnTo>
                  <a:lnTo>
                    <a:pt x="77" y="47"/>
                  </a:lnTo>
                  <a:lnTo>
                    <a:pt x="74" y="54"/>
                  </a:lnTo>
                  <a:lnTo>
                    <a:pt x="70" y="61"/>
                  </a:lnTo>
                  <a:lnTo>
                    <a:pt x="67" y="66"/>
                  </a:lnTo>
                  <a:lnTo>
                    <a:pt x="60" y="72"/>
                  </a:lnTo>
                  <a:lnTo>
                    <a:pt x="54" y="75"/>
                  </a:lnTo>
                  <a:lnTo>
                    <a:pt x="46" y="77"/>
                  </a:lnTo>
                  <a:lnTo>
                    <a:pt x="39" y="79"/>
                  </a:lnTo>
                  <a:lnTo>
                    <a:pt x="32" y="77"/>
                  </a:lnTo>
                  <a:lnTo>
                    <a:pt x="23" y="75"/>
                  </a:lnTo>
                  <a:lnTo>
                    <a:pt x="18" y="72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4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2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7" y="12"/>
                  </a:lnTo>
                  <a:lnTo>
                    <a:pt x="70" y="17"/>
                  </a:lnTo>
                  <a:lnTo>
                    <a:pt x="74" y="24"/>
                  </a:lnTo>
                  <a:lnTo>
                    <a:pt x="77" y="31"/>
                  </a:lnTo>
                  <a:lnTo>
                    <a:pt x="77" y="38"/>
                  </a:lnTo>
                  <a:close/>
                </a:path>
              </a:pathLst>
            </a:custGeom>
            <a:noFill/>
            <a:ln w="17463">
              <a:solidFill>
                <a:srgbClr val="0083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1" name="Line 361"/>
            <p:cNvSpPr>
              <a:spLocks noChangeShapeType="1"/>
            </p:cNvSpPr>
            <p:nvPr/>
          </p:nvSpPr>
          <p:spPr bwMode="auto">
            <a:xfrm>
              <a:off x="2997200" y="5514975"/>
              <a:ext cx="0" cy="1031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2" name="Line 362"/>
            <p:cNvSpPr>
              <a:spLocks noChangeShapeType="1"/>
            </p:cNvSpPr>
            <p:nvPr/>
          </p:nvSpPr>
          <p:spPr bwMode="auto">
            <a:xfrm>
              <a:off x="4989513" y="5514975"/>
              <a:ext cx="0" cy="1031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3" name="Line 363"/>
            <p:cNvSpPr>
              <a:spLocks noChangeShapeType="1"/>
            </p:cNvSpPr>
            <p:nvPr/>
          </p:nvSpPr>
          <p:spPr bwMode="auto">
            <a:xfrm>
              <a:off x="6977063" y="5514975"/>
              <a:ext cx="0" cy="1031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4" name="Line 364"/>
            <p:cNvSpPr>
              <a:spLocks noChangeShapeType="1"/>
            </p:cNvSpPr>
            <p:nvPr/>
          </p:nvSpPr>
          <p:spPr bwMode="auto">
            <a:xfrm>
              <a:off x="2797175" y="4149725"/>
              <a:ext cx="471488" cy="0"/>
            </a:xfrm>
            <a:prstGeom prst="line">
              <a:avLst/>
            </a:prstGeom>
            <a:noFill/>
            <a:ln w="22225">
              <a:solidFill>
                <a:srgbClr val="BE1E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5" name="Line 365"/>
            <p:cNvSpPr>
              <a:spLocks noChangeShapeType="1"/>
            </p:cNvSpPr>
            <p:nvPr/>
          </p:nvSpPr>
          <p:spPr bwMode="auto">
            <a:xfrm>
              <a:off x="4759325" y="3944938"/>
              <a:ext cx="474663" cy="0"/>
            </a:xfrm>
            <a:prstGeom prst="line">
              <a:avLst/>
            </a:prstGeom>
            <a:noFill/>
            <a:ln w="22225">
              <a:solidFill>
                <a:srgbClr val="BE1E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6" name="Line 366"/>
            <p:cNvSpPr>
              <a:spLocks noChangeShapeType="1"/>
            </p:cNvSpPr>
            <p:nvPr/>
          </p:nvSpPr>
          <p:spPr bwMode="auto">
            <a:xfrm>
              <a:off x="6043613" y="1917700"/>
              <a:ext cx="474662" cy="0"/>
            </a:xfrm>
            <a:prstGeom prst="line">
              <a:avLst/>
            </a:prstGeom>
            <a:noFill/>
            <a:ln w="22225">
              <a:solidFill>
                <a:srgbClr val="BE1E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7" name="Line 367"/>
            <p:cNvSpPr>
              <a:spLocks noChangeShapeType="1"/>
            </p:cNvSpPr>
            <p:nvPr/>
          </p:nvSpPr>
          <p:spPr bwMode="auto">
            <a:xfrm>
              <a:off x="6745288" y="4260850"/>
              <a:ext cx="476250" cy="0"/>
            </a:xfrm>
            <a:prstGeom prst="line">
              <a:avLst/>
            </a:prstGeom>
            <a:noFill/>
            <a:ln w="22225">
              <a:solidFill>
                <a:srgbClr val="BE1E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8" name="Line 368"/>
            <p:cNvSpPr>
              <a:spLocks noChangeShapeType="1"/>
            </p:cNvSpPr>
            <p:nvPr/>
          </p:nvSpPr>
          <p:spPr bwMode="auto">
            <a:xfrm flipH="1">
              <a:off x="1154113" y="4973638"/>
              <a:ext cx="8413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19" name="Line 369"/>
            <p:cNvSpPr>
              <a:spLocks noChangeShapeType="1"/>
            </p:cNvSpPr>
            <p:nvPr/>
          </p:nvSpPr>
          <p:spPr bwMode="auto">
            <a:xfrm flipH="1">
              <a:off x="1165225" y="4224338"/>
              <a:ext cx="8413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20" name="Line 370"/>
            <p:cNvSpPr>
              <a:spLocks noChangeShapeType="1"/>
            </p:cNvSpPr>
            <p:nvPr/>
          </p:nvSpPr>
          <p:spPr bwMode="auto">
            <a:xfrm flipH="1">
              <a:off x="1157288" y="3476625"/>
              <a:ext cx="85725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21" name="Line 371"/>
            <p:cNvSpPr>
              <a:spLocks noChangeShapeType="1"/>
            </p:cNvSpPr>
            <p:nvPr/>
          </p:nvSpPr>
          <p:spPr bwMode="auto">
            <a:xfrm flipH="1">
              <a:off x="1154113" y="2533650"/>
              <a:ext cx="84137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de-DE" sz="20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23" name="Rectangle 21"/>
            <p:cNvSpPr>
              <a:spLocks noChangeArrowheads="1"/>
            </p:cNvSpPr>
            <p:nvPr/>
          </p:nvSpPr>
          <p:spPr bwMode="auto">
            <a:xfrm rot="-5400000">
              <a:off x="-269875" y="3638551"/>
              <a:ext cx="11763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684213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7438" indent="-2889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30338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84163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841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66"/>
                  </a:solidFill>
                  <a:latin typeface="Arial" charset="0"/>
                  <a:cs typeface="+mn-cs"/>
                </a:rPr>
                <a:t>C</a:t>
              </a:r>
              <a:r>
                <a:rPr lang="en-US" altLang="en-US" sz="1800" b="1" baseline="-25000">
                  <a:solidFill>
                    <a:srgbClr val="000066"/>
                  </a:solidFill>
                  <a:latin typeface="Arial" charset="0"/>
                  <a:cs typeface="+mn-cs"/>
                </a:rPr>
                <a:t>avg</a:t>
              </a:r>
              <a:r>
                <a:rPr lang="en-US" altLang="en-US" sz="1800" b="1">
                  <a:solidFill>
                    <a:srgbClr val="000066"/>
                  </a:solidFill>
                  <a:latin typeface="Arial" charset="0"/>
                  <a:cs typeface="+mn-cs"/>
                </a:rPr>
                <a:t>, ng/ml</a:t>
              </a:r>
              <a:endParaRPr lang="en-US" altLang="en-US" sz="1200" b="1">
                <a:solidFill>
                  <a:srgbClr val="000066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4224" name="Straight Connector 382"/>
            <p:cNvCxnSpPr>
              <a:cxnSpLocks noChangeShapeType="1"/>
            </p:cNvCxnSpPr>
            <p:nvPr/>
          </p:nvCxnSpPr>
          <p:spPr bwMode="auto">
            <a:xfrm>
              <a:off x="1274763" y="2547938"/>
              <a:ext cx="7005637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5" name="Straight Connector 383"/>
            <p:cNvCxnSpPr>
              <a:cxnSpLocks noChangeShapeType="1"/>
            </p:cNvCxnSpPr>
            <p:nvPr/>
          </p:nvCxnSpPr>
          <p:spPr bwMode="auto">
            <a:xfrm>
              <a:off x="1274763" y="3482975"/>
              <a:ext cx="7005637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26" name="Straight Connector 384"/>
            <p:cNvCxnSpPr>
              <a:cxnSpLocks noChangeShapeType="1"/>
            </p:cNvCxnSpPr>
            <p:nvPr/>
          </p:nvCxnSpPr>
          <p:spPr bwMode="auto">
            <a:xfrm>
              <a:off x="1274763" y="4983163"/>
              <a:ext cx="7005637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1080000" y="6406445"/>
            <a:ext cx="80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Cornely OA et al. </a:t>
            </a:r>
            <a:r>
              <a:rPr lang="de-DE" sz="14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de-DE" sz="14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Antimicrob </a:t>
            </a:r>
            <a:r>
              <a:rPr lang="de-DE" sz="14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Chemother 2016; 71(3): 718-26</a:t>
            </a:r>
            <a:r>
              <a:rPr lang="de-DE" sz="14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7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 faites-vous ? </a:t>
            </a:r>
            <a:endParaRPr lang="fr-FR" dirty="0" smtClean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Vous débutez une quadrithérapie classique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Vous remplacez la rifampicine par de la </a:t>
            </a:r>
            <a:r>
              <a:rPr lang="fr-FR" dirty="0" err="1" smtClean="0"/>
              <a:t>rifabutine</a:t>
            </a:r>
            <a:endParaRPr lang="fr-FR" sz="2800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/>
              <a:t>Vous ne traitez la tuberculose qu’après avoir traité l’aspergillose</a:t>
            </a:r>
          </a:p>
          <a:p>
            <a:pPr marL="769938" lvl="1" indent="-514350">
              <a:buFont typeface="+mj-lt"/>
              <a:buAutoNum type="alphaUcPeriod"/>
            </a:pPr>
            <a:r>
              <a:rPr lang="fr-FR" dirty="0"/>
              <a:t>Vous remplacez le voriconazole par </a:t>
            </a:r>
            <a:r>
              <a:rPr lang="fr-FR" dirty="0" smtClean="0"/>
              <a:t>de l’</a:t>
            </a:r>
            <a:r>
              <a:rPr lang="fr-FR" dirty="0" err="1" smtClean="0"/>
              <a:t>isavuconazole</a:t>
            </a:r>
            <a:endParaRPr lang="fr-FR" dirty="0"/>
          </a:p>
          <a:p>
            <a:pPr marL="769938" lvl="1" indent="-514350">
              <a:buFont typeface="+mj-lt"/>
              <a:buAutoNum type="alphaUcPeriod"/>
            </a:pPr>
            <a:r>
              <a:rPr lang="fr-FR" dirty="0" smtClean="0"/>
              <a:t>Vous remplacez le voriconazole par du posaconazole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LBA retrouve </a:t>
            </a:r>
            <a:r>
              <a:rPr lang="fr-FR" i="1" dirty="0"/>
              <a:t>M. tuberculosis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800" dirty="0" smtClean="0"/>
              <a:t>Le patient fait une insuffisance rénale sous </a:t>
            </a:r>
            <a:r>
              <a:rPr lang="fr-FR" sz="2800" dirty="0" err="1" smtClean="0"/>
              <a:t>ambisome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9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 faites-vous ? </a:t>
            </a:r>
            <a:endParaRPr lang="fr-FR" dirty="0" smtClean="0"/>
          </a:p>
          <a:p>
            <a:pPr marL="769938" lvl="1" indent="-51435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Vous débutez une quadrithérapie classique</a:t>
            </a:r>
            <a:endParaRPr lang="fr-FR" sz="2800" b="1" dirty="0">
              <a:solidFill>
                <a:srgbClr val="FF0000"/>
              </a:solidFill>
            </a:endParaRPr>
          </a:p>
          <a:p>
            <a:pPr marL="769938" lvl="1" indent="-51435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Vous remplacez la rifampicine par de la </a:t>
            </a:r>
            <a:r>
              <a:rPr lang="fr-FR" b="1" dirty="0" err="1" smtClean="0">
                <a:solidFill>
                  <a:srgbClr val="FF0000"/>
                </a:solidFill>
              </a:rPr>
              <a:t>rifabutine</a:t>
            </a:r>
            <a:endParaRPr lang="fr-FR" sz="2800" b="1" dirty="0">
              <a:solidFill>
                <a:srgbClr val="FF0000"/>
              </a:solidFill>
            </a:endParaRPr>
          </a:p>
          <a:p>
            <a:pPr marL="769938" lvl="1" indent="-514350">
              <a:buFont typeface="+mj-lt"/>
              <a:buAutoNum type="alphaUcPeriod"/>
            </a:pPr>
            <a:r>
              <a:rPr lang="fr-FR" dirty="0"/>
              <a:t>Vous ne traitez la tuberculose qu’après avoir traité l’aspergillose</a:t>
            </a:r>
          </a:p>
          <a:p>
            <a:pPr marL="769938" lvl="1" indent="-514350">
              <a:buFont typeface="+mj-lt"/>
              <a:buAutoNum type="alphaUcPeriod"/>
            </a:pPr>
            <a:r>
              <a:rPr lang="fr-FR" dirty="0"/>
              <a:t>Vous remplacez le voriconazole par de l’</a:t>
            </a:r>
            <a:r>
              <a:rPr lang="fr-FR" dirty="0" err="1"/>
              <a:t>isavuconazole</a:t>
            </a:r>
            <a:endParaRPr lang="fr-FR" dirty="0"/>
          </a:p>
          <a:p>
            <a:pPr marL="769938" lvl="1" indent="-51435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Vous remplacez le voriconazole par du posaconazole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LBA retrouve </a:t>
            </a:r>
            <a:r>
              <a:rPr lang="fr-FR" i="1" dirty="0" smtClean="0"/>
              <a:t>M. tuberculosis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800" dirty="0" smtClean="0"/>
              <a:t>Le patient fait une insuffisance rénale sous </a:t>
            </a:r>
            <a:r>
              <a:rPr lang="fr-FR" sz="2800" dirty="0" err="1" smtClean="0"/>
              <a:t>ambisome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2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u contenu 2"/>
          <p:cNvSpPr>
            <a:spLocks/>
          </p:cNvSpPr>
          <p:nvPr/>
        </p:nvSpPr>
        <p:spPr bwMode="auto">
          <a:xfrm>
            <a:off x="457200" y="1649783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Char char="•"/>
            </a:pPr>
            <a:r>
              <a:rPr lang="fr-FR" altLang="fr-FR" sz="2400" dirty="0"/>
              <a:t>Nombreuses et complexes (</a:t>
            </a:r>
            <a:r>
              <a:rPr lang="fr-FR" altLang="fr-FR" sz="2400" dirty="0">
                <a:cs typeface="Calibri" pitchFamily="34" charset="0"/>
              </a:rPr>
              <a:t>≠ mécanismes)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fr-FR" altLang="fr-FR" sz="2000" b="1" dirty="0">
                <a:solidFill>
                  <a:schemeClr val="tx2"/>
                </a:solidFill>
              </a:rPr>
              <a:t>AF </a:t>
            </a:r>
            <a:r>
              <a:rPr lang="fr-FR" altLang="fr-FR" sz="2000" b="1" dirty="0" err="1">
                <a:solidFill>
                  <a:schemeClr val="tx2"/>
                </a:solidFill>
              </a:rPr>
              <a:t>azolés</a:t>
            </a:r>
            <a:r>
              <a:rPr lang="fr-FR" altLang="fr-FR" sz="2000" b="1" dirty="0">
                <a:solidFill>
                  <a:schemeClr val="tx2"/>
                </a:solidFill>
              </a:rPr>
              <a:t> sont +/-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altLang="fr-FR" b="1" dirty="0">
                <a:solidFill>
                  <a:schemeClr val="tx2"/>
                </a:solidFill>
              </a:rPr>
              <a:t>Substrats / inhibiteurs de transporteurs (P-gp)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altLang="fr-FR" b="1" dirty="0">
                <a:solidFill>
                  <a:schemeClr val="tx2"/>
                </a:solidFill>
              </a:rPr>
              <a:t>Substrats / inhibiteurs d’enzymes (CYP450 +++)</a:t>
            </a:r>
            <a:endParaRPr lang="fr-FR" altLang="fr-FR" b="1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 dirty="0">
              <a:solidFill>
                <a:schemeClr val="tx2"/>
              </a:solidFill>
            </a:endParaRPr>
          </a:p>
          <a:p>
            <a:pPr lvl="2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fr-FR" altLang="fr-FR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 typeface="Arial" charset="0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</p:txBody>
      </p:sp>
      <p:pic>
        <p:nvPicPr>
          <p:cNvPr id="32772" name="Picture 4" descr="Interactions of Drug Ab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375819"/>
            <a:ext cx="5235575" cy="312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865813" y="3857625"/>
            <a:ext cx="3051175" cy="119062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cs typeface="Calibri" pitchFamily="34" charset="0"/>
              </a:rPr>
              <a:t>Interactions PK au niveau :</a:t>
            </a:r>
          </a:p>
          <a:p>
            <a:pPr eaLnBrk="1" hangingPunct="1">
              <a:buFontTx/>
              <a:buChar char="•"/>
              <a:defRPr/>
            </a:pPr>
            <a:r>
              <a:rPr lang="fr-FR" dirty="0" smtClean="0">
                <a:cs typeface="Calibri" pitchFamily="34" charset="0"/>
              </a:rPr>
              <a:t> absorption intestinale</a:t>
            </a:r>
          </a:p>
          <a:p>
            <a:pPr eaLnBrk="1" hangingPunct="1">
              <a:buFontTx/>
              <a:buChar char="•"/>
              <a:defRPr/>
            </a:pPr>
            <a:r>
              <a:rPr lang="fr-FR" dirty="0" smtClean="0">
                <a:cs typeface="Calibri" pitchFamily="34" charset="0"/>
              </a:rPr>
              <a:t> métabolisme (</a:t>
            </a:r>
            <a:r>
              <a:rPr lang="fr-FR" dirty="0" err="1" smtClean="0">
                <a:cs typeface="Calibri" pitchFamily="34" charset="0"/>
              </a:rPr>
              <a:t>intest</a:t>
            </a:r>
            <a:r>
              <a:rPr lang="fr-FR" dirty="0" smtClean="0">
                <a:cs typeface="Calibri" pitchFamily="34" charset="0"/>
              </a:rPr>
              <a:t>., </a:t>
            </a:r>
            <a:r>
              <a:rPr lang="fr-FR" dirty="0" err="1" smtClean="0">
                <a:cs typeface="Calibri" pitchFamily="34" charset="0"/>
              </a:rPr>
              <a:t>hépat</a:t>
            </a:r>
            <a:r>
              <a:rPr lang="fr-FR" dirty="0" smtClean="0">
                <a:cs typeface="Calibri" pitchFamily="34" charset="0"/>
              </a:rPr>
              <a:t>.)</a:t>
            </a:r>
          </a:p>
          <a:p>
            <a:pPr eaLnBrk="1" hangingPunct="1">
              <a:buFontTx/>
              <a:buChar char="•"/>
              <a:defRPr/>
            </a:pPr>
            <a:r>
              <a:rPr lang="fr-FR" dirty="0" smtClean="0">
                <a:cs typeface="Calibri" pitchFamily="34" charset="0"/>
              </a:rPr>
              <a:t> élimination rénale, biliaire </a:t>
            </a:r>
          </a:p>
        </p:txBody>
      </p:sp>
      <p:sp>
        <p:nvSpPr>
          <p:cNvPr id="32776" name="AutoShape 6"/>
          <p:cNvSpPr>
            <a:spLocks/>
          </p:cNvSpPr>
          <p:nvPr/>
        </p:nvSpPr>
        <p:spPr bwMode="auto">
          <a:xfrm>
            <a:off x="5588000" y="3412331"/>
            <a:ext cx="88900" cy="3084513"/>
          </a:xfrm>
          <a:prstGeom prst="rightBrace">
            <a:avLst>
              <a:gd name="adj1" fmla="val 2891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6084888" y="6308725"/>
            <a:ext cx="2520950" cy="3762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/>
              <a:t>Diapo: D. Allorge, Lille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Variabilité PK : interactions médicamenteuses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9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Tous sont inhibiteurs du cypP450</a:t>
            </a:r>
          </a:p>
          <a:p>
            <a:pPr lvl="1"/>
            <a:r>
              <a:rPr lang="fr-FR" altLang="fr-FR" dirty="0" smtClean="0"/>
              <a:t>Certains sont substrats ou inhibiteurs de la glycoprotéine-P. </a:t>
            </a:r>
          </a:p>
          <a:p>
            <a:r>
              <a:rPr lang="fr-FR" altLang="fr-FR" dirty="0" smtClean="0"/>
              <a:t>Association  </a:t>
            </a:r>
            <a:r>
              <a:rPr lang="fr-FR" altLang="fr-FR" dirty="0" err="1" smtClean="0"/>
              <a:t>azolé</a:t>
            </a:r>
            <a:r>
              <a:rPr lang="fr-FR" altLang="fr-FR" dirty="0" smtClean="0"/>
              <a:t> et médicaments interagissant avec le cytochrome P450 et/ou la glycoprotéine-P  =&gt;</a:t>
            </a:r>
          </a:p>
          <a:p>
            <a:pPr lvl="1"/>
            <a:r>
              <a:rPr lang="fr-FR" altLang="fr-FR" dirty="0" smtClean="0"/>
              <a:t>Altération du métabolisme de l’antifongique</a:t>
            </a:r>
          </a:p>
          <a:p>
            <a:pPr lvl="1"/>
            <a:r>
              <a:rPr lang="fr-FR" altLang="fr-FR" dirty="0" smtClean="0"/>
              <a:t>Altération du métabolisme du médicament associé</a:t>
            </a:r>
          </a:p>
          <a:p>
            <a:pPr lvl="1"/>
            <a:r>
              <a:rPr lang="fr-FR" altLang="fr-FR" dirty="0" smtClean="0"/>
              <a:t>Interactions réciproques</a:t>
            </a:r>
          </a:p>
          <a:p>
            <a:r>
              <a:rPr lang="fr-FR" altLang="fr-FR" dirty="0" smtClean="0"/>
              <a:t>Très nombreuses associations CI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Interactions médicamenteuses des azolés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1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dirty="0"/>
              <a:t>Déterminants </a:t>
            </a:r>
            <a:r>
              <a:rPr lang="fr-FR" altLang="fr-FR" dirty="0" smtClean="0"/>
              <a:t>moléculaires des </a:t>
            </a:r>
            <a:r>
              <a:rPr lang="fr-FR" altLang="fr-FR" dirty="0"/>
              <a:t>antifongiques </a:t>
            </a:r>
            <a:r>
              <a:rPr lang="fr-FR" altLang="fr-FR" dirty="0" err="1"/>
              <a:t>azolés</a:t>
            </a:r>
            <a:endParaRPr lang="fr-FR" dirty="0"/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30/12/2016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162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5C9AFB-3968-4791-A76A-6554CD98B3AF}" type="slidenum">
              <a:rPr lang="fr-FR" altLang="fr-FR">
                <a:solidFill>
                  <a:srgbClr val="FFFFF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r-FR" altLang="fr-FR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00968"/>
              </p:ext>
            </p:extLst>
          </p:nvPr>
        </p:nvGraphicFramePr>
        <p:xfrm>
          <a:off x="470868" y="1812084"/>
          <a:ext cx="8324601" cy="4624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>
                          <a:effectLst/>
                          <a:latin typeface="Arial Narrow" panose="020B0606020202030204" pitchFamily="34" charset="0"/>
                        </a:rPr>
                        <a:t>Itraconazole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>
                          <a:effectLst/>
                          <a:latin typeface="Arial Narrow" panose="020B0606020202030204" pitchFamily="34" charset="0"/>
                        </a:rPr>
                        <a:t>Fluconazole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>
                          <a:effectLst/>
                          <a:latin typeface="Arial Narrow" panose="020B0606020202030204" pitchFamily="34" charset="0"/>
                        </a:rPr>
                        <a:t>Voriconazole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>
                          <a:effectLst/>
                          <a:latin typeface="Arial Narrow" panose="020B0606020202030204" pitchFamily="34" charset="0"/>
                        </a:rPr>
                        <a:t>Posaconazole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Isavuconazole</a:t>
                      </a:r>
                      <a:endParaRPr lang="fr-FR" sz="16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37"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Enzymes de Phase I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CYP3A4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S</a:t>
                      </a: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CYP3A5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S</a:t>
                      </a: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CYP2B6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7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CYP2C9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CYP2C19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970"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Enzymes de Phase II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UDP </a:t>
                      </a: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Glucuronyl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-transférase</a:t>
                      </a: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Transporteurs membranaires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33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P-gp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 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8588" marR="6858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BCRP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rgbClr val="F17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</a:rPr>
                        <a:t>I ?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TimSpace"/>
                        <a:ea typeface="Times New Roman"/>
                        <a:cs typeface="Times New Roman"/>
                      </a:endParaRP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8588" marR="6858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600" y="6436983"/>
            <a:ext cx="7323138" cy="415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BCRP, 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breast</a:t>
            </a: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 cancer 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resistance</a:t>
            </a: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protein</a:t>
            </a: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 ; CYP, cytochrome ; I, inhibiteur ; S, Substrat ;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P-gp, P-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glycoprotein</a:t>
            </a: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 ; UGT, 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uridine</a:t>
            </a:r>
            <a:r>
              <a:rPr lang="fr-FR" sz="1050" dirty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 </a:t>
            </a:r>
            <a:r>
              <a:rPr lang="fr-FR" sz="1050" dirty="0" err="1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</a:rPr>
              <a:t>diphosphoglucuronide</a:t>
            </a:r>
            <a:endParaRPr lang="fr-FR" sz="240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5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Associations </a:t>
            </a:r>
            <a:r>
              <a:rPr lang="fr-FR" dirty="0" smtClean="0"/>
              <a:t>contre-indiquées</a:t>
            </a:r>
            <a:endParaRPr lang="fr-FR" dirty="0"/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30/12/2016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4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A4DC0-4681-4A01-99C3-7454DCB6C800}" type="slidenum">
              <a:rPr lang="fr-FR" altLang="fr-FR">
                <a:solidFill>
                  <a:srgbClr val="FFFFFF"/>
                </a:solidFill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 altLang="fr-FR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826570"/>
              </p:ext>
            </p:extLst>
          </p:nvPr>
        </p:nvGraphicFramePr>
        <p:xfrm>
          <a:off x="132654" y="1556792"/>
          <a:ext cx="8857211" cy="44779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342900" algn="r"/>
                          <a:tab pos="457200" algn="l"/>
                        </a:tabLst>
                      </a:pP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  <a:tabLst>
                          <a:tab pos="342900" algn="r"/>
                          <a:tab pos="457200" algn="l"/>
                        </a:tabLs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Antifongique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  <a:tabLst>
                          <a:tab pos="342900" algn="r"/>
                          <a:tab pos="457200" algn="l"/>
                        </a:tabLs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Effet sur concentrations</a:t>
                      </a:r>
                    </a:p>
                    <a:p>
                      <a:pPr>
                        <a:spcAft>
                          <a:spcPts val="100"/>
                        </a:spcAft>
                        <a:tabLst>
                          <a:tab pos="342900" algn="r"/>
                          <a:tab pos="457200" algn="l"/>
                        </a:tabLs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plasmatiques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  <a:tabLst>
                          <a:tab pos="342900" algn="r"/>
                          <a:tab pos="457200" algn="l"/>
                        </a:tabLs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Conséquences cliniques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Carbamazépine, 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phénobarbital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fr-F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primidone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Millepertuis 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Efavirenz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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FR" sz="16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efavirenz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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toxicité </a:t>
                      </a:r>
                      <a:r>
                        <a:rPr lang="fr-FR" sz="1600" kern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efavirenz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Etranavir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Ketoconazole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Nafcilline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Rifabutine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kern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Rifampicine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endParaRPr lang="fr-FR" sz="16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Ritonavir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&gt; 200mgx2/j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Ritonavir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&gt; 400 mgx2/j</a:t>
                      </a: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</a:t>
                      </a:r>
                      <a:r>
                        <a:rPr lang="fr-FR" sz="16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voriconazole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"/>
                        </a:spcAft>
                        <a:tabLst>
                          <a:tab pos="177800" algn="l"/>
                        </a:tabLst>
                      </a:pPr>
                      <a:r>
                        <a:rPr lang="fr-FR" sz="16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 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efficacité </a:t>
                      </a: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5" marR="6350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3913" y="6252946"/>
            <a:ext cx="7632700" cy="414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indent="228600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</a:t>
            </a: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</a:rPr>
              <a:t> : augmentation des concentrations plasmatiques, </a:t>
            </a: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</a:t>
            </a: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</a:rPr>
              <a:t> : diminution des concentrations plasmatiques</a:t>
            </a:r>
            <a:endParaRPr lang="fr-FR" sz="800" dirty="0">
              <a:solidFill>
                <a:prstClr val="black"/>
              </a:solidFill>
              <a:latin typeface="Arial Narrow" panose="020B0606020202030204" pitchFamily="34" charset="0"/>
              <a:ea typeface="Times New Roman" pitchFamily="18" charset="0"/>
              <a:sym typeface="Symbol" pitchFamily="18" charset="2"/>
            </a:endParaRPr>
          </a:p>
          <a:p>
            <a:pPr indent="228600" eaLnBrk="0" fontAlgn="auto" hangingPunct="0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* Lorsque l’interaction a été démontrée pour un antifongique </a:t>
            </a:r>
            <a:r>
              <a:rPr lang="fr-FR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azolé</a:t>
            </a: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, la contre-indication a été étendue à l’ensemble des antifongiques </a:t>
            </a:r>
            <a:r>
              <a:rPr lang="fr-FR" sz="105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azolés</a:t>
            </a: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2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Echinocandines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5-02-05 à 18.34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Biodisponibilité orale = 0 </a:t>
            </a:r>
          </a:p>
          <a:p>
            <a:r>
              <a:rPr lang="fr-FR" dirty="0" smtClean="0"/>
              <a:t>Cinétique linéaire IV</a:t>
            </a:r>
          </a:p>
          <a:p>
            <a:r>
              <a:rPr lang="fr-FR" altLang="fr-FR" dirty="0"/>
              <a:t>Médiocre diffusion </a:t>
            </a:r>
            <a:r>
              <a:rPr lang="fr-FR" altLang="fr-FR" dirty="0" smtClean="0"/>
              <a:t>LCS/urines</a:t>
            </a:r>
            <a:endParaRPr lang="fr-FR" altLang="fr-FR" dirty="0"/>
          </a:p>
          <a:p>
            <a:r>
              <a:rPr lang="fr-FR" dirty="0" smtClean="0"/>
              <a:t>Relative maniabilité avec autres classes</a:t>
            </a:r>
          </a:p>
          <a:p>
            <a:pPr lvl="1"/>
            <a:r>
              <a:rPr lang="fr-FR" dirty="0" smtClean="0"/>
              <a:t>Ciclosporine: pas de changement concentration</a:t>
            </a:r>
          </a:p>
          <a:p>
            <a:pPr lvl="1"/>
            <a:r>
              <a:rPr lang="fr-FR" dirty="0" err="1" smtClean="0"/>
              <a:t>Tacrolimus</a:t>
            </a:r>
            <a:r>
              <a:rPr lang="fr-FR" dirty="0" smtClean="0"/>
              <a:t>: ↗concentration: à doser</a:t>
            </a:r>
          </a:p>
          <a:p>
            <a:pPr lvl="1"/>
            <a:r>
              <a:rPr lang="fr-FR" dirty="0" smtClean="0"/>
              <a:t>Augmenter dose à 70 mg/j si </a:t>
            </a:r>
            <a:r>
              <a:rPr lang="fr-FR" dirty="0" err="1" smtClean="0"/>
              <a:t>co</a:t>
            </a:r>
            <a:r>
              <a:rPr lang="fr-FR" dirty="0" smtClean="0"/>
              <a:t>-admin avec </a:t>
            </a:r>
            <a:r>
              <a:rPr lang="fr-FR" dirty="0" err="1" smtClean="0"/>
              <a:t>Efavirenz</a:t>
            </a:r>
            <a:r>
              <a:rPr lang="fr-FR" dirty="0" smtClean="0"/>
              <a:t>, </a:t>
            </a:r>
            <a:r>
              <a:rPr lang="fr-FR" dirty="0" err="1" smtClean="0"/>
              <a:t>phenytoine</a:t>
            </a:r>
            <a:r>
              <a:rPr lang="fr-FR" dirty="0" smtClean="0"/>
              <a:t>, </a:t>
            </a:r>
            <a:r>
              <a:rPr lang="fr-FR" dirty="0" err="1" smtClean="0"/>
              <a:t>nevirapine</a:t>
            </a:r>
            <a:r>
              <a:rPr lang="fr-FR" dirty="0" smtClean="0"/>
              <a:t>, </a:t>
            </a:r>
            <a:r>
              <a:rPr lang="fr-FR" dirty="0" err="1" smtClean="0"/>
              <a:t>nelfinavir</a:t>
            </a:r>
            <a:r>
              <a:rPr lang="fr-FR" dirty="0" smtClean="0"/>
              <a:t>, </a:t>
            </a:r>
            <a:r>
              <a:rPr lang="fr-FR" dirty="0" err="1" smtClean="0"/>
              <a:t>carbamazepine</a:t>
            </a:r>
            <a:r>
              <a:rPr lang="fr-FR" dirty="0" smtClean="0"/>
              <a:t>, </a:t>
            </a:r>
            <a:r>
              <a:rPr lang="fr-FR" dirty="0" err="1" smtClean="0"/>
              <a:t>dexamethasone</a:t>
            </a:r>
            <a:r>
              <a:rPr lang="fr-FR" dirty="0" smtClean="0"/>
              <a:t>, rifampicine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Echinocandines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4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89372"/>
              </p:ext>
            </p:extLst>
          </p:nvPr>
        </p:nvGraphicFramePr>
        <p:xfrm>
          <a:off x="539552" y="1772816"/>
          <a:ext cx="7580351" cy="4387167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9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Vie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Liaison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HD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Caspofungine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Cancidas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puis 50-70mg/ J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mg/j (</a:t>
                      </a: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B/C)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Anidulafungine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Ecalta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200mg J1 puis 100 mg/j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28h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8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Micafungine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Mycamine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100-200 mg /j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12-15h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99 %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algn="ctr" defTabSz="914400" eaLnBrk="1" hangingPunct="1"/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lang="fr-FR" altLang="fr-F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5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Rezafungine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400 charge puis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200/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sem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130h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defTabSz="914400" eaLnBrk="1" hangingPunct="1"/>
                      <a:r>
                        <a:rPr lang="fr-FR" altLang="fr-F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Non</a:t>
                      </a:r>
                      <a:endParaRPr lang="fr-FR" altLang="fr-F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icrosoft YaHei" charset="-122"/>
                          <a:cs typeface="Calibri" panose="020F0502020204030204" pitchFamily="34" charset="0"/>
                        </a:rPr>
                        <a:t>non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altLang="fr-FR" dirty="0" err="1" smtClean="0"/>
              <a:t>Candines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780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Paramètre PK/PD</a:t>
            </a:r>
          </a:p>
          <a:p>
            <a:pPr lvl="1"/>
            <a:r>
              <a:rPr lang="fr-FR" dirty="0" err="1" smtClean="0"/>
              <a:t>Cmax</a:t>
            </a:r>
            <a:r>
              <a:rPr lang="fr-FR" dirty="0" smtClean="0"/>
              <a:t>/CMI et AUC/CMI</a:t>
            </a:r>
          </a:p>
          <a:p>
            <a:r>
              <a:rPr lang="fr-FR" dirty="0" smtClean="0"/>
              <a:t>Pratique courante d’augmenter les doses</a:t>
            </a:r>
          </a:p>
          <a:p>
            <a:pPr lvl="1"/>
            <a:r>
              <a:rPr lang="fr-FR" dirty="0" smtClean="0"/>
              <a:t>BMI élevés</a:t>
            </a:r>
          </a:p>
          <a:p>
            <a:pPr lvl="1"/>
            <a:r>
              <a:rPr lang="fr-FR" dirty="0" smtClean="0"/>
              <a:t>Patients critiques</a:t>
            </a:r>
          </a:p>
          <a:p>
            <a:pPr lvl="1"/>
            <a:r>
              <a:rPr lang="fr-FR" dirty="0" smtClean="0"/>
              <a:t>Infections difficiles à traiter</a:t>
            </a:r>
          </a:p>
          <a:p>
            <a:r>
              <a:rPr lang="fr-FR" dirty="0" smtClean="0"/>
              <a:t>Pas de corrélation nette taux sérique et </a:t>
            </a:r>
            <a:r>
              <a:rPr lang="fr-FR" dirty="0" err="1" smtClean="0"/>
              <a:t>outcome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Candines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Polyenes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Biodisponibilité orale = 0%</a:t>
            </a:r>
          </a:p>
          <a:p>
            <a:r>
              <a:rPr lang="fr-FR" dirty="0" smtClean="0"/>
              <a:t>Activité concentration dépendante</a:t>
            </a:r>
          </a:p>
          <a:p>
            <a:pPr lvl="1"/>
            <a:r>
              <a:rPr lang="fr-FR" dirty="0" smtClean="0"/>
              <a:t>Forte liaison protéique</a:t>
            </a:r>
          </a:p>
          <a:p>
            <a:pPr lvl="1"/>
            <a:r>
              <a:rPr lang="fr-FR" dirty="0" smtClean="0"/>
              <a:t>Non </a:t>
            </a:r>
            <a:r>
              <a:rPr lang="fr-FR" dirty="0" err="1" smtClean="0"/>
              <a:t>dialysable</a:t>
            </a:r>
            <a:endParaRPr lang="fr-FR" dirty="0" smtClean="0"/>
          </a:p>
          <a:p>
            <a:r>
              <a:rPr lang="fr-FR" dirty="0" smtClean="0"/>
              <a:t>1 molécule 3 formes galéniques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déoxycholate</a:t>
            </a:r>
            <a:r>
              <a:rPr lang="fr-FR" dirty="0" smtClean="0"/>
              <a:t> (</a:t>
            </a:r>
            <a:r>
              <a:rPr lang="fr-FR" dirty="0" err="1" smtClean="0"/>
              <a:t>fungizone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liposomale</a:t>
            </a:r>
            <a:r>
              <a:rPr lang="fr-FR" dirty="0" smtClean="0"/>
              <a:t> (</a:t>
            </a:r>
            <a:r>
              <a:rPr lang="fr-FR" dirty="0" err="1" smtClean="0"/>
              <a:t>ambisome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Ampho</a:t>
            </a:r>
            <a:r>
              <a:rPr lang="fr-FR" dirty="0" smtClean="0"/>
              <a:t> B </a:t>
            </a:r>
            <a:r>
              <a:rPr lang="fr-FR" dirty="0" err="1" smtClean="0"/>
              <a:t>lipid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(</a:t>
            </a:r>
            <a:r>
              <a:rPr lang="fr-FR" dirty="0" err="1" smtClean="0"/>
              <a:t>abelcet</a:t>
            </a:r>
            <a:r>
              <a:rPr lang="fr-FR" dirty="0" smtClean="0"/>
              <a:t>)</a:t>
            </a:r>
          </a:p>
          <a:p>
            <a:r>
              <a:rPr lang="fr-FR" dirty="0" smtClean="0"/>
              <a:t>Bonne diffusion tissulaire sauf</a:t>
            </a:r>
          </a:p>
          <a:p>
            <a:pPr lvl="1"/>
            <a:r>
              <a:rPr lang="fr-FR" dirty="0" smtClean="0"/>
              <a:t>LCS (formes lipidiques meilleures)</a:t>
            </a:r>
          </a:p>
          <a:p>
            <a:pPr lvl="1"/>
            <a:r>
              <a:rPr lang="fr-FR" dirty="0" smtClean="0"/>
              <a:t>Urines (</a:t>
            </a:r>
            <a:r>
              <a:rPr lang="fr-FR" dirty="0" err="1" smtClean="0"/>
              <a:t>déoxycholate</a:t>
            </a:r>
            <a:r>
              <a:rPr lang="fr-FR" dirty="0" smtClean="0"/>
              <a:t> correcte)</a:t>
            </a:r>
            <a:endParaRPr lang="fr-FR" dirty="0"/>
          </a:p>
        </p:txBody>
      </p:sp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Polyènes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03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Polyènes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Cmax</a:t>
            </a:r>
            <a:endParaRPr lang="fr-FR" dirty="0" smtClean="0"/>
          </a:p>
          <a:p>
            <a:pPr lvl="1"/>
            <a:r>
              <a:rPr lang="fr-FR" dirty="0" smtClean="0"/>
              <a:t>0,5-2</a:t>
            </a:r>
            <a:r>
              <a:rPr lang="fr-FR" dirty="0"/>
              <a:t> 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déoxycholate</a:t>
            </a:r>
            <a:r>
              <a:rPr lang="fr-FR" dirty="0"/>
              <a:t> (</a:t>
            </a:r>
            <a:r>
              <a:rPr lang="fr-FR" dirty="0" err="1"/>
              <a:t>fungizone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7-84 </a:t>
            </a:r>
            <a:r>
              <a:rPr lang="fr-FR" dirty="0" smtClean="0"/>
              <a:t>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liposomale</a:t>
            </a:r>
            <a:r>
              <a:rPr lang="fr-FR" dirty="0"/>
              <a:t> (</a:t>
            </a:r>
            <a:r>
              <a:rPr lang="fr-FR" dirty="0" err="1"/>
              <a:t>ambisome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2mg/l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(</a:t>
            </a:r>
            <a:r>
              <a:rPr lang="fr-FR" dirty="0" err="1"/>
              <a:t>abelcet</a:t>
            </a:r>
            <a:r>
              <a:rPr lang="fr-FR" dirty="0"/>
              <a:t>)</a:t>
            </a:r>
          </a:p>
          <a:p>
            <a:r>
              <a:rPr lang="fr-FR" dirty="0" smtClean="0"/>
              <a:t>Demie vie</a:t>
            </a:r>
          </a:p>
          <a:p>
            <a:pPr lvl="1"/>
            <a:r>
              <a:rPr lang="fr-FR" dirty="0" smtClean="0"/>
              <a:t>24h: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déoxycholate</a:t>
            </a:r>
            <a:r>
              <a:rPr lang="fr-FR" dirty="0"/>
              <a:t> (</a:t>
            </a:r>
            <a:r>
              <a:rPr lang="fr-FR" dirty="0" err="1"/>
              <a:t>fungizone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7-10h: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liposomale</a:t>
            </a:r>
            <a:r>
              <a:rPr lang="fr-FR" dirty="0"/>
              <a:t> (</a:t>
            </a:r>
            <a:r>
              <a:rPr lang="fr-FR" dirty="0" err="1"/>
              <a:t>ambisome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173h: </a:t>
            </a:r>
            <a:r>
              <a:rPr lang="fr-FR" dirty="0" err="1" smtClean="0"/>
              <a:t>Ampho</a:t>
            </a:r>
            <a:r>
              <a:rPr lang="fr-FR" dirty="0" smtClean="0"/>
              <a:t> </a:t>
            </a:r>
            <a:r>
              <a:rPr lang="fr-FR" dirty="0"/>
              <a:t>B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(</a:t>
            </a:r>
            <a:r>
              <a:rPr lang="fr-FR" dirty="0" err="1"/>
              <a:t>abelcet</a:t>
            </a:r>
            <a:r>
              <a:rPr lang="fr-FR" dirty="0"/>
              <a:t>)</a:t>
            </a:r>
          </a:p>
          <a:p>
            <a:r>
              <a:rPr lang="fr-FR" dirty="0" smtClean="0"/>
              <a:t>Pas </a:t>
            </a:r>
            <a:r>
              <a:rPr lang="fr-FR" dirty="0"/>
              <a:t>d'indication à des </a:t>
            </a:r>
            <a:r>
              <a:rPr lang="fr-FR" dirty="0" smtClean="0"/>
              <a:t>dosages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1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Fungizone</a:t>
            </a:r>
            <a:r>
              <a:rPr lang="fr-FR" dirty="0" smtClean="0"/>
              <a:t>: 0,7-1 mg/kg/j en 4 à 6h</a:t>
            </a:r>
          </a:p>
          <a:p>
            <a:pPr lvl="1"/>
            <a:r>
              <a:rPr lang="fr-FR" dirty="0" smtClean="0"/>
              <a:t>Apport hydro-sodé et potassium</a:t>
            </a:r>
          </a:p>
          <a:p>
            <a:pPr lvl="1"/>
            <a:r>
              <a:rPr lang="fr-FR" dirty="0" smtClean="0"/>
              <a:t>Dose-test de 1mg (sur 20-30mn)</a:t>
            </a:r>
          </a:p>
          <a:p>
            <a:pPr lvl="1"/>
            <a:r>
              <a:rPr lang="fr-FR" dirty="0" smtClean="0"/>
              <a:t>Toxicité: Hypokaliémie, </a:t>
            </a:r>
            <a:r>
              <a:rPr lang="fr-FR" dirty="0" err="1" smtClean="0"/>
              <a:t>Hypomagnésémie</a:t>
            </a:r>
            <a:r>
              <a:rPr lang="fr-FR" dirty="0" smtClean="0"/>
              <a:t>, Insuffisance rénale, Fièvre, Frissons lors de l’injection, Cytopénie</a:t>
            </a:r>
          </a:p>
          <a:p>
            <a:r>
              <a:rPr lang="fr-FR" dirty="0" err="1" smtClean="0"/>
              <a:t>Abelcet</a:t>
            </a:r>
            <a:r>
              <a:rPr lang="fr-FR" dirty="0" smtClean="0"/>
              <a:t>®: 5 mg/kg/j en 1h</a:t>
            </a:r>
          </a:p>
          <a:p>
            <a:pPr lvl="1"/>
            <a:r>
              <a:rPr lang="fr-FR" dirty="0" smtClean="0"/>
              <a:t>Toxicité idem mais moins fréquente/intense</a:t>
            </a:r>
          </a:p>
          <a:p>
            <a:r>
              <a:rPr lang="fr-FR" dirty="0" err="1" smtClean="0"/>
              <a:t>AmBisome</a:t>
            </a:r>
            <a:r>
              <a:rPr lang="fr-FR" dirty="0" smtClean="0"/>
              <a:t>® : 3 à 5 mg/kg/j en 1h</a:t>
            </a:r>
          </a:p>
          <a:p>
            <a:pPr lvl="1"/>
            <a:r>
              <a:rPr lang="fr-FR" dirty="0" smtClean="0"/>
              <a:t>Toxicité idem mais moins fréquente/intense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Polyènes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IV ou PO</a:t>
            </a:r>
          </a:p>
          <a:p>
            <a:pPr lvl="1"/>
            <a:r>
              <a:rPr lang="fr-FR" altLang="fr-FR" dirty="0"/>
              <a:t>Biodisponibilité orale   90%</a:t>
            </a:r>
          </a:p>
          <a:p>
            <a:pPr lvl="1"/>
            <a:r>
              <a:rPr lang="fr-FR" altLang="fr-FR" dirty="0">
                <a:sym typeface="Symbol" pitchFamily="18" charset="2"/>
              </a:rPr>
              <a:t>B</a:t>
            </a:r>
            <a:r>
              <a:rPr lang="fr-FR" altLang="fr-FR" dirty="0"/>
              <a:t>onne diffusion dans le LCS et l’urine</a:t>
            </a:r>
          </a:p>
          <a:p>
            <a:pPr lvl="1"/>
            <a:r>
              <a:rPr lang="fr-FR" altLang="fr-FR" dirty="0" smtClean="0"/>
              <a:t>10% liaison aux protéines plasmatiques</a:t>
            </a:r>
          </a:p>
          <a:p>
            <a:pPr lvl="1"/>
            <a:r>
              <a:rPr lang="fr-FR" altLang="fr-FR" dirty="0" smtClean="0"/>
              <a:t>Demi-vie 3-6 h </a:t>
            </a:r>
          </a:p>
          <a:p>
            <a:r>
              <a:rPr lang="fr-FR" dirty="0"/>
              <a:t>Posologie</a:t>
            </a:r>
          </a:p>
          <a:p>
            <a:pPr lvl="1"/>
            <a:r>
              <a:rPr lang="fr-FR" dirty="0"/>
              <a:t>100 mg/kg/24h En 3-4 prises/j</a:t>
            </a:r>
          </a:p>
          <a:p>
            <a:pPr lvl="2"/>
            <a:r>
              <a:rPr lang="fr-FR" dirty="0"/>
              <a:t>25 mg/kg/6h</a:t>
            </a:r>
          </a:p>
          <a:p>
            <a:r>
              <a:rPr lang="fr-FR" altLang="fr-FR" dirty="0" smtClean="0"/>
              <a:t>Toujours en association</a:t>
            </a:r>
          </a:p>
          <a:p>
            <a:pPr lvl="1"/>
            <a:r>
              <a:rPr lang="fr-FR" altLang="fr-FR" dirty="0" smtClean="0"/>
              <a:t>Sélection rapide de résistance si monothérapie</a:t>
            </a:r>
          </a:p>
          <a:p>
            <a:r>
              <a:rPr lang="fr-FR" altLang="fr-FR" dirty="0" smtClean="0"/>
              <a:t>Dosages sériques</a:t>
            </a:r>
          </a:p>
          <a:p>
            <a:pPr lvl="1"/>
            <a:r>
              <a:rPr lang="fr-FR" altLang="fr-FR" dirty="0" smtClean="0">
                <a:sym typeface="Symbol" pitchFamily="18" charset="2"/>
              </a:rPr>
              <a:t>Pic 2h après administration pour toxicité</a:t>
            </a:r>
          </a:p>
          <a:p>
            <a:pPr lvl="2"/>
            <a:r>
              <a:rPr lang="fr-FR" altLang="fr-FR" dirty="0" smtClean="0">
                <a:sym typeface="Symbol" pitchFamily="18" charset="2"/>
              </a:rPr>
              <a:t>Objectif &gt; 100 mg/l</a:t>
            </a:r>
          </a:p>
          <a:p>
            <a:pPr lvl="1"/>
            <a:r>
              <a:rPr lang="fr-FR" altLang="fr-FR" dirty="0" smtClean="0">
                <a:sym typeface="Symbol" pitchFamily="18" charset="2"/>
              </a:rPr>
              <a:t>Creux</a:t>
            </a:r>
          </a:p>
          <a:p>
            <a:pPr lvl="2"/>
            <a:r>
              <a:rPr lang="fr-FR" altLang="fr-FR" dirty="0" smtClean="0">
                <a:sym typeface="Symbol" pitchFamily="18" charset="2"/>
              </a:rPr>
              <a:t>Objectif &gt; 25 mg/l</a:t>
            </a:r>
            <a:endParaRPr lang="fr-FR" alt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435601" y="6237288"/>
            <a:ext cx="280880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 smtClean="0"/>
              <a:t>Vermes</a:t>
            </a:r>
            <a:r>
              <a:rPr lang="fr-FR" altLang="fr-FR" dirty="0" smtClean="0"/>
              <a:t> et </a:t>
            </a:r>
            <a:r>
              <a:rPr lang="fr-FR" altLang="fr-FR" dirty="0"/>
              <a:t>al. JAC </a:t>
            </a:r>
            <a:r>
              <a:rPr lang="fr-FR" altLang="fr-FR" dirty="0" smtClean="0"/>
              <a:t>2000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914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altLang="fr-FR" dirty="0" smtClean="0"/>
              <a:t>Toxicité hépatique et médullaire</a:t>
            </a:r>
          </a:p>
          <a:p>
            <a:pPr lvl="1"/>
            <a:r>
              <a:rPr lang="fr-FR" altLang="fr-FR" dirty="0" smtClean="0"/>
              <a:t>Conversion du 5FC en 5FU (intracellulaire ou si T flacons &gt; 25 °C)</a:t>
            </a:r>
          </a:p>
          <a:p>
            <a:r>
              <a:rPr lang="fr-FR" altLang="fr-FR" dirty="0" smtClean="0"/>
              <a:t>Toxicité gastro-intestinale</a:t>
            </a:r>
          </a:p>
          <a:p>
            <a:pPr lvl="1"/>
            <a:r>
              <a:rPr lang="fr-FR" altLang="fr-FR" dirty="0" smtClean="0"/>
              <a:t>- douleurs gastriques</a:t>
            </a:r>
          </a:p>
          <a:p>
            <a:pPr lvl="1"/>
            <a:r>
              <a:rPr lang="fr-FR" altLang="fr-FR" dirty="0" smtClean="0"/>
              <a:t>- entéro-(colite) </a:t>
            </a:r>
            <a:r>
              <a:rPr lang="fr-FR" altLang="fr-FR" dirty="0" err="1" smtClean="0"/>
              <a:t>ulcéro</a:t>
            </a:r>
            <a:r>
              <a:rPr lang="fr-FR" altLang="fr-FR" dirty="0" smtClean="0"/>
              <a:t>-membraneuse</a:t>
            </a:r>
          </a:p>
          <a:p>
            <a:pPr lvl="1"/>
            <a:r>
              <a:rPr lang="fr-FR" altLang="fr-FR" dirty="0" smtClean="0"/>
              <a:t>- (perforation)</a:t>
            </a:r>
          </a:p>
          <a:p>
            <a:r>
              <a:rPr lang="fr-FR" altLang="fr-FR" dirty="0" smtClean="0"/>
              <a:t>Toxicité hépatique si concentration &gt; 100 mg/l</a:t>
            </a:r>
          </a:p>
          <a:p>
            <a:r>
              <a:rPr lang="fr-FR" altLang="fr-FR" dirty="0" smtClean="0"/>
              <a:t>Toxicité hématologique:</a:t>
            </a:r>
          </a:p>
          <a:p>
            <a:pPr lvl="1"/>
            <a:r>
              <a:rPr lang="fr-FR" altLang="fr-FR" dirty="0" smtClean="0"/>
              <a:t>- leucopénie, agranulocytose</a:t>
            </a:r>
          </a:p>
          <a:p>
            <a:pPr lvl="1"/>
            <a:r>
              <a:rPr lang="fr-FR" altLang="fr-FR" dirty="0" smtClean="0"/>
              <a:t>- </a:t>
            </a:r>
            <a:r>
              <a:rPr lang="fr-FR" altLang="fr-FR" dirty="0" err="1" smtClean="0"/>
              <a:t>pancytopénie</a:t>
            </a:r>
            <a:endParaRPr lang="fr-FR" altLang="fr-FR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Flucytosine: effets secondaires</a:t>
            </a: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4499992" y="6118227"/>
            <a:ext cx="410445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Vermes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29868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 - IV</a:t>
            </a:r>
          </a:p>
          <a:p>
            <a:pPr lvl="1"/>
            <a:r>
              <a:rPr lang="fr-FR" dirty="0" smtClean="0"/>
              <a:t>300 mg 2x/j</a:t>
            </a:r>
          </a:p>
          <a:p>
            <a:r>
              <a:rPr lang="fr-FR" dirty="0" smtClean="0"/>
              <a:t>PK pas clair, AUC/CMI ou </a:t>
            </a:r>
            <a:r>
              <a:rPr lang="fr-FR" dirty="0" err="1" smtClean="0"/>
              <a:t>Cmax</a:t>
            </a:r>
            <a:r>
              <a:rPr lang="fr-FR" dirty="0" smtClean="0"/>
              <a:t>/CMI</a:t>
            </a:r>
          </a:p>
          <a:p>
            <a:r>
              <a:rPr lang="fr-FR" dirty="0" smtClean="0"/>
              <a:t>99% liaison protéines</a:t>
            </a:r>
          </a:p>
          <a:p>
            <a:r>
              <a:rPr lang="fr-FR" dirty="0" smtClean="0"/>
              <a:t>½: 20h</a:t>
            </a:r>
          </a:p>
          <a:p>
            <a:r>
              <a:rPr lang="fr-FR" dirty="0" smtClean="0"/>
              <a:t>Cinétique linéaire</a:t>
            </a:r>
          </a:p>
          <a:p>
            <a:r>
              <a:rPr lang="fr-FR" dirty="0"/>
              <a:t>E</a:t>
            </a:r>
            <a:r>
              <a:rPr lang="fr-FR" dirty="0" smtClean="0"/>
              <a:t>limination biliaire</a:t>
            </a:r>
            <a:endParaRPr lang="fr-FR" dirty="0"/>
          </a:p>
          <a:p>
            <a:r>
              <a:rPr lang="fr-FR" dirty="0" smtClean="0"/>
              <a:t>Substrat et inhibiteur 3A4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Ibrexafungerp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44009" y="6011996"/>
            <a:ext cx="230425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smtClean="0"/>
              <a:t>FDA </a:t>
            </a:r>
            <a:r>
              <a:rPr lang="fr-FR" altLang="fr-FR" dirty="0" err="1" smtClean="0"/>
              <a:t>review</a:t>
            </a:r>
            <a:r>
              <a:rPr lang="fr-FR" altLang="fr-FR" dirty="0" smtClean="0"/>
              <a:t> 2021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688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Paramètres PK/PD, prédictifs de</a:t>
            </a:r>
            <a:br>
              <a:rPr lang="fr-FR" altLang="fr-FR" smtClean="0"/>
            </a:br>
            <a:r>
              <a:rPr lang="fr-FR" altLang="fr-FR" smtClean="0"/>
              <a:t>- l’efficacité bactério-clinique</a:t>
            </a:r>
            <a:br>
              <a:rPr lang="fr-FR" altLang="fr-FR" smtClean="0"/>
            </a:br>
            <a:r>
              <a:rPr lang="fr-FR" altLang="fr-FR" smtClean="0"/>
              <a:t>- de la prévention de l’émergence de résistance</a:t>
            </a:r>
          </a:p>
          <a:p>
            <a:r>
              <a:rPr lang="fr-FR" altLang="fr-FR" smtClean="0"/>
              <a:t>….par famille d’anti-infectieux.</a:t>
            </a:r>
          </a:p>
          <a:p>
            <a:r>
              <a:rPr lang="fr-FR" altLang="fr-FR" smtClean="0"/>
              <a:t>Ces paramètres intègrent </a:t>
            </a:r>
            <a:br>
              <a:rPr lang="fr-FR" altLang="fr-FR" smtClean="0"/>
            </a:br>
            <a:r>
              <a:rPr lang="fr-FR" altLang="fr-FR" smtClean="0"/>
              <a:t>- la pharmacocinétique (concentrations et ASC)</a:t>
            </a:r>
            <a:br>
              <a:rPr lang="fr-FR" altLang="fr-FR" smtClean="0"/>
            </a:br>
            <a:r>
              <a:rPr lang="fr-FR" altLang="fr-FR" smtClean="0"/>
              <a:t>- la microbiologie (CMI)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Pharmacodynamie</a:t>
            </a:r>
            <a:endParaRPr lang="fr-FR" dirty="0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40125" y="6433934"/>
            <a:ext cx="1518429" cy="369332"/>
          </a:xfr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a-DK" altLang="fr-FR" sz="1800" dirty="0">
                <a:latin typeface="Arial" charset="0"/>
                <a:cs typeface="Arial" charset="0"/>
              </a:rPr>
              <a:t>Diapo F. Jehl</a:t>
            </a:r>
            <a:endParaRPr lang="fr-FR" altLang="fr-FR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 PO</a:t>
            </a:r>
          </a:p>
          <a:p>
            <a:r>
              <a:rPr lang="fr-FR" dirty="0" smtClean="0"/>
              <a:t>½ vie: 20-30h</a:t>
            </a:r>
          </a:p>
          <a:p>
            <a:r>
              <a:rPr lang="fr-FR" dirty="0" smtClean="0"/>
              <a:t>Biodisponibilité 68% si prise pendant un repas</a:t>
            </a:r>
          </a:p>
          <a:p>
            <a:r>
              <a:rPr lang="fr-FR" dirty="0" smtClean="0"/>
              <a:t>Dose de charge 150 mg x2 J1 puis 90 mgx2/j</a:t>
            </a:r>
          </a:p>
          <a:p>
            <a:r>
              <a:rPr lang="fr-FR" dirty="0" smtClean="0"/>
              <a:t>Inhibiteur faible 3A4</a:t>
            </a:r>
          </a:p>
          <a:p>
            <a:r>
              <a:rPr lang="fr-FR" dirty="0" smtClean="0"/>
              <a:t>Interactions </a:t>
            </a:r>
            <a:r>
              <a:rPr lang="fr-FR" dirty="0"/>
              <a:t>médicamenteuses: </a:t>
            </a:r>
            <a:r>
              <a:rPr lang="fr-FR" dirty="0" err="1" smtClean="0"/>
              <a:t>teriflunomide</a:t>
            </a:r>
            <a:r>
              <a:rPr lang="fr-FR" dirty="0" smtClean="0"/>
              <a:t> ,  </a:t>
            </a:r>
            <a:r>
              <a:rPr lang="fr-FR" dirty="0" err="1" smtClean="0"/>
              <a:t>leflunomide</a:t>
            </a:r>
            <a:r>
              <a:rPr lang="fr-FR" dirty="0" smtClean="0"/>
              <a:t>, CBD, THC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Olorofilm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9992" y="6118227"/>
            <a:ext cx="410445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Negri et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al,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JID 2018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IV ou PO</a:t>
            </a:r>
          </a:p>
          <a:p>
            <a:pPr lvl="1"/>
            <a:r>
              <a:rPr lang="fr-FR" dirty="0" smtClean="0"/>
              <a:t>600mg/ 3h IV ou 500 mg x1/j</a:t>
            </a:r>
          </a:p>
          <a:p>
            <a:pPr lvl="1"/>
            <a:r>
              <a:rPr lang="fr-FR" dirty="0" err="1" smtClean="0"/>
              <a:t>Biodisponibilté</a:t>
            </a:r>
            <a:r>
              <a:rPr lang="fr-FR" dirty="0" smtClean="0"/>
              <a:t> 90%</a:t>
            </a:r>
          </a:p>
          <a:p>
            <a:pPr lvl="1"/>
            <a:r>
              <a:rPr lang="fr-FR" dirty="0" smtClean="0"/>
              <a:t>½ vie 47-60h</a:t>
            </a:r>
          </a:p>
          <a:p>
            <a:pPr lvl="1"/>
            <a:r>
              <a:rPr lang="fr-FR" dirty="0" smtClean="0"/>
              <a:t>AUC/CMI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Fos(</a:t>
            </a:r>
            <a:r>
              <a:rPr lang="fr-FR" dirty="0" err="1" smtClean="0"/>
              <a:t>manogepix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35601" y="5805264"/>
            <a:ext cx="2808808" cy="92333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 smtClean="0"/>
              <a:t>Cornely</a:t>
            </a:r>
            <a:r>
              <a:rPr lang="fr-FR" altLang="fr-FR" dirty="0" smtClean="0"/>
              <a:t> et </a:t>
            </a:r>
            <a:r>
              <a:rPr lang="fr-FR" altLang="fr-FR" dirty="0"/>
              <a:t>al. JAC </a:t>
            </a:r>
            <a:r>
              <a:rPr lang="fr-FR" altLang="fr-FR" dirty="0" smtClean="0"/>
              <a:t>2023</a:t>
            </a:r>
          </a:p>
          <a:p>
            <a:r>
              <a:rPr lang="fr-FR" altLang="fr-FR" dirty="0" smtClean="0"/>
              <a:t>Zhao AAC 019</a:t>
            </a:r>
          </a:p>
          <a:p>
            <a:r>
              <a:rPr lang="fr-FR" altLang="fr-FR" dirty="0" smtClean="0"/>
              <a:t>Zhao AAC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166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des AF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Amphotéricine</a:t>
            </a:r>
            <a:r>
              <a:rPr lang="fr-FR" dirty="0" smtClean="0"/>
              <a:t> B </a:t>
            </a:r>
            <a:r>
              <a:rPr lang="fr-FR" dirty="0" err="1" smtClean="0"/>
              <a:t>liposomale</a:t>
            </a:r>
            <a:r>
              <a:rPr lang="fr-FR" dirty="0" smtClean="0"/>
              <a:t>: 3 à 5 mg/kg/j </a:t>
            </a:r>
            <a:r>
              <a:rPr lang="fr-FR" dirty="0"/>
              <a:t>selon l’indication</a:t>
            </a:r>
            <a:endParaRPr lang="fr-FR" dirty="0" smtClean="0"/>
          </a:p>
          <a:p>
            <a:r>
              <a:rPr lang="fr-FR" dirty="0" smtClean="0"/>
              <a:t>5 </a:t>
            </a:r>
            <a:r>
              <a:rPr lang="fr-FR" dirty="0" err="1" smtClean="0"/>
              <a:t>fluorocytosine</a:t>
            </a:r>
            <a:r>
              <a:rPr lang="fr-FR" dirty="0" smtClean="0"/>
              <a:t>: 100 mg/kg/j</a:t>
            </a:r>
          </a:p>
          <a:p>
            <a:r>
              <a:rPr lang="fr-FR" dirty="0" err="1" smtClean="0"/>
              <a:t>Candines</a:t>
            </a:r>
            <a:endParaRPr lang="fr-FR" dirty="0" smtClean="0"/>
          </a:p>
          <a:p>
            <a:pPr lvl="1"/>
            <a:r>
              <a:rPr lang="fr-FR" dirty="0" err="1" smtClean="0"/>
              <a:t>Caspo</a:t>
            </a:r>
            <a:r>
              <a:rPr lang="fr-FR" dirty="0" smtClean="0"/>
              <a:t>: 70 mg J1 puis 50 à 70 mg/j selon le poids</a:t>
            </a:r>
          </a:p>
          <a:p>
            <a:pPr lvl="1"/>
            <a:r>
              <a:rPr lang="fr-FR" dirty="0" smtClean="0"/>
              <a:t>Mica:  50 à 150 mg/j selon l’indication</a:t>
            </a:r>
          </a:p>
          <a:p>
            <a:pPr lvl="1"/>
            <a:r>
              <a:rPr lang="fr-FR" dirty="0" err="1" smtClean="0"/>
              <a:t>Anidula</a:t>
            </a:r>
            <a:r>
              <a:rPr lang="fr-FR" dirty="0" smtClean="0"/>
              <a:t>: 200 mg J1 puis 100 mg/j</a:t>
            </a:r>
          </a:p>
          <a:p>
            <a:pPr lvl="1"/>
            <a:r>
              <a:rPr lang="fr-FR" dirty="0" smtClean="0"/>
              <a:t>Reza: 40 J1 puis 200mg/</a:t>
            </a:r>
            <a:r>
              <a:rPr lang="fr-FR" dirty="0" err="1" smtClean="0"/>
              <a:t>sem</a:t>
            </a:r>
            <a:endParaRPr lang="fr-FR" dirty="0" smtClean="0"/>
          </a:p>
          <a:p>
            <a:r>
              <a:rPr lang="fr-FR" dirty="0" err="1" smtClean="0"/>
              <a:t>Azolé</a:t>
            </a:r>
            <a:endParaRPr lang="fr-FR" dirty="0" smtClean="0"/>
          </a:p>
          <a:p>
            <a:pPr lvl="1"/>
            <a:r>
              <a:rPr lang="fr-FR" dirty="0" err="1" smtClean="0"/>
              <a:t>Fluco</a:t>
            </a:r>
            <a:r>
              <a:rPr lang="fr-FR" dirty="0" smtClean="0"/>
              <a:t>: 100 à 800mg J1 puis 100 à 400 mg selon l’indication</a:t>
            </a:r>
          </a:p>
          <a:p>
            <a:pPr lvl="1"/>
            <a:r>
              <a:rPr lang="fr-FR" dirty="0" err="1" smtClean="0"/>
              <a:t>Itra</a:t>
            </a:r>
            <a:r>
              <a:rPr lang="fr-FR" dirty="0" smtClean="0"/>
              <a:t>: 100 à 400 mg/j selon l’indication</a:t>
            </a:r>
          </a:p>
          <a:p>
            <a:pPr lvl="1"/>
            <a:r>
              <a:rPr lang="fr-FR" dirty="0" err="1" smtClean="0"/>
              <a:t>Vori</a:t>
            </a:r>
            <a:r>
              <a:rPr lang="fr-FR" dirty="0" smtClean="0"/>
              <a:t>: 6mg/kg/12h J1 puis 4 mg/kg/12h</a:t>
            </a:r>
          </a:p>
          <a:p>
            <a:pPr lvl="1"/>
            <a:r>
              <a:rPr lang="fr-FR" dirty="0" err="1" smtClean="0"/>
              <a:t>Posaco</a:t>
            </a:r>
            <a:r>
              <a:rPr lang="fr-FR" dirty="0" smtClean="0"/>
              <a:t> </a:t>
            </a:r>
            <a:r>
              <a:rPr lang="fr-FR" dirty="0" err="1" smtClean="0"/>
              <a:t>cp</a:t>
            </a:r>
            <a:r>
              <a:rPr lang="fr-FR" dirty="0" smtClean="0"/>
              <a:t>: 300 mg/12h J1 puis 300 mg/j </a:t>
            </a:r>
          </a:p>
          <a:p>
            <a:pPr lvl="1"/>
            <a:r>
              <a:rPr lang="fr-FR" dirty="0" err="1" smtClean="0"/>
              <a:t>Isavuco</a:t>
            </a:r>
            <a:r>
              <a:rPr lang="fr-FR" dirty="0" smtClean="0"/>
              <a:t>: 200mg/8h J1-J2 puis 200 mg/24h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Posologies initiales « standard » adulte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Dosage du taux résiduel des </a:t>
            </a:r>
            <a:r>
              <a:rPr lang="fr-FR" dirty="0" err="1" smtClean="0"/>
              <a:t>azolés</a:t>
            </a:r>
            <a:endParaRPr lang="fr-FR" dirty="0"/>
          </a:p>
        </p:txBody>
      </p:sp>
      <p:sp>
        <p:nvSpPr>
          <p:cNvPr id="5120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1115616" y="1600200"/>
            <a:ext cx="3810000" cy="4114800"/>
          </a:xfrm>
        </p:spPr>
        <p:txBody>
          <a:bodyPr/>
          <a:lstStyle/>
          <a:p>
            <a:r>
              <a:rPr lang="fr-FR" altLang="fr-FR" dirty="0" smtClean="0"/>
              <a:t>Efficacité: résiduel, borne minimum</a:t>
            </a:r>
          </a:p>
          <a:p>
            <a:pPr lvl="1"/>
            <a:r>
              <a:rPr lang="fr-FR" altLang="fr-FR" dirty="0" smtClean="0"/>
              <a:t>Voriconazole</a:t>
            </a:r>
          </a:p>
          <a:p>
            <a:pPr lvl="1"/>
            <a:r>
              <a:rPr lang="fr-FR" altLang="fr-FR" dirty="0" err="1" smtClean="0"/>
              <a:t>Posaconazole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Itraconazole</a:t>
            </a:r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334000" y="1600200"/>
            <a:ext cx="3810000" cy="4114800"/>
          </a:xfrm>
        </p:spPr>
        <p:txBody>
          <a:bodyPr/>
          <a:lstStyle/>
          <a:p>
            <a:r>
              <a:rPr lang="fr-FR" altLang="fr-FR" smtClean="0"/>
              <a:t>Toxicité: résiduel, borne maximum</a:t>
            </a:r>
          </a:p>
          <a:p>
            <a:pPr lvl="1"/>
            <a:r>
              <a:rPr lang="fr-FR" altLang="fr-FR" smtClean="0"/>
              <a:t>Voriconazole</a:t>
            </a:r>
          </a:p>
          <a:p>
            <a:pPr lvl="1"/>
            <a:endParaRPr lang="fr-FR" altLang="fr-FR" smtClean="0"/>
          </a:p>
          <a:p>
            <a:endParaRPr lang="fr-F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0032" y="6488668"/>
            <a:ext cx="418576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Slides ecil-leukaemia.com/</a:t>
            </a:r>
            <a:r>
              <a:rPr lang="en-US" dirty="0" err="1"/>
              <a:t>ecil</a:t>
            </a:r>
            <a:r>
              <a:rPr lang="en-US" dirty="0"/>
              <a:t> 6 (2015)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15249"/>
              </p:ext>
            </p:extLst>
          </p:nvPr>
        </p:nvGraphicFramePr>
        <p:xfrm>
          <a:off x="1258696" y="3909425"/>
          <a:ext cx="725176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Minimum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prophylaxie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Minimum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curatif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Maximum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600" baseline="300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 dosage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(avec dose de charge)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Itraconazole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&gt;0,5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1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&lt;4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J5-7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Posaconazole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&gt;0,7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</a:t>
                      </a:r>
                      <a:r>
                        <a:rPr lang="fr-FR" sz="1600" baseline="0" dirty="0" smtClean="0">
                          <a:latin typeface="Calibri" panose="020F0502020204030204" pitchFamily="34" charset="0"/>
                        </a:rPr>
                        <a:t>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J3 (</a:t>
                      </a:r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) – J5-7 (solution)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Voriconazole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&gt;1-2 mg/l*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&lt;5-6 mg/l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J2-5 ou 5</a:t>
                      </a:r>
                      <a:r>
                        <a:rPr lang="fr-FR" sz="1600" baseline="30000" dirty="0" smtClean="0"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 dose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latin typeface="Calibri" panose="020F0502020204030204" pitchFamily="34" charset="0"/>
                        </a:rPr>
                        <a:t>Isavuconazole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Pas de données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&gt; 2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5 mg/l**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j5</a:t>
                      </a:r>
                      <a:endParaRPr lang="fr-FR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0261" y="6172699"/>
            <a:ext cx="475791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  <a:cs typeface="+mn-cs"/>
              </a:rPr>
              <a:t>* si forme sévère viser taux &gt; </a:t>
            </a:r>
            <a:r>
              <a:rPr lang="fr-FR" altLang="fr-FR" sz="20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2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</a:pPr>
            <a:r>
              <a:rPr lang="fr-FR" altLang="fr-FR" sz="2000" dirty="0">
                <a:solidFill>
                  <a:prstClr val="black"/>
                </a:solidFill>
                <a:latin typeface="Calibri" pitchFamily="34" charset="0"/>
              </a:rPr>
              <a:t>**: proposition </a:t>
            </a:r>
            <a:r>
              <a:rPr lang="fr-FR" altLang="fr-FR" sz="2000" dirty="0" smtClean="0">
                <a:solidFill>
                  <a:prstClr val="black"/>
                </a:solidFill>
                <a:latin typeface="Calibri" pitchFamily="34" charset="0"/>
              </a:rPr>
              <a:t>Lilloise</a:t>
            </a:r>
            <a:endParaRPr lang="fr-FR" altLang="fr-FR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60832"/>
              </p:ext>
            </p:extLst>
          </p:nvPr>
        </p:nvGraphicFramePr>
        <p:xfrm>
          <a:off x="250095" y="1844824"/>
          <a:ext cx="8786685" cy="258572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Famille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Paramètre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Aspergillus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Candida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Effet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Post ATB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Azolés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AUC/CMI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Candines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</a:t>
                      </a:r>
                      <a:r>
                        <a:rPr kumimoji="0" lang="fr-FR" altLang="fr-FR" sz="19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max</a:t>
                      </a: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/CMI- AUC/CMI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Flucytosine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T/CMI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Fongistatique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Non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Polyènes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</a:t>
                      </a:r>
                      <a:r>
                        <a:rPr kumimoji="0" lang="fr-FR" altLang="fr-FR" sz="2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max</a:t>
                      </a: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/CMI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&gt;4/ Lipidique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Fongicide</a:t>
                      </a:r>
                      <a:endParaRPr kumimoji="0" lang="fr-FR" altLang="fr-FR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Oui</a:t>
                      </a:r>
                      <a:endParaRPr kumimoji="0" lang="fr-FR" altLang="fr-F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643438" y="6165850"/>
            <a:ext cx="4248150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Sinnollareddy</a:t>
            </a:r>
            <a:r>
              <a:rPr lang="fr-FR" altLang="fr-FR" dirty="0"/>
              <a:t> M, et al. IJAA </a:t>
            </a:r>
            <a:r>
              <a:rPr lang="fr-FR" altLang="fr-FR" dirty="0" smtClean="0"/>
              <a:t>2012</a:t>
            </a:r>
          </a:p>
          <a:p>
            <a:r>
              <a:rPr lang="fr-FR" altLang="fr-FR" dirty="0" err="1"/>
              <a:t>Carmo</a:t>
            </a:r>
            <a:r>
              <a:rPr lang="fr-FR" altLang="fr-FR" dirty="0"/>
              <a:t> et al. </a:t>
            </a:r>
            <a:r>
              <a:rPr lang="fr-FR" altLang="fr-FR" dirty="0" err="1"/>
              <a:t>Antibiotics</a:t>
            </a:r>
            <a:r>
              <a:rPr lang="fr-FR" altLang="fr-FR" dirty="0"/>
              <a:t> </a:t>
            </a:r>
            <a:r>
              <a:rPr lang="fr-FR" altLang="fr-FR" dirty="0" smtClean="0"/>
              <a:t>2023</a:t>
            </a:r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PK des antifongiques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5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836613"/>
            <a:ext cx="8275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fr-FR" altLang="fr-FR" sz="4000" dirty="0">
              <a:solidFill>
                <a:srgbClr val="FF0066"/>
              </a:solidFill>
              <a:latin typeface="Calibri" pitchFamily="32" charset="0"/>
            </a:endParaRPr>
          </a:p>
        </p:txBody>
      </p:sp>
      <p:graphicFrame>
        <p:nvGraphicFramePr>
          <p:cNvPr id="348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92445"/>
              </p:ext>
            </p:extLst>
          </p:nvPr>
        </p:nvGraphicFramePr>
        <p:xfrm>
          <a:off x="972447" y="2204864"/>
          <a:ext cx="7754735" cy="3141604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56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Humeur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acqueuse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LCS*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SNC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(Abcès)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poumon 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endParaRPr kumimoji="0" lang="fr-FR" altLang="fr-FR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Foie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Rein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Urines</a:t>
                      </a: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AMB-L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946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Voriconazole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Posaconazole</a:t>
                      </a: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Isavuconazole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Candines 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+/-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Flucytosine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66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icrosoft YaHei" charset="-122"/>
                        <a:cs typeface="Calibri" panose="020F0502020204030204" pitchFamily="34" charset="0"/>
                      </a:endParaRPr>
                    </a:p>
                  </a:txBody>
                  <a:tcPr marT="62676" marB="46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921" name="Text Box 105"/>
          <p:cNvSpPr txBox="1">
            <a:spLocks noChangeArrowheads="1"/>
          </p:cNvSpPr>
          <p:nvPr/>
        </p:nvSpPr>
        <p:spPr bwMode="auto">
          <a:xfrm>
            <a:off x="179388" y="5805488"/>
            <a:ext cx="5545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66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dirty="0"/>
              <a:t>* </a:t>
            </a:r>
            <a:r>
              <a:rPr lang="fr-FR" altLang="fr-FR"/>
              <a:t>Pénétration </a:t>
            </a:r>
            <a:r>
              <a:rPr lang="fr-FR" altLang="fr-FR" smtClean="0"/>
              <a:t>LCS// </a:t>
            </a:r>
            <a:r>
              <a:rPr lang="fr-FR" altLang="fr-FR" dirty="0"/>
              <a:t>inflammation au  niveau   BHM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ATF : diffusion tissulaire  </a:t>
            </a:r>
            <a:endParaRPr lang="fr-FR" dirty="0"/>
          </a:p>
        </p:txBody>
      </p:sp>
      <p:sp>
        <p:nvSpPr>
          <p:cNvPr id="7" name="Text Box 109"/>
          <p:cNvSpPr txBox="1">
            <a:spLocks noChangeArrowheads="1"/>
          </p:cNvSpPr>
          <p:nvPr/>
        </p:nvSpPr>
        <p:spPr bwMode="auto">
          <a:xfrm>
            <a:off x="5724525" y="5975678"/>
            <a:ext cx="2519883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Lewis </a:t>
            </a:r>
            <a:r>
              <a:rPr lang="en-US" dirty="0"/>
              <a:t>Mayo CP 2011</a:t>
            </a:r>
          </a:p>
          <a:p>
            <a:r>
              <a:rPr lang="fr-FR" altLang="fr-FR" dirty="0" err="1"/>
              <a:t>Felton</a:t>
            </a:r>
            <a:r>
              <a:rPr lang="fr-FR" altLang="fr-FR" dirty="0"/>
              <a:t> </a:t>
            </a:r>
            <a:r>
              <a:rPr lang="fr-FR" altLang="fr-FR" dirty="0" smtClean="0"/>
              <a:t>CMR </a:t>
            </a:r>
            <a:r>
              <a:rPr lang="fr-FR" altLang="fr-F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038963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32984"/>
              </p:ext>
            </p:extLst>
          </p:nvPr>
        </p:nvGraphicFramePr>
        <p:xfrm>
          <a:off x="107504" y="1844824"/>
          <a:ext cx="8905348" cy="363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2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802">
                  <a:extLst>
                    <a:ext uri="{9D8B030D-6E8A-4147-A177-3AD203B41FA5}">
                      <a16:colId xmlns:a16="http://schemas.microsoft.com/office/drawing/2014/main" val="971775589"/>
                    </a:ext>
                  </a:extLst>
                </a:gridCol>
              </a:tblGrid>
              <a:tr h="48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Antiviraux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liposomale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Anidula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Caspo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Vorico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 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Ciclovirs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Efavirenz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▲doses </a:t>
                      </a:r>
                      <a:r>
                        <a:rPr lang="fr-FR" sz="1600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endParaRPr lang="fr-FR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Foscarnet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Zidovudine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Fosamprénavir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Atazanavir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Ritonavir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 x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2/j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Ritonavir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 mg x 2/j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■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934"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Etravirine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▲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médicamenteuses  des antifongiques systémiques, un exemple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36550" y="6453336"/>
            <a:ext cx="835025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▲</a:t>
            </a:r>
            <a:r>
              <a:rPr lang="fr-FR" sz="1600" dirty="0">
                <a:latin typeface="Arial Narrow" panose="020B0606020202030204" pitchFamily="34" charset="0"/>
                <a:ea typeface="Calibri"/>
                <a:cs typeface="Times New Roman"/>
              </a:rPr>
              <a:t>Contre-indication  </a:t>
            </a:r>
            <a:r>
              <a:rPr lang="fr-FR" sz="16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  <a:sym typeface="Wingdings"/>
              </a:rPr>
              <a:t></a:t>
            </a:r>
            <a:r>
              <a:rPr lang="fr-FR" sz="16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600" dirty="0">
                <a:latin typeface="Arial Narrow" panose="020B0606020202030204" pitchFamily="34" charset="0"/>
                <a:ea typeface="Calibri"/>
                <a:cs typeface="Times New Roman"/>
              </a:rPr>
              <a:t>Association déconseillée ■ Précaution d'emploi</a:t>
            </a:r>
            <a:r>
              <a:rPr lang="fr-FR" sz="1600" baseline="30000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fr-FR" sz="1600" dirty="0">
                <a:latin typeface="Arial Narrow" panose="020B0606020202030204" pitchFamily="34" charset="0"/>
                <a:ea typeface="Calibri"/>
                <a:cs typeface="Times New Roman"/>
              </a:rPr>
              <a:t>/ A prendre en compte</a:t>
            </a:r>
            <a:r>
              <a:rPr lang="en-US" sz="1600" dirty="0">
                <a:latin typeface="Arial Narrow" panose="020B0606020202030204" pitchFamily="34" charset="0"/>
                <a:ea typeface="Calibri"/>
                <a:cs typeface="Times New Roman"/>
              </a:rPr>
              <a:t> 	</a:t>
            </a:r>
            <a:endParaRPr lang="fr-FR" sz="16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7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02743"/>
              </p:ext>
            </p:extLst>
          </p:nvPr>
        </p:nvGraphicFramePr>
        <p:xfrm>
          <a:off x="336550" y="1556792"/>
          <a:ext cx="7981712" cy="47820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0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7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802">
                  <a:extLst>
                    <a:ext uri="{9D8B030D-6E8A-4147-A177-3AD203B41FA5}">
                      <a16:colId xmlns:a16="http://schemas.microsoft.com/office/drawing/2014/main" val="1238194341"/>
                    </a:ext>
                  </a:extLst>
                </a:gridCol>
              </a:tblGrid>
              <a:tr h="41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Antibiotiques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liposomale 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Anidula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Caspo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Fluco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Itra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Isavuco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Aminosides</a:t>
                      </a: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Clarithromycine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Erythromycine  </a:t>
                      </a: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 Forme IV</a:t>
                      </a:r>
                      <a:r>
                        <a:rPr lang="fr-FR" sz="16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Nafcilline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Moxifloxacine</a:t>
                      </a: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Rifabutine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Rifampicine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 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Spiramycine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IV</a:t>
                      </a: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Antiparasitaires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Luméfantrine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Halofantrine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▲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Pentamidine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Antifongiques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Azolés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r>
                        <a:rPr lang="fr-FR" sz="1600" dirty="0" err="1" smtClean="0">
                          <a:effectLst/>
                          <a:latin typeface="Arial Narrow" panose="020B0606020202030204" pitchFamily="34" charset="0"/>
                        </a:rPr>
                        <a:t>Itra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r>
                        <a:rPr lang="fr-FR" sz="1600" dirty="0" err="1" smtClean="0">
                          <a:effectLst/>
                          <a:latin typeface="Arial Narrow" panose="020B0606020202030204" pitchFamily="34" charset="0"/>
                        </a:rPr>
                        <a:t>Vori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r>
                        <a:rPr lang="fr-FR" sz="1600" dirty="0" err="1" smtClean="0">
                          <a:effectLst/>
                          <a:latin typeface="Arial Narrow" panose="020B0606020202030204" pitchFamily="34" charset="0"/>
                        </a:rPr>
                        <a:t>Fluco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Ampho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6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sym typeface="Wingdings"/>
                        </a:rPr>
                        <a:t>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7527" marR="575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Interactions médicamenteuses  des antifongiques systémiques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36550" y="6350170"/>
            <a:ext cx="8350250" cy="357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▲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Contre-indication  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/>
              </a:rPr>
              <a:t>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déconseillée ■ Précaution d'emploi</a:t>
            </a: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A prendre en compte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Polyènes</a:t>
            </a:r>
            <a:endParaRPr lang="fr-FR" dirty="0" smtClean="0"/>
          </a:p>
          <a:p>
            <a:pPr lvl="1"/>
            <a:r>
              <a:rPr lang="fr-FR" dirty="0" smtClean="0"/>
              <a:t>+: large spectre, pas de monitorage</a:t>
            </a:r>
          </a:p>
          <a:p>
            <a:pPr lvl="1"/>
            <a:r>
              <a:rPr lang="fr-FR" dirty="0" smtClean="0"/>
              <a:t>-: toxicité (et prix)</a:t>
            </a:r>
          </a:p>
          <a:p>
            <a:r>
              <a:rPr lang="fr-FR" dirty="0" err="1" smtClean="0"/>
              <a:t>Azolés</a:t>
            </a:r>
            <a:endParaRPr lang="fr-FR" dirty="0" smtClean="0"/>
          </a:p>
          <a:p>
            <a:pPr lvl="1"/>
            <a:r>
              <a:rPr lang="fr-FR" dirty="0" smtClean="0"/>
              <a:t>+: IV et PO; diffusion tissulaire, ajustement sur dosage sérique</a:t>
            </a:r>
          </a:p>
          <a:p>
            <a:pPr lvl="1"/>
            <a:r>
              <a:rPr lang="fr-FR" dirty="0" smtClean="0"/>
              <a:t>-: interactions, variabilité métabolisme, coût (pour certains)</a:t>
            </a:r>
          </a:p>
          <a:p>
            <a:r>
              <a:rPr lang="fr-FR" dirty="0" err="1" smtClean="0"/>
              <a:t>Candines</a:t>
            </a:r>
            <a:endParaRPr lang="fr-FR" dirty="0" smtClean="0"/>
          </a:p>
          <a:p>
            <a:pPr lvl="1"/>
            <a:r>
              <a:rPr lang="fr-FR" dirty="0" smtClean="0"/>
              <a:t>+: tolérance</a:t>
            </a:r>
          </a:p>
          <a:p>
            <a:pPr lvl="1"/>
            <a:r>
              <a:rPr lang="fr-FR" dirty="0" smtClean="0"/>
              <a:t>-: spectre, coût</a:t>
            </a:r>
          </a:p>
          <a:p>
            <a:r>
              <a:rPr lang="fr-FR" dirty="0" err="1" smtClean="0"/>
              <a:t>Flucytosine</a:t>
            </a:r>
            <a:endParaRPr lang="fr-FR" dirty="0" smtClean="0"/>
          </a:p>
          <a:p>
            <a:pPr lvl="1"/>
            <a:r>
              <a:rPr lang="fr-FR" dirty="0" smtClean="0"/>
              <a:t>+: diffusion coût, synergie sur candida/crypto</a:t>
            </a:r>
          </a:p>
          <a:p>
            <a:pPr lvl="1"/>
            <a:r>
              <a:rPr lang="fr-FR" dirty="0" smtClean="0"/>
              <a:t>-: spectre, toxicité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9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81000"/>
            <a:ext cx="9159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4000" dirty="0"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905000"/>
            <a:ext cx="86185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236538" eaLnBrk="0" hangingPunct="0">
              <a:spcBef>
                <a:spcPct val="20000"/>
              </a:spcBef>
              <a:buChar char="•"/>
              <a:tabLst>
                <a:tab pos="2387600" algn="l"/>
                <a:tab pos="40973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36538" eaLnBrk="0" hangingPunct="0">
              <a:spcBef>
                <a:spcPct val="20000"/>
              </a:spcBef>
              <a:buChar char="–"/>
              <a:tabLst>
                <a:tab pos="2387600" algn="l"/>
                <a:tab pos="40973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36538" eaLnBrk="0" hangingPunct="0">
              <a:spcBef>
                <a:spcPct val="20000"/>
              </a:spcBef>
              <a:buChar char="•"/>
              <a:tabLst>
                <a:tab pos="2387600" algn="l"/>
                <a:tab pos="40973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36538" eaLnBrk="0" hangingPunct="0">
              <a:spcBef>
                <a:spcPct val="20000"/>
              </a:spcBef>
              <a:buChar char="–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36538" eaLnBrk="0" hangingPunct="0">
              <a:spcBef>
                <a:spcPct val="20000"/>
              </a:spcBef>
              <a:buChar char="»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36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87600" algn="l"/>
                <a:tab pos="40973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endParaRPr lang="fr-FR" altLang="fr-FR" sz="3600" dirty="0">
              <a:latin typeface="Arial Narrow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 &gt; CMI : temps pendant lequel les concentrations sériques sont &gt; CMI</a:t>
            </a:r>
          </a:p>
          <a:p>
            <a:pPr lvl="1"/>
            <a:r>
              <a:rPr lang="fr-FR" altLang="fr-FR" smtClean="0"/>
              <a:t>Définit les « temps dépendants »</a:t>
            </a:r>
          </a:p>
          <a:p>
            <a:r>
              <a:rPr lang="fr-FR" altLang="fr-FR" smtClean="0"/>
              <a:t>QI: Concentrations / CMI: quotients inhibiteurs divers (max, min, sériques, tissulaires) </a:t>
            </a:r>
          </a:p>
          <a:p>
            <a:pPr lvl="1"/>
            <a:r>
              <a:rPr lang="fr-FR" altLang="fr-FR" smtClean="0"/>
              <a:t>Définit les « concentration dépendants »</a:t>
            </a:r>
          </a:p>
          <a:p>
            <a:r>
              <a:rPr lang="fr-FR" altLang="fr-FR" smtClean="0"/>
              <a:t>ASIC : ASC/CMI (aire sous la courbe des concentrations sériques)</a:t>
            </a:r>
          </a:p>
          <a:p>
            <a:r>
              <a:rPr lang="fr-FR" altLang="fr-FR" smtClean="0"/>
              <a:t>CPM: Concentration de Prévention des Mutations</a:t>
            </a:r>
            <a:endParaRPr lang="fr-FR" alt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Paramètres pharmacodynamiques prédictifs de l’efficacité/résistance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8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2057400" y="1484783"/>
            <a:ext cx="0" cy="42537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2057400" y="5738539"/>
            <a:ext cx="6767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87538" y="4689202"/>
            <a:ext cx="1222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889125" y="4003402"/>
            <a:ext cx="1381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73250" y="2257152"/>
            <a:ext cx="139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10088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927725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764463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rot="-5400000">
            <a:off x="2867025" y="814114"/>
            <a:ext cx="4086225" cy="57054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</a:path>
              <a:path w="21600" h="21600" stroke="0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  <a:lnTo>
                  <a:pt x="21600" y="21600"/>
                </a:lnTo>
                <a:lnTo>
                  <a:pt x="0" y="21594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057400" y="4671739"/>
            <a:ext cx="1865313" cy="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919538" y="4705077"/>
            <a:ext cx="0" cy="172085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036763" y="5586139"/>
            <a:ext cx="4440237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491288" y="5679802"/>
            <a:ext cx="0" cy="7810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 rot="16200000">
            <a:off x="-54424" y="3476324"/>
            <a:ext cx="173445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Concentrations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1168400" y="2034902"/>
            <a:ext cx="56746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100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1524000" y="4443139"/>
            <a:ext cx="3109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dirty="0" smtClean="0">
                <a:latin typeface="Arial" charset="0"/>
              </a:rPr>
              <a:t>4</a:t>
            </a:r>
            <a:endParaRPr lang="fr-FR" dirty="0">
              <a:latin typeface="Arial" charset="0"/>
            </a:endParaRPr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1396472" y="3429000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dirty="0">
                <a:latin typeface="Arial" charset="0"/>
              </a:rPr>
              <a:t>10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4267200" y="5913164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12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5689600" y="5913164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18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7554913" y="5895702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24</a:t>
            </a:r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4267200" y="4203427"/>
            <a:ext cx="99706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 dirty="0">
                <a:latin typeface="Arial" charset="0"/>
              </a:rPr>
              <a:t>CMI = </a:t>
            </a:r>
            <a:r>
              <a:rPr lang="fr-FR" b="1" dirty="0" smtClean="0">
                <a:latin typeface="Arial" charset="0"/>
              </a:rPr>
              <a:t>4</a:t>
            </a:r>
            <a:endParaRPr lang="fr-FR" b="1" dirty="0">
              <a:latin typeface="Arial" charset="0"/>
            </a:endParaRPr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6588125" y="5117827"/>
            <a:ext cx="99706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 dirty="0">
                <a:latin typeface="Arial" charset="0"/>
              </a:rPr>
              <a:t>CMI = 1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1828800" y="6424339"/>
            <a:ext cx="2757359" cy="397545"/>
          </a:xfrm>
          <a:prstGeom prst="rect">
            <a:avLst/>
          </a:prstGeom>
          <a:noFill/>
          <a:ln w="254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Arial" charset="0"/>
              </a:rPr>
              <a:t>T &gt; CMI = 10 h = 42 %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5465763" y="6487839"/>
            <a:ext cx="2757359" cy="39754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Arial" charset="0"/>
              </a:rPr>
              <a:t>T &gt; CMI = 20 h = 83 %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a typeface="Calibri" panose="020F0502020204030204" pitchFamily="34" charset="0"/>
                <a:cs typeface="Calibri" panose="020F0502020204030204" pitchFamily="34" charset="0"/>
              </a:rPr>
              <a:t>Paramètre T &gt; CMI</a:t>
            </a:r>
            <a:endParaRPr lang="fr-F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72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6660231" y="1887820"/>
            <a:ext cx="2164681" cy="369332"/>
          </a:xfr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a-DK" altLang="fr-FR" sz="1800" dirty="0" smtClean="0">
                <a:latin typeface="Arial" charset="0"/>
                <a:cs typeface="Arial" charset="0"/>
              </a:rPr>
              <a:t>Adapté de F. Jehl</a:t>
            </a:r>
            <a:endParaRPr lang="fr-FR" altLang="fr-FR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5020</Words>
  <Application>Microsoft Office PowerPoint</Application>
  <PresentationFormat>Affichage à l'écran (4:3)</PresentationFormat>
  <Paragraphs>1523</Paragraphs>
  <Slides>79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96" baseType="lpstr">
      <vt:lpstr>Microsoft YaHei</vt:lpstr>
      <vt:lpstr>ＭＳ Ｐゴシック</vt:lpstr>
      <vt:lpstr>SimSun</vt:lpstr>
      <vt:lpstr>Arial</vt:lpstr>
      <vt:lpstr>Arial Narrow</vt:lpstr>
      <vt:lpstr>Berlin Sans FB Demi</vt:lpstr>
      <vt:lpstr>Calibri</vt:lpstr>
      <vt:lpstr>Lucida Sans Unicode</vt:lpstr>
      <vt:lpstr>Symbol</vt:lpstr>
      <vt:lpstr>Times New Roman</vt:lpstr>
      <vt:lpstr>TimSpace</vt:lpstr>
      <vt:lpstr>Verdana</vt:lpstr>
      <vt:lpstr>Wingdings</vt:lpstr>
      <vt:lpstr>Wingdings 2</vt:lpstr>
      <vt:lpstr>Wingdings 3</vt:lpstr>
      <vt:lpstr>Concourse</vt:lpstr>
      <vt:lpstr>Graphique</vt:lpstr>
      <vt:lpstr>PK/PD des antifongiques</vt:lpstr>
      <vt:lpstr>Quelques éléments communs avec:</vt:lpstr>
      <vt:lpstr>Menu</vt:lpstr>
      <vt:lpstr>Particularité des anti-infectieux</vt:lpstr>
      <vt:lpstr>Présentation PowerPoint</vt:lpstr>
      <vt:lpstr>Présentation PowerPoint</vt:lpstr>
      <vt:lpstr>Pharmacodynamie</vt:lpstr>
      <vt:lpstr>Paramètres pharmacodynamiques prédictifs de l’efficacité/résistance</vt:lpstr>
      <vt:lpstr>Paramètre T &gt; CMI</vt:lpstr>
      <vt:lpstr>Paramètre ASC/CMI </vt:lpstr>
      <vt:lpstr>Présentation PowerPoint</vt:lpstr>
      <vt:lpstr>Paramètre Cmax/CMI</vt:lpstr>
      <vt:lpstr>Concentration de prévention et fenêtre de sélection de mutants-R</vt:lpstr>
      <vt:lpstr>CPM et Fenêtre de Sélection</vt:lpstr>
      <vt:lpstr>Modélisation</vt:lpstr>
      <vt:lpstr>Simulations de Monte Carlo</vt:lpstr>
      <vt:lpstr>Problématique des infections fongiques</vt:lpstr>
      <vt:lpstr>Estimation du poids épidémiologique des infections fongiques en France</vt:lpstr>
      <vt:lpstr>Répartition des IFI en France</vt:lpstr>
      <vt:lpstr>Patients exposés</vt:lpstr>
      <vt:lpstr>Incidence IFI (PMSI 2001-2010)</vt:lpstr>
      <vt:lpstr>Les pathogènes</vt:lpstr>
      <vt:lpstr>Antifongiques systémiques 18 molécules / 5 classes commercialisées/3 en essais </vt:lpstr>
      <vt:lpstr>Mécanisme d’action des antifongiques</vt:lpstr>
      <vt:lpstr>Spectre antifongique théorique</vt:lpstr>
      <vt:lpstr>Azolés</vt:lpstr>
      <vt:lpstr>Les azolés: points communs</vt:lpstr>
      <vt:lpstr>Azolés: Caractéristiques</vt:lpstr>
      <vt:lpstr>Formulations et posologies pour les IFI</vt:lpstr>
      <vt:lpstr>Impact de l’alimentation et azolés PO</vt:lpstr>
      <vt:lpstr>Particularités</vt:lpstr>
      <vt:lpstr>Dosage du taux résiduel des azolés</vt:lpstr>
      <vt:lpstr>Cas clinique</vt:lpstr>
      <vt:lpstr>Comment administrer le voriconazole ?</vt:lpstr>
      <vt:lpstr>En pratique :</vt:lpstr>
      <vt:lpstr>Traitement initial de l’aspergillose par voriconazole</vt:lpstr>
      <vt:lpstr>Cas clinique, suite</vt:lpstr>
      <vt:lpstr>Résiduel à 0,6 mg/L sous 200 mg x 2</vt:lpstr>
      <vt:lpstr>Résiduel à 0,6 mg/L sous 200 mg x 2</vt:lpstr>
      <vt:lpstr>Cas clinique, suite</vt:lpstr>
      <vt:lpstr>Vous avez arrêté le voriconazole pour troubles neurologiques liés à un surdosage. </vt:lpstr>
      <vt:lpstr>Vous avez arrêté le voriconazole pour troubles neurologiques liés à un surdosage. </vt:lpstr>
      <vt:lpstr>TDM du voriconazole</vt:lpstr>
      <vt:lpstr>TDM du VRC: un essai randomisé</vt:lpstr>
      <vt:lpstr>Voriconazole : relation concentration – efficacité / toxicité</vt:lpstr>
      <vt:lpstr>Large variabilité interindividuelle</vt:lpstr>
      <vt:lpstr>Variabilité PK/PD Facteurs modifiant le métabolisme</vt:lpstr>
      <vt:lpstr>Variabilité PK : facteurs modifiant absorption</vt:lpstr>
      <vt:lpstr>Variabilité PK : facteurs modifiant biodisponibilité</vt:lpstr>
      <vt:lpstr>Variabilité PK : facteurs modifiant absorption</vt:lpstr>
      <vt:lpstr>Variabilité PK : facteurs modifiant biodisponibilité</vt:lpstr>
      <vt:lpstr>Posaconazole comprimés</vt:lpstr>
      <vt:lpstr>Le LBA retrouve M. tuberculosis  Le patient fait une insuffisance rénale sous ambisome</vt:lpstr>
      <vt:lpstr>Le LBA retrouve M. tuberculosis  Le patient fait une insuffisance rénale sous ambisome</vt:lpstr>
      <vt:lpstr>Variabilité PK : interactions médicamenteuses</vt:lpstr>
      <vt:lpstr>Interactions médicamenteuses des azolés</vt:lpstr>
      <vt:lpstr>Déterminants moléculaires des antifongiques azolés</vt:lpstr>
      <vt:lpstr>Associations contre-indiquées</vt:lpstr>
      <vt:lpstr>Echinocandines</vt:lpstr>
      <vt:lpstr>Echinocandines</vt:lpstr>
      <vt:lpstr>Candines</vt:lpstr>
      <vt:lpstr>Candines </vt:lpstr>
      <vt:lpstr>Polyenes</vt:lpstr>
      <vt:lpstr>Polyènes</vt:lpstr>
      <vt:lpstr>Polyènes</vt:lpstr>
      <vt:lpstr>Polyènes</vt:lpstr>
      <vt:lpstr>Présentation PowerPoint</vt:lpstr>
      <vt:lpstr>Flucytosine: effets secondaires</vt:lpstr>
      <vt:lpstr>Ibrexafungerp</vt:lpstr>
      <vt:lpstr>Olorofilm</vt:lpstr>
      <vt:lpstr>Fos(manogepix)</vt:lpstr>
      <vt:lpstr>Synthèse des AF</vt:lpstr>
      <vt:lpstr>Posologies initiales « standard » adulte</vt:lpstr>
      <vt:lpstr>Dosage du taux résiduel des azolés</vt:lpstr>
      <vt:lpstr>PK des antifongiques</vt:lpstr>
      <vt:lpstr>ATF : diffusion tissulaire  </vt:lpstr>
      <vt:lpstr>Interactions médicamenteuses  des antifongiques systémiques, un exemple</vt:lpstr>
      <vt:lpstr>Interactions médicamenteuses  des antifongiques systémiques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salfandari</cp:lastModifiedBy>
  <cp:revision>243</cp:revision>
  <dcterms:modified xsi:type="dcterms:W3CDTF">2023-12-11T12:54:48Z</dcterms:modified>
</cp:coreProperties>
</file>