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417" r:id="rId3"/>
    <p:sldId id="419" r:id="rId4"/>
    <p:sldId id="418" r:id="rId5"/>
    <p:sldId id="421" r:id="rId6"/>
    <p:sldId id="420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61" r:id="rId32"/>
    <p:sldId id="447" r:id="rId33"/>
    <p:sldId id="448" r:id="rId34"/>
    <p:sldId id="462" r:id="rId35"/>
    <p:sldId id="463" r:id="rId36"/>
    <p:sldId id="464" r:id="rId37"/>
    <p:sldId id="457" r:id="rId38"/>
    <p:sldId id="465" r:id="rId39"/>
    <p:sldId id="468" r:id="rId40"/>
    <p:sldId id="469" r:id="rId41"/>
    <p:sldId id="459" r:id="rId42"/>
    <p:sldId id="458" r:id="rId43"/>
    <p:sldId id="470" r:id="rId44"/>
    <p:sldId id="460" r:id="rId45"/>
    <p:sldId id="449" r:id="rId46"/>
    <p:sldId id="466" r:id="rId47"/>
    <p:sldId id="467" r:id="rId48"/>
    <p:sldId id="450" r:id="rId49"/>
    <p:sldId id="451" r:id="rId50"/>
    <p:sldId id="453" r:id="rId51"/>
    <p:sldId id="4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 autoAdjust="0"/>
    <p:restoredTop sz="99532" autoAdjust="0"/>
  </p:normalViewPr>
  <p:slideViewPr>
    <p:cSldViewPr>
      <p:cViewPr varScale="1">
        <p:scale>
          <a:sx n="88" d="100"/>
          <a:sy n="88" d="100"/>
        </p:scale>
        <p:origin x="-108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16/03/2022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16/03/2022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933B1-392C-455C-83FF-23450142F8C6}" type="slidenum">
              <a:rPr lang="fr-FR" smtClean="0">
                <a:latin typeface="Arial" charset="0"/>
              </a:rPr>
              <a:pPr>
                <a:defRPr/>
              </a:pPr>
              <a:t>1</a:t>
            </a:fld>
            <a:endParaRPr lang="fr-FR" dirty="0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Cas humains.150 cas humains en france en 2012.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 err="1" smtClean="0">
                <a:latin typeface="Lucida Grande" charset="0"/>
                <a:sym typeface="Lucida Grande" charset="0"/>
              </a:rPr>
              <a:t>Petits</a:t>
            </a:r>
            <a:r>
              <a:rPr lang="en-US" sz="2200" dirty="0" smtClean="0">
                <a:latin typeface="Lucida Grande" charset="0"/>
                <a:sym typeface="Lucida Grande" charset="0"/>
              </a:rPr>
              <a:t> ruminants surtout.</a:t>
            </a:r>
          </a:p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sym typeface="Lucida Grande" charset="0"/>
              </a:rPr>
              <a:t>Résistance sous </a:t>
            </a:r>
            <a:r>
              <a:rPr lang="en-US" sz="2200" dirty="0" err="1" smtClean="0">
                <a:latin typeface="Lucida Grande" charset="0"/>
                <a:sym typeface="Lucida Grande" charset="0"/>
              </a:rPr>
              <a:t>forme</a:t>
            </a:r>
            <a:r>
              <a:rPr lang="en-US" sz="2200" dirty="0" smtClean="0">
                <a:latin typeface="Lucida Grande" charset="0"/>
                <a:sym typeface="Lucida Grande" charset="0"/>
              </a:rPr>
              <a:t> de pseudo-spores : </a:t>
            </a:r>
            <a:r>
              <a:rPr lang="en-US" sz="2200" dirty="0" err="1" smtClean="0">
                <a:latin typeface="Lucida Grande" charset="0"/>
                <a:sym typeface="Lucida Grande" charset="0"/>
              </a:rPr>
              <a:t>résistent</a:t>
            </a:r>
            <a:r>
              <a:rPr lang="en-US" sz="2200" dirty="0" smtClean="0">
                <a:latin typeface="Lucida Grande" charset="0"/>
                <a:sym typeface="Lucida Grande" charset="0"/>
              </a:rPr>
              <a:t> à la </a:t>
            </a:r>
            <a:r>
              <a:rPr lang="en-US" sz="2200" dirty="0" err="1" smtClean="0">
                <a:latin typeface="Lucida Grande" charset="0"/>
                <a:sym typeface="Lucida Grande" charset="0"/>
              </a:rPr>
              <a:t>dessiccation</a:t>
            </a:r>
            <a:endParaRPr lang="en-US" sz="2200" dirty="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sym typeface="Lucida Grande" charset="0"/>
              </a:rPr>
              <a:t>C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est pourquoi nous avons considéré que le risque était maximal dans les 4Km avoisinant et qu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il diminuait au-delà sans pour autant être nul. </a:t>
            </a:r>
            <a:endParaRPr lang="en-US" sz="22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sym typeface="Lucida Grande" charset="0"/>
              </a:rPr>
              <a:t>Si le diagnostic est fait a posteriori, une fois le patient guéri, on ne le traitera pas.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sym typeface="Lucida Grande" charset="0"/>
              </a:rPr>
              <a:t>Notion de seuil qui diffère selon les kits.</a:t>
            </a:r>
          </a:p>
          <a:p>
            <a:pPr eaLnBrk="1" hangingPunct="1">
              <a:defRPr/>
            </a:pPr>
            <a:endParaRPr lang="en-US" sz="22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21952" y="2456"/>
            <a:ext cx="9165952" cy="114300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9221-B0B9-4FF3-972E-7A766B6E19C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3E2D-4DB8-448D-B5E5-4130EE7221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2574-B901-407F-8291-7556B54027E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A838-4FB6-41CA-BE8D-83FA52EE46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-27384"/>
            <a:ext cx="9129192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A849-573E-437D-81E1-70E6AD5B6C6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E9E5-B026-4A28-AE8D-961F437689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E76D-DDB0-448F-81D6-7AF8EDE1DBD6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264D-0FC7-427E-86E5-DBE065E745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62B5-5179-4096-8E59-91A4605199D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B4B-F3AB-4444-BC5C-D1F76E261D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4C8D-1289-4E47-BDC8-004C8B92BE8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3B54-C76F-423F-88DB-1DD40E25E8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6F1-A6B9-4627-A7F4-C36F58220F1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1D9-3ED8-465D-BBB6-8B0633D419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B48875-AF5E-4A66-9F54-BC129DEEA86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689E79-D21C-4269-8986-01C473437A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708771"/>
            <a:ext cx="7992888" cy="129629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400" dirty="0" smtClean="0"/>
              <a:t>Zoonoses</a:t>
            </a:r>
            <a:endParaRPr lang="fr-FR" sz="4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509121"/>
            <a:ext cx="17100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Alfandari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</a:rPr>
              <a:t>CH Tourcoing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9436" y="0"/>
            <a:ext cx="9144000" cy="64633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latin typeface="Calibri" pitchFamily="34" charset="0"/>
              </a:rPr>
              <a:t>DUACAI </a:t>
            </a:r>
            <a:r>
              <a:rPr lang="fr-FR" b="1" dirty="0" smtClean="0">
                <a:latin typeface="Calibri" pitchFamily="34" charset="0"/>
              </a:rPr>
              <a:t>Lille</a:t>
            </a:r>
          </a:p>
          <a:p>
            <a:pPr algn="ctr" eaLnBrk="0" hangingPunct="0">
              <a:defRPr/>
            </a:pPr>
            <a:r>
              <a:rPr lang="fr-FR" b="1" dirty="0" smtClean="0">
                <a:latin typeface="Calibri" pitchFamily="34" charset="0"/>
              </a:rPr>
              <a:t>17-03-2022</a:t>
            </a:r>
            <a:endParaRPr 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zoonoses à travers 3 exemples autochtones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Parasite</a:t>
            </a:r>
          </a:p>
          <a:p>
            <a:pPr lvl="1"/>
            <a:r>
              <a:rPr lang="fr-FR" dirty="0" err="1"/>
              <a:t>F</a:t>
            </a:r>
            <a:r>
              <a:rPr lang="fr-FR" dirty="0" err="1" smtClean="0"/>
              <a:t>asciolose</a:t>
            </a:r>
            <a:endParaRPr lang="fr-FR" dirty="0" smtClean="0"/>
          </a:p>
          <a:p>
            <a:r>
              <a:rPr lang="fr-FR" dirty="0" smtClean="0"/>
              <a:t>Virus</a:t>
            </a:r>
          </a:p>
          <a:p>
            <a:pPr lvl="1"/>
            <a:r>
              <a:rPr lang="fr-FR" dirty="0" smtClean="0"/>
              <a:t>TBE</a:t>
            </a:r>
          </a:p>
          <a:p>
            <a:r>
              <a:rPr lang="fr-FR" dirty="0" smtClean="0"/>
              <a:t>Bactérie</a:t>
            </a:r>
            <a:endParaRPr lang="fr-FR" dirty="0" smtClean="0"/>
          </a:p>
          <a:p>
            <a:pPr lvl="1"/>
            <a:r>
              <a:rPr lang="fr-FR" dirty="0" smtClean="0"/>
              <a:t>Fièvre Q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07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Avril 2002 : 5 cas de fasciolose </a:t>
            </a:r>
          </a:p>
          <a:p>
            <a:pPr lvl="1"/>
            <a:r>
              <a:rPr lang="fr-FR" altLang="fr-FR" smtClean="0"/>
              <a:t>Consommation de salade  achetée dans les circuits de distribution </a:t>
            </a:r>
          </a:p>
          <a:p>
            <a:pPr lvl="1"/>
            <a:r>
              <a:rPr lang="fr-FR" altLang="fr-FR" smtClean="0"/>
              <a:t>Signalement   puis  réunions d’investigation :</a:t>
            </a:r>
          </a:p>
          <a:p>
            <a:r>
              <a:rPr lang="fr-FR" altLang="fr-FR" smtClean="0"/>
              <a:t>Information des médecins,  des laboratoires d’analyse médicale  et de la population du NPC </a:t>
            </a:r>
          </a:p>
          <a:p>
            <a:pPr lvl="1"/>
            <a:r>
              <a:rPr lang="fr-FR" altLang="fr-FR" smtClean="0"/>
              <a:t>Recherche et prise en charge rapide des cas</a:t>
            </a:r>
          </a:p>
          <a:p>
            <a:pPr lvl="1"/>
            <a:r>
              <a:rPr lang="fr-FR" altLang="fr-FR" smtClean="0"/>
              <a:t>Sources de contamination </a:t>
            </a:r>
          </a:p>
          <a:p>
            <a:pPr lvl="1"/>
            <a:r>
              <a:rPr lang="fr-FR" altLang="fr-FR" smtClean="0"/>
              <a:t>Mesures de contrôle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Fiasciolose = distomatose = douve du foie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8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Un  cas était défini :</a:t>
            </a:r>
          </a:p>
          <a:p>
            <a:pPr lvl="1"/>
            <a:r>
              <a:rPr lang="fr-FR" altLang="fr-FR" smtClean="0"/>
              <a:t>Habitant NPC + Sérologie positive depuis janvier 2002</a:t>
            </a:r>
          </a:p>
          <a:p>
            <a:r>
              <a:rPr lang="fr-FR" altLang="fr-FR" smtClean="0"/>
              <a:t>Recherche des cas :  </a:t>
            </a:r>
          </a:p>
          <a:p>
            <a:pPr lvl="1"/>
            <a:r>
              <a:rPr lang="fr-FR" altLang="fr-FR" smtClean="0"/>
              <a:t>Hyper-leucocytose  &gt;  10 000 cel / mm3</a:t>
            </a:r>
          </a:p>
          <a:p>
            <a:pPr lvl="1"/>
            <a:r>
              <a:rPr lang="fr-FR" altLang="fr-FR" smtClean="0"/>
              <a:t>hyper- éosinophilie &gt; 1000 cel. / mm3</a:t>
            </a:r>
          </a:p>
          <a:p>
            <a:pPr lvl="1"/>
            <a:r>
              <a:rPr lang="fr-FR" altLang="fr-FR" smtClean="0"/>
              <a:t>Sérologie si argument  épidémio-clinique </a:t>
            </a:r>
          </a:p>
          <a:p>
            <a:r>
              <a:rPr lang="fr-FR" altLang="fr-FR" smtClean="0"/>
              <a:t>Enquête cas  témoins :</a:t>
            </a:r>
          </a:p>
          <a:p>
            <a:pPr lvl="1"/>
            <a:r>
              <a:rPr lang="fr-FR" altLang="fr-FR" smtClean="0"/>
              <a:t>Patients suivis par le même médecin du cas </a:t>
            </a:r>
          </a:p>
          <a:p>
            <a:pPr lvl="1"/>
            <a:r>
              <a:rPr lang="fr-FR" altLang="fr-FR" smtClean="0"/>
              <a:t>NF normale après le 1er mars 2002  </a:t>
            </a:r>
          </a:p>
          <a:p>
            <a:pPr lvl="1"/>
            <a:r>
              <a:rPr lang="fr-FR" altLang="fr-FR" smtClean="0"/>
              <a:t>Questionnaire : symptômes, lieux d’achats et fréquence de consommation des végétaux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Enquête épidémiologique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0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Lieux d’achat  des salades  des  cas 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DDCCRF/DRCCRF : </a:t>
            </a:r>
          </a:p>
          <a:p>
            <a:pPr lvl="1"/>
            <a:r>
              <a:rPr lang="fr-FR" altLang="fr-FR" dirty="0" smtClean="0"/>
              <a:t>Listes des grossistes </a:t>
            </a:r>
          </a:p>
          <a:p>
            <a:pPr lvl="1"/>
            <a:r>
              <a:rPr lang="fr-FR" altLang="fr-FR" dirty="0" smtClean="0"/>
              <a:t>Liste des  producteurs 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DDASS (maintenant part de l’ARS):</a:t>
            </a:r>
          </a:p>
          <a:p>
            <a:pPr lvl="1"/>
            <a:r>
              <a:rPr lang="fr-FR" altLang="fr-FR" dirty="0" smtClean="0"/>
              <a:t>Inspection des cultures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Enquête administrative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7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Domiciliés dans : </a:t>
            </a:r>
          </a:p>
          <a:p>
            <a:pPr lvl="1"/>
            <a:r>
              <a:rPr lang="fr-FR" altLang="fr-FR" dirty="0" smtClean="0"/>
              <a:t>11 dans le  nord et 7 dans le Pas de Calais </a:t>
            </a:r>
          </a:p>
          <a:p>
            <a:pPr lvl="1"/>
            <a:r>
              <a:rPr lang="fr-FR" altLang="fr-FR" dirty="0" smtClean="0"/>
              <a:t>Age moyen 56 ans ,  </a:t>
            </a:r>
            <a:r>
              <a:rPr lang="fr-FR" altLang="fr-FR" dirty="0" err="1" smtClean="0"/>
              <a:t>sex</a:t>
            </a:r>
            <a:r>
              <a:rPr lang="fr-FR" altLang="fr-FR" dirty="0" smtClean="0"/>
              <a:t> ratio = 1 </a:t>
            </a:r>
          </a:p>
          <a:p>
            <a:r>
              <a:rPr lang="fr-FR" altLang="fr-FR" dirty="0" smtClean="0"/>
              <a:t>Symptomatiques entre début mars et début juin :</a:t>
            </a:r>
          </a:p>
          <a:p>
            <a:pPr lvl="1"/>
            <a:r>
              <a:rPr lang="fr-FR" altLang="fr-FR" dirty="0" smtClean="0"/>
              <a:t>Infestés  probablement de fin janvier à début mars</a:t>
            </a:r>
          </a:p>
          <a:p>
            <a:pPr lvl="1"/>
            <a:r>
              <a:rPr lang="fr-FR" altLang="fr-FR" dirty="0" smtClean="0"/>
              <a:t>Asthénie, Fièvre , myalgies +++</a:t>
            </a:r>
          </a:p>
          <a:p>
            <a:pPr lvl="1"/>
            <a:r>
              <a:rPr lang="fr-FR" altLang="fr-FR" dirty="0" smtClean="0"/>
              <a:t>Hépatalgies , prurit , hépatomégalie , amaigrissement</a:t>
            </a:r>
          </a:p>
          <a:p>
            <a:pPr lvl="1"/>
            <a:r>
              <a:rPr lang="fr-FR" altLang="fr-FR" dirty="0" smtClean="0"/>
              <a:t>&gt; 2000   (  &gt; 20  %)  éosinophiles  </a:t>
            </a:r>
          </a:p>
          <a:p>
            <a:pPr lvl="1"/>
            <a:r>
              <a:rPr lang="fr-FR" altLang="fr-FR" dirty="0" smtClean="0"/>
              <a:t>Délai  diagnostic  moyen : un mois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18 cas adultes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181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86" y="4869160"/>
            <a:ext cx="3762910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99792" y="6198483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BEH 09/2003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1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Le cresson acheté par 15 cas  provenait du : </a:t>
            </a:r>
          </a:p>
          <a:p>
            <a:pPr lvl="1"/>
            <a:r>
              <a:rPr lang="fr-FR" altLang="fr-FR" dirty="0" smtClean="0"/>
              <a:t>Même producteur :</a:t>
            </a:r>
          </a:p>
          <a:p>
            <a:pPr lvl="2"/>
            <a:r>
              <a:rPr lang="fr-FR" altLang="fr-FR" dirty="0" smtClean="0"/>
              <a:t>Ayant un N° d’agrément </a:t>
            </a:r>
          </a:p>
          <a:p>
            <a:pPr lvl="2"/>
            <a:r>
              <a:rPr lang="fr-FR" altLang="fr-FR" dirty="0" smtClean="0"/>
              <a:t>Mais exploitant 4 sites dont un non conforme :</a:t>
            </a:r>
          </a:p>
          <a:p>
            <a:pPr lvl="3"/>
            <a:r>
              <a:rPr lang="fr-FR" altLang="fr-FR" dirty="0" smtClean="0"/>
              <a:t>En cours de production   janvier – Février </a:t>
            </a:r>
          </a:p>
          <a:p>
            <a:pPr lvl="3"/>
            <a:r>
              <a:rPr lang="fr-FR" altLang="fr-FR" dirty="0" smtClean="0"/>
              <a:t>Fossé non nettoyé </a:t>
            </a:r>
          </a:p>
          <a:p>
            <a:pPr lvl="3"/>
            <a:r>
              <a:rPr lang="fr-FR" altLang="fr-FR" dirty="0" smtClean="0"/>
              <a:t>Exposition aux eaux de ruissellement </a:t>
            </a:r>
          </a:p>
          <a:p>
            <a:pPr lvl="3"/>
            <a:r>
              <a:rPr lang="fr-FR" altLang="fr-FR" dirty="0" smtClean="0"/>
              <a:t>Proximité de bovins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Enquête alimentaire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Survenue de </a:t>
            </a:r>
            <a:r>
              <a:rPr lang="fr-FR" altLang="fr-FR" dirty="0" err="1"/>
              <a:t>fasciolose</a:t>
            </a:r>
            <a:r>
              <a:rPr lang="fr-FR" altLang="fr-FR" dirty="0"/>
              <a:t> et fréquence d’exposition: analyse uni-variée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7996825" cy="29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6198483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BEH 09/2003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Sporadique </a:t>
            </a:r>
          </a:p>
          <a:p>
            <a:r>
              <a:rPr lang="fr-FR" altLang="fr-FR" dirty="0" smtClean="0"/>
              <a:t>Epidémies dans le nord </a:t>
            </a:r>
          </a:p>
          <a:p>
            <a:pPr lvl="1"/>
            <a:r>
              <a:rPr lang="fr-FR" altLang="fr-FR" dirty="0" smtClean="0"/>
              <a:t>1947, 1968 : Somme</a:t>
            </a:r>
          </a:p>
          <a:p>
            <a:pPr lvl="1"/>
            <a:r>
              <a:rPr lang="fr-FR" altLang="fr-FR" dirty="0" smtClean="0"/>
              <a:t>1962: Avesnois </a:t>
            </a:r>
          </a:p>
          <a:p>
            <a:pPr lvl="1"/>
            <a:r>
              <a:rPr lang="fr-FR" altLang="fr-FR" dirty="0" smtClean="0"/>
              <a:t>1930, 1981: Boulonnais</a:t>
            </a:r>
          </a:p>
          <a:p>
            <a:pPr lvl="1"/>
            <a:r>
              <a:rPr lang="fr-FR" altLang="fr-FR" dirty="0" smtClean="0"/>
              <a:t> 2002 : Nord et Nord de Calais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Fasciolose</a:t>
            </a:r>
            <a:r>
              <a:rPr lang="fr-FR" altLang="fr-FR" dirty="0" smtClean="0"/>
              <a:t> humaine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24128" y="1988840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>
                <a:solidFill>
                  <a:schemeClr val="tx2"/>
                </a:solidFill>
              </a:rPr>
              <a:t>Un réservoir  bovin  et ovin </a:t>
            </a:r>
            <a:endParaRPr lang="fr-FR" altLang="fr-FR" b="1" dirty="0">
              <a:solidFill>
                <a:schemeClr val="tx2"/>
              </a:solidFill>
            </a:endParaRPr>
          </a:p>
        </p:txBody>
      </p:sp>
      <p:pic>
        <p:nvPicPr>
          <p:cNvPr id="5" name="Picture 33" descr="http://ar.merial.com/producers/pix/ciclo_vida_fasci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6" y="2438400"/>
            <a:ext cx="3657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5076056" y="53340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Milieu  aquatique – mollusque </a:t>
            </a:r>
            <a:br>
              <a:rPr lang="fr-FR" altLang="fr-FR"/>
            </a:br>
            <a:r>
              <a:rPr lang="fr-FR" altLang="fr-FR"/>
              <a:t> </a:t>
            </a:r>
            <a:r>
              <a:rPr lang="fr-FR" altLang="fr-FR" i="1"/>
              <a:t>Limnea troncatula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3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Evolution  </a:t>
            </a:r>
            <a:r>
              <a:rPr lang="fr-FR" altLang="fr-FR" dirty="0" err="1" smtClean="0"/>
              <a:t>bio-clinique</a:t>
            </a:r>
            <a:r>
              <a:rPr lang="fr-FR" altLang="fr-FR" dirty="0" smtClean="0"/>
              <a:t> </a:t>
            </a:r>
            <a:endParaRPr lang="fr-FR" dirty="0"/>
          </a:p>
        </p:txBody>
      </p:sp>
      <p:pic>
        <p:nvPicPr>
          <p:cNvPr id="5" name="Picture 3" descr="http://www.chez.com/rhazes/accueil_fichiers/graphe_paras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40713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370623" flipV="1">
            <a:off x="6422926" y="2636962"/>
            <a:ext cx="1588" cy="3048000"/>
          </a:xfrm>
          <a:prstGeom prst="line">
            <a:avLst/>
          </a:prstGeom>
          <a:noFill/>
          <a:ln w="2857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04520" y="377916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>
                <a:solidFill>
                  <a:srgbClr val="008000"/>
                </a:solidFill>
                <a:latin typeface="Tahoma" pitchFamily="34" charset="0"/>
              </a:rPr>
              <a:t>Elimination dans les selles 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16278461">
            <a:off x="4686201" y="1279650"/>
            <a:ext cx="119063" cy="60960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5120" y="240756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>
              <a:latin typeface="Tahom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75520" y="400776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>
                <a:solidFill>
                  <a:schemeClr val="tx2"/>
                </a:solidFill>
                <a:latin typeface="Tahoma" pitchFamily="34" charset="0"/>
              </a:rPr>
              <a:t>Sérologie spécifique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27920" y="324576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>
                <a:solidFill>
                  <a:srgbClr val="FF3300"/>
                </a:solidFill>
              </a:rPr>
              <a:t>Hypereosinophilie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89720" y="1645568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/>
              <a:t>Sd général + hépatalgies         Angiocholite 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394520" y="2407568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754688" y="164556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/>
              <a:t>Cirrhose biliaire 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rot="10824977">
            <a:off x="937320" y="4998368"/>
            <a:ext cx="1588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10824977">
            <a:off x="1089720" y="499678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13520" y="5303168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/>
              <a:t>Incubation</a:t>
            </a: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258816" y="187416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6347048" y="187416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Ajana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Triclabendazole cp 250mg</a:t>
            </a:r>
          </a:p>
          <a:p>
            <a:pPr lvl="1"/>
            <a:r>
              <a:rPr lang="fr-FR" smtClean="0"/>
              <a:t> dose unique de 10mg/kg</a:t>
            </a:r>
          </a:p>
          <a:p>
            <a:pPr lvl="1"/>
            <a:endParaRPr lang="fr-FR" smtClean="0"/>
          </a:p>
          <a:p>
            <a:r>
              <a:rPr lang="fr-FR" smtClean="0"/>
              <a:t>Prévention</a:t>
            </a:r>
          </a:p>
          <a:p>
            <a:pPr lvl="1"/>
            <a:r>
              <a:rPr lang="fr-FR" smtClean="0"/>
              <a:t>bien laver les végétaux à risques (cresson...), </a:t>
            </a:r>
          </a:p>
          <a:p>
            <a:pPr lvl="1"/>
            <a:r>
              <a:rPr lang="fr-FR" smtClean="0"/>
              <a:t>éviter de les consommer crus.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77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Zoonoses : Maladie ou infection </a:t>
            </a:r>
            <a:r>
              <a:rPr lang="fr-FR" dirty="0" smtClean="0"/>
              <a:t>qui </a:t>
            </a:r>
            <a:r>
              <a:rPr lang="fr-FR" dirty="0"/>
              <a:t>se transmet naturellement des animaux vertébrés à l’homme et réciproquement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Réservoir </a:t>
            </a:r>
          </a:p>
          <a:p>
            <a:pPr lvl="1"/>
            <a:r>
              <a:rPr lang="fr-FR" dirty="0" err="1" smtClean="0"/>
              <a:t>Déf</a:t>
            </a:r>
            <a:r>
              <a:rPr lang="fr-FR" dirty="0" smtClean="0"/>
              <a:t> </a:t>
            </a:r>
            <a:r>
              <a:rPr lang="fr-FR" dirty="0"/>
              <a:t>relative : espèce qui sert de source d’agent infectieux à une autre ex : lièvre/tique : réservoirs de tularémie pour l’Homme </a:t>
            </a:r>
            <a:endParaRPr lang="fr-FR" dirty="0" smtClean="0"/>
          </a:p>
          <a:p>
            <a:pPr lvl="1"/>
            <a:r>
              <a:rPr lang="fr-FR" dirty="0" err="1" smtClean="0"/>
              <a:t>Déf</a:t>
            </a:r>
            <a:r>
              <a:rPr lang="fr-FR" dirty="0" smtClean="0"/>
              <a:t> </a:t>
            </a:r>
            <a:r>
              <a:rPr lang="fr-FR" dirty="0"/>
              <a:t>absolue : espèce qui entretient un agent infectieux, nécessaire et suffisant au maintien du cycle, pas nécessairement malade (Campylobacter, Salmonella, etc.)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24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 2020</a:t>
            </a:r>
          </a:p>
          <a:p>
            <a:pPr lvl="1"/>
            <a:r>
              <a:rPr lang="fr-FR" dirty="0" smtClean="0"/>
              <a:t>Augmentation méningites Oyonnax et Bourg en Bresse</a:t>
            </a:r>
          </a:p>
          <a:p>
            <a:pPr lvl="1"/>
            <a:r>
              <a:rPr lang="fr-FR" dirty="0" smtClean="0"/>
              <a:t>Proximité géographique: zone rurale 10Km dans le Haut-Bugey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TBE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958453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6375646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Beaufils et al JNI2021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1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Cas</a:t>
            </a:r>
          </a:p>
          <a:p>
            <a:pPr lvl="1"/>
            <a:r>
              <a:rPr lang="fr-FR" smtClean="0"/>
              <a:t>43 patients identifiés au total </a:t>
            </a:r>
          </a:p>
          <a:p>
            <a:pPr lvl="1"/>
            <a:r>
              <a:rPr lang="fr-FR" smtClean="0"/>
              <a:t>33 consultations aux urgences </a:t>
            </a:r>
          </a:p>
          <a:p>
            <a:pPr lvl="1"/>
            <a:r>
              <a:rPr lang="fr-FR" smtClean="0"/>
              <a:t>4 séjours en soins intensifs </a:t>
            </a:r>
          </a:p>
          <a:p>
            <a:r>
              <a:rPr lang="fr-FR" smtClean="0"/>
              <a:t>26 PL</a:t>
            </a:r>
          </a:p>
          <a:p>
            <a:pPr lvl="1"/>
            <a:r>
              <a:rPr lang="fr-FR" smtClean="0"/>
              <a:t>Protéinorachie 0,73 g/L</a:t>
            </a:r>
          </a:p>
          <a:p>
            <a:pPr lvl="1"/>
            <a:r>
              <a:rPr lang="fr-FR" smtClean="0"/>
              <a:t>Leucocytes 118 /mm3 (65% lymphocytes / 29% PNN) </a:t>
            </a:r>
          </a:p>
          <a:p>
            <a:r>
              <a:rPr lang="fr-FR" smtClean="0"/>
              <a:t>IgM anti-TBE</a:t>
            </a:r>
          </a:p>
          <a:p>
            <a:pPr lvl="1"/>
            <a:r>
              <a:rPr lang="fr-FR" smtClean="0"/>
              <a:t>36 sang </a:t>
            </a:r>
          </a:p>
          <a:p>
            <a:pPr lvl="1"/>
            <a:r>
              <a:rPr lang="fr-FR" smtClean="0"/>
              <a:t>15 patients LCS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TBE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047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2080" y="6375646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Beaufils et al JNI2021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4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Origine alimentaire sur positivité</a:t>
            </a:r>
          </a:p>
          <a:p>
            <a:pPr lvl="1"/>
            <a:r>
              <a:rPr lang="fr-FR" dirty="0" smtClean="0"/>
              <a:t>Chèvres</a:t>
            </a:r>
          </a:p>
          <a:p>
            <a:pPr lvl="1"/>
            <a:r>
              <a:rPr lang="fr-FR" dirty="0" smtClean="0"/>
              <a:t>Réservoir de lait</a:t>
            </a:r>
          </a:p>
          <a:p>
            <a:pPr lvl="1"/>
            <a:r>
              <a:rPr lang="fr-FR" dirty="0" smtClean="0"/>
              <a:t>Fromage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TBE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Beaufils et al JNI2021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8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Transmission par les tiques</a:t>
            </a:r>
          </a:p>
          <a:p>
            <a:pPr lvl="1"/>
            <a:r>
              <a:rPr lang="fr-FR" smtClean="0"/>
              <a:t>Réservoir principal : petits mammifères</a:t>
            </a:r>
          </a:p>
          <a:p>
            <a:pPr lvl="1"/>
            <a:r>
              <a:rPr lang="fr-FR" smtClean="0"/>
              <a:t>Tiques = réservoir et vecteur de virus</a:t>
            </a:r>
          </a:p>
          <a:p>
            <a:pPr lvl="1"/>
            <a:r>
              <a:rPr lang="fr-FR" smtClean="0"/>
              <a:t>Contamination par la tique au cours d'un repas sanguin</a:t>
            </a:r>
          </a:p>
          <a:p>
            <a:pPr lvl="1"/>
            <a:r>
              <a:rPr lang="fr-FR" smtClean="0"/>
              <a:t>Transmission du virus trans-stadiale et trans-ovarienne</a:t>
            </a:r>
          </a:p>
          <a:p>
            <a:pPr lvl="1"/>
            <a:r>
              <a:rPr lang="fr-FR" smtClean="0"/>
              <a:t>Ixodes ricinus (western) et Ixodes persulcatus (eastern)</a:t>
            </a:r>
          </a:p>
          <a:p>
            <a:pPr lvl="1"/>
            <a:endParaRPr lang="fr-FR" smtClean="0"/>
          </a:p>
          <a:p>
            <a:r>
              <a:rPr lang="fr-FR" smtClean="0"/>
              <a:t>Autres modes de transmission</a:t>
            </a:r>
          </a:p>
          <a:p>
            <a:pPr lvl="1"/>
            <a:r>
              <a:rPr lang="fr-FR" smtClean="0"/>
              <a:t>le lait cru : brebis, chèvre, vache infectés</a:t>
            </a:r>
          </a:p>
          <a:p>
            <a:pPr lvl="1"/>
            <a:r>
              <a:rPr lang="fr-FR" smtClean="0"/>
              <a:t>transmission de laboratoire</a:t>
            </a:r>
          </a:p>
          <a:p>
            <a:pPr lvl="1"/>
            <a:r>
              <a:rPr lang="fr-FR" smtClean="0"/>
              <a:t>transfusion sanguine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Transmission du virus TBE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4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r-FR" altLang="fr-FR" dirty="0"/>
              <a:t>randonneurs, promeneurs, chasseurs, </a:t>
            </a:r>
            <a:r>
              <a:rPr lang="fr-FR" altLang="fr-FR" dirty="0" smtClean="0"/>
              <a:t>pêcheurs,  </a:t>
            </a:r>
            <a:r>
              <a:rPr lang="fr-FR" altLang="fr-FR" dirty="0"/>
              <a:t>forestiers, bûcherons, cueilleurs de champignons, </a:t>
            </a:r>
            <a:r>
              <a:rPr lang="fr-FR" altLang="fr-FR" dirty="0" err="1"/>
              <a:t>VTTistes</a:t>
            </a:r>
            <a:r>
              <a:rPr lang="fr-FR" altLang="fr-FR" dirty="0"/>
              <a:t>…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Personnes exposées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65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Asie, Russie : 2 sous-types </a:t>
            </a:r>
            <a:r>
              <a:rPr lang="fr-FR" dirty="0" err="1" smtClean="0"/>
              <a:t>Eastern</a:t>
            </a:r>
            <a:r>
              <a:rPr lang="fr-FR" dirty="0" smtClean="0"/>
              <a:t> sibérien et extrême oriental les plus virulents</a:t>
            </a:r>
          </a:p>
          <a:p>
            <a:r>
              <a:rPr lang="fr-FR" dirty="0" smtClean="0"/>
              <a:t>Europe centrale : sous-type Western européen :</a:t>
            </a:r>
          </a:p>
          <a:p>
            <a:pPr lvl="1"/>
            <a:r>
              <a:rPr lang="fr-FR" dirty="0" smtClean="0"/>
              <a:t>Scandinavie (Finlande, Suède) et états baltes</a:t>
            </a:r>
          </a:p>
          <a:p>
            <a:pPr lvl="1"/>
            <a:r>
              <a:rPr lang="fr-FR" dirty="0" smtClean="0"/>
              <a:t>Pologne, Tchécoslovaquie, Autriche, Hongrie,</a:t>
            </a:r>
          </a:p>
          <a:p>
            <a:pPr lvl="1"/>
            <a:r>
              <a:rPr lang="fr-FR" dirty="0" smtClean="0"/>
              <a:t>Yougoslavie, Roumanie, Bulgarie      10.000 cas/an</a:t>
            </a:r>
          </a:p>
          <a:p>
            <a:r>
              <a:rPr lang="fr-FR" dirty="0" smtClean="0"/>
              <a:t>Europe occidentale</a:t>
            </a:r>
          </a:p>
          <a:p>
            <a:pPr lvl="1"/>
            <a:r>
              <a:rPr lang="fr-FR" dirty="0" smtClean="0"/>
              <a:t>Allemagne, Suisse</a:t>
            </a:r>
          </a:p>
          <a:p>
            <a:pPr lvl="1"/>
            <a:r>
              <a:rPr lang="fr-FR" dirty="0" smtClean="0"/>
              <a:t>France : 5 à 10 cas/an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géographique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64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Période de transmission : printemps </a:t>
            </a:r>
            <a:r>
              <a:rPr lang="en-US" smtClean="0"/>
              <a:t>– automne</a:t>
            </a:r>
          </a:p>
          <a:p>
            <a:r>
              <a:rPr lang="fr-FR" smtClean="0"/>
              <a:t>Incubation : en moyenne 7 à 14 jours</a:t>
            </a:r>
          </a:p>
          <a:p>
            <a:r>
              <a:rPr lang="fr-FR" smtClean="0"/>
              <a:t>Première phase (virémie)</a:t>
            </a:r>
          </a:p>
          <a:p>
            <a:pPr lvl="1"/>
            <a:r>
              <a:rPr lang="fr-FR" smtClean="0"/>
              <a:t>syndrome pseudo-grippal pendant quelques jours</a:t>
            </a:r>
          </a:p>
          <a:p>
            <a:r>
              <a:rPr lang="fr-FR" smtClean="0"/>
              <a:t>Rémission clinique (2 à 7 jours)</a:t>
            </a:r>
          </a:p>
          <a:p>
            <a:r>
              <a:rPr lang="fr-FR" smtClean="0"/>
              <a:t>Deuxième phase (encéphalite)</a:t>
            </a:r>
          </a:p>
          <a:p>
            <a:pPr lvl="1"/>
            <a:r>
              <a:rPr lang="fr-FR" smtClean="0"/>
              <a:t>début brutal</a:t>
            </a:r>
          </a:p>
          <a:p>
            <a:pPr lvl="1"/>
            <a:r>
              <a:rPr lang="fr-FR" smtClean="0"/>
              <a:t>reprise fébrile</a:t>
            </a:r>
          </a:p>
          <a:p>
            <a:pPr lvl="1"/>
            <a:r>
              <a:rPr lang="fr-FR" smtClean="0"/>
              <a:t>manifestations neurologiques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Manifestations cliniques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553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Forme méningée pure</a:t>
            </a:r>
          </a:p>
          <a:p>
            <a:pPr lvl="1"/>
            <a:r>
              <a:rPr lang="fr-FR" smtClean="0"/>
              <a:t>la plus fréquente (50-60 % des cas)</a:t>
            </a:r>
          </a:p>
          <a:p>
            <a:pPr lvl="1"/>
            <a:r>
              <a:rPr lang="fr-FR" smtClean="0"/>
              <a:t>la plus bénigne (guérison sans séquelles)</a:t>
            </a:r>
          </a:p>
          <a:p>
            <a:r>
              <a:rPr lang="fr-FR" smtClean="0"/>
              <a:t>Forme méningo-encéphalitique</a:t>
            </a:r>
          </a:p>
          <a:p>
            <a:pPr lvl="1"/>
            <a:r>
              <a:rPr lang="fr-FR" smtClean="0"/>
              <a:t>~ 40 % des cas</a:t>
            </a:r>
          </a:p>
          <a:p>
            <a:pPr lvl="1"/>
            <a:r>
              <a:rPr lang="fr-FR" smtClean="0"/>
              <a:t>sémiologie très riche</a:t>
            </a:r>
          </a:p>
          <a:p>
            <a:r>
              <a:rPr lang="fr-FR" smtClean="0"/>
              <a:t>Forme méningo-encéphalomyélitique</a:t>
            </a:r>
          </a:p>
          <a:p>
            <a:pPr lvl="1"/>
            <a:r>
              <a:rPr lang="fr-FR" smtClean="0"/>
              <a:t>rare, paralysies proximales des membres</a:t>
            </a:r>
          </a:p>
          <a:p>
            <a:pPr lvl="1"/>
            <a:r>
              <a:rPr lang="fr-FR" smtClean="0"/>
              <a:t>myélite transverse, polyradiculonévrite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Manifestations neurologiques</a:t>
            </a:r>
            <a:endParaRPr lang="fr-F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17457" y="2852737"/>
            <a:ext cx="1884362" cy="25923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fr-FR" sz="2000" b="1">
                <a:solidFill>
                  <a:srgbClr val="FF0000"/>
                </a:solidFill>
                <a:latin typeface="Times New Roman" pitchFamily="18" charset="0"/>
              </a:rPr>
              <a:t>Mortalité</a:t>
            </a:r>
          </a:p>
          <a:p>
            <a:pPr algn="ctr" eaLnBrk="0" hangingPunct="0">
              <a:defRPr/>
            </a:pPr>
            <a:r>
              <a:rPr lang="fr-FR" sz="2000" b="1">
                <a:solidFill>
                  <a:srgbClr val="FF0000"/>
                </a:solidFill>
                <a:latin typeface="Times New Roman" pitchFamily="18" charset="0"/>
              </a:rPr>
              <a:t>1- 4 %</a:t>
            </a:r>
          </a:p>
          <a:p>
            <a:pPr algn="ctr" eaLnBrk="0" hangingPunct="0">
              <a:defRPr/>
            </a:pPr>
            <a:endParaRPr lang="fr-FR" sz="2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fr-FR" sz="2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fr-FR" sz="2000" b="1">
                <a:solidFill>
                  <a:srgbClr val="FF0000"/>
                </a:solidFill>
                <a:latin typeface="Times New Roman" pitchFamily="18" charset="0"/>
              </a:rPr>
              <a:t>Séquelles</a:t>
            </a:r>
          </a:p>
          <a:p>
            <a:pPr algn="ctr" eaLnBrk="0" hangingPunct="0">
              <a:defRPr/>
            </a:pPr>
            <a:r>
              <a:rPr lang="fr-FR" sz="2000" b="1">
                <a:solidFill>
                  <a:srgbClr val="FF0000"/>
                </a:solidFill>
                <a:latin typeface="Times New Roman" pitchFamily="18" charset="0"/>
              </a:rPr>
              <a:t>20 - 30 %</a:t>
            </a:r>
          </a:p>
        </p:txBody>
      </p:sp>
    </p:spTree>
    <p:extLst>
      <p:ext uri="{BB962C8B-B14F-4D97-AF65-F5344CB8AC3E}">
        <p14:creationId xmlns:p14="http://schemas.microsoft.com/office/powerpoint/2010/main" val="37359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Moyens spécifiques</a:t>
            </a:r>
          </a:p>
          <a:p>
            <a:pPr lvl="1"/>
            <a:r>
              <a:rPr lang="fr-FR" dirty="0" smtClean="0"/>
              <a:t>Pas d'antiviraux efficaces</a:t>
            </a:r>
          </a:p>
          <a:p>
            <a:pPr lvl="1"/>
            <a:r>
              <a:rPr lang="fr-FR" dirty="0" smtClean="0"/>
              <a:t>Pas d’immunoglobulines spécifiques </a:t>
            </a:r>
          </a:p>
          <a:p>
            <a:r>
              <a:rPr lang="fr-FR" dirty="0" smtClean="0"/>
              <a:t>Prévention: vaccination</a:t>
            </a:r>
          </a:p>
          <a:p>
            <a:pPr lvl="1"/>
            <a:r>
              <a:rPr lang="fr-FR" dirty="0" smtClean="0"/>
              <a:t>Voyageurs ( </a:t>
            </a:r>
            <a:r>
              <a:rPr lang="fr-FR" dirty="0"/>
              <a:t>du printemps à </a:t>
            </a:r>
            <a:r>
              <a:rPr lang="fr-FR" dirty="0" smtClean="0"/>
              <a:t>l’automne) et résidents en zone d'endémie</a:t>
            </a:r>
          </a:p>
          <a:p>
            <a:pPr lvl="3"/>
            <a:r>
              <a:rPr lang="fr-FR" dirty="0" smtClean="0"/>
              <a:t>Europe centrale (Allemagne, Suisse, Autriche, Scandinavie, pays Baltes)</a:t>
            </a:r>
          </a:p>
          <a:p>
            <a:pPr lvl="3"/>
            <a:r>
              <a:rPr lang="fr-FR" dirty="0" smtClean="0"/>
              <a:t>A discuter Europe de l'Est et Asie continentale</a:t>
            </a:r>
          </a:p>
          <a:p>
            <a:pPr lvl="1"/>
            <a:r>
              <a:rPr lang="fr-FR" dirty="0" smtClean="0"/>
              <a:t>En France</a:t>
            </a:r>
          </a:p>
          <a:p>
            <a:pPr lvl="2"/>
            <a:r>
              <a:rPr lang="fr-FR" dirty="0" smtClean="0"/>
              <a:t>pas d’indication de vaccination systématique (CTV)</a:t>
            </a:r>
          </a:p>
          <a:p>
            <a:pPr lvl="2"/>
            <a:r>
              <a:rPr lang="fr-FR" dirty="0" smtClean="0"/>
              <a:t>au cas par cas pour les professionnels en milieu rural (bûcherons, forestiers, O.N.F.)</a:t>
            </a:r>
          </a:p>
          <a:p>
            <a:r>
              <a:rPr lang="fr-FR" dirty="0" smtClean="0"/>
              <a:t>Déclaration obligatoire depuis 2020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 de l'encéphalite à TBEV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7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 inactivé</a:t>
            </a:r>
          </a:p>
          <a:p>
            <a:r>
              <a:rPr lang="fr-FR" dirty="0" smtClean="0"/>
              <a:t>Schéma de vaccination = 3 injections</a:t>
            </a:r>
          </a:p>
          <a:p>
            <a:pPr lvl="2"/>
            <a:r>
              <a:rPr lang="fr-FR" dirty="0" smtClean="0"/>
              <a:t>M0, entre M1 et M3 puis entre M5 et M12</a:t>
            </a:r>
          </a:p>
          <a:p>
            <a:pPr lvl="2"/>
            <a:r>
              <a:rPr lang="fr-FR" dirty="0" smtClean="0"/>
              <a:t>les deux premières de préférence en hiver</a:t>
            </a:r>
          </a:p>
          <a:p>
            <a:pPr lvl="2"/>
            <a:r>
              <a:rPr lang="fr-FR" dirty="0" smtClean="0"/>
              <a:t>Séroconversion </a:t>
            </a:r>
            <a:r>
              <a:rPr lang="fr-FR" dirty="0" smtClean="0">
                <a:sym typeface="Symbol" pitchFamily="18" charset="2"/>
              </a:rPr>
              <a:t> </a:t>
            </a:r>
            <a:r>
              <a:rPr lang="fr-FR" dirty="0" smtClean="0"/>
              <a:t>100% après 3 injections</a:t>
            </a:r>
          </a:p>
          <a:p>
            <a:pPr lvl="1"/>
            <a:r>
              <a:rPr lang="fr-FR" dirty="0" smtClean="0"/>
              <a:t>rappel à 3 ans puis tous les 5 ans (3 ans si &gt; 60 ans)</a:t>
            </a:r>
          </a:p>
          <a:p>
            <a:r>
              <a:rPr lang="fr-FR" dirty="0" smtClean="0"/>
              <a:t>Schéma de vaccination accéléré : </a:t>
            </a:r>
          </a:p>
          <a:p>
            <a:pPr lvl="1"/>
            <a:r>
              <a:rPr lang="fr-FR" dirty="0" err="1" smtClean="0"/>
              <a:t>Encepur</a:t>
            </a:r>
            <a:r>
              <a:rPr lang="fr-FR" dirty="0" smtClean="0">
                <a:sym typeface="Symbol" pitchFamily="18" charset="2"/>
              </a:rPr>
              <a:t></a:t>
            </a:r>
            <a:r>
              <a:rPr lang="fr-FR" dirty="0" smtClean="0"/>
              <a:t> : J0, J7, J21 et rappel à 12 – 18 mois</a:t>
            </a:r>
          </a:p>
          <a:p>
            <a:pPr lvl="1"/>
            <a:r>
              <a:rPr lang="fr-FR" dirty="0" err="1" smtClean="0"/>
              <a:t>Ticovac</a:t>
            </a:r>
            <a:r>
              <a:rPr lang="fr-FR" dirty="0" smtClean="0">
                <a:sym typeface="Symbol" pitchFamily="18" charset="2"/>
              </a:rPr>
              <a:t>  : J0, J14, M5-12 et rappel à 3 ans</a:t>
            </a:r>
          </a:p>
          <a:p>
            <a:pPr lvl="1"/>
            <a:endParaRPr lang="fr-FR" dirty="0">
              <a:sym typeface="Symbol" pitchFamily="18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Vaccination contre la TBE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1" y="27586"/>
            <a:ext cx="3102179" cy="38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0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Réservoir animal</a:t>
            </a:r>
          </a:p>
          <a:p>
            <a:r>
              <a:rPr lang="fr-FR" dirty="0" smtClean="0"/>
              <a:t>2- </a:t>
            </a:r>
            <a:r>
              <a:rPr lang="fr-FR" dirty="0"/>
              <a:t>Transmission à l’homme par :</a:t>
            </a:r>
          </a:p>
          <a:p>
            <a:pPr lvl="1"/>
            <a:r>
              <a:rPr lang="fr-FR" dirty="0" smtClean="0"/>
              <a:t>Contact </a:t>
            </a:r>
            <a:r>
              <a:rPr lang="fr-FR" dirty="0"/>
              <a:t>direct: </a:t>
            </a:r>
            <a:endParaRPr lang="fr-FR" dirty="0" smtClean="0"/>
          </a:p>
          <a:p>
            <a:pPr lvl="2"/>
            <a:r>
              <a:rPr lang="fr-FR" dirty="0" smtClean="0"/>
              <a:t>Rage</a:t>
            </a:r>
            <a:r>
              <a:rPr lang="fr-FR" dirty="0"/>
              <a:t>, grippe</a:t>
            </a:r>
          </a:p>
          <a:p>
            <a:pPr lvl="1"/>
            <a:r>
              <a:rPr lang="fr-FR" dirty="0" smtClean="0"/>
              <a:t>Contact </a:t>
            </a:r>
            <a:r>
              <a:rPr lang="fr-FR" dirty="0"/>
              <a:t>avec les produits de l’animal:</a:t>
            </a:r>
          </a:p>
          <a:p>
            <a:pPr lvl="2"/>
            <a:r>
              <a:rPr lang="fr-FR" dirty="0" smtClean="0"/>
              <a:t>Leptospirose </a:t>
            </a:r>
            <a:r>
              <a:rPr lang="fr-FR" dirty="0"/>
              <a:t>( urines de rongeurs ),</a:t>
            </a:r>
          </a:p>
          <a:p>
            <a:pPr lvl="2"/>
            <a:r>
              <a:rPr lang="fr-FR" dirty="0" err="1" smtClean="0"/>
              <a:t>Taeniase</a:t>
            </a:r>
            <a:r>
              <a:rPr lang="fr-FR" dirty="0" smtClean="0"/>
              <a:t> </a:t>
            </a:r>
            <a:r>
              <a:rPr lang="fr-FR" dirty="0"/>
              <a:t>( Viande ) , Distomatose ( salade)</a:t>
            </a:r>
          </a:p>
          <a:p>
            <a:pPr lvl="1"/>
            <a:r>
              <a:rPr lang="fr-FR" dirty="0" smtClean="0"/>
              <a:t>Inoculation </a:t>
            </a:r>
            <a:r>
              <a:rPr lang="fr-FR" dirty="0"/>
              <a:t>par un vecteur: </a:t>
            </a:r>
            <a:endParaRPr lang="fr-FR" dirty="0" smtClean="0"/>
          </a:p>
          <a:p>
            <a:pPr lvl="2"/>
            <a:r>
              <a:rPr lang="fr-FR" dirty="0"/>
              <a:t>L</a:t>
            </a:r>
            <a:r>
              <a:rPr lang="fr-FR" dirty="0" smtClean="0"/>
              <a:t>eishmaniose, fièvre Q, Lyme</a:t>
            </a:r>
            <a:r>
              <a:rPr lang="fr-FR" dirty="0"/>
              <a:t>….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Zoonoses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74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Chamonix 2002</a:t>
            </a:r>
          </a:p>
          <a:p>
            <a:pPr lvl="1"/>
            <a:r>
              <a:rPr lang="fr-FR" dirty="0" smtClean="0"/>
              <a:t>Nombreux syndromes grippaux aigus signalés mi juillet</a:t>
            </a:r>
          </a:p>
          <a:p>
            <a:pPr lvl="1"/>
            <a:r>
              <a:rPr lang="fr-FR" dirty="0" smtClean="0"/>
              <a:t>Fièvre Q identifiée le 19 aout</a:t>
            </a:r>
          </a:p>
          <a:p>
            <a:pPr lvl="1"/>
            <a:r>
              <a:rPr lang="fr-FR" dirty="0" smtClean="0"/>
              <a:t>Identification des cas et enquête cas-témoin</a:t>
            </a:r>
          </a:p>
          <a:p>
            <a:pPr lvl="2"/>
            <a:r>
              <a:rPr lang="fr-FR" dirty="0" smtClean="0"/>
              <a:t>Vallée de Chamonix:</a:t>
            </a:r>
          </a:p>
          <a:p>
            <a:pPr lvl="3"/>
            <a:r>
              <a:rPr lang="fr-FR" dirty="0" smtClean="0"/>
              <a:t>99 cas certains</a:t>
            </a:r>
          </a:p>
          <a:p>
            <a:pPr lvl="3"/>
            <a:r>
              <a:rPr lang="fr-FR" dirty="0" smtClean="0"/>
              <a:t>33 cas probables</a:t>
            </a:r>
          </a:p>
          <a:p>
            <a:pPr lvl="2"/>
            <a:r>
              <a:rPr lang="fr-FR" dirty="0" smtClean="0"/>
              <a:t>Hors vallée: 5 cas certains</a:t>
            </a:r>
          </a:p>
          <a:p>
            <a:r>
              <a:rPr lang="fr-FR" dirty="0" smtClean="0"/>
              <a:t>Hypothèse: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ransmission </a:t>
            </a:r>
            <a:r>
              <a:rPr lang="fr-FR" dirty="0"/>
              <a:t>aéroportée à partir de troupeaux </a:t>
            </a:r>
            <a:r>
              <a:rPr lang="fr-FR" dirty="0" smtClean="0"/>
              <a:t>d’élevage</a:t>
            </a:r>
          </a:p>
          <a:p>
            <a:pPr lvl="1"/>
            <a:r>
              <a:rPr lang="fr-FR" dirty="0" smtClean="0"/>
              <a:t>Sur 56 troupeaux, 19 avaient au moins 1 </a:t>
            </a:r>
            <a:r>
              <a:rPr lang="fr-FR" dirty="0" err="1" smtClean="0"/>
              <a:t>séro</a:t>
            </a:r>
            <a:r>
              <a:rPr lang="fr-FR" dirty="0" smtClean="0"/>
              <a:t> +</a:t>
            </a:r>
          </a:p>
          <a:p>
            <a:pPr lvl="1"/>
            <a:r>
              <a:rPr lang="fr-FR" dirty="0" smtClean="0"/>
              <a:t>8 troupeaux avaient +  de 10% de positifs</a:t>
            </a:r>
          </a:p>
          <a:p>
            <a:pPr lvl="1"/>
            <a:r>
              <a:rPr lang="fr-FR" dirty="0" smtClean="0"/>
              <a:t>2 troupeaux ovins étaient excréteurs (prélèvement vaginaux et lait)</a:t>
            </a:r>
          </a:p>
          <a:p>
            <a:pPr lvl="1"/>
            <a:endParaRPr lang="fr-FR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Fièvre 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3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Pathogène intracellulaire obligatoire</a:t>
            </a:r>
          </a:p>
          <a:p>
            <a:pPr lvl="1"/>
            <a:r>
              <a:rPr lang="fr-FR" altLang="fr-FR" dirty="0" smtClean="0"/>
              <a:t>macrophages et monocytes</a:t>
            </a:r>
          </a:p>
          <a:p>
            <a:pPr lvl="1"/>
            <a:r>
              <a:rPr lang="fr-FR" altLang="fr-FR" dirty="0" smtClean="0"/>
              <a:t>PH bas du </a:t>
            </a:r>
            <a:r>
              <a:rPr lang="fr-FR" altLang="fr-FR" dirty="0" err="1" smtClean="0"/>
              <a:t>phagolysosome</a:t>
            </a:r>
            <a:r>
              <a:rPr lang="fr-FR" altLang="fr-FR" dirty="0" smtClean="0"/>
              <a:t> indispensable pour développement</a:t>
            </a:r>
          </a:p>
          <a:p>
            <a:pPr lvl="1"/>
            <a:r>
              <a:rPr lang="fr-FR" altLang="fr-FR" dirty="0" smtClean="0"/>
              <a:t>protection vis-à-vis des antibiotiques</a:t>
            </a:r>
          </a:p>
          <a:p>
            <a:pPr lvl="1"/>
            <a:r>
              <a:rPr lang="fr-FR" altLang="fr-FR" dirty="0" smtClean="0"/>
              <a:t>activation du métabolisme : Large-</a:t>
            </a:r>
            <a:r>
              <a:rPr lang="fr-FR" altLang="fr-FR" dirty="0" err="1" smtClean="0"/>
              <a:t>cell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variants</a:t>
            </a:r>
            <a:r>
              <a:rPr lang="fr-FR" altLang="fr-FR" dirty="0" smtClean="0"/>
              <a:t> (LCV)</a:t>
            </a:r>
          </a:p>
          <a:p>
            <a:pPr lvl="1"/>
            <a:r>
              <a:rPr lang="fr-FR" altLang="fr-FR" dirty="0" smtClean="0"/>
              <a:t>pseudo sporulation, SCV dans le milieu extérieur</a:t>
            </a:r>
          </a:p>
          <a:p>
            <a:r>
              <a:rPr lang="fr-FR" altLang="fr-FR" dirty="0" smtClean="0"/>
              <a:t>Forme extra cellulaire</a:t>
            </a:r>
          </a:p>
          <a:p>
            <a:pPr lvl="1"/>
            <a:r>
              <a:rPr lang="fr-FR" altLang="fr-FR" dirty="0" smtClean="0"/>
              <a:t>petite et très résistante (SCV)</a:t>
            </a:r>
          </a:p>
          <a:p>
            <a:pPr lvl="1"/>
            <a:r>
              <a:rPr lang="fr-FR" altLang="fr-FR" dirty="0" smtClean="0"/>
              <a:t>survie possible dans des conditions environnementales « difficiles »</a:t>
            </a:r>
          </a:p>
          <a:p>
            <a:r>
              <a:rPr lang="fr-FR" altLang="fr-FR" dirty="0" smtClean="0"/>
              <a:t>2 phases antigéniques : modification du LPS de surface</a:t>
            </a:r>
          </a:p>
          <a:p>
            <a:pPr lvl="1"/>
            <a:r>
              <a:rPr lang="fr-FR" altLang="fr-FR" dirty="0" smtClean="0"/>
              <a:t>Ag de phase I- virulente</a:t>
            </a:r>
          </a:p>
          <a:p>
            <a:pPr lvl="1"/>
            <a:r>
              <a:rPr lang="fr-FR" altLang="fr-FR" dirty="0" smtClean="0"/>
              <a:t>Ag de phase II- non virulente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Coxiella</a:t>
            </a:r>
            <a:r>
              <a:rPr lang="fr-FR" i="1" dirty="0" smtClean="0"/>
              <a:t> </a:t>
            </a:r>
            <a:r>
              <a:rPr lang="fr-FR" i="1" dirty="0" err="1" smtClean="0"/>
              <a:t>burnetii</a:t>
            </a:r>
            <a:endParaRPr lang="fr-FR" i="1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 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Roblot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800" noProof="0" dirty="0" smtClean="0">
                <a:latin typeface="Arial" pitchFamily="34" charset="0"/>
                <a:cs typeface="Arial" pitchFamily="34" charset="0"/>
              </a:rPr>
              <a:t>Epidémiologie en France</a:t>
            </a:r>
            <a:endParaRPr lang="fr-FR" sz="3800" noProof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988840"/>
            <a:ext cx="4791204" cy="28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/>
          </p:cNvSpPr>
          <p:nvPr/>
        </p:nvSpPr>
        <p:spPr bwMode="auto">
          <a:xfrm>
            <a:off x="25153" y="5157192"/>
            <a:ext cx="4258816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1pPr>
            <a:lvl2pPr marL="742950" indent="-28575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2pPr>
            <a:lvl3pPr marL="11430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3pPr>
            <a:lvl4pPr marL="16002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4pPr>
            <a:lvl5pPr marL="20574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-128"/>
                <a:sym typeface="Hoefler Text" charset="0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Incidence des nouveaux </a:t>
            </a:r>
            <a:r>
              <a:rPr lang="fr-FR" altLang="fr-FR" sz="1800" dirty="0" smtClean="0">
                <a:solidFill>
                  <a:schemeClr val="tx1"/>
                </a:solidFill>
                <a:ea typeface="MS PGothic" pitchFamily="34" charset="-128"/>
              </a:rPr>
              <a:t>cas</a:t>
            </a:r>
            <a:r>
              <a:rPr lang="en-US" altLang="fr-FR" sz="18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ea typeface="MS PGothic" pitchFamily="34" charset="-128"/>
              </a:rPr>
              <a:t>annuels</a:t>
            </a:r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altLang="fr-FR" sz="1800" dirty="0" smtClean="0">
                <a:solidFill>
                  <a:schemeClr val="tx1"/>
                </a:solidFill>
                <a:ea typeface="MS PGothic" pitchFamily="34" charset="-128"/>
              </a:rPr>
              <a:t>de</a:t>
            </a:r>
          </a:p>
          <a:p>
            <a:pPr eaLnBrk="1" hangingPunct="1"/>
            <a:r>
              <a:rPr lang="en-US" altLang="fr-FR" sz="18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ea typeface="MS PGothic" pitchFamily="34" charset="-128"/>
              </a:rPr>
              <a:t>fièvre</a:t>
            </a:r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 Q </a:t>
            </a:r>
            <a:r>
              <a:rPr lang="en-US" altLang="fr-FR" sz="1800" dirty="0" err="1">
                <a:solidFill>
                  <a:schemeClr val="tx1"/>
                </a:solidFill>
                <a:ea typeface="MS PGothic" pitchFamily="34" charset="-128"/>
              </a:rPr>
              <a:t>aigüe</a:t>
            </a:r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ea typeface="MS PGothic" pitchFamily="34" charset="-128"/>
              </a:rPr>
              <a:t>en</a:t>
            </a:r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 France 2000-2012 </a:t>
            </a:r>
          </a:p>
          <a:p>
            <a:pPr eaLnBrk="1" hangingPunct="1"/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(</a:t>
            </a:r>
            <a:r>
              <a:rPr lang="en-US" altLang="fr-FR" sz="1800" dirty="0" err="1">
                <a:solidFill>
                  <a:schemeClr val="tx1"/>
                </a:solidFill>
                <a:ea typeface="MS PGothic" pitchFamily="34" charset="-128"/>
              </a:rPr>
              <a:t>données</a:t>
            </a:r>
            <a:r>
              <a:rPr lang="en-US" altLang="fr-FR" sz="1800" dirty="0">
                <a:solidFill>
                  <a:schemeClr val="tx1"/>
                </a:solidFill>
                <a:ea typeface="MS PGothic" pitchFamily="34" charset="-128"/>
              </a:rPr>
              <a:t> du CNR)</a:t>
            </a:r>
          </a:p>
        </p:txBody>
      </p:sp>
      <p:pic>
        <p:nvPicPr>
          <p:cNvPr id="5" name="Picture 3" descr="aigus toutes formes 2004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361350"/>
            <a:ext cx="4644008" cy="342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3" y="51557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Patients hospitalisés pour Fièvre Q</a:t>
            </a:r>
          </a:p>
          <a:p>
            <a:pPr algn="ctr"/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par département de résidence de 2004 à 2010</a:t>
            </a:r>
            <a:r>
              <a:rPr lang="fr-FR" altLang="fr-F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(source PMSI)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smtClean="0"/>
              <a:t>Pas toujours symptomatiques chez l’</a:t>
            </a:r>
            <a:r>
              <a:rPr lang="fr-FR" altLang="ja-JP" noProof="0" smtClean="0"/>
              <a:t>animal. Avortements dans un troupeau.</a:t>
            </a:r>
          </a:p>
          <a:p>
            <a:r>
              <a:rPr lang="fr-FR" noProof="0" smtClean="0"/>
              <a:t>Caprins &gt; ovins &gt; bovins (Palmer 1983, Agerholm 2013)</a:t>
            </a:r>
          </a:p>
          <a:p>
            <a:r>
              <a:rPr lang="fr-FR" noProof="0" smtClean="0"/>
              <a:t>Produits de parturition, sécrétions vaginales: charge importante de Coxiella. Plusieurs mois après la mise-bas.</a:t>
            </a:r>
          </a:p>
          <a:p>
            <a:r>
              <a:rPr lang="fr-FR" noProof="0" smtClean="0"/>
              <a:t>Les nouveaux-nés à la mise-bas suivante excrètent encore fortement</a:t>
            </a:r>
          </a:p>
          <a:p>
            <a:r>
              <a:rPr lang="fr-FR" noProof="0" smtClean="0"/>
              <a:t>Pratiques les plus  exposantes : aide à la mise-bas </a:t>
            </a:r>
            <a:endParaRPr lang="fr-FR" noProof="0" dirty="0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Risque de transmission à partir des élevages excréteurs</a:t>
            </a:r>
            <a:endParaRPr lang="fr-FR" noProof="0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Réservoir = mammifères </a:t>
            </a:r>
          </a:p>
          <a:p>
            <a:pPr lvl="1"/>
            <a:r>
              <a:rPr lang="fr-FR" altLang="fr-FR" dirty="0" smtClean="0"/>
              <a:t>ovins et caprins et ± bovins</a:t>
            </a:r>
          </a:p>
          <a:p>
            <a:pPr lvl="1"/>
            <a:r>
              <a:rPr lang="fr-FR" altLang="fr-FR" dirty="0" smtClean="0"/>
              <a:t>oiseaux, rongeurs, chiens, chats, chevaux, lapins …</a:t>
            </a:r>
          </a:p>
          <a:p>
            <a:pPr lvl="1"/>
            <a:r>
              <a:rPr lang="fr-FR" altLang="fr-FR" dirty="0" smtClean="0"/>
              <a:t>excrétion dans les urines, les </a:t>
            </a:r>
            <a:r>
              <a:rPr lang="fr-FR" altLang="fr-FR" dirty="0" err="1" smtClean="0"/>
              <a:t>fécès</a:t>
            </a:r>
            <a:r>
              <a:rPr lang="fr-FR" altLang="fr-FR" dirty="0" smtClean="0"/>
              <a:t>, le lait et placenta +++</a:t>
            </a:r>
          </a:p>
          <a:p>
            <a:r>
              <a:rPr lang="fr-FR" altLang="fr-FR" dirty="0" smtClean="0"/>
              <a:t>Contact avec des animaux : direct ou indirect</a:t>
            </a:r>
          </a:p>
          <a:p>
            <a:pPr lvl="1"/>
            <a:r>
              <a:rPr lang="fr-FR" altLang="fr-FR" dirty="0" smtClean="0"/>
              <a:t>épidémies suisse et alpes le long de la transhumance..</a:t>
            </a:r>
            <a:endParaRPr lang="fr-FR" altLang="fr-FR" dirty="0" smtClean="0"/>
          </a:p>
        </p:txBody>
      </p:sp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Epidémiologie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57362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Epidémiologie</a:t>
            </a:r>
            <a:endParaRPr lang="fr-FR" altLang="fr-FR" dirty="0" smtClean="0"/>
          </a:p>
        </p:txBody>
      </p:sp>
      <p:pic>
        <p:nvPicPr>
          <p:cNvPr id="1945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982663"/>
            <a:ext cx="92154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83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Transmission par voie aérienne</a:t>
            </a:r>
          </a:p>
          <a:p>
            <a:pPr lvl="1"/>
            <a:r>
              <a:rPr lang="fr-FR" altLang="fr-FR" dirty="0" smtClean="0"/>
              <a:t>effet dose probable </a:t>
            </a:r>
          </a:p>
          <a:p>
            <a:pPr lvl="1"/>
            <a:r>
              <a:rPr lang="fr-FR" altLang="fr-FR" dirty="0" smtClean="0"/>
              <a:t>+ état immunitaire de l’hôte </a:t>
            </a:r>
          </a:p>
          <a:p>
            <a:pPr lvl="1"/>
            <a:r>
              <a:rPr lang="fr-FR" altLang="fr-FR" dirty="0" smtClean="0"/>
              <a:t>+ pouvoir infestant de la souche ?</a:t>
            </a:r>
          </a:p>
        </p:txBody>
      </p:sp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Epidémiologie</a:t>
            </a:r>
            <a:endParaRPr lang="fr-FR" altLang="fr-FR" dirty="0" smtClean="0"/>
          </a:p>
        </p:txBody>
      </p:sp>
      <p:pic>
        <p:nvPicPr>
          <p:cNvPr id="2048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" y="3573016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2080" y="6375646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 F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Roblot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58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 smtClean="0"/>
              <a:t>Résistance dans l</a:t>
            </a:r>
            <a:r>
              <a:rPr lang="fr-FR" altLang="ja-JP" noProof="0" dirty="0" smtClean="0"/>
              <a:t>’environnement</a:t>
            </a:r>
          </a:p>
          <a:p>
            <a:r>
              <a:rPr lang="fr-FR" noProof="0" dirty="0" smtClean="0"/>
              <a:t>Aérosolisation </a:t>
            </a:r>
          </a:p>
          <a:p>
            <a:r>
              <a:rPr lang="fr-FR" noProof="0" dirty="0" smtClean="0"/>
              <a:t>Dissémination des particules </a:t>
            </a:r>
            <a:r>
              <a:rPr lang="fr-FR" noProof="0" dirty="0" err="1" smtClean="0"/>
              <a:t>infestantes</a:t>
            </a:r>
            <a:endParaRPr lang="fr-FR" noProof="0" dirty="0" smtClean="0"/>
          </a:p>
          <a:p>
            <a:r>
              <a:rPr lang="fr-FR" noProof="0" dirty="0" smtClean="0"/>
              <a:t>Conditions climatiques et géographiques</a:t>
            </a:r>
            <a:endParaRPr lang="fr-FR" dirty="0" smtClean="0"/>
          </a:p>
          <a:p>
            <a:pPr lvl="1"/>
            <a:r>
              <a:rPr lang="fr-FR" dirty="0" smtClean="0"/>
              <a:t>plaine, vent, peu d</a:t>
            </a:r>
            <a:r>
              <a:rPr lang="fr-FR" altLang="ja-JP" dirty="0" smtClean="0"/>
              <a:t>’humidité</a:t>
            </a:r>
          </a:p>
          <a:p>
            <a:pPr lvl="1"/>
            <a:r>
              <a:rPr lang="fr-FR" dirty="0" smtClean="0"/>
              <a:t>risque 30 fois plus élevé dans les 2 Km autour de la source par rapport à plus de 5 Km au-delà de la source.</a:t>
            </a:r>
          </a:p>
          <a:p>
            <a:r>
              <a:rPr lang="fr-FR" noProof="0" dirty="0" smtClean="0"/>
              <a:t>Manipulations de fumier</a:t>
            </a:r>
            <a:endParaRPr lang="fr-FR" noProof="0" dirty="0" smtClean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de transmission à partir des élevages excréteurs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6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86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0" y="928688"/>
            <a:ext cx="8686800" cy="5000625"/>
            <a:chOff x="96" y="630"/>
            <a:chExt cx="5472" cy="3150"/>
          </a:xfrm>
        </p:grpSpPr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96" y="630"/>
              <a:ext cx="5472" cy="3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800" dirty="0">
                <a:latin typeface="Arial Narrow" pitchFamily="34" charset="0"/>
                <a:ea typeface="+mn-ea"/>
              </a:endParaRPr>
            </a:p>
          </p:txBody>
        </p:sp>
        <p:sp>
          <p:nvSpPr>
            <p:cNvPr id="43014" name="Rectangle 3"/>
            <p:cNvSpPr>
              <a:spLocks noChangeArrowheads="1"/>
            </p:cNvSpPr>
            <p:nvPr/>
          </p:nvSpPr>
          <p:spPr bwMode="auto">
            <a:xfrm>
              <a:off x="270" y="675"/>
              <a:ext cx="518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 sz="3200">
                  <a:solidFill>
                    <a:srgbClr val="00664D"/>
                  </a:solidFill>
                  <a:latin typeface="Arial Narrow" pitchFamily="34" charset="0"/>
                </a:rPr>
                <a:t>Immunofluorescence indirecte (IFI)</a:t>
              </a:r>
            </a:p>
          </p:txBody>
        </p:sp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144" y="1521"/>
              <a:ext cx="2880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1800">
                <a:latin typeface="Arial Narrow" pitchFamily="34" charset="0"/>
              </a:endParaRPr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40" y="1617"/>
              <a:ext cx="2880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1800">
                <a:latin typeface="Arial Narrow" pitchFamily="34" charset="0"/>
              </a:endParaRPr>
            </a:p>
          </p:txBody>
        </p:sp>
        <p:grpSp>
          <p:nvGrpSpPr>
            <p:cNvPr id="43017" name="Group 11"/>
            <p:cNvGrpSpPr>
              <a:grpSpLocks/>
            </p:cNvGrpSpPr>
            <p:nvPr/>
          </p:nvGrpSpPr>
          <p:grpSpPr bwMode="auto">
            <a:xfrm>
              <a:off x="384" y="1620"/>
              <a:ext cx="2592" cy="1200"/>
              <a:chOff x="288" y="2160"/>
              <a:chExt cx="2592" cy="1200"/>
            </a:xfrm>
          </p:grpSpPr>
          <p:sp>
            <p:nvSpPr>
              <p:cNvPr id="43040" name="Line 12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41" name="Line 13"/>
              <p:cNvSpPr>
                <a:spLocks noChangeShapeType="1"/>
              </p:cNvSpPr>
              <p:nvPr/>
            </p:nvSpPr>
            <p:spPr bwMode="auto">
              <a:xfrm>
                <a:off x="288" y="3360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018" name="Text Box 14"/>
            <p:cNvSpPr txBox="1">
              <a:spLocks noChangeArrowheads="1"/>
            </p:cNvSpPr>
            <p:nvPr/>
          </p:nvSpPr>
          <p:spPr bwMode="auto">
            <a:xfrm>
              <a:off x="321" y="2905"/>
              <a:ext cx="3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000">
                  <a:latin typeface="Arial Narrow" pitchFamily="34" charset="0"/>
                </a:rPr>
                <a:t>10 jours</a:t>
              </a:r>
            </a:p>
          </p:txBody>
        </p:sp>
        <p:sp>
          <p:nvSpPr>
            <p:cNvPr id="43019" name="Text Box 15"/>
            <p:cNvSpPr txBox="1">
              <a:spLocks noChangeArrowheads="1"/>
            </p:cNvSpPr>
            <p:nvPr/>
          </p:nvSpPr>
          <p:spPr bwMode="auto">
            <a:xfrm>
              <a:off x="945" y="2905"/>
              <a:ext cx="3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000">
                  <a:latin typeface="Arial Narrow" pitchFamily="34" charset="0"/>
                </a:rPr>
                <a:t>1 mois</a:t>
              </a:r>
            </a:p>
          </p:txBody>
        </p:sp>
        <p:sp>
          <p:nvSpPr>
            <p:cNvPr id="43020" name="Text Box 16"/>
            <p:cNvSpPr txBox="1">
              <a:spLocks noChangeArrowheads="1"/>
            </p:cNvSpPr>
            <p:nvPr/>
          </p:nvSpPr>
          <p:spPr bwMode="auto">
            <a:xfrm>
              <a:off x="1569" y="2905"/>
              <a:ext cx="3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000">
                  <a:latin typeface="Arial Narrow" pitchFamily="34" charset="0"/>
                </a:rPr>
                <a:t>3 mois</a:t>
              </a:r>
            </a:p>
          </p:txBody>
        </p:sp>
        <p:sp>
          <p:nvSpPr>
            <p:cNvPr id="43021" name="Text Box 17"/>
            <p:cNvSpPr txBox="1">
              <a:spLocks noChangeArrowheads="1"/>
            </p:cNvSpPr>
            <p:nvPr/>
          </p:nvSpPr>
          <p:spPr bwMode="auto">
            <a:xfrm>
              <a:off x="2433" y="2905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000">
                  <a:latin typeface="Arial Narrow" pitchFamily="34" charset="0"/>
                </a:rPr>
                <a:t>10 ans</a:t>
              </a:r>
            </a:p>
          </p:txBody>
        </p:sp>
        <p:sp>
          <p:nvSpPr>
            <p:cNvPr id="43022" name="Freeform 18"/>
            <p:cNvSpPr>
              <a:spLocks/>
            </p:cNvSpPr>
            <p:nvPr/>
          </p:nvSpPr>
          <p:spPr bwMode="auto">
            <a:xfrm>
              <a:off x="432" y="2228"/>
              <a:ext cx="1296" cy="544"/>
            </a:xfrm>
            <a:custGeom>
              <a:avLst/>
              <a:gdLst>
                <a:gd name="T0" fmla="*/ 0 w 1296"/>
                <a:gd name="T1" fmla="*/ 2147479100 h 544"/>
                <a:gd name="T2" fmla="*/ 2147479255 w 1296"/>
                <a:gd name="T3" fmla="*/ 2147479100 h 544"/>
                <a:gd name="T4" fmla="*/ 2147479255 w 1296"/>
                <a:gd name="T5" fmla="*/ 2147479100 h 544"/>
                <a:gd name="T6" fmla="*/ 2147479255 w 1296"/>
                <a:gd name="T7" fmla="*/ 214747910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544"/>
                <a:gd name="T14" fmla="*/ 1296 w 1296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544">
                  <a:moveTo>
                    <a:pt x="0" y="544"/>
                  </a:moveTo>
                  <a:cubicBezTo>
                    <a:pt x="124" y="392"/>
                    <a:pt x="248" y="240"/>
                    <a:pt x="384" y="160"/>
                  </a:cubicBezTo>
                  <a:cubicBezTo>
                    <a:pt x="520" y="80"/>
                    <a:pt x="664" y="0"/>
                    <a:pt x="816" y="64"/>
                  </a:cubicBezTo>
                  <a:cubicBezTo>
                    <a:pt x="968" y="128"/>
                    <a:pt x="1132" y="336"/>
                    <a:pt x="1296" y="544"/>
                  </a:cubicBezTo>
                </a:path>
              </a:pathLst>
            </a:cu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6" name="Freeform 19"/>
            <p:cNvSpPr>
              <a:spLocks/>
            </p:cNvSpPr>
            <p:nvPr/>
          </p:nvSpPr>
          <p:spPr bwMode="auto">
            <a:xfrm>
              <a:off x="576" y="2092"/>
              <a:ext cx="2400" cy="680"/>
            </a:xfrm>
            <a:custGeom>
              <a:avLst/>
              <a:gdLst>
                <a:gd name="T0" fmla="*/ 0 w 2400"/>
                <a:gd name="T1" fmla="*/ 1713706428 h 680"/>
                <a:gd name="T2" fmla="*/ 725804903 w 2400"/>
                <a:gd name="T3" fmla="*/ 1108868749 h 680"/>
                <a:gd name="T4" fmla="*/ 1572577257 w 2400"/>
                <a:gd name="T5" fmla="*/ 624998724 h 680"/>
                <a:gd name="T6" fmla="*/ 2147483647 w 2400"/>
                <a:gd name="T7" fmla="*/ 20161249 h 680"/>
                <a:gd name="T8" fmla="*/ 2147483647 w 2400"/>
                <a:gd name="T9" fmla="*/ 504031267 h 680"/>
                <a:gd name="T10" fmla="*/ 2147483647 w 2400"/>
                <a:gd name="T11" fmla="*/ 1108868749 h 680"/>
                <a:gd name="T12" fmla="*/ 2147483647 w 2400"/>
                <a:gd name="T13" fmla="*/ 1350803662 h 6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0"/>
                <a:gd name="T22" fmla="*/ 0 h 680"/>
                <a:gd name="T23" fmla="*/ 2400 w 2400"/>
                <a:gd name="T24" fmla="*/ 680 h 6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0" h="680">
                  <a:moveTo>
                    <a:pt x="0" y="680"/>
                  </a:moveTo>
                  <a:cubicBezTo>
                    <a:pt x="92" y="596"/>
                    <a:pt x="184" y="512"/>
                    <a:pt x="288" y="440"/>
                  </a:cubicBezTo>
                  <a:cubicBezTo>
                    <a:pt x="392" y="368"/>
                    <a:pt x="472" y="320"/>
                    <a:pt x="624" y="248"/>
                  </a:cubicBezTo>
                  <a:cubicBezTo>
                    <a:pt x="776" y="176"/>
                    <a:pt x="1016" y="16"/>
                    <a:pt x="1200" y="8"/>
                  </a:cubicBezTo>
                  <a:cubicBezTo>
                    <a:pt x="1384" y="0"/>
                    <a:pt x="1568" y="128"/>
                    <a:pt x="1728" y="200"/>
                  </a:cubicBezTo>
                  <a:cubicBezTo>
                    <a:pt x="1888" y="272"/>
                    <a:pt x="2048" y="384"/>
                    <a:pt x="2160" y="440"/>
                  </a:cubicBezTo>
                  <a:cubicBezTo>
                    <a:pt x="2272" y="496"/>
                    <a:pt x="2336" y="516"/>
                    <a:pt x="2400" y="536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 Narrow" pitchFamily="34" charset="0"/>
                <a:ea typeface="+mn-ea"/>
              </a:endParaRPr>
            </a:p>
          </p:txBody>
        </p:sp>
        <p:sp>
          <p:nvSpPr>
            <p:cNvPr id="11277" name="Freeform 20"/>
            <p:cNvSpPr>
              <a:spLocks/>
            </p:cNvSpPr>
            <p:nvPr/>
          </p:nvSpPr>
          <p:spPr bwMode="auto">
            <a:xfrm>
              <a:off x="1104" y="2580"/>
              <a:ext cx="1248" cy="240"/>
            </a:xfrm>
            <a:custGeom>
              <a:avLst/>
              <a:gdLst>
                <a:gd name="T0" fmla="*/ 0 w 1248"/>
                <a:gd name="T1" fmla="*/ 604837545 h 240"/>
                <a:gd name="T2" fmla="*/ 725804914 w 1248"/>
                <a:gd name="T3" fmla="*/ 241935038 h 240"/>
                <a:gd name="T4" fmla="*/ 1572577282 w 1248"/>
                <a:gd name="T5" fmla="*/ 0 h 240"/>
                <a:gd name="T6" fmla="*/ 2147483647 w 1248"/>
                <a:gd name="T7" fmla="*/ 241935038 h 240"/>
                <a:gd name="T8" fmla="*/ 2147483647 w 1248"/>
                <a:gd name="T9" fmla="*/ 48387007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40"/>
                <a:gd name="T17" fmla="*/ 1248 w 124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40">
                  <a:moveTo>
                    <a:pt x="0" y="240"/>
                  </a:moveTo>
                  <a:cubicBezTo>
                    <a:pt x="92" y="188"/>
                    <a:pt x="184" y="136"/>
                    <a:pt x="288" y="96"/>
                  </a:cubicBezTo>
                  <a:cubicBezTo>
                    <a:pt x="392" y="56"/>
                    <a:pt x="504" y="0"/>
                    <a:pt x="624" y="0"/>
                  </a:cubicBezTo>
                  <a:cubicBezTo>
                    <a:pt x="744" y="0"/>
                    <a:pt x="904" y="64"/>
                    <a:pt x="1008" y="96"/>
                  </a:cubicBezTo>
                  <a:cubicBezTo>
                    <a:pt x="1112" y="128"/>
                    <a:pt x="1208" y="176"/>
                    <a:pt x="1248" y="192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</a:endParaRPr>
            </a:p>
          </p:txBody>
        </p:sp>
        <p:sp>
          <p:nvSpPr>
            <p:cNvPr id="43025" name="Text Box 21"/>
            <p:cNvSpPr txBox="1">
              <a:spLocks noChangeArrowheads="1"/>
            </p:cNvSpPr>
            <p:nvPr/>
          </p:nvSpPr>
          <p:spPr bwMode="auto">
            <a:xfrm>
              <a:off x="1958" y="186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1">
                  <a:solidFill>
                    <a:srgbClr val="008080"/>
                  </a:solidFill>
                  <a:latin typeface="Arial Narrow" pitchFamily="34" charset="0"/>
                </a:rPr>
                <a:t>IgG Ph2</a:t>
              </a:r>
            </a:p>
          </p:txBody>
        </p:sp>
        <p:sp>
          <p:nvSpPr>
            <p:cNvPr id="11279" name="Text Box 22"/>
            <p:cNvSpPr txBox="1">
              <a:spLocks noChangeArrowheads="1"/>
            </p:cNvSpPr>
            <p:nvPr/>
          </p:nvSpPr>
          <p:spPr bwMode="auto">
            <a:xfrm>
              <a:off x="1814" y="2340"/>
              <a:ext cx="6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 err="1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n-ea"/>
                </a:rPr>
                <a:t>IgG</a:t>
              </a:r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n-ea"/>
                </a:rPr>
                <a:t> Ph1</a:t>
              </a:r>
            </a:p>
          </p:txBody>
        </p:sp>
        <p:sp>
          <p:nvSpPr>
            <p:cNvPr id="43027" name="Text Box 23"/>
            <p:cNvSpPr txBox="1">
              <a:spLocks noChangeArrowheads="1"/>
            </p:cNvSpPr>
            <p:nvPr/>
          </p:nvSpPr>
          <p:spPr bwMode="auto">
            <a:xfrm>
              <a:off x="528" y="2004"/>
              <a:ext cx="6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1">
                  <a:solidFill>
                    <a:srgbClr val="C00000"/>
                  </a:solidFill>
                  <a:latin typeface="Arial Narrow" pitchFamily="34" charset="0"/>
                </a:rPr>
                <a:t>IgM Ph2</a:t>
              </a:r>
            </a:p>
          </p:txBody>
        </p:sp>
        <p:sp>
          <p:nvSpPr>
            <p:cNvPr id="43028" name="Text Box 24"/>
            <p:cNvSpPr txBox="1">
              <a:spLocks noChangeArrowheads="1"/>
            </p:cNvSpPr>
            <p:nvPr/>
          </p:nvSpPr>
          <p:spPr bwMode="auto">
            <a:xfrm>
              <a:off x="432" y="1530"/>
              <a:ext cx="6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 Narrow" pitchFamily="34" charset="0"/>
                </a:rPr>
                <a:t>Titres en IFI</a:t>
              </a:r>
            </a:p>
          </p:txBody>
        </p:sp>
        <p:sp>
          <p:nvSpPr>
            <p:cNvPr id="43029" name="Text Box 25"/>
            <p:cNvSpPr txBox="1">
              <a:spLocks noChangeArrowheads="1"/>
            </p:cNvSpPr>
            <p:nvPr/>
          </p:nvSpPr>
          <p:spPr bwMode="auto">
            <a:xfrm>
              <a:off x="225" y="3150"/>
              <a:ext cx="28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2000" dirty="0">
                  <a:latin typeface="Arial Narrow" pitchFamily="34" charset="0"/>
                </a:rPr>
                <a:t>Infection aiguë avec ou sans clinique</a:t>
              </a:r>
            </a:p>
            <a:p>
              <a:pPr algn="ctr" eaLnBrk="1" hangingPunct="1"/>
              <a:r>
                <a:rPr lang="fr-FR" altLang="fr-FR" sz="2000" dirty="0">
                  <a:latin typeface="Arial Narrow" pitchFamily="34" charset="0"/>
                </a:rPr>
                <a:t>(primo-infection) : </a:t>
              </a:r>
              <a:r>
                <a:rPr lang="fr-FR" altLang="fr-FR" sz="2000" dirty="0" err="1">
                  <a:latin typeface="Arial Narrow" pitchFamily="34" charset="0"/>
                </a:rPr>
                <a:t>IgM</a:t>
              </a:r>
              <a:r>
                <a:rPr lang="fr-FR" altLang="fr-FR" sz="2000" dirty="0">
                  <a:latin typeface="Arial Narrow" pitchFamily="34" charset="0"/>
                </a:rPr>
                <a:t> et </a:t>
              </a:r>
              <a:r>
                <a:rPr lang="fr-FR" altLang="fr-FR" sz="2000" dirty="0" err="1">
                  <a:latin typeface="Arial Narrow" pitchFamily="34" charset="0"/>
                </a:rPr>
                <a:t>IgG</a:t>
              </a:r>
              <a:r>
                <a:rPr lang="fr-FR" altLang="fr-FR" sz="2000" dirty="0">
                  <a:latin typeface="Arial Narrow" pitchFamily="34" charset="0"/>
                </a:rPr>
                <a:t> ph2</a:t>
              </a:r>
            </a:p>
          </p:txBody>
        </p:sp>
        <p:sp>
          <p:nvSpPr>
            <p:cNvPr id="43030" name="Rectangle 26"/>
            <p:cNvSpPr>
              <a:spLocks noChangeArrowheads="1"/>
            </p:cNvSpPr>
            <p:nvPr/>
          </p:nvSpPr>
          <p:spPr bwMode="auto">
            <a:xfrm>
              <a:off x="3195" y="1521"/>
              <a:ext cx="2352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1800">
                <a:latin typeface="Arial Narrow" pitchFamily="34" charset="0"/>
              </a:endParaRPr>
            </a:p>
          </p:txBody>
        </p:sp>
        <p:grpSp>
          <p:nvGrpSpPr>
            <p:cNvPr id="43031" name="Group 27"/>
            <p:cNvGrpSpPr>
              <a:grpSpLocks/>
            </p:cNvGrpSpPr>
            <p:nvPr/>
          </p:nvGrpSpPr>
          <p:grpSpPr bwMode="auto">
            <a:xfrm>
              <a:off x="3313" y="1617"/>
              <a:ext cx="2138" cy="1200"/>
              <a:chOff x="3024" y="2160"/>
              <a:chExt cx="2138" cy="1200"/>
            </a:xfrm>
          </p:grpSpPr>
          <p:sp>
            <p:nvSpPr>
              <p:cNvPr id="43038" name="Line 28"/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39" name="Line 29"/>
              <p:cNvSpPr>
                <a:spLocks noChangeShapeType="1"/>
              </p:cNvSpPr>
              <p:nvPr/>
            </p:nvSpPr>
            <p:spPr bwMode="auto">
              <a:xfrm>
                <a:off x="3024" y="3360"/>
                <a:ext cx="2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85" name="Freeform 30"/>
            <p:cNvSpPr>
              <a:spLocks/>
            </p:cNvSpPr>
            <p:nvPr/>
          </p:nvSpPr>
          <p:spPr bwMode="auto">
            <a:xfrm>
              <a:off x="3387" y="1897"/>
              <a:ext cx="1872" cy="584"/>
            </a:xfrm>
            <a:custGeom>
              <a:avLst/>
              <a:gdLst>
                <a:gd name="T0" fmla="*/ 0 w 1872"/>
                <a:gd name="T1" fmla="*/ 1471771032 h 584"/>
                <a:gd name="T2" fmla="*/ 725805009 w 1872"/>
                <a:gd name="T3" fmla="*/ 987901234 h 584"/>
                <a:gd name="T4" fmla="*/ 1572577487 w 1872"/>
                <a:gd name="T5" fmla="*/ 504031238 h 584"/>
                <a:gd name="T6" fmla="*/ 2147483647 w 1872"/>
                <a:gd name="T7" fmla="*/ 141128741 h 584"/>
                <a:gd name="T8" fmla="*/ 2147483647 w 1872"/>
                <a:gd name="T9" fmla="*/ 20161248 h 584"/>
                <a:gd name="T10" fmla="*/ 2147483647 w 1872"/>
                <a:gd name="T11" fmla="*/ 20161248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2"/>
                <a:gd name="T19" fmla="*/ 0 h 584"/>
                <a:gd name="T20" fmla="*/ 1872 w 1872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2" h="584">
                  <a:moveTo>
                    <a:pt x="0" y="584"/>
                  </a:moveTo>
                  <a:cubicBezTo>
                    <a:pt x="92" y="520"/>
                    <a:pt x="184" y="456"/>
                    <a:pt x="288" y="392"/>
                  </a:cubicBezTo>
                  <a:cubicBezTo>
                    <a:pt x="392" y="328"/>
                    <a:pt x="496" y="256"/>
                    <a:pt x="624" y="200"/>
                  </a:cubicBezTo>
                  <a:cubicBezTo>
                    <a:pt x="752" y="144"/>
                    <a:pt x="904" y="88"/>
                    <a:pt x="1056" y="56"/>
                  </a:cubicBezTo>
                  <a:cubicBezTo>
                    <a:pt x="1208" y="24"/>
                    <a:pt x="1400" y="16"/>
                    <a:pt x="1536" y="8"/>
                  </a:cubicBezTo>
                  <a:cubicBezTo>
                    <a:pt x="1672" y="0"/>
                    <a:pt x="1772" y="4"/>
                    <a:pt x="1872" y="8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 Narrow" pitchFamily="34" charset="0"/>
                <a:ea typeface="+mn-ea"/>
              </a:endParaRPr>
            </a:p>
          </p:txBody>
        </p:sp>
        <p:sp>
          <p:nvSpPr>
            <p:cNvPr id="11286" name="Freeform 31"/>
            <p:cNvSpPr>
              <a:spLocks/>
            </p:cNvSpPr>
            <p:nvPr/>
          </p:nvSpPr>
          <p:spPr bwMode="auto">
            <a:xfrm>
              <a:off x="3435" y="2041"/>
              <a:ext cx="1872" cy="584"/>
            </a:xfrm>
            <a:custGeom>
              <a:avLst/>
              <a:gdLst>
                <a:gd name="T0" fmla="*/ 0 w 1872"/>
                <a:gd name="T1" fmla="*/ 1471771032 h 584"/>
                <a:gd name="T2" fmla="*/ 725805009 w 1872"/>
                <a:gd name="T3" fmla="*/ 987901234 h 584"/>
                <a:gd name="T4" fmla="*/ 1572577487 w 1872"/>
                <a:gd name="T5" fmla="*/ 504031238 h 584"/>
                <a:gd name="T6" fmla="*/ 2147483647 w 1872"/>
                <a:gd name="T7" fmla="*/ 141128741 h 584"/>
                <a:gd name="T8" fmla="*/ 2147483647 w 1872"/>
                <a:gd name="T9" fmla="*/ 20161248 h 584"/>
                <a:gd name="T10" fmla="*/ 2147483647 w 1872"/>
                <a:gd name="T11" fmla="*/ 20161248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2"/>
                <a:gd name="T19" fmla="*/ 0 h 584"/>
                <a:gd name="T20" fmla="*/ 1872 w 1872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2" h="584">
                  <a:moveTo>
                    <a:pt x="0" y="584"/>
                  </a:moveTo>
                  <a:cubicBezTo>
                    <a:pt x="92" y="520"/>
                    <a:pt x="184" y="456"/>
                    <a:pt x="288" y="392"/>
                  </a:cubicBezTo>
                  <a:cubicBezTo>
                    <a:pt x="392" y="328"/>
                    <a:pt x="496" y="256"/>
                    <a:pt x="624" y="200"/>
                  </a:cubicBezTo>
                  <a:cubicBezTo>
                    <a:pt x="752" y="144"/>
                    <a:pt x="904" y="88"/>
                    <a:pt x="1056" y="56"/>
                  </a:cubicBezTo>
                  <a:cubicBezTo>
                    <a:pt x="1208" y="24"/>
                    <a:pt x="1400" y="16"/>
                    <a:pt x="1536" y="8"/>
                  </a:cubicBezTo>
                  <a:cubicBezTo>
                    <a:pt x="1672" y="0"/>
                    <a:pt x="1772" y="4"/>
                    <a:pt x="1872" y="8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</a:endParaRPr>
            </a:p>
          </p:txBody>
        </p:sp>
        <p:sp>
          <p:nvSpPr>
            <p:cNvPr id="11287" name="Text Box 32"/>
            <p:cNvSpPr txBox="1">
              <a:spLocks noChangeArrowheads="1"/>
            </p:cNvSpPr>
            <p:nvPr/>
          </p:nvSpPr>
          <p:spPr bwMode="auto">
            <a:xfrm>
              <a:off x="4491" y="2162"/>
              <a:ext cx="6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 err="1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n-ea"/>
                </a:rPr>
                <a:t>IgG</a:t>
              </a:r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n-ea"/>
                </a:rPr>
                <a:t> Ph1</a:t>
              </a:r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3356" y="1530"/>
              <a:ext cx="6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 Narrow" pitchFamily="34" charset="0"/>
                </a:rPr>
                <a:t>Titres en IFI</a:t>
              </a:r>
            </a:p>
          </p:txBody>
        </p:sp>
        <p:sp>
          <p:nvSpPr>
            <p:cNvPr id="43036" name="Text Box 34"/>
            <p:cNvSpPr txBox="1">
              <a:spLocks noChangeArrowheads="1"/>
            </p:cNvSpPr>
            <p:nvPr/>
          </p:nvSpPr>
          <p:spPr bwMode="auto">
            <a:xfrm>
              <a:off x="3195" y="3105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2000">
                  <a:latin typeface="Arial Narrow" pitchFamily="34" charset="0"/>
                </a:rPr>
                <a:t>Maladie chronique : IgG ph1 élevés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4491" y="161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1">
                  <a:solidFill>
                    <a:srgbClr val="008080"/>
                  </a:solidFill>
                  <a:latin typeface="Arial Narrow" pitchFamily="34" charset="0"/>
                </a:rPr>
                <a:t>IgG Ph2</a:t>
              </a:r>
            </a:p>
          </p:txBody>
        </p:sp>
      </p:grpSp>
      <p:sp>
        <p:nvSpPr>
          <p:cNvPr id="43011" name="Text Box 33"/>
          <p:cNvSpPr txBox="1">
            <a:spLocks noChangeArrowheads="1"/>
          </p:cNvSpPr>
          <p:nvPr/>
        </p:nvSpPr>
        <p:spPr bwMode="auto">
          <a:xfrm>
            <a:off x="5508625" y="6237288"/>
            <a:ext cx="296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i="1">
                <a:latin typeface="Tahoma" pitchFamily="34" charset="0"/>
              </a:rPr>
              <a:t>Source : E. Rousset, ANSES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065" y="5967264"/>
            <a:ext cx="4304335" cy="636736"/>
          </a:xfrm>
          <a:prstGeom prst="rect">
            <a:avLst/>
          </a:prstGeom>
          <a:noFill/>
          <a:ln w="9525">
            <a:solidFill>
              <a:srgbClr val="97976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Fièvre Q aiguë </a:t>
            </a:r>
            <a:r>
              <a:rPr lang="fr-FR" altLang="fr-FR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IFI </a:t>
            </a:r>
            <a:r>
              <a:rPr lang="fr-FR" alt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IgG2 ≥ 200 et </a:t>
            </a:r>
            <a:r>
              <a:rPr lang="fr-FR" altLang="fr-FR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fr-FR" alt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fr-FR" altLang="fr-FR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  <a:p>
            <a:pPr eaLnBrk="1" hangingPunct="1"/>
            <a:r>
              <a:rPr lang="fr-FR" altLang="fr-FR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Fièvre </a:t>
            </a:r>
            <a:r>
              <a:rPr lang="fr-FR" alt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chronique </a:t>
            </a:r>
            <a:r>
              <a:rPr lang="fr-FR" altLang="fr-FR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IgG1 </a:t>
            </a:r>
            <a:r>
              <a:rPr lang="fr-FR" alt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800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Diagnostic sérologique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82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Très nombreuses pathologies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335688"/>
              </p:ext>
            </p:extLst>
          </p:nvPr>
        </p:nvGraphicFramePr>
        <p:xfrm>
          <a:off x="395536" y="1340768"/>
          <a:ext cx="727303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59"/>
                <a:gridCol w="2192338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Bactéries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Virus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Parasites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Champignons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Bartonellose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Amibiase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Microsporum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Borreliose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Hantavirus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Giardiase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Trichophyton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Brucellose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VHE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Leishmaniose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Histoplasmose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Campylobacter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Grippe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Trypanosomiase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Cryptococcose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Capnocytophaga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 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Cryptosporidiose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psittaci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Arenavirus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Toxoplasmose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Coxiella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Grippe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Babesiose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Pasteurellose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Cowpox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Paludisme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Tularémie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Parapox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orf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Bilharziose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Listeria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Rage 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Taenia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Leptospirose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Fièvre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Crimée Congo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Anisakis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Yersinia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ATNC ?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Ascaris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92080" y="6375646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Polack et al,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Rev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 Fra </a:t>
            </a:r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</a:rPr>
              <a:t>Lab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 2015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637564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Plusieurs dizaines d’autres…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105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/>
              <a:t>PCR sang ou tissus</a:t>
            </a:r>
          </a:p>
          <a:p>
            <a:r>
              <a:rPr lang="fr-FR" altLang="fr-FR" smtClean="0"/>
              <a:t>Culture</a:t>
            </a:r>
          </a:p>
          <a:p>
            <a:pPr lvl="1"/>
            <a:r>
              <a:rPr lang="fr-FR" altLang="fr-FR" smtClean="0"/>
              <a:t>Laboratoire P3</a:t>
            </a:r>
          </a:p>
          <a:p>
            <a:pPr lvl="1"/>
            <a:r>
              <a:rPr lang="fr-FR" altLang="fr-FR" smtClean="0"/>
              <a:t>Cellules HEL</a:t>
            </a:r>
          </a:p>
          <a:p>
            <a:r>
              <a:rPr lang="fr-FR" altLang="fr-FR" smtClean="0"/>
              <a:t>Immunohistochimie</a:t>
            </a:r>
          </a:p>
          <a:p>
            <a:pPr lvl="1"/>
            <a:r>
              <a:rPr lang="fr-FR" altLang="fr-FR" smtClean="0"/>
              <a:t>Anticorps monoclonal sur tissus</a:t>
            </a:r>
            <a:endParaRPr lang="fr-FR" altLang="fr-FR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841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noProof="0" dirty="0" smtClean="0"/>
              <a:t>60% des cas asymptomatiques</a:t>
            </a:r>
          </a:p>
          <a:p>
            <a:r>
              <a:rPr lang="fr-FR" noProof="0" dirty="0" err="1" smtClean="0"/>
              <a:t>Syndrôme</a:t>
            </a:r>
            <a:r>
              <a:rPr lang="fr-FR" noProof="0" dirty="0" smtClean="0"/>
              <a:t> pseudo-grippal, pneumonies, hépatites, fièvre prolongée</a:t>
            </a:r>
          </a:p>
          <a:p>
            <a:r>
              <a:rPr lang="fr-FR" noProof="0" dirty="0" smtClean="0"/>
              <a:t>Diagnostic : </a:t>
            </a:r>
          </a:p>
          <a:p>
            <a:pPr lvl="1"/>
            <a:r>
              <a:rPr lang="fr-FR" noProof="0" dirty="0" smtClean="0"/>
              <a:t>Sérologie IF à réitérer à 3 semaines </a:t>
            </a:r>
          </a:p>
          <a:p>
            <a:pPr lvl="1"/>
            <a:r>
              <a:rPr lang="fr-FR" noProof="0" dirty="0" smtClean="0"/>
              <a:t>PCR dans les 2 premières semaines de la maladie 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fr-FR" dirty="0"/>
              <a:t>Traitement :</a:t>
            </a:r>
          </a:p>
          <a:p>
            <a:pPr marL="1016000" lvl="1" eaLnBrk="1" hangingPunct="1">
              <a:defRPr/>
            </a:pPr>
            <a:r>
              <a:rPr lang="fr-FR" u="sng" dirty="0"/>
              <a:t>doxycycline</a:t>
            </a:r>
            <a:r>
              <a:rPr lang="fr-FR" dirty="0"/>
              <a:t> : 200 mg/j en une fois pendant 15-21j.</a:t>
            </a:r>
          </a:p>
          <a:p>
            <a:pPr marL="1016000" lvl="1" eaLnBrk="1" hangingPunct="1">
              <a:defRPr/>
            </a:pPr>
            <a:r>
              <a:rPr lang="fr-FR" dirty="0"/>
              <a:t>enfant : cotrimoxazole 30 mg/Kg/j de </a:t>
            </a:r>
            <a:r>
              <a:rPr lang="fr-FR" dirty="0" err="1" smtClean="0"/>
              <a:t>sulfaméthoxazole</a:t>
            </a:r>
            <a:endParaRPr lang="fr-FR" dirty="0" smtClean="0"/>
          </a:p>
          <a:p>
            <a:pPr marL="1016000" lvl="1" eaLnBrk="1" hangingPunct="1">
              <a:defRPr/>
            </a:pPr>
            <a:r>
              <a:rPr lang="fr-FR" dirty="0" smtClean="0"/>
              <a:t>alternative</a:t>
            </a:r>
            <a:r>
              <a:rPr lang="fr-FR" dirty="0"/>
              <a:t>: </a:t>
            </a:r>
            <a:r>
              <a:rPr lang="fr-FR" dirty="0" err="1"/>
              <a:t>roxithromycine</a:t>
            </a:r>
            <a:r>
              <a:rPr lang="fr-FR" dirty="0"/>
              <a:t>, </a:t>
            </a:r>
            <a:r>
              <a:rPr lang="fr-FR" dirty="0" err="1" smtClean="0"/>
              <a:t>clarithromycine</a:t>
            </a:r>
            <a:r>
              <a:rPr lang="fr-FR" dirty="0" smtClean="0"/>
              <a:t>.  </a:t>
            </a:r>
            <a:r>
              <a:rPr lang="fr-FR" dirty="0" err="1"/>
              <a:t>levofloxacine</a:t>
            </a:r>
            <a:r>
              <a:rPr lang="fr-FR" dirty="0"/>
              <a:t> (hors-AMM)</a:t>
            </a:r>
            <a:endParaRPr lang="fr-FR" noProof="0" dirty="0" smtClean="0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: fièvre Q aigue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Suivi sérologique recommandé afin de dépister une forme chronique (</a:t>
            </a:r>
            <a:r>
              <a:rPr lang="fr-FR" dirty="0" err="1" smtClean="0"/>
              <a:t>IgG</a:t>
            </a:r>
            <a:r>
              <a:rPr lang="fr-FR" dirty="0" smtClean="0"/>
              <a:t> I ≥ 800) :</a:t>
            </a:r>
          </a:p>
          <a:p>
            <a:pPr lvl="1"/>
            <a:r>
              <a:rPr lang="fr-FR" dirty="0" smtClean="0"/>
              <a:t>pas de facteurs de risque de passage à forme chronique : sérologie à 3 et 6 mois.</a:t>
            </a:r>
          </a:p>
          <a:p>
            <a:pPr lvl="1"/>
            <a:r>
              <a:rPr lang="fr-FR" dirty="0" smtClean="0"/>
              <a:t>facteurs de risque de passage à la forme chronique: sérologies à 3, 6 et 12 mois.</a:t>
            </a:r>
          </a:p>
          <a:p>
            <a:pPr lvl="1"/>
            <a:r>
              <a:rPr lang="fr-FR" dirty="0" smtClean="0"/>
              <a:t>si taux significatif: recherche de signe clinique de forme chronique.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Prise en charge : fièvre Q aigue</a:t>
            </a:r>
            <a:endParaRPr lang="fr-FR" noProof="0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ETT initiale : non systématique</a:t>
            </a:r>
          </a:p>
          <a:p>
            <a:pPr lvl="1"/>
            <a:r>
              <a:rPr lang="fr-FR" altLang="fr-FR" dirty="0" smtClean="0"/>
              <a:t>Âge &gt; 50 ans</a:t>
            </a:r>
          </a:p>
          <a:p>
            <a:pPr lvl="1"/>
            <a:r>
              <a:rPr lang="fr-FR" altLang="fr-FR" dirty="0" smtClean="0"/>
              <a:t>Âge &gt; 40 ans et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phase 1 ≥ 800</a:t>
            </a:r>
          </a:p>
          <a:p>
            <a:pPr lvl="1"/>
            <a:r>
              <a:rPr lang="fr-FR" altLang="fr-FR" dirty="0" smtClean="0"/>
              <a:t>Facteur de risque connu (valvulopathie, prothèse valvulaire)</a:t>
            </a:r>
          </a:p>
          <a:p>
            <a:pPr lvl="1"/>
            <a:r>
              <a:rPr lang="fr-FR" altLang="fr-FR" dirty="0" smtClean="0"/>
              <a:t>Auscultation anormale</a:t>
            </a:r>
          </a:p>
          <a:p>
            <a:r>
              <a:rPr lang="fr-FR" altLang="fr-FR" dirty="0" smtClean="0"/>
              <a:t>Dosage </a:t>
            </a:r>
            <a:r>
              <a:rPr lang="fr-FR" altLang="fr-FR" dirty="0" err="1" smtClean="0"/>
              <a:t>Ac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anticardiolipines</a:t>
            </a:r>
            <a:r>
              <a:rPr lang="fr-FR" altLang="fr-FR" dirty="0" smtClean="0"/>
              <a:t> si valvulopathie</a:t>
            </a:r>
          </a:p>
          <a:p>
            <a:r>
              <a:rPr lang="fr-FR" altLang="fr-FR" dirty="0" smtClean="0"/>
              <a:t>TDM si prothèse vasculaire ou anévrysme</a:t>
            </a:r>
          </a:p>
          <a:p>
            <a:r>
              <a:rPr lang="fr-FR" altLang="fr-FR" dirty="0" smtClean="0"/>
              <a:t>18-FDG-TEP/TDM si prothèse vasculaire cardiaque ou anévrysme</a:t>
            </a:r>
          </a:p>
          <a:p>
            <a:pPr lvl="1"/>
            <a:endParaRPr lang="fr-FR" alt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Quel bilan ?</a:t>
            </a:r>
            <a:endParaRPr lang="fr-FR" altLang="fr-FR" smtClean="0"/>
          </a:p>
        </p:txBody>
      </p:sp>
      <p:sp>
        <p:nvSpPr>
          <p:cNvPr id="10" name="Rectangle 9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Risque probablement faible </a:t>
            </a:r>
          </a:p>
          <a:p>
            <a:pPr lvl="1"/>
            <a:r>
              <a:rPr lang="fr-FR" dirty="0" smtClean="0"/>
              <a:t>Pourrait être plus à risque de passage à la forme chronique : série de cas .</a:t>
            </a:r>
          </a:p>
          <a:p>
            <a:pPr lvl="1"/>
            <a:r>
              <a:rPr lang="fr-FR" dirty="0" smtClean="0"/>
              <a:t>Risque d’avortements et de prématurité non quantifié</a:t>
            </a:r>
          </a:p>
          <a:p>
            <a:pPr lvl="1"/>
            <a:r>
              <a:rPr lang="fr-FR" dirty="0" smtClean="0"/>
              <a:t>Toute fièvre chez une femme enceinte en zone d</a:t>
            </a:r>
            <a:r>
              <a:rPr lang="fr-FR" altLang="ja-JP" dirty="0" smtClean="0"/>
              <a:t>’épizootie doit faire rechercher une fièvre Q.</a:t>
            </a:r>
            <a:endParaRPr lang="fr-FR" dirty="0" smtClean="0"/>
          </a:p>
          <a:p>
            <a:r>
              <a:rPr lang="fr-FR" dirty="0" smtClean="0"/>
              <a:t>Eviter les pratiques à risque dans un élevage excréteur.</a:t>
            </a:r>
          </a:p>
          <a:p>
            <a:r>
              <a:rPr lang="fr-FR" dirty="0" smtClean="0"/>
              <a:t>il est recommandé (niveau de preuve très faible) de</a:t>
            </a:r>
          </a:p>
          <a:p>
            <a:pPr lvl="1"/>
            <a:r>
              <a:rPr lang="fr-FR" dirty="0" smtClean="0"/>
              <a:t> traiter toute fièvre Q aigüe pendant la grossesse pendant au moins 5 semaines (grade C) et</a:t>
            </a:r>
          </a:p>
          <a:p>
            <a:pPr lvl="1"/>
            <a:r>
              <a:rPr lang="fr-FR" dirty="0" smtClean="0"/>
              <a:t> jusqu</a:t>
            </a:r>
            <a:r>
              <a:rPr lang="fr-FR" altLang="ja-JP" dirty="0" smtClean="0"/>
              <a:t>’à 2 semaines avant la naissance (éviter l’ictère néonatal) </a:t>
            </a:r>
          </a:p>
          <a:p>
            <a:pPr lvl="1"/>
            <a:r>
              <a:rPr lang="fr-FR" dirty="0" smtClean="0"/>
              <a:t>avec du cotrimoxazole (accord professionnel, hors AMM).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Femme enceinte et foetus</a:t>
            </a:r>
            <a:endParaRPr lang="fr-FR" noProof="0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5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Variable selon les études : 1,6% à 5%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 smtClean="0"/>
              <a:t>Augmentée si facteurs de risque : </a:t>
            </a:r>
            <a:r>
              <a:rPr lang="fr-FR" dirty="0"/>
              <a:t>11,5 à 39</a:t>
            </a:r>
            <a:r>
              <a:rPr lang="fr-FR" dirty="0" smtClean="0"/>
              <a:t>%</a:t>
            </a:r>
          </a:p>
          <a:p>
            <a:pPr lvl="1"/>
            <a:r>
              <a:rPr lang="fr-FR" dirty="0" smtClean="0"/>
              <a:t>valvulopathies, anévrysmes, prothèses valvulaires ou vasculaires</a:t>
            </a:r>
          </a:p>
          <a:p>
            <a:pPr lvl="1"/>
            <a:r>
              <a:rPr lang="fr-FR" dirty="0" smtClean="0"/>
              <a:t>ID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Risque de passage à la forme chronique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Endocardite : 27 à 73% des formes chroniques</a:t>
            </a:r>
          </a:p>
          <a:p>
            <a:pPr lvl="1"/>
            <a:r>
              <a:rPr lang="fr-FR" altLang="fr-FR" smtClean="0"/>
              <a:t>Mortalité 65% sans ttt, 8% + ttt</a:t>
            </a:r>
          </a:p>
          <a:p>
            <a:pPr lvl="1"/>
            <a:r>
              <a:rPr lang="fr-FR" altLang="fr-FR" smtClean="0"/>
              <a:t>Diagnostic des endocardites à hémocs négatives</a:t>
            </a:r>
          </a:p>
          <a:p>
            <a:pPr lvl="1"/>
            <a:r>
              <a:rPr lang="fr-FR" altLang="fr-FR" smtClean="0"/>
              <a:t>Mitrale 59%, aortique 53%, tricuspide 5%, multivalvulaire 17%</a:t>
            </a:r>
          </a:p>
          <a:p>
            <a:pPr lvl="1"/>
            <a:r>
              <a:rPr lang="fr-FR" altLang="fr-FR" smtClean="0"/>
              <a:t>15% AVC</a:t>
            </a:r>
          </a:p>
          <a:p>
            <a:pPr lvl="1"/>
            <a:r>
              <a:rPr lang="fr-FR" altLang="fr-FR" smtClean="0"/>
              <a:t>Insuff cardiaque 50%</a:t>
            </a:r>
          </a:p>
          <a:p>
            <a:pPr lvl="1"/>
            <a:r>
              <a:rPr lang="fr-FR" altLang="fr-FR" smtClean="0"/>
              <a:t>Végétation visible 28%</a:t>
            </a:r>
          </a:p>
          <a:p>
            <a:r>
              <a:rPr lang="fr-FR" altLang="fr-FR" smtClean="0"/>
              <a:t>Infections d’anévrisme ou de prothèse vasculaire 9%</a:t>
            </a:r>
          </a:p>
          <a:p>
            <a:pPr lvl="1"/>
            <a:r>
              <a:rPr lang="fr-FR" altLang="fr-FR" smtClean="0"/>
              <a:t>Mortalité 25%</a:t>
            </a:r>
          </a:p>
          <a:p>
            <a:endParaRPr lang="fr-FR" altLang="fr-FR" smtClean="0"/>
          </a:p>
          <a:p>
            <a:pPr lvl="1"/>
            <a:endParaRPr lang="fr-FR" altLang="fr-FR" dirty="0" smtClean="0"/>
          </a:p>
        </p:txBody>
      </p:sp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Fièvre Q chronique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7179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Thrombopénie (3%)</a:t>
            </a:r>
          </a:p>
          <a:p>
            <a:r>
              <a:rPr lang="fr-FR" altLang="fr-FR" smtClean="0"/>
              <a:t>TCA allongé</a:t>
            </a:r>
          </a:p>
          <a:p>
            <a:r>
              <a:rPr lang="fr-FR" altLang="fr-FR" smtClean="0"/>
              <a:t>AC circulant</a:t>
            </a:r>
          </a:p>
          <a:p>
            <a:r>
              <a:rPr lang="fr-FR" altLang="fr-FR" smtClean="0"/>
              <a:t>Ac antiphospholipides 		</a:t>
            </a:r>
          </a:p>
          <a:p>
            <a:pPr lvl="1"/>
            <a:r>
              <a:rPr lang="fr-FR" altLang="fr-FR" smtClean="0"/>
              <a:t>élévation + fréquente + valvulopathie</a:t>
            </a:r>
          </a:p>
          <a:p>
            <a:pPr lvl="1"/>
            <a:r>
              <a:rPr lang="fr-FR" altLang="fr-FR" smtClean="0"/>
              <a:t>FDR de progression vers forme chronique</a:t>
            </a:r>
          </a:p>
          <a:p>
            <a:pPr lvl="2"/>
            <a:r>
              <a:rPr lang="fr-FR" altLang="fr-FR" smtClean="0"/>
              <a:t>+ IgM de phase II élevé ++</a:t>
            </a:r>
            <a:endParaRPr lang="fr-FR" altLang="fr-FR" smtClean="0"/>
          </a:p>
        </p:txBody>
      </p:sp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Manifestations biologiques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73014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troupeau excréteur connu :</a:t>
            </a:r>
          </a:p>
          <a:p>
            <a:pPr lvl="1"/>
            <a:r>
              <a:rPr lang="fr-FR" smtClean="0"/>
              <a:t>information des professionnels de l</a:t>
            </a:r>
            <a:r>
              <a:rPr lang="fr-FR" altLang="ja-JP" smtClean="0"/>
              <a:t>’élevage par les services de santé-sécurité au travail</a:t>
            </a:r>
          </a:p>
          <a:p>
            <a:pPr lvl="1"/>
            <a:r>
              <a:rPr lang="fr-FR" smtClean="0"/>
              <a:t>équipement pour les tâches les plus à risque fortement recommandé</a:t>
            </a:r>
          </a:p>
          <a:p>
            <a:pPr lvl="1"/>
            <a:r>
              <a:rPr lang="fr-FR" smtClean="0"/>
              <a:t>identification des personnes à risque de fièvre Q chronique, réalisation d</a:t>
            </a:r>
            <a:r>
              <a:rPr lang="fr-FR" altLang="ja-JP" smtClean="0"/>
              <a:t>’une sérologie et éviction des tâches les plus à risque</a:t>
            </a:r>
            <a:endParaRPr lang="fr-FR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 chez les exposés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85379"/>
              </p:ext>
            </p:extLst>
          </p:nvPr>
        </p:nvGraphicFramePr>
        <p:xfrm>
          <a:off x="20664" y="1340768"/>
          <a:ext cx="9123336" cy="3894048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202456"/>
                <a:gridCol w="2520280"/>
                <a:gridCol w="5400600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Absence de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risque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connu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dans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l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élevage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Elevage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avec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risque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avéré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 FQ pour l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homme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22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Mesures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contre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la FQ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animale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Mesures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générales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 surveillance sanitaire de l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élevage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Plan de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maîtrise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 la FQ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dans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les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élevages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(Expertise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Acersa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2007)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87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Prévention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individuelle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chez les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professionnels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Mesures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générales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hygiène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Hoefler Tex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Surveillance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individuelle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et consultation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en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cas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signes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appel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 typeface="Arial" pitchFamily="34" charset="0"/>
                        <a:buChar char="•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Renforcement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des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mesures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hygiène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individuelles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.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Hoefler Text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 typeface="Arial" pitchFamily="34" charset="0"/>
                        <a:buChar char="•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EPI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recommandé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pour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toutes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les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tâches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à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risque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d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’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aérosolisation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.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Hoefler Text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 typeface="Arial" pitchFamily="34" charset="0"/>
                        <a:buChar char="•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CI des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tâches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les plus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exposantes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pour les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professionnels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à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risque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.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Hoefler Text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 typeface="Arial" pitchFamily="34" charset="0"/>
                        <a:buChar char="•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Renforcement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 la surveillance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individuelle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et de la surveillance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médicale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des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professionnels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à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Hoefler Text" charset="0"/>
                        </a:rPr>
                        <a:t>risque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26053"/>
                        </a:solidFill>
                        <a:effectLst/>
                        <a:latin typeface="Calibri" panose="020F0502020204030204" pitchFamily="34" charset="0"/>
                        <a:ea typeface="ヒラギノ明朝 ProN W3" charset="0"/>
                        <a:cs typeface="Calibri" panose="020F0502020204030204" pitchFamily="34" charset="0"/>
                        <a:sym typeface="Hoefler Text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 chez les exposés</a:t>
            </a:r>
            <a:endParaRPr lang="fr-FR" noProof="0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3863"/>
            <a:ext cx="83153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728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Doxycycline +</a:t>
            </a:r>
            <a:r>
              <a:rPr lang="fr-FR" altLang="fr-FR" dirty="0" err="1" smtClean="0"/>
              <a:t>hydroxychloroquine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Durée : Au moins 18 mois</a:t>
            </a:r>
          </a:p>
          <a:p>
            <a:r>
              <a:rPr lang="fr-FR" altLang="fr-FR" dirty="0" smtClean="0"/>
              <a:t>Surveillance sérologique</a:t>
            </a:r>
          </a:p>
          <a:p>
            <a:pPr lvl="1"/>
            <a:r>
              <a:rPr lang="fr-FR" altLang="fr-FR" dirty="0" smtClean="0"/>
              <a:t>Si diminution de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1 &lt; 1/800 : Stop</a:t>
            </a:r>
          </a:p>
          <a:p>
            <a:pPr lvl="1"/>
            <a:r>
              <a:rPr lang="fr-FR" altLang="fr-FR" dirty="0" smtClean="0"/>
              <a:t>Si pas de diminution : Continuer pendant 3 ans</a:t>
            </a:r>
          </a:p>
          <a:p>
            <a:r>
              <a:rPr lang="fr-FR" altLang="fr-FR" dirty="0" smtClean="0"/>
              <a:t>Traitement prophylactique</a:t>
            </a:r>
          </a:p>
          <a:p>
            <a:pPr lvl="1"/>
            <a:r>
              <a:rPr lang="fr-FR" altLang="fr-FR" dirty="0" smtClean="0"/>
              <a:t>Si diagnostic d’</a:t>
            </a:r>
            <a:r>
              <a:rPr lang="fr-FR" altLang="ja-JP" dirty="0" smtClean="0"/>
              <a:t>infection aigue</a:t>
            </a:r>
          </a:p>
          <a:p>
            <a:pPr lvl="2"/>
            <a:r>
              <a:rPr lang="fr-FR" altLang="fr-FR" dirty="0" smtClean="0"/>
              <a:t>Et pas de critère pour une infection chronique</a:t>
            </a:r>
          </a:p>
          <a:p>
            <a:pPr lvl="2"/>
            <a:r>
              <a:rPr lang="fr-FR" altLang="fr-FR" dirty="0" smtClean="0"/>
              <a:t>Et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Phase I ≤ 800	</a:t>
            </a:r>
          </a:p>
          <a:p>
            <a:pPr lvl="1"/>
            <a:r>
              <a:rPr lang="fr-FR" altLang="fr-FR" dirty="0" smtClean="0"/>
              <a:t>=&gt; Echographie cardiaque	</a:t>
            </a:r>
          </a:p>
          <a:p>
            <a:pPr lvl="2"/>
            <a:r>
              <a:rPr lang="fr-FR" altLang="fr-FR" dirty="0" smtClean="0"/>
              <a:t>Si bicuspidie ou autre anomalie valvulaire</a:t>
            </a:r>
          </a:p>
          <a:p>
            <a:pPr lvl="2"/>
            <a:r>
              <a:rPr lang="fr-FR" altLang="fr-FR" dirty="0" smtClean="0"/>
              <a:t>=&gt; Doxycycline + </a:t>
            </a:r>
            <a:r>
              <a:rPr lang="fr-FR" altLang="fr-FR" dirty="0" err="1" smtClean="0"/>
              <a:t>hydroxychloroquine</a:t>
            </a:r>
            <a:r>
              <a:rPr lang="fr-FR" altLang="fr-FR" dirty="0" smtClean="0"/>
              <a:t> : 12 mois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Traitement endocardite</a:t>
            </a:r>
            <a:endParaRPr lang="fr-FR" noProof="0" dirty="0"/>
          </a:p>
        </p:txBody>
      </p:sp>
      <p:sp>
        <p:nvSpPr>
          <p:cNvPr id="4" name="Rectangle 3"/>
          <p:cNvSpPr/>
          <p:nvPr/>
        </p:nvSpPr>
        <p:spPr>
          <a:xfrm>
            <a:off x="5292080" y="637564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HCSP 2013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ns titre-1 cop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908720"/>
            <a:ext cx="6731472" cy="504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69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035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A Mailles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5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138"/>
            <a:ext cx="8382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Diapo: A Mailles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Zoonoses en 2020, UE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7094"/>
            <a:ext cx="8496944" cy="55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56276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Ecdc.europa.eu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9867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56276" y="6375646"/>
            <a:ext cx="17641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Ecdc.europa.eu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83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13320</TotalTime>
  <Words>2257</Words>
  <Application>Microsoft Office PowerPoint</Application>
  <PresentationFormat>Affichage à l'écran (4:3)</PresentationFormat>
  <Paragraphs>445</Paragraphs>
  <Slides>51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Concourse</vt:lpstr>
      <vt:lpstr>Zoonoses</vt:lpstr>
      <vt:lpstr>Définitions</vt:lpstr>
      <vt:lpstr>Zoonoses</vt:lpstr>
      <vt:lpstr>Très nombreuses pathologies</vt:lpstr>
      <vt:lpstr>Présentation PowerPoint</vt:lpstr>
      <vt:lpstr>Présentation PowerPoint</vt:lpstr>
      <vt:lpstr>Présentation PowerPoint</vt:lpstr>
      <vt:lpstr>Zoonoses en 2020, UE</vt:lpstr>
      <vt:lpstr>Présentation PowerPoint</vt:lpstr>
      <vt:lpstr>Les zoonoses à travers 3 exemples autochtones</vt:lpstr>
      <vt:lpstr>Fiasciolose = distomatose = douve du foie</vt:lpstr>
      <vt:lpstr>Enquête épidémiologique</vt:lpstr>
      <vt:lpstr>Enquête administrative </vt:lpstr>
      <vt:lpstr>18 cas adultes</vt:lpstr>
      <vt:lpstr>Enquête alimentaire </vt:lpstr>
      <vt:lpstr>Survenue de fasciolose et fréquence d’exposition: analyse uni-variée</vt:lpstr>
      <vt:lpstr>Fasciolose humaine </vt:lpstr>
      <vt:lpstr>Evolution  bio-clinique </vt:lpstr>
      <vt:lpstr>Traitement</vt:lpstr>
      <vt:lpstr>TBE</vt:lpstr>
      <vt:lpstr>TBE</vt:lpstr>
      <vt:lpstr>TBE</vt:lpstr>
      <vt:lpstr>Transmission du virus TBE</vt:lpstr>
      <vt:lpstr>Personnes exposées</vt:lpstr>
      <vt:lpstr>Distribution géographique</vt:lpstr>
      <vt:lpstr>Manifestations cliniques</vt:lpstr>
      <vt:lpstr>Manifestations neurologiques</vt:lpstr>
      <vt:lpstr>Traitement de l'encéphalite à TBEV</vt:lpstr>
      <vt:lpstr>Vaccination contre la TBE</vt:lpstr>
      <vt:lpstr>Fièvre Q</vt:lpstr>
      <vt:lpstr>Coxiella burnetii</vt:lpstr>
      <vt:lpstr>Epidémiologie en France</vt:lpstr>
      <vt:lpstr>Risque de transmission à partir des élevages excréteurs</vt:lpstr>
      <vt:lpstr>Epidémiologie</vt:lpstr>
      <vt:lpstr>Epidémiologie</vt:lpstr>
      <vt:lpstr>Epidémiologie</vt:lpstr>
      <vt:lpstr>Risque de transmission à partir des élevages excréteurs</vt:lpstr>
      <vt:lpstr>Présentation PowerPoint</vt:lpstr>
      <vt:lpstr>Diagnostic sérologique</vt:lpstr>
      <vt:lpstr>Autres</vt:lpstr>
      <vt:lpstr>Prise en charge : fièvre Q aigue</vt:lpstr>
      <vt:lpstr>Prise en charge : fièvre Q aigue</vt:lpstr>
      <vt:lpstr>Quel bilan ?</vt:lpstr>
      <vt:lpstr>Femme enceinte et foetus</vt:lpstr>
      <vt:lpstr>Risque de passage à la forme chronique</vt:lpstr>
      <vt:lpstr>Fièvre Q chronique</vt:lpstr>
      <vt:lpstr>Manifestations biologiques</vt:lpstr>
      <vt:lpstr>CAT chez les exposés</vt:lpstr>
      <vt:lpstr>CAT chez les exposés</vt:lpstr>
      <vt:lpstr>Traitement endocardite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908</cp:revision>
  <dcterms:created xsi:type="dcterms:W3CDTF">2010-11-21T17:00:31Z</dcterms:created>
  <dcterms:modified xsi:type="dcterms:W3CDTF">2022-03-16T23:21:20Z</dcterms:modified>
</cp:coreProperties>
</file>