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FFCC"/>
    <a:srgbClr val="9BFBC0"/>
    <a:srgbClr val="99FFCC"/>
    <a:srgbClr val="FFCC66"/>
    <a:srgbClr val="99FF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0CCC8-C953-4153-A932-490441BE5F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339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CE61F-7EB6-43A6-85CB-D96B0B1B06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884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53C80-ED26-4E73-878A-AD20DE62A1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311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C099B-B241-4A92-9D8E-BD7CF38E7F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105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819FE-95D7-45A3-A54C-F8D94C7796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08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C4383-AC40-44F6-9378-9CAA5E2D160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126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D2044-4B99-4069-9F92-0A40B9D0E0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418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C3A39-2A14-456C-AECE-8CD37CA6B9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766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29EA5-4C8C-4C60-B612-97EDF3ECCFE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77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B64F9-F260-4CE7-94DA-6153DDEE97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51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C2A0D-35F3-4472-9A3B-C52B1D0ABC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002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EFF5F16-BFB1-40EE-B797-69F51697F55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215900" y="900287"/>
            <a:ext cx="6308725" cy="2873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1300" dirty="0">
                <a:solidFill>
                  <a:srgbClr val="000000"/>
                </a:solidFill>
                <a:latin typeface="+mn-lt"/>
                <a:cs typeface="Calibri" pitchFamily="34" charset="0"/>
              </a:rPr>
              <a:t>Patient stable: neutropénie fébrile sans signe de gravité</a:t>
            </a:r>
            <a:endParaRPr lang="fr-FR" sz="1300" dirty="0">
              <a:latin typeface="+mn-lt"/>
              <a:cs typeface="Calibri" pitchFamily="34" charset="0"/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88900" y="1655986"/>
            <a:ext cx="6653213" cy="53975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fr-FR" sz="1300" dirty="0"/>
              <a:t>Sepsis </a:t>
            </a:r>
            <a:r>
              <a:rPr lang="fr-FR" altLang="fr-FR" sz="1300" dirty="0" smtClean="0"/>
              <a:t>(i.e., avec défaillance d’organe) </a:t>
            </a:r>
            <a:endParaRPr lang="fr-FR" altLang="fr-FR" sz="1300" dirty="0"/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fr-FR" altLang="ja-JP" sz="1300" u="sng" dirty="0">
                <a:ea typeface="ＭＳ Ｐゴシック" pitchFamily="34" charset="-128"/>
                <a:cs typeface="Calibri" pitchFamily="34" charset="0"/>
              </a:rPr>
              <a:t>ou</a:t>
            </a:r>
            <a:r>
              <a:rPr lang="fr-FR" altLang="ja-JP" sz="1300" dirty="0">
                <a:ea typeface="ＭＳ Ｐゴシック" pitchFamily="34" charset="-128"/>
                <a:cs typeface="Calibri" pitchFamily="34" charset="0"/>
              </a:rPr>
              <a:t> choc septique </a:t>
            </a:r>
            <a:r>
              <a:rPr lang="fr-FR" altLang="ja-JP" sz="1300" u="sng" dirty="0">
                <a:ea typeface="ＭＳ Ｐゴシック" pitchFamily="34" charset="-128"/>
                <a:cs typeface="Calibri" pitchFamily="34" charset="0"/>
              </a:rPr>
              <a:t>ou</a:t>
            </a:r>
            <a:r>
              <a:rPr lang="fr-FR" altLang="ja-JP" sz="1300" dirty="0">
                <a:ea typeface="ＭＳ Ｐゴシック" pitchFamily="34" charset="-128"/>
                <a:cs typeface="Calibri" pitchFamily="34" charset="0"/>
              </a:rPr>
              <a:t> HC BGN  </a:t>
            </a:r>
            <a:r>
              <a:rPr lang="fr-FR" altLang="ja-JP" sz="1300" u="sng" dirty="0">
                <a:ea typeface="ＭＳ Ｐゴシック" pitchFamily="34" charset="-128"/>
                <a:cs typeface="Calibri" pitchFamily="34" charset="0"/>
              </a:rPr>
              <a:t>ou</a:t>
            </a:r>
            <a:r>
              <a:rPr lang="fr-FR" altLang="ja-JP" sz="1300" dirty="0">
                <a:ea typeface="ＭＳ Ｐゴシック" pitchFamily="34" charset="-128"/>
                <a:cs typeface="Calibri" pitchFamily="34" charset="0"/>
              </a:rPr>
              <a:t> portage BMR dans les 12 mois (à discuter)</a:t>
            </a:r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44450" y="2267744"/>
            <a:ext cx="66262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2054" name="AutoShape 10"/>
          <p:cNvSpPr>
            <a:spLocks noChangeArrowheads="1"/>
          </p:cNvSpPr>
          <p:nvPr/>
        </p:nvSpPr>
        <p:spPr bwMode="auto">
          <a:xfrm>
            <a:off x="4509120" y="2420140"/>
            <a:ext cx="862012" cy="2076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Calibri" pitchFamily="34" charset="0"/>
              </a:rPr>
              <a:t>Amikacine</a:t>
            </a:r>
            <a:endParaRPr lang="fr-FR" altLang="fr-FR" sz="1400" dirty="0">
              <a:latin typeface="Calibri" pitchFamily="34" charset="0"/>
            </a:endParaRPr>
          </a:p>
        </p:txBody>
      </p:sp>
      <p:sp>
        <p:nvSpPr>
          <p:cNvPr id="2055" name="AutoShape 14"/>
          <p:cNvSpPr>
            <a:spLocks noChangeArrowheads="1"/>
          </p:cNvSpPr>
          <p:nvPr/>
        </p:nvSpPr>
        <p:spPr bwMode="auto">
          <a:xfrm>
            <a:off x="5290293" y="2459327"/>
            <a:ext cx="1223962" cy="15225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25à30 mg/kg /j – 1à3j</a:t>
            </a:r>
          </a:p>
        </p:txBody>
      </p:sp>
      <p:grpSp>
        <p:nvGrpSpPr>
          <p:cNvPr id="2056" name="Group 87"/>
          <p:cNvGrpSpPr>
            <a:grpSpLocks/>
          </p:cNvGrpSpPr>
          <p:nvPr/>
        </p:nvGrpSpPr>
        <p:grpSpPr bwMode="auto">
          <a:xfrm>
            <a:off x="3625479" y="2267744"/>
            <a:ext cx="358775" cy="419100"/>
            <a:chOff x="1868" y="1930"/>
            <a:chExt cx="198" cy="225"/>
          </a:xfrm>
        </p:grpSpPr>
        <p:sp>
          <p:nvSpPr>
            <p:cNvPr id="2079" name="Oval 19"/>
            <p:cNvSpPr>
              <a:spLocks noChangeArrowheads="1"/>
            </p:cNvSpPr>
            <p:nvPr/>
          </p:nvSpPr>
          <p:spPr bwMode="auto">
            <a:xfrm>
              <a:off x="1868" y="1957"/>
              <a:ext cx="198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>
                <a:latin typeface="Calibri" pitchFamily="34" charset="0"/>
              </a:endParaRPr>
            </a:p>
          </p:txBody>
        </p:sp>
        <p:sp>
          <p:nvSpPr>
            <p:cNvPr id="2080" name="Text Box 20"/>
            <p:cNvSpPr txBox="1">
              <a:spLocks noChangeArrowheads="1"/>
            </p:cNvSpPr>
            <p:nvPr/>
          </p:nvSpPr>
          <p:spPr bwMode="auto">
            <a:xfrm>
              <a:off x="1908" y="1930"/>
              <a:ext cx="7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dirty="0">
                  <a:latin typeface="Calibri" pitchFamily="34" charset="0"/>
                </a:rPr>
                <a:t>+</a:t>
              </a:r>
              <a:endParaRPr lang="fr-FR" altLang="fr-FR" sz="1400" dirty="0">
                <a:latin typeface="Calibri" pitchFamily="34" charset="0"/>
              </a:endParaRPr>
            </a:p>
          </p:txBody>
        </p:sp>
      </p:grpSp>
      <p:sp>
        <p:nvSpPr>
          <p:cNvPr id="2057" name="AutoShape 7"/>
          <p:cNvSpPr>
            <a:spLocks noChangeArrowheads="1"/>
          </p:cNvSpPr>
          <p:nvPr/>
        </p:nvSpPr>
        <p:spPr bwMode="auto">
          <a:xfrm>
            <a:off x="1800225" y="1249586"/>
            <a:ext cx="3429000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2058" name="AutoShape 8"/>
          <p:cNvSpPr>
            <a:spLocks noChangeArrowheads="1"/>
          </p:cNvSpPr>
          <p:nvPr/>
        </p:nvSpPr>
        <p:spPr bwMode="auto">
          <a:xfrm>
            <a:off x="1989138" y="1319436"/>
            <a:ext cx="1323975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Céfotaxime</a:t>
            </a:r>
            <a:endParaRPr lang="fr-FR" altLang="fr-FR" sz="1400">
              <a:latin typeface="Calibri" pitchFamily="34" charset="0"/>
            </a:endParaRPr>
          </a:p>
        </p:txBody>
      </p:sp>
      <p:sp>
        <p:nvSpPr>
          <p:cNvPr id="2059" name="AutoShape 16"/>
          <p:cNvSpPr>
            <a:spLocks noChangeArrowheads="1"/>
          </p:cNvSpPr>
          <p:nvPr/>
        </p:nvSpPr>
        <p:spPr bwMode="auto">
          <a:xfrm>
            <a:off x="3178175" y="1319436"/>
            <a:ext cx="18351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>
                <a:latin typeface="Calibri" pitchFamily="34" charset="0"/>
              </a:rPr>
              <a:t>1 g/8h si &lt; 70 kg – 2 g/8h si &gt; 70 kg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63" y="4427984"/>
            <a:ext cx="6858000" cy="125572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BFB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Conseils généraux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Monothérapie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neutropénie fébrile sans signe de gravité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Association en probabiliste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sepsis (avec défaillance d’organe)/choc septique/suspicion BGN résistant/HC à BGN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Tenir 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compte des TT, des hospitalisations et de l’écologie du patient pour la 1ère ligne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Varier 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molécules employées dans une même unité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donner 72h </a:t>
            </a:r>
            <a:r>
              <a:rPr lang="fr-FR" sz="1000" u="sng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effectives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d’antibiothérapie avant de conclure à un échec (sauf aggravation en sepsis/choc)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1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Adaptation des posologies: </a:t>
            </a:r>
            <a:endParaRPr lang="fr-FR" sz="1000" b="1" dirty="0" smtClean="0">
              <a:solidFill>
                <a:srgbClr val="000000"/>
              </a:solidFill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BMI 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élevé = </a:t>
            </a:r>
            <a:r>
              <a:rPr lang="fr-FR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abxbmi.com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/ I</a:t>
            </a:r>
            <a:r>
              <a:rPr 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nsuffisance </a:t>
            </a:r>
            <a:r>
              <a:rPr 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rénale = </a:t>
            </a:r>
            <a:r>
              <a:rPr lang="fr-FR" sz="1000" b="1" dirty="0" err="1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sitegpr</a:t>
            </a:r>
            <a:r>
              <a:rPr lang="fr-FR" sz="1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via </a:t>
            </a:r>
            <a:r>
              <a:rPr lang="fr-FR" sz="1000" b="1" dirty="0" err="1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vidal</a:t>
            </a:r>
            <a:r>
              <a:rPr lang="fr-FR" sz="10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b="1" dirty="0" err="1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hoptimal</a:t>
            </a:r>
            <a:endParaRPr lang="fr-FR" sz="1000" dirty="0">
              <a:solidFill>
                <a:srgbClr val="000000"/>
              </a:solidFill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AutoShape 5"/>
          <p:cNvSpPr>
            <a:spLocks noChangeArrowheads="1"/>
          </p:cNvSpPr>
          <p:nvPr/>
        </p:nvSpPr>
        <p:spPr bwMode="auto">
          <a:xfrm>
            <a:off x="-26988" y="345583"/>
            <a:ext cx="6858001" cy="40999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Neutropénies courtes (lymphomes, MM - hors autogreffe) </a:t>
            </a:r>
            <a:r>
              <a:rPr lang="fr-FR" altLang="fr-FR" sz="1200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 1</a:t>
            </a:r>
            <a:r>
              <a:rPr lang="fr-FR" altLang="fr-FR" sz="1200" baseline="30000" dirty="0">
                <a:solidFill>
                  <a:srgbClr val="000000"/>
                </a:solidFill>
                <a:latin typeface="Calibri" pitchFamily="34" charset="0"/>
              </a:rPr>
              <a:t>ère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 semaine </a:t>
            </a:r>
          </a:p>
          <a:p>
            <a:pPr algn="ctr" eaLnBrk="1" hangingPunct="1">
              <a:defRPr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de neutropénie chez patient sans C3G et/ou sans hospitalisation dans les 3 mois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5868144"/>
            <a:ext cx="6858000" cy="26715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200" b="1" dirty="0">
                <a:solidFill>
                  <a:srgbClr val="000000"/>
                </a:solidFill>
                <a:latin typeface="Calibri" pitchFamily="34" charset="0"/>
              </a:rPr>
              <a:t>Modalités d’administration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Bêtalactamines</a:t>
            </a: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perfusion prolongée si infection grave/CMI élevée/site d’accès difficile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Dose de charge = dose unitaire habituelle à passer en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2h selon la molécule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Juste après, débuter la perfusion soit « étendue » (par ex: 4g en 4h toutes les 8h), soit  « continue » (par ex: 3g en 12h)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La durée de stabilité varie selon: molécule,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posologie, 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diluant,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matériau du contenant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T°. 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Détails sur </a:t>
            </a: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www.stabilis.org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Exemples de durées de perfusion max à 25°c, pour des SAP de 48 ml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(pour les posologies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ce document ou équivalent):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24h (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aztreonam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pip±tazo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témo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cloxa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céfazo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,), 12h (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céfoxitine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céfidérocol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cefto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tazo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8h (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amox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céfépime,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cefta±avi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altLang="fr-FR" sz="1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méro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6h (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céfotax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</a:t>
            </a:r>
            <a:r>
              <a:rPr lang="fr-FR" altLang="fr-FR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perf prolongée: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augmentin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imipénème (instable), ceftriaxone,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ertapénème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(1/2 vie longue)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Dosage des </a:t>
            </a:r>
            <a:r>
              <a:rPr lang="el-GR" altLang="fr-FR" sz="1000" b="1" dirty="0" smtClean="0">
                <a:latin typeface="Calibri" pitchFamily="34" charset="0"/>
              </a:rPr>
              <a:t>β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lactamines</a:t>
            </a: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24 à 48h après le début du TT – Objectif : </a:t>
            </a: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résiduel 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4-8 x CMI. Si pas de CMI, viser 16-32 mg/L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Amikacine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 à 3 J max (passer en </a:t>
            </a: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30mn)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Pic 30mn après perf (But pic &gt; 8-10 x CMI: si pas de CMI: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Résiduel uniquement si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rénale (objectif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2,5), 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Résiduel élevé = espacer la dose suivante.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Anti-Gram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hémocs</a:t>
            </a: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à CG+, suspicion clinique d’infection de cathéter (pus, tunnelite), infection cutanée (cellulite, pas folliculite), choc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septique.</a:t>
            </a:r>
            <a:endParaRPr lang="fr-FR" altLang="fr-FR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Daptomycine: 10 mg/kg/24h en 60 mn. 1er choix sauf si pneumonie. Surveillance CPK, risque pneumopathie d’hypersensibilité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altLang="fr-FR" sz="1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Linézolide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600 mg/12h. Attention aux résistances des SCN. 1er choix pour le cutané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Rarement: Vancomycine: charge: 20 à 30 mg/kg selon gravité clinique (en 1h si 20, en 2h si 30) puis 30 mg/kg/j en SAP/24h.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Dosage sérique à 24h  puis ajuster la dose. Taux attendu:  8 x CMI du germe .Si pas de CMI, viser  &gt; 20 mg/l</a:t>
            </a:r>
          </a:p>
        </p:txBody>
      </p:sp>
      <p:sp>
        <p:nvSpPr>
          <p:cNvPr id="2063" name="AutoShape 5"/>
          <p:cNvSpPr>
            <a:spLocks noChangeArrowheads="1"/>
          </p:cNvSpPr>
          <p:nvPr/>
        </p:nvSpPr>
        <p:spPr bwMode="auto">
          <a:xfrm>
            <a:off x="44450" y="3059832"/>
            <a:ext cx="6773863" cy="282575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300" dirty="0"/>
              <a:t>Sepsis (avec défaillance d’organe) ou choc septique </a:t>
            </a:r>
            <a:r>
              <a:rPr lang="fr-FR" altLang="ja-JP" sz="1300" u="sng" dirty="0">
                <a:ea typeface="ＭＳ Ｐゴシック" pitchFamily="34" charset="-128"/>
                <a:cs typeface="Calibri" pitchFamily="34" charset="0"/>
              </a:rPr>
              <a:t>et</a:t>
            </a:r>
            <a:r>
              <a:rPr lang="fr-FR" altLang="ja-JP" sz="1300" dirty="0">
                <a:ea typeface="ＭＳ Ｐゴシック" pitchFamily="34" charset="-128"/>
                <a:cs typeface="Calibri" pitchFamily="34" charset="0"/>
              </a:rPr>
              <a:t> portage de BLSE dans les 12 mois</a:t>
            </a:r>
          </a:p>
        </p:txBody>
      </p:sp>
      <p:sp>
        <p:nvSpPr>
          <p:cNvPr id="2064" name="AutoShape 7"/>
          <p:cNvSpPr>
            <a:spLocks noChangeArrowheads="1"/>
          </p:cNvSpPr>
          <p:nvPr/>
        </p:nvSpPr>
        <p:spPr bwMode="auto">
          <a:xfrm>
            <a:off x="101600" y="3442110"/>
            <a:ext cx="3675063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2065" name="AutoShape 71"/>
          <p:cNvSpPr>
            <a:spLocks noChangeArrowheads="1"/>
          </p:cNvSpPr>
          <p:nvPr/>
        </p:nvSpPr>
        <p:spPr bwMode="auto">
          <a:xfrm>
            <a:off x="476250" y="3505610"/>
            <a:ext cx="1081088" cy="234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Calibri" pitchFamily="34" charset="0"/>
              </a:rPr>
              <a:t>Méropénème</a:t>
            </a:r>
            <a:endParaRPr lang="fr-FR" altLang="fr-FR" sz="1400" dirty="0">
              <a:latin typeface="Calibri" pitchFamily="34" charset="0"/>
            </a:endParaRPr>
          </a:p>
        </p:txBody>
      </p:sp>
      <p:sp>
        <p:nvSpPr>
          <p:cNvPr id="2066" name="AutoShape 110"/>
          <p:cNvSpPr>
            <a:spLocks noChangeArrowheads="1"/>
          </p:cNvSpPr>
          <p:nvPr/>
        </p:nvSpPr>
        <p:spPr bwMode="auto">
          <a:xfrm>
            <a:off x="4164015" y="3597685"/>
            <a:ext cx="2505073" cy="5254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 smtClean="0">
                <a:latin typeface="Calibri" pitchFamily="34" charset="0"/>
              </a:rPr>
              <a:t>Désescalade </a:t>
            </a:r>
            <a:r>
              <a:rPr lang="fr-FR" altLang="fr-FR" sz="1000" b="1" dirty="0">
                <a:latin typeface="Calibri" pitchFamily="34" charset="0"/>
              </a:rPr>
              <a:t>pour autre </a:t>
            </a:r>
            <a:r>
              <a:rPr lang="el-GR" altLang="fr-FR" sz="1000" b="1" dirty="0">
                <a:latin typeface="Calibri" pitchFamily="34" charset="0"/>
              </a:rPr>
              <a:t>β</a:t>
            </a:r>
            <a:r>
              <a:rPr lang="fr-FR" altLang="fr-FR" sz="1000" b="1" dirty="0">
                <a:latin typeface="Calibri" pitchFamily="34" charset="0"/>
              </a:rPr>
              <a:t>-lactamine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latin typeface="Calibri" pitchFamily="34" charset="0"/>
              </a:rPr>
              <a:t>si pas de BLSE aux </a:t>
            </a:r>
            <a:r>
              <a:rPr lang="fr-FR" altLang="fr-FR" sz="1000" b="1" dirty="0" err="1">
                <a:latin typeface="Calibri" pitchFamily="34" charset="0"/>
              </a:rPr>
              <a:t>hémocs</a:t>
            </a:r>
            <a:r>
              <a:rPr lang="fr-FR" altLang="fr-FR" sz="1000" b="1" dirty="0">
                <a:latin typeface="Calibri" pitchFamily="34" charset="0"/>
              </a:rPr>
              <a:t>/ECBU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alibri" pitchFamily="34" charset="0"/>
              </a:rPr>
              <a:t>si BLSE </a:t>
            </a:r>
            <a:r>
              <a:rPr lang="fr-FR" altLang="fr-FR" sz="1000" dirty="0" smtClean="0">
                <a:latin typeface="Calibri" pitchFamily="34" charset="0"/>
              </a:rPr>
              <a:t>sensible </a:t>
            </a:r>
            <a:r>
              <a:rPr lang="fr-FR" altLang="fr-FR" sz="1000" dirty="0">
                <a:latin typeface="Calibri" pitchFamily="34" charset="0"/>
              </a:rPr>
              <a:t>autre </a:t>
            </a:r>
            <a:r>
              <a:rPr lang="el-GR" altLang="fr-FR" sz="1000" dirty="0">
                <a:latin typeface="Calibri" pitchFamily="34" charset="0"/>
              </a:rPr>
              <a:t>β</a:t>
            </a:r>
            <a:r>
              <a:rPr lang="fr-FR" altLang="fr-FR" sz="1000" dirty="0" err="1" smtClean="0">
                <a:latin typeface="Calibri" pitchFamily="34" charset="0"/>
              </a:rPr>
              <a:t>lactamine</a:t>
            </a:r>
            <a:r>
              <a:rPr lang="fr-FR" altLang="fr-FR" sz="1000" dirty="0" smtClean="0">
                <a:latin typeface="Calibri" pitchFamily="34" charset="0"/>
              </a:rPr>
              <a:t>: </a:t>
            </a:r>
            <a:r>
              <a:rPr lang="fr-FR" altLang="fr-FR" sz="1000" dirty="0" smtClean="0">
                <a:latin typeface="Calibri" pitchFamily="34" charset="0"/>
              </a:rPr>
              <a:t>selon CMI</a:t>
            </a:r>
            <a:endParaRPr lang="fr-FR" altLang="fr-FR" sz="1000" b="1" dirty="0">
              <a:latin typeface="Calibri" pitchFamily="34" charset="0"/>
            </a:endParaRPr>
          </a:p>
        </p:txBody>
      </p:sp>
      <p:grpSp>
        <p:nvGrpSpPr>
          <p:cNvPr id="2068" name="Group 87"/>
          <p:cNvGrpSpPr>
            <a:grpSpLocks/>
          </p:cNvGrpSpPr>
          <p:nvPr/>
        </p:nvGrpSpPr>
        <p:grpSpPr bwMode="auto">
          <a:xfrm>
            <a:off x="2043113" y="3596097"/>
            <a:ext cx="360362" cy="419100"/>
            <a:chOff x="1933" y="1930"/>
            <a:chExt cx="198" cy="225"/>
          </a:xfrm>
        </p:grpSpPr>
        <p:sp>
          <p:nvSpPr>
            <p:cNvPr id="2077" name="Oval 19"/>
            <p:cNvSpPr>
              <a:spLocks noChangeArrowheads="1"/>
            </p:cNvSpPr>
            <p:nvPr/>
          </p:nvSpPr>
          <p:spPr bwMode="auto">
            <a:xfrm>
              <a:off x="1933" y="1957"/>
              <a:ext cx="198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>
                <a:latin typeface="Calibri" pitchFamily="34" charset="0"/>
              </a:endParaRPr>
            </a:p>
          </p:txBody>
        </p:sp>
        <p:sp>
          <p:nvSpPr>
            <p:cNvPr id="2078" name="Text Box 20"/>
            <p:cNvSpPr txBox="1">
              <a:spLocks noChangeArrowheads="1"/>
            </p:cNvSpPr>
            <p:nvPr/>
          </p:nvSpPr>
          <p:spPr bwMode="auto">
            <a:xfrm>
              <a:off x="1973" y="1930"/>
              <a:ext cx="7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>
                  <a:latin typeface="Calibri" pitchFamily="34" charset="0"/>
                </a:rPr>
                <a:t>+</a:t>
              </a:r>
              <a:endParaRPr lang="fr-FR" altLang="fr-FR" sz="1400">
                <a:latin typeface="Calibri" pitchFamily="34" charset="0"/>
              </a:endParaRPr>
            </a:p>
          </p:txBody>
        </p:sp>
      </p:grpSp>
      <p:sp>
        <p:nvSpPr>
          <p:cNvPr id="2069" name="Flèche droite à entaille 40"/>
          <p:cNvSpPr>
            <a:spLocks noChangeArrowheads="1"/>
          </p:cNvSpPr>
          <p:nvPr/>
        </p:nvSpPr>
        <p:spPr bwMode="auto">
          <a:xfrm>
            <a:off x="3789364" y="3740560"/>
            <a:ext cx="361950" cy="180875"/>
          </a:xfrm>
          <a:prstGeom prst="notchedRightArrow">
            <a:avLst>
              <a:gd name="adj1" fmla="val 50000"/>
              <a:gd name="adj2" fmla="val 49996"/>
            </a:avLst>
          </a:prstGeom>
          <a:solidFill>
            <a:srgbClr val="FF7C8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0" y="8820736"/>
            <a:ext cx="6858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 dirty="0">
                <a:latin typeface="Calibri" pitchFamily="34" charset="0"/>
              </a:rPr>
              <a:t>Proposition du groupe d’experts Lillois – Version 11 – Valide jusqu’au: </a:t>
            </a:r>
            <a:r>
              <a:rPr lang="fr-FR" altLang="fr-FR" sz="800" b="1" dirty="0" smtClean="0">
                <a:latin typeface="Calibri" pitchFamily="34" charset="0"/>
              </a:rPr>
              <a:t>31/12/2024</a:t>
            </a:r>
            <a:endParaRPr lang="fr-FR" altLang="fr-FR" sz="800" b="1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 dirty="0">
                <a:latin typeface="Calibri" pitchFamily="34" charset="0"/>
              </a:rPr>
              <a:t>Infectiologie : S. </a:t>
            </a:r>
            <a:r>
              <a:rPr lang="fr-FR" altLang="fr-FR" sz="800" b="1" dirty="0" err="1">
                <a:latin typeface="Calibri" pitchFamily="34" charset="0"/>
              </a:rPr>
              <a:t>Alfandari</a:t>
            </a:r>
            <a:r>
              <a:rPr lang="fr-FR" altLang="fr-FR" sz="800" b="1" dirty="0">
                <a:latin typeface="Calibri" pitchFamily="34" charset="0"/>
              </a:rPr>
              <a:t>, F </a:t>
            </a:r>
            <a:r>
              <a:rPr lang="fr-FR" altLang="fr-FR" sz="800" b="1" dirty="0" err="1">
                <a:latin typeface="Calibri" pitchFamily="34" charset="0"/>
              </a:rPr>
              <a:t>Vuotto</a:t>
            </a:r>
            <a:r>
              <a:rPr lang="fr-FR" altLang="fr-FR" sz="800" b="1" dirty="0">
                <a:latin typeface="Calibri" pitchFamily="34" charset="0"/>
              </a:rPr>
              <a:t> - Hématologie : C. Berthon, V. </a:t>
            </a:r>
            <a:r>
              <a:rPr lang="fr-FR" altLang="fr-FR" sz="800" b="1" dirty="0" err="1">
                <a:latin typeface="Calibri" pitchFamily="34" charset="0"/>
              </a:rPr>
              <a:t>Coiteux</a:t>
            </a:r>
            <a:r>
              <a:rPr lang="fr-FR" altLang="fr-FR" sz="800" b="1" dirty="0">
                <a:latin typeface="Calibri" pitchFamily="34" charset="0"/>
              </a:rPr>
              <a:t> - Bactériologie:  M. </a:t>
            </a:r>
            <a:r>
              <a:rPr lang="fr-FR" altLang="fr-FR" sz="800" b="1" dirty="0" err="1">
                <a:latin typeface="Calibri" pitchFamily="34" charset="0"/>
              </a:rPr>
              <a:t>Titecat</a:t>
            </a:r>
            <a:endParaRPr lang="fr-FR" altLang="fr-FR" sz="800" b="1" dirty="0">
              <a:latin typeface="Calibri" pitchFamily="34" charset="0"/>
            </a:endParaRPr>
          </a:p>
        </p:txBody>
      </p:sp>
      <p:sp>
        <p:nvSpPr>
          <p:cNvPr id="2072" name="AutoShape 84"/>
          <p:cNvSpPr>
            <a:spLocks noChangeArrowheads="1"/>
          </p:cNvSpPr>
          <p:nvPr/>
        </p:nvSpPr>
        <p:spPr bwMode="auto">
          <a:xfrm>
            <a:off x="2574925" y="3505610"/>
            <a:ext cx="936625" cy="2174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Amikacine</a:t>
            </a:r>
            <a:endParaRPr lang="fr-FR" altLang="fr-FR" sz="700">
              <a:latin typeface="Calibri" pitchFamily="34" charset="0"/>
            </a:endParaRPr>
          </a:p>
        </p:txBody>
      </p:sp>
      <p:sp>
        <p:nvSpPr>
          <p:cNvPr id="2073" name="AutoShape 86"/>
          <p:cNvSpPr>
            <a:spLocks noChangeArrowheads="1"/>
          </p:cNvSpPr>
          <p:nvPr/>
        </p:nvSpPr>
        <p:spPr bwMode="auto">
          <a:xfrm>
            <a:off x="2530475" y="3811997"/>
            <a:ext cx="1185863" cy="1793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>
                <a:latin typeface="Calibri" pitchFamily="34" charset="0"/>
              </a:rPr>
              <a:t>25à30 mg/kg /j – 1 à3j</a:t>
            </a:r>
          </a:p>
        </p:txBody>
      </p:sp>
      <p:sp>
        <p:nvSpPr>
          <p:cNvPr id="2074" name="AutoShape 8"/>
          <p:cNvSpPr>
            <a:spLocks noChangeArrowheads="1"/>
          </p:cNvSpPr>
          <p:nvPr/>
        </p:nvSpPr>
        <p:spPr bwMode="auto">
          <a:xfrm>
            <a:off x="88900" y="2364104"/>
            <a:ext cx="1323975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Calibri" pitchFamily="34" charset="0"/>
              </a:rPr>
              <a:t>Céfotaxime</a:t>
            </a:r>
            <a:endParaRPr lang="fr-FR" altLang="fr-FR" sz="1400" dirty="0">
              <a:latin typeface="Calibri" pitchFamily="34" charset="0"/>
            </a:endParaRPr>
          </a:p>
        </p:txBody>
      </p:sp>
      <p:sp>
        <p:nvSpPr>
          <p:cNvPr id="2075" name="AutoShape 16"/>
          <p:cNvSpPr>
            <a:spLocks noChangeArrowheads="1"/>
          </p:cNvSpPr>
          <p:nvPr/>
        </p:nvSpPr>
        <p:spPr bwMode="auto">
          <a:xfrm>
            <a:off x="1052514" y="2360929"/>
            <a:ext cx="1921842" cy="4937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Perfusion continue: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 Dose de charge 2g puis 3g/12h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 A défaut: 2 g/8h</a:t>
            </a:r>
          </a:p>
        </p:txBody>
      </p:sp>
      <p:sp>
        <p:nvSpPr>
          <p:cNvPr id="2076" name="AutoShape 16"/>
          <p:cNvSpPr>
            <a:spLocks noChangeArrowheads="1"/>
          </p:cNvSpPr>
          <p:nvPr/>
        </p:nvSpPr>
        <p:spPr bwMode="auto">
          <a:xfrm>
            <a:off x="188913" y="3750085"/>
            <a:ext cx="1727200" cy="4937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Perfusion continue: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 Dose de charge 2g puis 3g/12h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 A défaut: 2 g/8h</a:t>
            </a: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0" y="0"/>
            <a:ext cx="6858000" cy="292133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Antibiothérapie des neutropénies fébrile CHU Lille </a:t>
            </a:r>
            <a:r>
              <a:rPr lang="fr-FR" altLang="fr-FR" sz="1400" dirty="0" smtClean="0"/>
              <a:t>2024</a:t>
            </a:r>
            <a:endParaRPr lang="fr-FR" altLang="fr-F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utoShape 4"/>
          <p:cNvSpPr>
            <a:spLocks noChangeArrowheads="1"/>
          </p:cNvSpPr>
          <p:nvPr/>
        </p:nvSpPr>
        <p:spPr bwMode="auto">
          <a:xfrm>
            <a:off x="0" y="683568"/>
            <a:ext cx="6858000" cy="61902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3082" name="AutoShape 19"/>
          <p:cNvSpPr>
            <a:spLocks noChangeArrowheads="1"/>
          </p:cNvSpPr>
          <p:nvPr/>
        </p:nvSpPr>
        <p:spPr bwMode="auto">
          <a:xfrm>
            <a:off x="3068638" y="1834878"/>
            <a:ext cx="3646487" cy="625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Calibri" pitchFamily="34" charset="0"/>
            </a:endParaRPr>
          </a:p>
        </p:txBody>
      </p:sp>
      <p:sp>
        <p:nvSpPr>
          <p:cNvPr id="3083" name="AutoShape 20"/>
          <p:cNvSpPr>
            <a:spLocks noChangeArrowheads="1"/>
          </p:cNvSpPr>
          <p:nvPr/>
        </p:nvSpPr>
        <p:spPr bwMode="auto">
          <a:xfrm>
            <a:off x="261938" y="1835623"/>
            <a:ext cx="2735262" cy="6323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3084" name="AutoShape 61"/>
          <p:cNvSpPr>
            <a:spLocks noChangeArrowheads="1"/>
          </p:cNvSpPr>
          <p:nvPr/>
        </p:nvSpPr>
        <p:spPr bwMode="auto">
          <a:xfrm>
            <a:off x="42862" y="716724"/>
            <a:ext cx="2017713" cy="2174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Calibri" pitchFamily="34" charset="0"/>
              </a:rPr>
              <a:t>Pipéracilline-tazobactam</a:t>
            </a:r>
            <a:r>
              <a:rPr lang="fr-FR" altLang="fr-FR" sz="1200" dirty="0">
                <a:latin typeface="Calibri" pitchFamily="34" charset="0"/>
              </a:rPr>
              <a:t> </a:t>
            </a:r>
            <a:endParaRPr lang="fr-FR" altLang="fr-FR" sz="1400" dirty="0">
              <a:latin typeface="Calibri" pitchFamily="34" charset="0"/>
            </a:endParaRPr>
          </a:p>
        </p:txBody>
      </p:sp>
      <p:sp>
        <p:nvSpPr>
          <p:cNvPr id="3085" name="AutoShape 82"/>
          <p:cNvSpPr>
            <a:spLocks noChangeArrowheads="1"/>
          </p:cNvSpPr>
          <p:nvPr/>
        </p:nvSpPr>
        <p:spPr bwMode="auto">
          <a:xfrm>
            <a:off x="5732463" y="1877740"/>
            <a:ext cx="936625" cy="174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>
                <a:latin typeface="Calibri" pitchFamily="34" charset="0"/>
              </a:rPr>
              <a:t>10 mg/kg/j</a:t>
            </a:r>
          </a:p>
        </p:txBody>
      </p:sp>
      <p:sp>
        <p:nvSpPr>
          <p:cNvPr id="3087" name="AutoShape 84"/>
          <p:cNvSpPr>
            <a:spLocks noChangeArrowheads="1"/>
          </p:cNvSpPr>
          <p:nvPr/>
        </p:nvSpPr>
        <p:spPr bwMode="auto">
          <a:xfrm>
            <a:off x="763588" y="2016274"/>
            <a:ext cx="936625" cy="2043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err="1">
                <a:latin typeface="Calibri" pitchFamily="34" charset="0"/>
              </a:rPr>
              <a:t>Amikacine</a:t>
            </a:r>
            <a:endParaRPr lang="fr-FR" altLang="fr-FR" sz="700" dirty="0">
              <a:latin typeface="Calibri" pitchFamily="34" charset="0"/>
            </a:endParaRPr>
          </a:p>
        </p:txBody>
      </p:sp>
      <p:sp>
        <p:nvSpPr>
          <p:cNvPr id="3088" name="AutoShape 90"/>
          <p:cNvSpPr>
            <a:spLocks noChangeArrowheads="1"/>
          </p:cNvSpPr>
          <p:nvPr/>
        </p:nvSpPr>
        <p:spPr bwMode="auto">
          <a:xfrm>
            <a:off x="3573463" y="1884090"/>
            <a:ext cx="2159000" cy="215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Daptomycine sauf si pneumonie</a:t>
            </a:r>
          </a:p>
        </p:txBody>
      </p:sp>
      <p:sp>
        <p:nvSpPr>
          <p:cNvPr id="3090" name="AutoShape 129"/>
          <p:cNvSpPr>
            <a:spLocks noChangeArrowheads="1"/>
          </p:cNvSpPr>
          <p:nvPr/>
        </p:nvSpPr>
        <p:spPr bwMode="auto">
          <a:xfrm>
            <a:off x="5112023" y="720081"/>
            <a:ext cx="1008062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Céfépime</a:t>
            </a:r>
            <a:endParaRPr lang="fr-FR" altLang="fr-FR" sz="1400">
              <a:latin typeface="Calibri" pitchFamily="34" charset="0"/>
            </a:endParaRPr>
          </a:p>
        </p:txBody>
      </p:sp>
      <p:sp>
        <p:nvSpPr>
          <p:cNvPr id="3091" name="AutoShape 140"/>
          <p:cNvSpPr>
            <a:spLocks noChangeArrowheads="1"/>
          </p:cNvSpPr>
          <p:nvPr/>
        </p:nvSpPr>
        <p:spPr bwMode="auto">
          <a:xfrm>
            <a:off x="136292" y="927561"/>
            <a:ext cx="2449512" cy="3413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Perfusion continue:  Dose de charge 4g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puis 4g/6-8h, A défaut: 4g/6-8h</a:t>
            </a:r>
          </a:p>
        </p:txBody>
      </p:sp>
      <p:sp>
        <p:nvSpPr>
          <p:cNvPr id="82" name="Flèche vers le bas 81"/>
          <p:cNvSpPr/>
          <p:nvPr/>
        </p:nvSpPr>
        <p:spPr>
          <a:xfrm>
            <a:off x="5589588" y="1547540"/>
            <a:ext cx="288925" cy="338138"/>
          </a:xfrm>
          <a:prstGeom prst="down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Flèche vers le bas 82"/>
          <p:cNvSpPr/>
          <p:nvPr/>
        </p:nvSpPr>
        <p:spPr>
          <a:xfrm>
            <a:off x="1844675" y="1547540"/>
            <a:ext cx="288925" cy="300038"/>
          </a:xfrm>
          <a:prstGeom prst="down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AutoShape 85"/>
          <p:cNvSpPr>
            <a:spLocks noChangeArrowheads="1"/>
          </p:cNvSpPr>
          <p:nvPr/>
        </p:nvSpPr>
        <p:spPr bwMode="auto">
          <a:xfrm>
            <a:off x="100013" y="1331640"/>
            <a:ext cx="3241675" cy="288925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solidFill>
              <a:srgbClr val="B6DCDF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Sepsis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(avec 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défaillance d’organe) ou choc septique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HC BGN </a:t>
            </a:r>
            <a:r>
              <a:rPr lang="fr-FR" altLang="fr-FR" sz="1000" b="1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portage BLSE &lt; 12 mois</a:t>
            </a:r>
          </a:p>
        </p:txBody>
      </p:sp>
      <p:sp>
        <p:nvSpPr>
          <p:cNvPr id="81" name="AutoShape 85"/>
          <p:cNvSpPr>
            <a:spLocks noChangeArrowheads="1"/>
          </p:cNvSpPr>
          <p:nvPr/>
        </p:nvSpPr>
        <p:spPr bwMode="auto">
          <a:xfrm>
            <a:off x="3444875" y="1331640"/>
            <a:ext cx="3341688" cy="287338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 algn="ctr">
            <a:solidFill>
              <a:srgbClr val="B6DCDF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Si HC CG+ ou 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inf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KT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ajouter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3124" name="AutoShape 110"/>
          <p:cNvSpPr>
            <a:spLocks noChangeArrowheads="1"/>
          </p:cNvSpPr>
          <p:nvPr/>
        </p:nvSpPr>
        <p:spPr bwMode="auto">
          <a:xfrm>
            <a:off x="4365103" y="2953716"/>
            <a:ext cx="2421459" cy="5381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latin typeface="Calibri" pitchFamily="34" charset="0"/>
              </a:rPr>
              <a:t>Désescalade pour autre </a:t>
            </a:r>
            <a:r>
              <a:rPr lang="el-GR" altLang="fr-FR" sz="1000" b="1" dirty="0">
                <a:latin typeface="Calibri" pitchFamily="34" charset="0"/>
              </a:rPr>
              <a:t>β</a:t>
            </a:r>
            <a:r>
              <a:rPr lang="fr-FR" altLang="fr-FR" sz="1000" b="1" dirty="0">
                <a:latin typeface="Calibri" pitchFamily="34" charset="0"/>
              </a:rPr>
              <a:t>lactamine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alibri" pitchFamily="34" charset="0"/>
              </a:rPr>
              <a:t>si pas de BLSE aux </a:t>
            </a:r>
            <a:r>
              <a:rPr lang="fr-FR" altLang="fr-FR" sz="1000" dirty="0" err="1">
                <a:latin typeface="Calibri" pitchFamily="34" charset="0"/>
              </a:rPr>
              <a:t>hémocs</a:t>
            </a:r>
            <a:r>
              <a:rPr lang="fr-FR" altLang="fr-FR" sz="1000" dirty="0">
                <a:latin typeface="Calibri" pitchFamily="34" charset="0"/>
              </a:rPr>
              <a:t>/ECBU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alibri" pitchFamily="34" charset="0"/>
              </a:rPr>
              <a:t>si BLSE sensible autre </a:t>
            </a:r>
            <a:r>
              <a:rPr lang="el-GR" altLang="fr-FR" sz="1000" dirty="0">
                <a:latin typeface="Calibri" pitchFamily="34" charset="0"/>
              </a:rPr>
              <a:t>β</a:t>
            </a:r>
            <a:r>
              <a:rPr lang="fr-FR" altLang="fr-FR" sz="1000" dirty="0" err="1" smtClean="0">
                <a:latin typeface="Calibri" pitchFamily="34" charset="0"/>
              </a:rPr>
              <a:t>lactamine</a:t>
            </a:r>
            <a:r>
              <a:rPr lang="fr-FR" altLang="fr-FR" sz="1000" dirty="0" smtClean="0">
                <a:latin typeface="Calibri" pitchFamily="34" charset="0"/>
              </a:rPr>
              <a:t>: </a:t>
            </a:r>
            <a:r>
              <a:rPr lang="fr-FR" altLang="fr-FR" sz="1000" dirty="0" smtClean="0">
                <a:latin typeface="Calibri" pitchFamily="34" charset="0"/>
              </a:rPr>
              <a:t>selon CMI</a:t>
            </a:r>
            <a:endParaRPr lang="fr-FR" altLang="fr-FR" sz="1000" b="1" dirty="0">
              <a:latin typeface="Calibri" pitchFamily="34" charset="0"/>
            </a:endParaRPr>
          </a:p>
        </p:txBody>
      </p:sp>
      <p:sp>
        <p:nvSpPr>
          <p:cNvPr id="3125" name="Flèche droite à entaille 40"/>
          <p:cNvSpPr>
            <a:spLocks noChangeArrowheads="1"/>
          </p:cNvSpPr>
          <p:nvPr/>
        </p:nvSpPr>
        <p:spPr bwMode="auto">
          <a:xfrm>
            <a:off x="3787775" y="3169616"/>
            <a:ext cx="505321" cy="215900"/>
          </a:xfrm>
          <a:prstGeom prst="notchedRightArrow">
            <a:avLst>
              <a:gd name="adj1" fmla="val 50000"/>
              <a:gd name="adj2" fmla="val 49996"/>
            </a:avLst>
          </a:prstGeom>
          <a:solidFill>
            <a:srgbClr val="FF7C8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127" name="Group 87"/>
          <p:cNvGrpSpPr>
            <a:grpSpLocks/>
          </p:cNvGrpSpPr>
          <p:nvPr/>
        </p:nvGrpSpPr>
        <p:grpSpPr bwMode="auto">
          <a:xfrm>
            <a:off x="333375" y="1847578"/>
            <a:ext cx="358775" cy="419100"/>
            <a:chOff x="1933" y="1930"/>
            <a:chExt cx="198" cy="225"/>
          </a:xfrm>
        </p:grpSpPr>
        <p:sp>
          <p:nvSpPr>
            <p:cNvPr id="3149" name="Oval 19"/>
            <p:cNvSpPr>
              <a:spLocks noChangeArrowheads="1"/>
            </p:cNvSpPr>
            <p:nvPr/>
          </p:nvSpPr>
          <p:spPr bwMode="auto">
            <a:xfrm>
              <a:off x="1933" y="1957"/>
              <a:ext cx="198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>
                <a:latin typeface="Calibri" pitchFamily="34" charset="0"/>
              </a:endParaRPr>
            </a:p>
          </p:txBody>
        </p:sp>
        <p:sp>
          <p:nvSpPr>
            <p:cNvPr id="3150" name="Text Box 20"/>
            <p:cNvSpPr txBox="1">
              <a:spLocks noChangeArrowheads="1"/>
            </p:cNvSpPr>
            <p:nvPr/>
          </p:nvSpPr>
          <p:spPr bwMode="auto">
            <a:xfrm>
              <a:off x="1973" y="1930"/>
              <a:ext cx="7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>
                  <a:latin typeface="Calibri" pitchFamily="34" charset="0"/>
                </a:rPr>
                <a:t>+</a:t>
              </a:r>
              <a:endParaRPr lang="fr-FR" altLang="fr-FR" sz="1400">
                <a:latin typeface="Calibri" pitchFamily="34" charset="0"/>
              </a:endParaRPr>
            </a:p>
          </p:txBody>
        </p:sp>
      </p:grpSp>
      <p:grpSp>
        <p:nvGrpSpPr>
          <p:cNvPr id="3128" name="Group 87"/>
          <p:cNvGrpSpPr>
            <a:grpSpLocks/>
          </p:cNvGrpSpPr>
          <p:nvPr/>
        </p:nvGrpSpPr>
        <p:grpSpPr bwMode="auto">
          <a:xfrm>
            <a:off x="3141663" y="1984103"/>
            <a:ext cx="358775" cy="419100"/>
            <a:chOff x="1933" y="1930"/>
            <a:chExt cx="198" cy="225"/>
          </a:xfrm>
        </p:grpSpPr>
        <p:sp>
          <p:nvSpPr>
            <p:cNvPr id="3147" name="Oval 19"/>
            <p:cNvSpPr>
              <a:spLocks noChangeArrowheads="1"/>
            </p:cNvSpPr>
            <p:nvPr/>
          </p:nvSpPr>
          <p:spPr bwMode="auto">
            <a:xfrm>
              <a:off x="1933" y="1957"/>
              <a:ext cx="198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>
                <a:latin typeface="Calibri" pitchFamily="34" charset="0"/>
              </a:endParaRPr>
            </a:p>
          </p:txBody>
        </p:sp>
        <p:sp>
          <p:nvSpPr>
            <p:cNvPr id="3148" name="Text Box 20"/>
            <p:cNvSpPr txBox="1">
              <a:spLocks noChangeArrowheads="1"/>
            </p:cNvSpPr>
            <p:nvPr/>
          </p:nvSpPr>
          <p:spPr bwMode="auto">
            <a:xfrm>
              <a:off x="1973" y="1930"/>
              <a:ext cx="7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>
                  <a:latin typeface="Calibri" pitchFamily="34" charset="0"/>
                </a:rPr>
                <a:t>+</a:t>
              </a:r>
              <a:endParaRPr lang="fr-FR" altLang="fr-FR" sz="1400">
                <a:latin typeface="Calibri" pitchFamily="34" charset="0"/>
              </a:endParaRPr>
            </a:p>
          </p:txBody>
        </p:sp>
      </p:grpSp>
      <p:sp>
        <p:nvSpPr>
          <p:cNvPr id="3129" name="AutoShape 7"/>
          <p:cNvSpPr>
            <a:spLocks noChangeArrowheads="1"/>
          </p:cNvSpPr>
          <p:nvPr/>
        </p:nvSpPr>
        <p:spPr bwMode="auto">
          <a:xfrm>
            <a:off x="115888" y="2885959"/>
            <a:ext cx="3671887" cy="63469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Calibri" pitchFamily="34" charset="0"/>
              </a:rPr>
              <a:t> </a:t>
            </a:r>
          </a:p>
        </p:txBody>
      </p:sp>
      <p:sp>
        <p:nvSpPr>
          <p:cNvPr id="3130" name="AutoShape 71"/>
          <p:cNvSpPr>
            <a:spLocks noChangeArrowheads="1"/>
          </p:cNvSpPr>
          <p:nvPr/>
        </p:nvSpPr>
        <p:spPr bwMode="auto">
          <a:xfrm>
            <a:off x="188913" y="2953716"/>
            <a:ext cx="1081087" cy="234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Méropénème</a:t>
            </a:r>
            <a:endParaRPr lang="fr-FR" altLang="fr-FR" sz="1400">
              <a:latin typeface="Calibri" pitchFamily="34" charset="0"/>
            </a:endParaRPr>
          </a:p>
        </p:txBody>
      </p:sp>
      <p:grpSp>
        <p:nvGrpSpPr>
          <p:cNvPr id="3132" name="Group 87"/>
          <p:cNvGrpSpPr>
            <a:grpSpLocks/>
          </p:cNvGrpSpPr>
          <p:nvPr/>
        </p:nvGrpSpPr>
        <p:grpSpPr bwMode="auto">
          <a:xfrm>
            <a:off x="2060575" y="2881708"/>
            <a:ext cx="360363" cy="419100"/>
            <a:chOff x="1933" y="1930"/>
            <a:chExt cx="198" cy="225"/>
          </a:xfrm>
        </p:grpSpPr>
        <p:sp>
          <p:nvSpPr>
            <p:cNvPr id="3145" name="Oval 19"/>
            <p:cNvSpPr>
              <a:spLocks noChangeArrowheads="1"/>
            </p:cNvSpPr>
            <p:nvPr/>
          </p:nvSpPr>
          <p:spPr bwMode="auto">
            <a:xfrm>
              <a:off x="1933" y="1957"/>
              <a:ext cx="198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600">
                <a:latin typeface="Calibri" pitchFamily="34" charset="0"/>
              </a:endParaRPr>
            </a:p>
          </p:txBody>
        </p:sp>
        <p:sp>
          <p:nvSpPr>
            <p:cNvPr id="3146" name="Text Box 20"/>
            <p:cNvSpPr txBox="1">
              <a:spLocks noChangeArrowheads="1"/>
            </p:cNvSpPr>
            <p:nvPr/>
          </p:nvSpPr>
          <p:spPr bwMode="auto">
            <a:xfrm>
              <a:off x="1973" y="1930"/>
              <a:ext cx="7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>
                  <a:latin typeface="Calibri" pitchFamily="34" charset="0"/>
                </a:rPr>
                <a:t>+</a:t>
              </a:r>
              <a:endParaRPr lang="fr-FR" altLang="fr-FR" sz="1400">
                <a:latin typeface="Calibri" pitchFamily="34" charset="0"/>
              </a:endParaRPr>
            </a:p>
          </p:txBody>
        </p:sp>
      </p:grpSp>
      <p:sp>
        <p:nvSpPr>
          <p:cNvPr id="3133" name="AutoShape 84"/>
          <p:cNvSpPr>
            <a:spLocks noChangeArrowheads="1"/>
          </p:cNvSpPr>
          <p:nvPr/>
        </p:nvSpPr>
        <p:spPr bwMode="auto">
          <a:xfrm>
            <a:off x="2565400" y="2953716"/>
            <a:ext cx="936625" cy="2174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Amikacine</a:t>
            </a:r>
            <a:endParaRPr lang="fr-FR" altLang="fr-FR" sz="700">
              <a:latin typeface="Calibri" pitchFamily="34" charset="0"/>
            </a:endParaRPr>
          </a:p>
        </p:txBody>
      </p:sp>
      <p:sp>
        <p:nvSpPr>
          <p:cNvPr id="3134" name="AutoShape 86"/>
          <p:cNvSpPr>
            <a:spLocks noChangeArrowheads="1"/>
          </p:cNvSpPr>
          <p:nvPr/>
        </p:nvSpPr>
        <p:spPr bwMode="auto">
          <a:xfrm>
            <a:off x="2532063" y="3169740"/>
            <a:ext cx="1185862" cy="1793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>
                <a:latin typeface="Calibri" pitchFamily="34" charset="0"/>
              </a:rPr>
              <a:t>25à30 mg/kg /j – 1 à3j</a:t>
            </a:r>
          </a:p>
        </p:txBody>
      </p:sp>
      <p:sp>
        <p:nvSpPr>
          <p:cNvPr id="3135" name="AutoShape 86"/>
          <p:cNvSpPr>
            <a:spLocks noChangeArrowheads="1"/>
          </p:cNvSpPr>
          <p:nvPr/>
        </p:nvSpPr>
        <p:spPr bwMode="auto">
          <a:xfrm>
            <a:off x="1668463" y="2016348"/>
            <a:ext cx="1184275" cy="1793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25à30 mg/kg /j – 1à3j</a:t>
            </a:r>
          </a:p>
        </p:txBody>
      </p:sp>
      <p:sp>
        <p:nvSpPr>
          <p:cNvPr id="3136" name="AutoShape 90"/>
          <p:cNvSpPr>
            <a:spLocks noChangeArrowheads="1"/>
          </p:cNvSpPr>
          <p:nvPr/>
        </p:nvSpPr>
        <p:spPr bwMode="auto">
          <a:xfrm>
            <a:off x="3571875" y="2195240"/>
            <a:ext cx="2162175" cy="207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Linézolide si pneumonie</a:t>
            </a:r>
          </a:p>
        </p:txBody>
      </p:sp>
      <p:sp>
        <p:nvSpPr>
          <p:cNvPr id="3139" name="AutoShape 5"/>
          <p:cNvSpPr>
            <a:spLocks noChangeArrowheads="1"/>
          </p:cNvSpPr>
          <p:nvPr/>
        </p:nvSpPr>
        <p:spPr bwMode="auto">
          <a:xfrm>
            <a:off x="28525" y="2538604"/>
            <a:ext cx="6773863" cy="282575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300" dirty="0"/>
              <a:t>Sepsis (avec défaillance d’organe) ou choc septique </a:t>
            </a:r>
            <a:r>
              <a:rPr lang="fr-FR" altLang="ja-JP" sz="1300" u="sng" dirty="0">
                <a:ea typeface="ＭＳ Ｐゴシック" pitchFamily="34" charset="-128"/>
                <a:cs typeface="Calibri" pitchFamily="34" charset="0"/>
              </a:rPr>
              <a:t>et</a:t>
            </a:r>
            <a:r>
              <a:rPr lang="fr-FR" altLang="ja-JP" sz="1300" dirty="0">
                <a:ea typeface="ＭＳ Ｐゴシック" pitchFamily="34" charset="-128"/>
                <a:cs typeface="Calibri" pitchFamily="34" charset="0"/>
              </a:rPr>
              <a:t> portage de BLSE dans les 12 mois</a:t>
            </a:r>
          </a:p>
        </p:txBody>
      </p:sp>
      <p:sp>
        <p:nvSpPr>
          <p:cNvPr id="3140" name="AutoShape 16"/>
          <p:cNvSpPr>
            <a:spLocks noChangeArrowheads="1"/>
          </p:cNvSpPr>
          <p:nvPr/>
        </p:nvSpPr>
        <p:spPr bwMode="auto">
          <a:xfrm>
            <a:off x="165519" y="3186196"/>
            <a:ext cx="1607297" cy="30568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 smtClean="0">
                <a:latin typeface="Calibri" pitchFamily="34" charset="0"/>
              </a:rPr>
              <a:t>Dose </a:t>
            </a:r>
            <a:r>
              <a:rPr lang="fr-FR" altLang="fr-FR" sz="900" dirty="0">
                <a:latin typeface="Calibri" pitchFamily="34" charset="0"/>
              </a:rPr>
              <a:t>de charge 2g puis 3g/12h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dirty="0" smtClean="0">
                <a:latin typeface="Calibri" pitchFamily="34" charset="0"/>
              </a:rPr>
              <a:t>en continu, à </a:t>
            </a:r>
            <a:r>
              <a:rPr lang="fr-FR" altLang="fr-FR" sz="900" dirty="0">
                <a:latin typeface="Calibri" pitchFamily="34" charset="0"/>
              </a:rPr>
              <a:t>défaut: 2 g/8h</a:t>
            </a:r>
          </a:p>
        </p:txBody>
      </p:sp>
      <p:sp>
        <p:nvSpPr>
          <p:cNvPr id="3144" name="AutoShape 140"/>
          <p:cNvSpPr>
            <a:spLocks noChangeArrowheads="1"/>
          </p:cNvSpPr>
          <p:nvPr/>
        </p:nvSpPr>
        <p:spPr bwMode="auto">
          <a:xfrm>
            <a:off x="4149081" y="916931"/>
            <a:ext cx="2520280" cy="342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 Perfusion continue:  Dose de charge 2g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puis 2g en </a:t>
            </a:r>
            <a:r>
              <a:rPr lang="fr-FR" altLang="fr-FR" sz="900" dirty="0" smtClean="0">
                <a:latin typeface="Calibri" pitchFamily="34" charset="0"/>
              </a:rPr>
              <a:t>8h/8-12h</a:t>
            </a:r>
            <a:r>
              <a:rPr lang="fr-FR" altLang="fr-FR" sz="900" dirty="0">
                <a:latin typeface="Calibri" pitchFamily="34" charset="0"/>
              </a:rPr>
              <a:t>, A défaut: </a:t>
            </a:r>
            <a:r>
              <a:rPr lang="fr-FR" altLang="fr-FR" sz="900" dirty="0" smtClean="0">
                <a:latin typeface="Calibri" pitchFamily="34" charset="0"/>
              </a:rPr>
              <a:t>2g/8-12h</a:t>
            </a:r>
            <a:endParaRPr lang="fr-FR" altLang="fr-FR" sz="900" dirty="0">
              <a:latin typeface="Calibri" pitchFamily="34" charset="0"/>
            </a:endParaRPr>
          </a:p>
        </p:txBody>
      </p:sp>
      <p:sp>
        <p:nvSpPr>
          <p:cNvPr id="84" name="Oval 19"/>
          <p:cNvSpPr>
            <a:spLocks noChangeArrowheads="1"/>
          </p:cNvSpPr>
          <p:nvPr/>
        </p:nvSpPr>
        <p:spPr bwMode="auto">
          <a:xfrm>
            <a:off x="3257898" y="810568"/>
            <a:ext cx="315118" cy="23309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Calibri" pitchFamily="34" charset="0"/>
            </a:endParaRP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3284984" y="810568"/>
            <a:ext cx="242318" cy="23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ou</a:t>
            </a:r>
          </a:p>
        </p:txBody>
      </p:sp>
      <p:sp>
        <p:nvSpPr>
          <p:cNvPr id="87" name="AutoShape 82"/>
          <p:cNvSpPr>
            <a:spLocks noChangeArrowheads="1"/>
          </p:cNvSpPr>
          <p:nvPr/>
        </p:nvSpPr>
        <p:spPr bwMode="auto">
          <a:xfrm>
            <a:off x="5733256" y="2195141"/>
            <a:ext cx="936625" cy="174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900" dirty="0">
                <a:latin typeface="Calibri" pitchFamily="34" charset="0"/>
              </a:rPr>
              <a:t>600 mg/12h</a:t>
            </a:r>
          </a:p>
        </p:txBody>
      </p:sp>
      <p:sp>
        <p:nvSpPr>
          <p:cNvPr id="88" name="AutoShape 5"/>
          <p:cNvSpPr>
            <a:spLocks noChangeArrowheads="1"/>
          </p:cNvSpPr>
          <p:nvPr/>
        </p:nvSpPr>
        <p:spPr bwMode="auto">
          <a:xfrm>
            <a:off x="-1" y="356682"/>
            <a:ext cx="6858001" cy="25509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Echec 1</a:t>
            </a:r>
            <a:r>
              <a:rPr lang="fr-FR" altLang="fr-FR" sz="1200" baseline="30000" dirty="0">
                <a:solidFill>
                  <a:srgbClr val="000000"/>
                </a:solidFill>
                <a:latin typeface="Calibri" pitchFamily="34" charset="0"/>
              </a:rPr>
              <a:t>ère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ligne </a:t>
            </a:r>
            <a:r>
              <a:rPr lang="fr-FR" altLang="fr-FR" sz="1200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≥ 8j de neutropénie </a:t>
            </a:r>
            <a:r>
              <a:rPr lang="fr-FR" altLang="fr-FR" sz="1200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≥ 8j hospitalisation </a:t>
            </a:r>
            <a:r>
              <a:rPr lang="fr-FR" altLang="fr-FR" sz="1200" u="sng" dirty="0">
                <a:solidFill>
                  <a:srgbClr val="000000"/>
                </a:solidFill>
                <a:latin typeface="Calibri" pitchFamily="34" charset="0"/>
              </a:rPr>
              <a:t>ou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C3G dans les 3 mois</a:t>
            </a:r>
            <a:endParaRPr lang="fr-FR" altLang="fr-FR" sz="1200" dirty="0">
              <a:latin typeface="Calibri" pitchFamily="34" charset="0"/>
            </a:endParaRPr>
          </a:p>
        </p:txBody>
      </p:sp>
      <p:sp>
        <p:nvSpPr>
          <p:cNvPr id="89" name="AutoShape 5"/>
          <p:cNvSpPr>
            <a:spLocks noChangeArrowheads="1"/>
          </p:cNvSpPr>
          <p:nvPr/>
        </p:nvSpPr>
        <p:spPr bwMode="auto">
          <a:xfrm>
            <a:off x="0" y="0"/>
            <a:ext cx="6858000" cy="292133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/>
              <a:t>Antibiothérapie des neutropénies fébrile CHU Lille 2024 choix 1</a:t>
            </a:r>
          </a:p>
        </p:txBody>
      </p:sp>
      <p:sp>
        <p:nvSpPr>
          <p:cNvPr id="90" name="AutoShape 120"/>
          <p:cNvSpPr>
            <a:spLocks noChangeArrowheads="1"/>
          </p:cNvSpPr>
          <p:nvPr/>
        </p:nvSpPr>
        <p:spPr bwMode="auto">
          <a:xfrm>
            <a:off x="182642" y="6982738"/>
            <a:ext cx="6521924" cy="144016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alibri" pitchFamily="34" charset="0"/>
              </a:rPr>
              <a:t>Un traitement de 3ème </a:t>
            </a:r>
            <a:r>
              <a:rPr lang="fr-FR" altLang="fr-FR" sz="1000" dirty="0" smtClean="0">
                <a:latin typeface="Calibri" pitchFamily="34" charset="0"/>
              </a:rPr>
              <a:t>ligne est parfois nécessaire mais ne peut </a:t>
            </a:r>
            <a:r>
              <a:rPr lang="fr-FR" altLang="fr-FR" sz="1000" dirty="0">
                <a:latin typeface="Calibri" pitchFamily="34" charset="0"/>
              </a:rPr>
              <a:t>être </a:t>
            </a:r>
            <a:r>
              <a:rPr lang="fr-FR" altLang="fr-FR" sz="1000" dirty="0" err="1">
                <a:latin typeface="Calibri" pitchFamily="34" charset="0"/>
              </a:rPr>
              <a:t>protocolisé</a:t>
            </a:r>
            <a:r>
              <a:rPr lang="fr-FR" altLang="fr-FR" sz="1000" dirty="0">
                <a:latin typeface="Calibri" pitchFamily="34" charset="0"/>
              </a:rPr>
              <a:t>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0" y="7169512"/>
            <a:ext cx="6858000" cy="193899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BFB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BGN résistants: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BLSE, carbapénémases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, ABRI, </a:t>
            </a:r>
            <a:r>
              <a:rPr lang="fr-FR" altLang="fr-FR" sz="1000" b="1" i="1" dirty="0" err="1">
                <a:solidFill>
                  <a:srgbClr val="000000"/>
                </a:solidFill>
                <a:latin typeface="Calibri" pitchFamily="34" charset="0"/>
              </a:rPr>
              <a:t>P.aeruginosa</a:t>
            </a:r>
            <a:r>
              <a:rPr lang="fr-FR" altLang="fr-FR" sz="1000" b="1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multi 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BLSE: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molécules de désescalade pour épargner les carbapénèmes. A ne pas utiliser en probabiliste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itchFamily="34" charset="0"/>
              </a:rPr>
              <a:t>Témocilline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charge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2g en 1h puis 6g en </a:t>
            </a:r>
            <a:r>
              <a:rPr lang="fr-FR" altLang="fr-FR" sz="1000" dirty="0" err="1">
                <a:solidFill>
                  <a:srgbClr val="000000"/>
                </a:solidFill>
                <a:latin typeface="Calibri" pitchFamily="34" charset="0"/>
              </a:rPr>
              <a:t>sap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 sur 24h. Actif QUE sur BGN. Sur infections urinaires bactériémiques ou non.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Céfoxitine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charge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2g en 1h puis 6-8g en perfusion sur 24h. Que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sur </a:t>
            </a:r>
            <a:r>
              <a:rPr lang="fr-FR" altLang="fr-FR" sz="1000" i="1" dirty="0">
                <a:solidFill>
                  <a:srgbClr val="000000"/>
                </a:solidFill>
                <a:latin typeface="Calibri" pitchFamily="34" charset="0"/>
              </a:rPr>
              <a:t>E. coli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 BLSE</a:t>
            </a:r>
            <a:endParaRPr lang="fr-FR" altLang="fr-FR" sz="1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Carbapénémases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(EPC =  OXA48, NDM, KPC, …)</a:t>
            </a:r>
            <a:endParaRPr lang="fr-FR" altLang="fr-FR" sz="1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  Oxa48: Ceftazidime/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avibactam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charge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2g/1g en 2h puis 2g/1g en </a:t>
            </a:r>
            <a:r>
              <a:rPr lang="fr-FR" altLang="fr-FR" sz="1000" dirty="0" err="1">
                <a:solidFill>
                  <a:srgbClr val="000000"/>
                </a:solidFill>
                <a:latin typeface="Calibri" pitchFamily="34" charset="0"/>
              </a:rPr>
              <a:t>sap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 /8h.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Peu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actif sur CG+.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  KPC: Ceftazidime/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avibactam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id)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ou 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meropénème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vaborbactam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2g/1g en 3h /8h.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  NDM: Ceftazidime/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avibactam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id) </a:t>
            </a:r>
            <a:r>
              <a:rPr lang="fr-FR" altLang="fr-FR" sz="1200" b="1" dirty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Aztreonam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charge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2g en 1h puis 6-8g en </a:t>
            </a:r>
            <a:r>
              <a:rPr lang="fr-FR" altLang="fr-FR" sz="1000" dirty="0" err="1">
                <a:solidFill>
                  <a:srgbClr val="000000"/>
                </a:solidFill>
                <a:latin typeface="Calibri" pitchFamily="34" charset="0"/>
              </a:rPr>
              <a:t>sap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/24h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(c’est </a:t>
            </a:r>
            <a:r>
              <a:rPr lang="fr-FR" altLang="fr-FR" sz="1000" dirty="0" err="1" smtClean="0">
                <a:solidFill>
                  <a:srgbClr val="000000"/>
                </a:solidFill>
                <a:latin typeface="Calibri" pitchFamily="34" charset="0"/>
              </a:rPr>
              <a:t>avi+azt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qui est actif sur les NDM)</a:t>
            </a:r>
            <a:endParaRPr lang="fr-FR" altLang="fr-FR" sz="1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1000" b="1" dirty="0" err="1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fr-FR" altLang="fr-FR" sz="1000" b="1" i="1" dirty="0" err="1">
                <a:solidFill>
                  <a:srgbClr val="000000"/>
                </a:solidFill>
                <a:latin typeface="Calibri" pitchFamily="34" charset="0"/>
              </a:rPr>
              <a:t>.aeruginosa</a:t>
            </a:r>
            <a:r>
              <a:rPr lang="fr-FR" altLang="fr-FR" sz="1000" b="1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multi 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itchFamily="34" charset="0"/>
              </a:rPr>
              <a:t>Ceftolozane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itchFamily="34" charset="0"/>
              </a:rPr>
              <a:t>tazobactam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Charge 2g/1g en 1h puis 2g/1g en </a:t>
            </a:r>
            <a:r>
              <a:rPr lang="fr-FR" altLang="fr-FR" sz="1000" dirty="0" err="1">
                <a:solidFill>
                  <a:srgbClr val="000000"/>
                </a:solidFill>
                <a:latin typeface="Calibri" pitchFamily="34" charset="0"/>
              </a:rPr>
              <a:t>sap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/8h.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Peu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actif sur CG+.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itchFamily="34" charset="0"/>
              </a:rPr>
              <a:t>Colimycine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charge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9MU en 1h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puis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4,5 à 6 MU en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1h/12h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Actif sur </a:t>
            </a:r>
            <a:r>
              <a:rPr lang="fr-FR" altLang="fr-FR" sz="1000" dirty="0" err="1" smtClean="0">
                <a:solidFill>
                  <a:srgbClr val="000000"/>
                </a:solidFill>
                <a:latin typeface="Calibri" pitchFamily="34" charset="0"/>
              </a:rPr>
              <a:t>acineto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 et EPC (sauf </a:t>
            </a:r>
            <a:r>
              <a:rPr lang="fr-FR" altLang="fr-FR" sz="1000" i="1" dirty="0" err="1" smtClean="0">
                <a:solidFill>
                  <a:srgbClr val="000000"/>
                </a:solidFill>
                <a:latin typeface="Calibri" pitchFamily="34" charset="0"/>
              </a:rPr>
              <a:t>Serratia</a:t>
            </a:r>
            <a:r>
              <a:rPr lang="fr-FR" altLang="fr-FR" sz="1000" i="1" dirty="0" smtClean="0">
                <a:solidFill>
                  <a:srgbClr val="000000"/>
                </a:solidFill>
                <a:latin typeface="Calibri" pitchFamily="34" charset="0"/>
              </a:rPr>
              <a:t>, Proteus, </a:t>
            </a:r>
            <a:r>
              <a:rPr lang="fr-FR" altLang="fr-FR" sz="1000" i="1" dirty="0" err="1" smtClean="0">
                <a:solidFill>
                  <a:srgbClr val="000000"/>
                </a:solidFill>
                <a:latin typeface="Calibri" pitchFamily="34" charset="0"/>
              </a:rPr>
              <a:t>Morganella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0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fr-FR" altLang="fr-FR" sz="1000" b="1" dirty="0" err="1" smtClean="0">
                <a:solidFill>
                  <a:srgbClr val="000000"/>
                </a:solidFill>
                <a:latin typeface="Calibri" pitchFamily="34" charset="0"/>
              </a:rPr>
              <a:t>Céfidérocol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2g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en 3h /8h.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Intérêt aussi sur 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NDM, </a:t>
            </a:r>
            <a:r>
              <a:rPr lang="fr-FR" altLang="fr-FR" sz="1000" i="1" dirty="0" err="1">
                <a:solidFill>
                  <a:srgbClr val="000000"/>
                </a:solidFill>
                <a:latin typeface="Calibri" pitchFamily="34" charset="0"/>
              </a:rPr>
              <a:t>Acineto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fr-FR" altLang="fr-FR" sz="1000" i="1" dirty="0" err="1" smtClean="0">
                <a:solidFill>
                  <a:srgbClr val="000000"/>
                </a:solidFill>
                <a:latin typeface="Calibri" pitchFamily="34" charset="0"/>
              </a:rPr>
              <a:t>Stenotrophomonas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. Utiliser </a:t>
            </a: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</a:rPr>
              <a:t>en </a:t>
            </a:r>
            <a:r>
              <a:rPr lang="fr-FR" altLang="fr-FR" sz="1000" dirty="0" smtClean="0">
                <a:solidFill>
                  <a:srgbClr val="000000"/>
                </a:solidFill>
                <a:latin typeface="Calibri" pitchFamily="34" charset="0"/>
              </a:rPr>
              <a:t>association, PAS en probabiliste.</a:t>
            </a:r>
            <a:endParaRPr lang="fr-FR" altLang="fr-FR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" name="AutoShape 90"/>
          <p:cNvSpPr>
            <a:spLocks noChangeArrowheads="1"/>
          </p:cNvSpPr>
          <p:nvPr/>
        </p:nvSpPr>
        <p:spPr bwMode="auto">
          <a:xfrm>
            <a:off x="116681" y="3591162"/>
            <a:ext cx="6489319" cy="21602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latin typeface="Calibri" pitchFamily="34" charset="0"/>
              </a:rPr>
              <a:t>Réévaluation à </a:t>
            </a:r>
            <a:r>
              <a:rPr lang="fr-FR" altLang="fr-FR" sz="1200" dirty="0">
                <a:latin typeface="Calibri" pitchFamily="34" charset="0"/>
              </a:rPr>
              <a:t>72h </a:t>
            </a:r>
          </a:p>
        </p:txBody>
      </p:sp>
      <p:sp>
        <p:nvSpPr>
          <p:cNvPr id="93" name="AutoShape 71"/>
          <p:cNvSpPr>
            <a:spLocks noChangeArrowheads="1"/>
          </p:cNvSpPr>
          <p:nvPr/>
        </p:nvSpPr>
        <p:spPr bwMode="auto">
          <a:xfrm>
            <a:off x="119987" y="3849944"/>
            <a:ext cx="6521351" cy="12798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b="1" dirty="0">
                <a:latin typeface="Calibri" pitchFamily="34" charset="0"/>
              </a:rPr>
              <a:t>Si </a:t>
            </a:r>
            <a:r>
              <a:rPr lang="fr-FR" altLang="fr-FR" sz="1100" b="1" dirty="0" smtClean="0">
                <a:latin typeface="Calibri" pitchFamily="34" charset="0"/>
              </a:rPr>
              <a:t>amélioration clinique</a:t>
            </a:r>
            <a:endParaRPr lang="fr-FR" altLang="fr-FR" sz="1100" b="1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latin typeface="Calibri" pitchFamily="34" charset="0"/>
              </a:rPr>
              <a:t>Monothérapie</a:t>
            </a:r>
            <a:r>
              <a:rPr lang="fr-FR" altLang="fr-FR" sz="1000" dirty="0" smtClean="0">
                <a:latin typeface="Calibri" pitchFamily="34" charset="0"/>
              </a:rPr>
              <a:t> au plus tard à J3 et désescalade selon documentation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latin typeface="Calibri" pitchFamily="34" charset="0"/>
              </a:rPr>
              <a:t>Sortie </a:t>
            </a:r>
            <a:r>
              <a:rPr lang="fr-FR" altLang="fr-FR" sz="1000" b="1" dirty="0">
                <a:latin typeface="Calibri" pitchFamily="34" charset="0"/>
              </a:rPr>
              <a:t>de neutropénie</a:t>
            </a:r>
            <a:r>
              <a:rPr lang="fr-FR" altLang="fr-FR" sz="1000" dirty="0">
                <a:latin typeface="Calibri" pitchFamily="34" charset="0"/>
              </a:rPr>
              <a:t>: Arrêt ATB </a:t>
            </a:r>
            <a:r>
              <a:rPr lang="fr-FR" altLang="fr-FR" sz="1000" dirty="0" smtClean="0">
                <a:latin typeface="Calibri" pitchFamily="34" charset="0"/>
              </a:rPr>
              <a:t>à J5 </a:t>
            </a:r>
            <a:r>
              <a:rPr lang="fr-FR" altLang="fr-FR" sz="1000" dirty="0">
                <a:latin typeface="Calibri" pitchFamily="34" charset="0"/>
              </a:rPr>
              <a:t>si </a:t>
            </a:r>
            <a:r>
              <a:rPr lang="fr-FR" altLang="fr-FR" sz="1000" dirty="0" smtClean="0">
                <a:latin typeface="Calibri" pitchFamily="34" charset="0"/>
              </a:rPr>
              <a:t>non </a:t>
            </a:r>
            <a:r>
              <a:rPr lang="fr-FR" altLang="fr-FR" sz="1000" dirty="0">
                <a:latin typeface="Calibri" pitchFamily="34" charset="0"/>
              </a:rPr>
              <a:t>documenté / J</a:t>
            </a:r>
            <a:r>
              <a:rPr lang="fr-FR" altLang="fr-FR" sz="1000" dirty="0" smtClean="0">
                <a:latin typeface="Calibri" pitchFamily="34" charset="0"/>
              </a:rPr>
              <a:t>7 si documenté (durée à ajuster sur porte d’entrée)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latin typeface="Calibri" pitchFamily="34" charset="0"/>
              </a:rPr>
              <a:t>Neutropénie </a:t>
            </a:r>
            <a:r>
              <a:rPr lang="fr-FR" altLang="fr-FR" sz="1000" b="1" dirty="0">
                <a:latin typeface="Calibri" pitchFamily="34" charset="0"/>
              </a:rPr>
              <a:t>persistante: </a:t>
            </a:r>
            <a:r>
              <a:rPr lang="fr-FR" altLang="fr-FR" sz="1000" dirty="0">
                <a:latin typeface="Calibri" pitchFamily="34" charset="0"/>
              </a:rPr>
              <a:t>Arrêt ATB si 7j TT et 3 j apyrexie (reprise rapide ATB si  </a:t>
            </a:r>
            <a:r>
              <a:rPr lang="fr-FR" altLang="fr-FR" sz="1000" dirty="0" err="1">
                <a:latin typeface="Calibri" pitchFamily="34" charset="0"/>
              </a:rPr>
              <a:t>re</a:t>
            </a:r>
            <a:r>
              <a:rPr lang="fr-FR" altLang="fr-FR" sz="1000" dirty="0">
                <a:latin typeface="Calibri" pitchFamily="34" charset="0"/>
              </a:rPr>
              <a:t> T</a:t>
            </a:r>
            <a:r>
              <a:rPr lang="fr-FR" altLang="fr-FR" sz="1000" dirty="0" smtClean="0">
                <a:latin typeface="Calibri" pitchFamily="34" charset="0"/>
              </a:rPr>
              <a:t>°)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100" b="1" dirty="0" smtClean="0">
                <a:latin typeface="Calibri" pitchFamily="34" charset="0"/>
              </a:rPr>
              <a:t>Si échec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latin typeface="Calibri" pitchFamily="34" charset="0"/>
              </a:rPr>
              <a:t>Adaptation </a:t>
            </a:r>
            <a:r>
              <a:rPr lang="fr-FR" altLang="fr-FR" sz="1000" b="1" dirty="0">
                <a:latin typeface="Calibri" pitchFamily="34" charset="0"/>
              </a:rPr>
              <a:t>à </a:t>
            </a:r>
            <a:r>
              <a:rPr lang="fr-FR" altLang="fr-FR" sz="1000" b="1" dirty="0" smtClean="0">
                <a:latin typeface="Calibri" pitchFamily="34" charset="0"/>
              </a:rPr>
              <a:t>l’antibiogramme si pas couvert en probabiliste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dirty="0" smtClean="0">
                <a:latin typeface="Calibri" pitchFamily="34" charset="0"/>
              </a:rPr>
              <a:t>Neutropénie </a:t>
            </a:r>
            <a:r>
              <a:rPr lang="fr-FR" altLang="fr-FR" sz="1000" dirty="0">
                <a:latin typeface="Calibri" pitchFamily="34" charset="0"/>
              </a:rPr>
              <a:t>&lt; </a:t>
            </a:r>
            <a:r>
              <a:rPr lang="fr-FR" altLang="fr-FR" sz="1000" dirty="0" smtClean="0">
                <a:latin typeface="Calibri" pitchFamily="34" charset="0"/>
              </a:rPr>
              <a:t>7j: </a:t>
            </a:r>
            <a:r>
              <a:rPr lang="fr-FR" altLang="fr-FR" sz="1000" dirty="0">
                <a:latin typeface="Calibri" pitchFamily="34" charset="0"/>
              </a:rPr>
              <a:t>Selon </a:t>
            </a:r>
            <a:r>
              <a:rPr lang="fr-FR" altLang="fr-FR" sz="1000" dirty="0" smtClean="0">
                <a:latin typeface="Calibri" pitchFamily="34" charset="0"/>
              </a:rPr>
              <a:t>clinique/ATCD/BMR = modification </a:t>
            </a:r>
            <a:r>
              <a:rPr lang="fr-FR" altLang="fr-FR" sz="1000" dirty="0">
                <a:latin typeface="Symbol" pitchFamily="18" charset="2"/>
              </a:rPr>
              <a:t>b</a:t>
            </a:r>
            <a:r>
              <a:rPr lang="fr-FR" altLang="fr-FR" sz="1000" dirty="0">
                <a:latin typeface="Calibri" pitchFamily="34" charset="0"/>
              </a:rPr>
              <a:t>-</a:t>
            </a:r>
            <a:r>
              <a:rPr lang="fr-FR" altLang="fr-FR" sz="1000" dirty="0" err="1">
                <a:latin typeface="Calibri" pitchFamily="34" charset="0"/>
              </a:rPr>
              <a:t>lactamine</a:t>
            </a:r>
            <a:r>
              <a:rPr lang="fr-FR" altLang="fr-FR" sz="1000" dirty="0">
                <a:latin typeface="Calibri" pitchFamily="34" charset="0"/>
              </a:rPr>
              <a:t> </a:t>
            </a:r>
            <a:r>
              <a:rPr lang="fr-FR" altLang="fr-FR" sz="1000" dirty="0" smtClean="0">
                <a:latin typeface="Calibri" pitchFamily="34" charset="0"/>
              </a:rPr>
              <a:t>ou poursuite </a:t>
            </a:r>
            <a:r>
              <a:rPr lang="fr-FR" altLang="fr-FR" sz="1000" dirty="0">
                <a:latin typeface="Calibri" pitchFamily="34" charset="0"/>
              </a:rPr>
              <a:t>du même traitement jusqu’à J5 </a:t>
            </a:r>
            <a:endParaRPr lang="fr-FR" altLang="fr-FR" sz="10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dirty="0" smtClean="0">
                <a:latin typeface="Calibri" pitchFamily="34" charset="0"/>
              </a:rPr>
              <a:t>Neutropénie </a:t>
            </a:r>
            <a:r>
              <a:rPr lang="fr-FR" altLang="fr-FR" sz="1000" dirty="0">
                <a:latin typeface="Calibri" pitchFamily="34" charset="0"/>
              </a:rPr>
              <a:t>&gt; 7j: Pas d’escalade ATB si patient stable </a:t>
            </a:r>
            <a:r>
              <a:rPr lang="fr-FR" altLang="fr-FR" sz="1000" dirty="0" smtClean="0">
                <a:latin typeface="Calibri" pitchFamily="34" charset="0"/>
              </a:rPr>
              <a:t>= antifongique curatif </a:t>
            </a:r>
            <a:r>
              <a:rPr lang="fr-FR" altLang="fr-FR" sz="1000" smtClean="0">
                <a:latin typeface="Calibri" pitchFamily="34" charset="0"/>
              </a:rPr>
              <a:t>et </a:t>
            </a:r>
            <a:r>
              <a:rPr lang="fr-FR" altLang="fr-FR" sz="1000" dirty="0">
                <a:latin typeface="Calibri" pitchFamily="34" charset="0"/>
              </a:rPr>
              <a:t>s</a:t>
            </a:r>
            <a:r>
              <a:rPr lang="fr-FR" altLang="fr-FR" sz="1000" smtClean="0">
                <a:latin typeface="Calibri" pitchFamily="34" charset="0"/>
              </a:rPr>
              <a:t>canner </a:t>
            </a:r>
            <a:r>
              <a:rPr lang="fr-FR" altLang="fr-FR" sz="1000" dirty="0" smtClean="0">
                <a:latin typeface="Calibri" pitchFamily="34" charset="0"/>
              </a:rPr>
              <a:t>thoracique</a:t>
            </a:r>
            <a:endParaRPr lang="fr-FR" altLang="fr-FR" sz="1000" dirty="0">
              <a:latin typeface="Calibri" pitchFamily="34" charset="0"/>
            </a:endParaRPr>
          </a:p>
        </p:txBody>
      </p:sp>
      <p:sp>
        <p:nvSpPr>
          <p:cNvPr id="94" name="AutoShape 71"/>
          <p:cNvSpPr>
            <a:spLocks noChangeArrowheads="1"/>
          </p:cNvSpPr>
          <p:nvPr/>
        </p:nvSpPr>
        <p:spPr bwMode="auto">
          <a:xfrm>
            <a:off x="173058" y="5172576"/>
            <a:ext cx="6521351" cy="1777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100" b="1" dirty="0" smtClean="0">
                <a:latin typeface="Calibri" pitchFamily="34" charset="0"/>
              </a:rPr>
              <a:t>Prise en compte du risque EPC: recommandation temporaire « épidémie »</a:t>
            </a:r>
            <a:endParaRPr lang="fr-FR" altLang="fr-FR" sz="1100" b="1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latin typeface="Calibri" pitchFamily="34" charset="0"/>
              </a:rPr>
              <a:t>Pour les patients connus porteurs d’EPC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latin typeface="Calibri" pitchFamily="34" charset="0"/>
              </a:rPr>
              <a:t>ne </a:t>
            </a:r>
            <a:r>
              <a:rPr lang="fr-FR" altLang="fr-FR" sz="1000" b="1" dirty="0">
                <a:latin typeface="Calibri" pitchFamily="34" charset="0"/>
              </a:rPr>
              <a:t>pas prendre en compte </a:t>
            </a:r>
            <a:r>
              <a:rPr lang="fr-FR" altLang="fr-FR" sz="1000" b="1" dirty="0" smtClean="0">
                <a:latin typeface="Calibri" pitchFamily="34" charset="0"/>
              </a:rPr>
              <a:t>l’EPC en </a:t>
            </a:r>
            <a:r>
              <a:rPr lang="fr-FR" altLang="fr-FR" sz="1000" b="1" dirty="0">
                <a:latin typeface="Calibri" pitchFamily="34" charset="0"/>
              </a:rPr>
              <a:t>probabiliste sauf en cas d'instabilité tensionnelle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fr-FR" altLang="fr-FR" sz="1000" dirty="0" smtClean="0">
                <a:latin typeface="Calibri" pitchFamily="34" charset="0"/>
              </a:rPr>
              <a:t>ATB </a:t>
            </a:r>
            <a:r>
              <a:rPr lang="fr-FR" altLang="fr-FR" sz="1000" dirty="0">
                <a:latin typeface="Calibri" pitchFamily="34" charset="0"/>
              </a:rPr>
              <a:t>habituelle selon le statut du </a:t>
            </a:r>
            <a:r>
              <a:rPr lang="fr-FR" altLang="fr-FR" sz="1000" dirty="0" smtClean="0">
                <a:latin typeface="Calibri" pitchFamily="34" charset="0"/>
              </a:rPr>
              <a:t>patient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altLang="fr-FR" sz="1000" b="1" dirty="0" smtClean="0">
                <a:latin typeface="Calibri" pitchFamily="34" charset="0"/>
              </a:rPr>
              <a:t>n </a:t>
            </a:r>
            <a:r>
              <a:rPr lang="fr-FR" altLang="fr-FR" sz="1000" b="1" dirty="0">
                <a:latin typeface="Calibri" pitchFamily="34" charset="0"/>
              </a:rPr>
              <a:t>cas d'instabilité tensionnelle, ou d'appel du laboratoire </a:t>
            </a:r>
            <a:r>
              <a:rPr lang="fr-FR" altLang="fr-FR" sz="1000" b="1" dirty="0" smtClean="0">
                <a:latin typeface="Calibri" pitchFamily="34" charset="0"/>
              </a:rPr>
              <a:t>signalant un </a:t>
            </a:r>
            <a:r>
              <a:rPr lang="fr-FR" altLang="fr-FR" sz="1000" b="1" dirty="0">
                <a:latin typeface="Calibri" pitchFamily="34" charset="0"/>
              </a:rPr>
              <a:t>BGN sur une </a:t>
            </a:r>
            <a:r>
              <a:rPr lang="fr-FR" altLang="fr-FR" sz="1000" b="1" dirty="0" smtClean="0">
                <a:latin typeface="Calibri" pitchFamily="34" charset="0"/>
              </a:rPr>
              <a:t>hémoculture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altLang="fr-FR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Débuter la molécule adaptée à la dernière résistance connue (cadre si dessous) en perfusion continue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fr-FR" altLang="fr-FR" sz="1000" b="1" dirty="0" smtClean="0">
                <a:latin typeface="Calibri" pitchFamily="34" charset="0"/>
              </a:rPr>
              <a:t>rrêter </a:t>
            </a:r>
            <a:r>
              <a:rPr lang="fr-FR" altLang="fr-FR" sz="1000" b="1" dirty="0">
                <a:latin typeface="Calibri" pitchFamily="34" charset="0"/>
              </a:rPr>
              <a:t>dès que possible pour préserver la molécule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fr-FR" altLang="fr-FR" sz="1000" dirty="0" smtClean="0">
                <a:latin typeface="Calibri" pitchFamily="34" charset="0"/>
              </a:rPr>
              <a:t>Au </a:t>
            </a:r>
            <a:r>
              <a:rPr lang="fr-FR" altLang="fr-FR" sz="1000" dirty="0">
                <a:latin typeface="Calibri" pitchFamily="34" charset="0"/>
              </a:rPr>
              <a:t>retour de la </a:t>
            </a:r>
            <a:r>
              <a:rPr lang="fr-FR" altLang="fr-FR" sz="1000" dirty="0" err="1">
                <a:latin typeface="Calibri" pitchFamily="34" charset="0"/>
              </a:rPr>
              <a:t>bactério</a:t>
            </a:r>
            <a:r>
              <a:rPr lang="fr-FR" altLang="fr-FR" sz="1000" dirty="0">
                <a:latin typeface="Calibri" pitchFamily="34" charset="0"/>
              </a:rPr>
              <a:t> si ce n'est finalement pas un </a:t>
            </a:r>
            <a:r>
              <a:rPr lang="fr-FR" altLang="fr-FR" sz="1000" dirty="0" smtClean="0">
                <a:latin typeface="Calibri" pitchFamily="34" charset="0"/>
              </a:rPr>
              <a:t>BGN, ou à 72h si les HC ne poussent pas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fr-FR" altLang="fr-FR" sz="1000" dirty="0" smtClean="0">
                <a:latin typeface="Calibri" pitchFamily="34" charset="0"/>
              </a:rPr>
              <a:t>Au </a:t>
            </a:r>
            <a:r>
              <a:rPr lang="fr-FR" altLang="fr-FR" sz="1000" dirty="0">
                <a:latin typeface="Calibri" pitchFamily="34" charset="0"/>
              </a:rPr>
              <a:t>retour de l'antibiogramme si ce n'est pas une </a:t>
            </a:r>
            <a:r>
              <a:rPr lang="fr-FR" altLang="fr-FR" sz="1000" dirty="0" smtClean="0">
                <a:latin typeface="Calibri" pitchFamily="34" charset="0"/>
              </a:rPr>
              <a:t>EPC</a:t>
            </a:r>
            <a:endParaRPr lang="fr-FR" altLang="fr-FR" sz="1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fr-FR" altLang="fr-FR" sz="1000" dirty="0" smtClean="0">
                <a:latin typeface="Calibri" pitchFamily="34" charset="0"/>
              </a:rPr>
              <a:t>Après </a:t>
            </a:r>
            <a:r>
              <a:rPr lang="fr-FR" altLang="fr-FR" sz="1000" dirty="0">
                <a:latin typeface="Calibri" pitchFamily="34" charset="0"/>
              </a:rPr>
              <a:t>7 jours si c'est une bactériémie simple à </a:t>
            </a:r>
            <a:r>
              <a:rPr lang="fr-FR" altLang="fr-FR" sz="1000" dirty="0" smtClean="0">
                <a:latin typeface="Calibri" pitchFamily="34" charset="0"/>
              </a:rPr>
              <a:t>EPC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fr-FR" sz="1000" b="1" dirty="0" smtClean="0">
                <a:latin typeface="Calibri" pitchFamily="34" charset="0"/>
              </a:rPr>
              <a:t>Pour les patients non connus porteurs: prise en charge habituelle</a:t>
            </a:r>
          </a:p>
        </p:txBody>
      </p:sp>
    </p:spTree>
    <p:extLst>
      <p:ext uri="{BB962C8B-B14F-4D97-AF65-F5344CB8AC3E}">
        <p14:creationId xmlns:p14="http://schemas.microsoft.com/office/powerpoint/2010/main" val="378691944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1348</Words>
  <Application>Microsoft Office PowerPoint</Application>
  <PresentationFormat>Affichage à l'écran (4:3)</PresentationFormat>
  <Paragraphs>121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Symbol</vt:lpstr>
      <vt:lpstr>Modèle par défaut</vt:lpstr>
      <vt:lpstr>Présentation PowerPoint</vt:lpstr>
      <vt:lpstr>Présentation PowerPoint</vt:lpstr>
    </vt:vector>
  </TitlesOfParts>
  <Company>C.H.Tourcoing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Serge Alfandari</dc:creator>
  <cp:lastModifiedBy>salfandari</cp:lastModifiedBy>
  <cp:revision>264</cp:revision>
  <dcterms:created xsi:type="dcterms:W3CDTF">2005-08-31T08:50:36Z</dcterms:created>
  <dcterms:modified xsi:type="dcterms:W3CDTF">2024-01-19T13:23:03Z</dcterms:modified>
</cp:coreProperties>
</file>