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85" r:id="rId2"/>
    <p:sldId id="462" r:id="rId3"/>
    <p:sldId id="458" r:id="rId4"/>
    <p:sldId id="449" r:id="rId5"/>
    <p:sldId id="460" r:id="rId6"/>
    <p:sldId id="457" r:id="rId7"/>
    <p:sldId id="454" r:id="rId8"/>
    <p:sldId id="485" r:id="rId9"/>
    <p:sldId id="486" r:id="rId10"/>
    <p:sldId id="488" r:id="rId11"/>
    <p:sldId id="487" r:id="rId12"/>
    <p:sldId id="464" r:id="rId13"/>
    <p:sldId id="465" r:id="rId14"/>
    <p:sldId id="467" r:id="rId15"/>
    <p:sldId id="466" r:id="rId16"/>
    <p:sldId id="483" r:id="rId17"/>
    <p:sldId id="469" r:id="rId18"/>
    <p:sldId id="484" r:id="rId19"/>
    <p:sldId id="481" r:id="rId20"/>
    <p:sldId id="482" r:id="rId21"/>
    <p:sldId id="479" r:id="rId22"/>
    <p:sldId id="463" r:id="rId23"/>
    <p:sldId id="461" r:id="rId24"/>
    <p:sldId id="478" r:id="rId25"/>
    <p:sldId id="489" r:id="rId26"/>
    <p:sldId id="490" r:id="rId27"/>
    <p:sldId id="431" r:id="rId28"/>
    <p:sldId id="432" r:id="rId29"/>
    <p:sldId id="459" r:id="rId3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492" y="-7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fr-FR"/>
          </a:p>
        </p:txBody>
      </p:sp>
      <p:sp>
        <p:nvSpPr>
          <p:cNvPr id="3" name="Espace réservé de la date 2"/>
          <p:cNvSpPr>
            <a:spLocks noGrp="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fld id="{8BC3A334-0497-47EF-A2D0-02FCB12F9C3B}" type="datetimeFigureOut">
              <a:rPr lang="fr-FR"/>
              <a:pPr>
                <a:defRPr/>
              </a:pPr>
              <a:t>23/11/2017</a:t>
            </a:fld>
            <a:endParaRPr lang="fr-FR"/>
          </a:p>
        </p:txBody>
      </p:sp>
      <p:sp>
        <p:nvSpPr>
          <p:cNvPr id="4" name="Espace réservé du pied de page 3"/>
          <p:cNvSpPr>
            <a:spLocks noGrp="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fr-FR"/>
          </a:p>
        </p:txBody>
      </p:sp>
      <p:sp>
        <p:nvSpPr>
          <p:cNvPr id="5" name="Espace réservé du numéro de diapositive 4"/>
          <p:cNvSpPr>
            <a:spLocks noGrp="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573F4584-8303-442E-B9B5-67EAB2754F54}" type="slidenum">
              <a:rPr lang="fr-FR"/>
              <a:pPr>
                <a:defRPr/>
              </a:pPr>
              <a:t>‹N°›</a:t>
            </a:fld>
            <a:endParaRPr lang="fr-FR"/>
          </a:p>
        </p:txBody>
      </p:sp>
    </p:spTree>
    <p:extLst>
      <p:ext uri="{BB962C8B-B14F-4D97-AF65-F5344CB8AC3E}">
        <p14:creationId xmlns:p14="http://schemas.microsoft.com/office/powerpoint/2010/main" val="2809437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fr-FR"/>
          </a:p>
        </p:txBody>
      </p:sp>
      <p:sp>
        <p:nvSpPr>
          <p:cNvPr id="3" name="Espace réservé de la date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6FA409E5-78B6-4653-9B24-DD0EBD9E6150}" type="datetimeFigureOut">
              <a:rPr lang="fr-FR"/>
              <a:pPr>
                <a:defRPr/>
              </a:pPr>
              <a:t>23/11/2017</a:t>
            </a:fld>
            <a:endParaRPr lang="fr-FR"/>
          </a:p>
        </p:txBody>
      </p:sp>
      <p:sp>
        <p:nvSpPr>
          <p:cNvPr id="4" name="Espace réservé de l'image des diapositives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fr-FR"/>
          </a:p>
        </p:txBody>
      </p:sp>
      <p:sp>
        <p:nvSpPr>
          <p:cNvPr id="7" name="Espace réservé du numéro de diapositive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0668E1EC-5242-4CBE-A095-3B2F7ED514CD}" type="slidenum">
              <a:rPr lang="fr-FR"/>
              <a:pPr>
                <a:defRPr/>
              </a:pPr>
              <a:t>‹N°›</a:t>
            </a:fld>
            <a:endParaRPr lang="fr-FR"/>
          </a:p>
        </p:txBody>
      </p:sp>
    </p:spTree>
    <p:extLst>
      <p:ext uri="{BB962C8B-B14F-4D97-AF65-F5344CB8AC3E}">
        <p14:creationId xmlns:p14="http://schemas.microsoft.com/office/powerpoint/2010/main" val="399503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600">
                <a:solidFill>
                  <a:schemeClr val="tx1"/>
                </a:solidFill>
                <a:latin typeface="Arial" pitchFamily="34" charset="0"/>
                <a:ea typeface="ＭＳ Ｐゴシック" pitchFamily="34" charset="-128"/>
              </a:defRPr>
            </a:lvl1pPr>
            <a:lvl2pPr marL="804763" indent="-309524" eaLnBrk="0" hangingPunct="0">
              <a:defRPr sz="2600">
                <a:solidFill>
                  <a:schemeClr val="tx1"/>
                </a:solidFill>
                <a:latin typeface="Arial" pitchFamily="34" charset="0"/>
                <a:ea typeface="ＭＳ Ｐゴシック" pitchFamily="34" charset="-128"/>
              </a:defRPr>
            </a:lvl2pPr>
            <a:lvl3pPr marL="1238098" indent="-247620" eaLnBrk="0" hangingPunct="0">
              <a:defRPr sz="2600">
                <a:solidFill>
                  <a:schemeClr val="tx1"/>
                </a:solidFill>
                <a:latin typeface="Arial" pitchFamily="34" charset="0"/>
                <a:ea typeface="ＭＳ Ｐゴシック" pitchFamily="34" charset="-128"/>
              </a:defRPr>
            </a:lvl3pPr>
            <a:lvl4pPr marL="1733337" indent="-247620" eaLnBrk="0" hangingPunct="0">
              <a:defRPr sz="2600">
                <a:solidFill>
                  <a:schemeClr val="tx1"/>
                </a:solidFill>
                <a:latin typeface="Arial" pitchFamily="34" charset="0"/>
                <a:ea typeface="ＭＳ Ｐゴシック" pitchFamily="34" charset="-128"/>
              </a:defRPr>
            </a:lvl4pPr>
            <a:lvl5pPr marL="2228576" indent="-247620" eaLnBrk="0" hangingPunct="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AF72238F-8804-48E0-94C2-D3E1FEF52B9C}" type="slidenum">
              <a:rPr lang="en-US" altLang="fr-FR" sz="1300"/>
              <a:pPr eaLnBrk="1" hangingPunct="1">
                <a:defRPr/>
              </a:pPr>
              <a:t>1</a:t>
            </a:fld>
            <a:endParaRPr lang="en-US" altLang="fr-FR" sz="1300"/>
          </a:p>
        </p:txBody>
      </p:sp>
      <p:sp>
        <p:nvSpPr>
          <p:cNvPr id="10242" name="Rectangle 2"/>
          <p:cNvSpPr>
            <a:spLocks noGrp="1" noRot="1" noChangeAspect="1" noChangeArrowheads="1" noTextEdit="1"/>
          </p:cNvSpPr>
          <p:nvPr>
            <p:ph type="sldImg"/>
          </p:nvPr>
        </p:nvSpPr>
        <p:spPr>
          <a:xfrm>
            <a:off x="1682750" y="1285875"/>
            <a:ext cx="3733800" cy="2800350"/>
          </a:xfrm>
          <a:ln/>
          <a:extLst>
            <a:ext uri="{FAA26D3D-D897-4be2-8F04-BA451C77F1D7}"/>
          </a:extLst>
        </p:spPr>
      </p:sp>
      <p:sp>
        <p:nvSpPr>
          <p:cNvPr id="10243" name="Rectangle 3"/>
          <p:cNvSpPr>
            <a:spLocks noGrp="1" noChangeArrowheads="1"/>
          </p:cNvSpPr>
          <p:nvPr>
            <p:ph type="body" idx="1"/>
          </p:nvPr>
        </p:nvSpPr>
        <p:spPr>
          <a:xfrm>
            <a:off x="946574" y="4861441"/>
            <a:ext cx="5206153" cy="4605576"/>
          </a:xfrm>
        </p:spPr>
        <p:txBody>
          <a:bodyPr lIns="82411" tIns="41205" rIns="82411" bIns="41205"/>
          <a:lstStyle/>
          <a:p>
            <a:pPr defTabSz="474604" eaLnBrk="1" hangingPunct="1">
              <a:defRPr/>
            </a:pPr>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xfrm>
            <a:off x="990600" y="766763"/>
            <a:ext cx="5121275"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a:xfrm>
            <a:off x="709613" y="4862513"/>
            <a:ext cx="5680075" cy="4605337"/>
          </a:xfrm>
          <a:noFill/>
        </p:spPr>
        <p:txBody>
          <a:bodyPr lIns="91435" tIns="45717" rIns="91435" bIns="45717"/>
          <a:lstStyle/>
          <a:p>
            <a:endParaRPr lang="fr-FR" altLang="fr-FR" smtClean="0"/>
          </a:p>
        </p:txBody>
      </p:sp>
      <p:sp>
        <p:nvSpPr>
          <p:cNvPr id="63492" name="Espace réservé du numéro de diapositive 3"/>
          <p:cNvSpPr txBox="1">
            <a:spLocks noGrp="1"/>
          </p:cNvSpPr>
          <p:nvPr/>
        </p:nvSpPr>
        <p:spPr bwMode="auto">
          <a:xfrm>
            <a:off x="4022725" y="9720263"/>
            <a:ext cx="30749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F480BC81-DC0A-41CF-B1D5-74187579FC66}" type="slidenum">
              <a:rPr lang="en-GB" altLang="fr-FR" sz="1200">
                <a:latin typeface="Calibri" pitchFamily="34" charset="0"/>
              </a:rPr>
              <a:pPr algn="r" eaLnBrk="1" hangingPunct="1"/>
              <a:t>5</a:t>
            </a:fld>
            <a:endParaRPr lang="en-GB" altLang="fr-FR"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668E1EC-5242-4CBE-A095-3B2F7ED514CD}" type="slidenum">
              <a:rPr lang="fr-FR" smtClean="0"/>
              <a:pPr>
                <a:defRPr/>
              </a:pPr>
              <a:t>25</a:t>
            </a:fld>
            <a:endParaRPr lang="fr-FR"/>
          </a:p>
        </p:txBody>
      </p:sp>
    </p:spTree>
    <p:extLst>
      <p:ext uri="{BB962C8B-B14F-4D97-AF65-F5344CB8AC3E}">
        <p14:creationId xmlns:p14="http://schemas.microsoft.com/office/powerpoint/2010/main" val="63942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u titre 8"/>
          <p:cNvSpPr>
            <a:spLocks noGrp="1"/>
          </p:cNvSpPr>
          <p:nvPr>
            <p:ph type="title"/>
          </p:nvPr>
        </p:nvSpPr>
        <p:spPr bwMode="auto">
          <a:xfrm>
            <a:off x="0" y="0"/>
            <a:ext cx="9144000" cy="1143000"/>
          </a:xfrm>
          <a:prstGeom prst="rect">
            <a:avLst/>
          </a:prstGeom>
          <a:solidFill>
            <a:schemeClr val="accent1">
              <a:lumMod val="60000"/>
              <a:lumOff val="40000"/>
            </a:schemeClr>
          </a:solidFill>
          <a:ln>
            <a:headEnd/>
            <a:tailEnd/>
          </a:ln>
          <a:effectLst/>
        </p:spPr>
        <p:style>
          <a:lnRef idx="1">
            <a:schemeClr val="accent1"/>
          </a:lnRef>
          <a:fillRef idx="2">
            <a:schemeClr val="accent1"/>
          </a:fillRef>
          <a:effectRef idx="1">
            <a:schemeClr val="accent1"/>
          </a:effectRef>
          <a:fontRef idx="none"/>
        </p:style>
        <p:txBody>
          <a:bodyPr vert="horz" wrap="square" lIns="91440" tIns="45720" rIns="91440" bIns="45720" numCol="1" anchor="ctr" anchorCtr="0" compatLnSpc="1">
            <a:prstTxWarp prst="textNoShape">
              <a:avLst/>
            </a:prstTxWarp>
          </a:bodyPr>
          <a:lstStyle/>
          <a:p>
            <a:pPr lvl="0"/>
            <a:r>
              <a:rPr lang="fr-FR" dirty="0" smtClean="0"/>
              <a:t>Cliquez pour modifier le style du titre</a:t>
            </a:r>
            <a:endParaRPr lang="en-US" dirty="0" smtClean="0"/>
          </a:p>
        </p:txBody>
      </p:sp>
      <p:sp>
        <p:nvSpPr>
          <p:cNvPr id="14" name="Espace réservé du contenu 2"/>
          <p:cNvSpPr>
            <a:spLocks noGrp="1"/>
          </p:cNvSpPr>
          <p:nvPr>
            <p:ph idx="1"/>
          </p:nvPr>
        </p:nvSpPr>
        <p:spPr>
          <a:xfrm>
            <a:off x="457200" y="1916832"/>
            <a:ext cx="8229600" cy="409026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Generic green  bar w/ content">
    <p:spTree>
      <p:nvGrpSpPr>
        <p:cNvPr id="1" name=""/>
        <p:cNvGrpSpPr/>
        <p:nvPr/>
      </p:nvGrpSpPr>
      <p:grpSpPr>
        <a:xfrm>
          <a:off x="0" y="0"/>
          <a:ext cx="0" cy="0"/>
          <a:chOff x="0" y="0"/>
          <a:chExt cx="0" cy="0"/>
        </a:xfrm>
      </p:grpSpPr>
      <p:sp>
        <p:nvSpPr>
          <p:cNvPr id="9" name="Rectangle 8"/>
          <p:cNvSpPr/>
          <p:nvPr/>
        </p:nvSpPr>
        <p:spPr>
          <a:xfrm>
            <a:off x="1" y="0"/>
            <a:ext cx="102425" cy="6858000"/>
          </a:xfrm>
          <a:prstGeom prst="rect">
            <a:avLst/>
          </a:prstGeom>
          <a:solidFill>
            <a:srgbClr val="B8E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Title 1"/>
          <p:cNvSpPr>
            <a:spLocks noGrp="1"/>
          </p:cNvSpPr>
          <p:nvPr>
            <p:ph type="title" hasCustomPrompt="1"/>
          </p:nvPr>
        </p:nvSpPr>
        <p:spPr>
          <a:xfrm>
            <a:off x="609171" y="688512"/>
            <a:ext cx="8071379" cy="724265"/>
          </a:xfrm>
          <a:prstGeom prst="rect">
            <a:avLst/>
          </a:prstGeom>
        </p:spPr>
        <p:txBody>
          <a:bodyPr anchor="t" anchorCtr="0">
            <a:normAutofit/>
          </a:bodyPr>
          <a:lstStyle>
            <a:lvl1pPr>
              <a:defRPr sz="3200" b="1" i="1">
                <a:solidFill>
                  <a:srgbClr val="FFC000"/>
                </a:solidFill>
                <a:latin typeface="Arial" charset="0"/>
                <a:ea typeface="Arial" charset="0"/>
                <a:cs typeface="Arial" charset="0"/>
              </a:defRPr>
            </a:lvl1pPr>
          </a:lstStyle>
          <a:p>
            <a:r>
              <a:rPr lang="en-US" dirty="0"/>
              <a:t>Slide title</a:t>
            </a:r>
          </a:p>
        </p:txBody>
      </p:sp>
      <p:sp>
        <p:nvSpPr>
          <p:cNvPr id="2" name="Slide Number Placeholder 1"/>
          <p:cNvSpPr>
            <a:spLocks noGrp="1"/>
          </p:cNvSpPr>
          <p:nvPr>
            <p:ph type="sldNum" sz="quarter" idx="10"/>
          </p:nvPr>
        </p:nvSpPr>
        <p:spPr>
          <a:xfrm>
            <a:off x="209303" y="6165306"/>
            <a:ext cx="690290" cy="365125"/>
          </a:xfrm>
          <a:prstGeom prst="rect">
            <a:avLst/>
          </a:prstGeom>
        </p:spPr>
        <p:txBody>
          <a:bodyPr/>
          <a:lstStyle>
            <a:lvl1pPr>
              <a:defRPr sz="1400">
                <a:solidFill>
                  <a:srgbClr val="92D050"/>
                </a:solidFill>
              </a:defRPr>
            </a:lvl1pPr>
          </a:lstStyle>
          <a:p>
            <a:fld id="{D75F0F53-31A1-4800-B1EE-D63F920EF9DC}" type="slidenum">
              <a:rPr lang="fr-FR" smtClean="0"/>
              <a:pPr/>
              <a:t>‹N°›</a:t>
            </a:fld>
            <a:endParaRPr lang="fr-FR" dirty="0"/>
          </a:p>
        </p:txBody>
      </p:sp>
      <p:sp>
        <p:nvSpPr>
          <p:cNvPr id="4" name="Content Placeholder 3"/>
          <p:cNvSpPr>
            <a:spLocks noGrp="1"/>
          </p:cNvSpPr>
          <p:nvPr>
            <p:ph sz="quarter" idx="11"/>
          </p:nvPr>
        </p:nvSpPr>
        <p:spPr>
          <a:xfrm>
            <a:off x="609600" y="1663700"/>
            <a:ext cx="8077200" cy="4241800"/>
          </a:xfrm>
          <a:prstGeom prst="rect">
            <a:avLst/>
          </a:prstGeom>
        </p:spPr>
        <p:txBody>
          <a:bodyPr/>
          <a:lstStyle>
            <a:lvl1pPr marL="0" indent="0">
              <a:lnSpc>
                <a:spcPct val="100000"/>
              </a:lnSpc>
              <a:spcBef>
                <a:spcPts val="1800"/>
              </a:spcBef>
              <a:buNone/>
              <a:defRPr>
                <a:solidFill>
                  <a:schemeClr val="tx1">
                    <a:lumMod val="85000"/>
                    <a:lumOff val="15000"/>
                  </a:schemeClr>
                </a:solidFill>
              </a:defRPr>
            </a:lvl1pPr>
            <a:lvl2pPr marL="444500" indent="-171450">
              <a:lnSpc>
                <a:spcPct val="100000"/>
              </a:lnSpc>
              <a:spcBef>
                <a:spcPts val="600"/>
              </a:spcBef>
              <a:defRPr>
                <a:solidFill>
                  <a:schemeClr val="tx1">
                    <a:lumMod val="85000"/>
                    <a:lumOff val="15000"/>
                  </a:schemeClr>
                </a:solidFill>
              </a:defRPr>
            </a:lvl2pPr>
            <a:lvl3pPr>
              <a:lnSpc>
                <a:spcPct val="100000"/>
              </a:lnSpc>
              <a:spcBef>
                <a:spcPts val="600"/>
              </a:spcBef>
              <a:defRPr>
                <a:solidFill>
                  <a:schemeClr val="tx1">
                    <a:lumMod val="85000"/>
                    <a:lumOff val="15000"/>
                  </a:schemeClr>
                </a:solidFill>
              </a:defRPr>
            </a:lvl3pPr>
            <a:lvl4pPr>
              <a:lnSpc>
                <a:spcPct val="100000"/>
              </a:lnSpc>
              <a:spcBef>
                <a:spcPts val="600"/>
              </a:spcBef>
              <a:defRPr>
                <a:solidFill>
                  <a:schemeClr val="tx1">
                    <a:lumMod val="85000"/>
                    <a:lumOff val="15000"/>
                  </a:schemeClr>
                </a:solidFill>
              </a:defRPr>
            </a:lvl4pPr>
            <a:lvl5pPr>
              <a:lnSpc>
                <a:spcPct val="100000"/>
              </a:lnSpc>
              <a:spcBef>
                <a:spcPts val="600"/>
              </a:spcBef>
              <a:defRPr>
                <a:solidFill>
                  <a:schemeClr val="tx1">
                    <a:lumMod val="85000"/>
                    <a:lumOff val="15000"/>
                  </a:schemeClr>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23442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pic>
        <p:nvPicPr>
          <p:cNvPr id="9" name="Image 8">
            <a:extLst>
              <a:ext uri="{FF2B5EF4-FFF2-40B4-BE49-F238E27FC236}">
                <a16:creationId xmlns="" xmlns:a16="http://schemas.microsoft.com/office/drawing/2014/main" id="{93E41D57-5F4D-4AD9-8154-AF0A17C03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215496"/>
            <a:ext cx="7509510" cy="491085"/>
          </a:xfrm>
        </p:spPr>
        <p:txBody>
          <a:bodyPr>
            <a:noAutofit/>
          </a:bodyPr>
          <a:lstStyle>
            <a:lvl1pPr>
              <a:defRPr sz="2000" b="1">
                <a:solidFill>
                  <a:srgbClr val="283583"/>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3" name="Content Placeholder 2"/>
          <p:cNvSpPr>
            <a:spLocks noGrp="1"/>
          </p:cNvSpPr>
          <p:nvPr>
            <p:ph idx="1"/>
          </p:nvPr>
        </p:nvSpPr>
        <p:spPr>
          <a:xfrm>
            <a:off x="628650" y="1434925"/>
            <a:ext cx="7886700" cy="4351338"/>
          </a:xfrm>
          <a:prstGeom prst="rect">
            <a:avLst/>
          </a:prstGeom>
        </p:spPr>
        <p:txBody>
          <a:bodyPr/>
          <a:lstStyle>
            <a:lvl1pPr>
              <a:buClr>
                <a:srgbClr val="FFD500"/>
              </a:buClr>
              <a:defRPr sz="2400">
                <a:latin typeface="Arial" panose="020B0604020202020204" pitchFamily="34" charset="0"/>
                <a:cs typeface="Arial" panose="020B0604020202020204" pitchFamily="34" charset="0"/>
              </a:defRPr>
            </a:lvl1pPr>
            <a:lvl2pPr marL="685800" indent="-228600">
              <a:buClr>
                <a:schemeClr val="tx1">
                  <a:lumMod val="50000"/>
                  <a:lumOff val="50000"/>
                </a:schemeClr>
              </a:buClr>
              <a:buFont typeface="Wingdings" panose="05000000000000000000" pitchFamily="2" charset="2"/>
              <a:buChar cha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15C4AD-D1E8-4572-AF8B-5A8FBFC6AD7D}" type="datetimeFigureOut">
              <a:rPr lang="fr-FR" smtClean="0"/>
              <a:t>23/11/2017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81B5949-0D7D-49DA-AC8D-9A7A20AF8CFF}" type="slidenum">
              <a:rPr lang="fr-FR" smtClean="0"/>
              <a:t>‹N°›</a:t>
            </a:fld>
            <a:endParaRPr lang="fr-FR"/>
          </a:p>
        </p:txBody>
      </p:sp>
      <p:sp>
        <p:nvSpPr>
          <p:cNvPr id="12" name="Espace réservé du texte 10">
            <a:extLst>
              <a:ext uri="{FF2B5EF4-FFF2-40B4-BE49-F238E27FC236}">
                <a16:creationId xmlns="" xmlns:a16="http://schemas.microsoft.com/office/drawing/2014/main" id="{2646FC0E-6188-4470-B81E-7227A1702899}"/>
              </a:ext>
            </a:extLst>
          </p:cNvPr>
          <p:cNvSpPr>
            <a:spLocks noGrp="1"/>
          </p:cNvSpPr>
          <p:nvPr>
            <p:ph type="body" sz="quarter" idx="13"/>
          </p:nvPr>
        </p:nvSpPr>
        <p:spPr>
          <a:xfrm>
            <a:off x="885867" y="6151563"/>
            <a:ext cx="8063489" cy="569913"/>
          </a:xfrm>
          <a:prstGeom prst="rect">
            <a:avLst/>
          </a:prstGeom>
        </p:spPr>
        <p:txBody>
          <a:bodyPr anchor="b">
            <a:normAutofit/>
          </a:bodyPr>
          <a:lstStyle>
            <a:lvl1pPr marL="0" indent="0" algn="r">
              <a:buNone/>
              <a:defRPr sz="1200">
                <a:latin typeface="Arial" panose="020B0604020202020204" pitchFamily="34" charset="0"/>
                <a:cs typeface="Arial" panose="020B0604020202020204" pitchFamily="34" charset="0"/>
              </a:defRPr>
            </a:lvl1pPr>
          </a:lstStyle>
          <a:p>
            <a:pPr lvl="0"/>
            <a:r>
              <a:rPr lang="fr-FR" dirty="0"/>
              <a:t>Modifier les styles du texte du masque</a:t>
            </a:r>
          </a:p>
        </p:txBody>
      </p:sp>
    </p:spTree>
    <p:extLst>
      <p:ext uri="{BB962C8B-B14F-4D97-AF65-F5344CB8AC3E}">
        <p14:creationId xmlns:p14="http://schemas.microsoft.com/office/powerpoint/2010/main" val="1195726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pic>
        <p:nvPicPr>
          <p:cNvPr id="8" name="Image 7">
            <a:extLst>
              <a:ext uri="{FF2B5EF4-FFF2-40B4-BE49-F238E27FC236}">
                <a16:creationId xmlns="" xmlns:a16="http://schemas.microsoft.com/office/drawing/2014/main" id="{604B1B1A-FE5F-4D9D-8F80-6B123EEF9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215496"/>
            <a:ext cx="7509510" cy="491085"/>
          </a:xfrm>
        </p:spPr>
        <p:txBody>
          <a:bodyPr>
            <a:noAutofit/>
          </a:bodyPr>
          <a:lstStyle>
            <a:lvl1pPr>
              <a:defRPr sz="2000" b="1">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
        <p:nvSpPr>
          <p:cNvPr id="3" name="Content Placeholder 2"/>
          <p:cNvSpPr>
            <a:spLocks noGrp="1"/>
          </p:cNvSpPr>
          <p:nvPr>
            <p:ph idx="1"/>
          </p:nvPr>
        </p:nvSpPr>
        <p:spPr>
          <a:xfrm>
            <a:off x="628650" y="1434925"/>
            <a:ext cx="7886700" cy="4351338"/>
          </a:xfrm>
          <a:prstGeom prst="rect">
            <a:avLst/>
          </a:prstGeom>
        </p:spPr>
        <p:txBody>
          <a:bodyPr/>
          <a:lstStyle>
            <a:lvl1pPr>
              <a:buClr>
                <a:srgbClr val="009FE3"/>
              </a:buClr>
              <a:defRPr sz="2400">
                <a:latin typeface="Arial" panose="020B0604020202020204" pitchFamily="34" charset="0"/>
                <a:cs typeface="Arial" panose="020B0604020202020204" pitchFamily="34" charset="0"/>
              </a:defRPr>
            </a:lvl1pPr>
            <a:lvl2pPr marL="685800" indent="-228600">
              <a:buClr>
                <a:schemeClr val="tx1">
                  <a:lumMod val="50000"/>
                  <a:lumOff val="50000"/>
                </a:schemeClr>
              </a:buClr>
              <a:buFont typeface="Wingdings" panose="05000000000000000000" pitchFamily="2" charset="2"/>
              <a:buChar cha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15C4AD-D1E8-4572-AF8B-5A8FBFC6AD7D}" type="datetimeFigureOut">
              <a:rPr lang="fr-FR" smtClean="0"/>
              <a:t>23/11/2017</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81B5949-0D7D-49DA-AC8D-9A7A20AF8CFF}" type="slidenum">
              <a:rPr lang="fr-FR" smtClean="0"/>
              <a:t>‹N°›</a:t>
            </a:fld>
            <a:endParaRPr lang="fr-FR"/>
          </a:p>
        </p:txBody>
      </p:sp>
      <p:sp>
        <p:nvSpPr>
          <p:cNvPr id="12" name="Espace réservé du texte 10">
            <a:extLst>
              <a:ext uri="{FF2B5EF4-FFF2-40B4-BE49-F238E27FC236}">
                <a16:creationId xmlns="" xmlns:a16="http://schemas.microsoft.com/office/drawing/2014/main" id="{DD4AED0C-11A6-4864-BF5A-1537FAF16470}"/>
              </a:ext>
            </a:extLst>
          </p:cNvPr>
          <p:cNvSpPr>
            <a:spLocks noGrp="1"/>
          </p:cNvSpPr>
          <p:nvPr>
            <p:ph type="body" sz="quarter" idx="13"/>
          </p:nvPr>
        </p:nvSpPr>
        <p:spPr>
          <a:xfrm>
            <a:off x="885867" y="6151563"/>
            <a:ext cx="8063489" cy="569913"/>
          </a:xfrm>
          <a:prstGeom prst="rect">
            <a:avLst/>
          </a:prstGeom>
        </p:spPr>
        <p:txBody>
          <a:bodyPr anchor="b">
            <a:normAutofit/>
          </a:bodyPr>
          <a:lstStyle>
            <a:lvl1pPr marL="0" indent="0" algn="r">
              <a:buNone/>
              <a:defRPr sz="1200">
                <a:latin typeface="Arial" panose="020B0604020202020204" pitchFamily="34" charset="0"/>
                <a:cs typeface="Arial" panose="020B0604020202020204" pitchFamily="34" charset="0"/>
              </a:defRPr>
            </a:lvl1pPr>
          </a:lstStyle>
          <a:p>
            <a:pPr lvl="0"/>
            <a:r>
              <a:rPr lang="fr-FR" dirty="0"/>
              <a:t>Modifier les styles du texte du masque</a:t>
            </a:r>
          </a:p>
        </p:txBody>
      </p:sp>
    </p:spTree>
    <p:extLst>
      <p:ext uri="{BB962C8B-B14F-4D97-AF65-F5344CB8AC3E}">
        <p14:creationId xmlns:p14="http://schemas.microsoft.com/office/powerpoint/2010/main" val="417875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4" name="Connecteur droit 7"/>
          <p:cNvCxnSpPr/>
          <p:nvPr userDrawn="1"/>
        </p:nvCxnSpPr>
        <p:spPr>
          <a:xfrm>
            <a:off x="468313" y="1916113"/>
            <a:ext cx="820737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re 1"/>
          <p:cNvSpPr>
            <a:spLocks noGrp="1"/>
          </p:cNvSpPr>
          <p:nvPr>
            <p:ph type="title"/>
          </p:nvPr>
        </p:nvSpPr>
        <p:spPr/>
        <p:txBody>
          <a:bodyPr/>
          <a:lstStyle>
            <a:extLst/>
          </a:lstStyle>
          <a:p>
            <a:r>
              <a:rPr lang="fr-FR" dirty="0" smtClean="0"/>
              <a:t>Cliquez pour modifier le style du titre</a:t>
            </a:r>
            <a:endParaRPr lang="en-US" dirty="0"/>
          </a:p>
        </p:txBody>
      </p:sp>
      <p:sp>
        <p:nvSpPr>
          <p:cNvPr id="3" name="Espace réservé du texte vertical 2"/>
          <p:cNvSpPr>
            <a:spLocks noGrp="1"/>
          </p:cNvSpPr>
          <p:nvPr>
            <p:ph type="body" orient="vert" idx="1"/>
          </p:nvPr>
        </p:nvSpPr>
        <p:spPr>
          <a:xfrm>
            <a:off x="457200" y="1916832"/>
            <a:ext cx="8229600" cy="4386071"/>
          </a:xfrm>
          <a:prstGeom prst="rect">
            <a:avLst/>
          </a:prstGeo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41"/>
            <a:ext cx="6324600" cy="5592760"/>
          </a:xfrm>
          <a:prstGeom prst="rect">
            <a:avLst/>
          </a:prstGeo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2944" y="0"/>
            <a:ext cx="9131056" cy="1143000"/>
          </a:xfrm>
          <a:ln>
            <a:noFill/>
          </a:ln>
        </p:spPr>
        <p:txBody>
          <a:bodyPr/>
          <a:lstStyle/>
          <a:p>
            <a:r>
              <a:rPr lang="fr-FR" dirty="0" smtClean="0"/>
              <a:t>Cliquez pour modifier le style du titre</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cxnSp>
        <p:nvCxnSpPr>
          <p:cNvPr id="5" name="Connecteur droit 7"/>
          <p:cNvCxnSpPr/>
          <p:nvPr userDrawn="1"/>
        </p:nvCxnSpPr>
        <p:spPr>
          <a:xfrm>
            <a:off x="468313" y="1916113"/>
            <a:ext cx="820737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re 1"/>
          <p:cNvSpPr>
            <a:spLocks noGrp="1"/>
          </p:cNvSpPr>
          <p:nvPr>
            <p:ph type="title"/>
          </p:nvPr>
        </p:nvSpPr>
        <p:spPr>
          <a:xfrm>
            <a:off x="468313" y="773832"/>
            <a:ext cx="8229600" cy="1143000"/>
          </a:xfrm>
        </p:spPr>
        <p:txBody>
          <a:bodyPr/>
          <a:lstStyle/>
          <a:p>
            <a:r>
              <a:rPr lang="fr-FR" dirty="0" smtClean="0"/>
              <a:t>Cliquez pour modifier le style du titre</a:t>
            </a:r>
            <a:endParaRPr lang="fr-FR" dirty="0"/>
          </a:p>
        </p:txBody>
      </p:sp>
      <p:sp>
        <p:nvSpPr>
          <p:cNvPr id="3" name="Espace réservé du texte 2"/>
          <p:cNvSpPr>
            <a:spLocks noGrp="1"/>
          </p:cNvSpPr>
          <p:nvPr>
            <p:ph type="body" sz="half" idx="1"/>
          </p:nvPr>
        </p:nvSpPr>
        <p:spPr>
          <a:xfrm>
            <a:off x="457200" y="1989138"/>
            <a:ext cx="4038600" cy="4017962"/>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9138"/>
            <a:ext cx="4038600" cy="4017962"/>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cxnSp>
        <p:nvCxnSpPr>
          <p:cNvPr id="5" name="Connecteur droit 5"/>
          <p:cNvCxnSpPr/>
          <p:nvPr userDrawn="1"/>
        </p:nvCxnSpPr>
        <p:spPr>
          <a:xfrm>
            <a:off x="468313" y="1916113"/>
            <a:ext cx="820737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re 1"/>
          <p:cNvSpPr>
            <a:spLocks noGrp="1"/>
          </p:cNvSpPr>
          <p:nvPr>
            <p:ph type="title"/>
          </p:nvPr>
        </p:nvSpPr>
        <p:spPr>
          <a:xfrm>
            <a:off x="467544" y="836712"/>
            <a:ext cx="8208912" cy="1080120"/>
          </a:xfrm>
          <a:prstGeom prst="rect">
            <a:avLst/>
          </a:prstGeom>
        </p:spPr>
        <p:txBody>
          <a:bodyPr/>
          <a:lstStyle/>
          <a:p>
            <a:r>
              <a:rPr lang="fr-FR" dirty="0" smtClean="0"/>
              <a:t>Cliquez et modifiez le titre</a:t>
            </a:r>
            <a:endParaRPr lang="fr-FR" dirty="0"/>
          </a:p>
        </p:txBody>
      </p:sp>
      <p:sp>
        <p:nvSpPr>
          <p:cNvPr id="3" name="Espace réservé du contenu 2"/>
          <p:cNvSpPr>
            <a:spLocks noGrp="1"/>
          </p:cNvSpPr>
          <p:nvPr>
            <p:ph sz="half" idx="1"/>
          </p:nvPr>
        </p:nvSpPr>
        <p:spPr>
          <a:xfrm>
            <a:off x="533400" y="2050504"/>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495800" y="2050504"/>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cxnSp>
        <p:nvCxnSpPr>
          <p:cNvPr id="5" name="Connecteur droit 7"/>
          <p:cNvCxnSpPr/>
          <p:nvPr userDrawn="1"/>
        </p:nvCxnSpPr>
        <p:spPr>
          <a:xfrm>
            <a:off x="468313" y="1916113"/>
            <a:ext cx="820737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re 1"/>
          <p:cNvSpPr>
            <a:spLocks noGrp="1"/>
          </p:cNvSpPr>
          <p:nvPr>
            <p:ph type="title"/>
          </p:nvPr>
        </p:nvSpPr>
        <p:spPr>
          <a:xfrm>
            <a:off x="468313" y="773832"/>
            <a:ext cx="8229600" cy="1143000"/>
          </a:xfrm>
        </p:spPr>
        <p:txBody>
          <a:bodyPr/>
          <a:lstStyle/>
          <a:p>
            <a:r>
              <a:rPr lang="en-US" dirty="0" err="1"/>
              <a:t>Cliquez</a:t>
            </a:r>
            <a:r>
              <a:rPr lang="en-US" dirty="0"/>
              <a:t> pour modifier le style du </a:t>
            </a:r>
            <a:r>
              <a:rPr lang="en-US" dirty="0" err="1"/>
              <a:t>titre</a:t>
            </a:r>
            <a:endParaRPr lang="fr-FR" dirty="0"/>
          </a:p>
        </p:txBody>
      </p:sp>
      <p:sp>
        <p:nvSpPr>
          <p:cNvPr id="3" name="Espace réservé du contenu 2"/>
          <p:cNvSpPr>
            <a:spLocks noGrp="1"/>
          </p:cNvSpPr>
          <p:nvPr>
            <p:ph sz="half" idx="1"/>
          </p:nvPr>
        </p:nvSpPr>
        <p:spPr>
          <a:xfrm>
            <a:off x="457200" y="1989138"/>
            <a:ext cx="4038600" cy="4017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half" idx="2"/>
          </p:nvPr>
        </p:nvSpPr>
        <p:spPr>
          <a:xfrm>
            <a:off x="4648200" y="1989138"/>
            <a:ext cx="4038600" cy="4017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50" name="Espace réservé du titre 8"/>
          <p:cNvSpPr>
            <a:spLocks noGrp="1"/>
          </p:cNvSpPr>
          <p:nvPr>
            <p:ph type="title"/>
          </p:nvPr>
        </p:nvSpPr>
        <p:spPr bwMode="auto">
          <a:xfrm>
            <a:off x="0" y="0"/>
            <a:ext cx="9144000" cy="1143000"/>
          </a:xfrm>
          <a:prstGeom prst="rect">
            <a:avLst/>
          </a:prstGeom>
          <a:solidFill>
            <a:schemeClr val="accent1">
              <a:lumMod val="60000"/>
              <a:lumOff val="40000"/>
            </a:schemeClr>
          </a:solidFill>
          <a:ln>
            <a:headEnd/>
            <a:tailEnd/>
          </a:ln>
          <a:effectLst/>
        </p:spPr>
        <p:style>
          <a:lnRef idx="1">
            <a:schemeClr val="accent1"/>
          </a:lnRef>
          <a:fillRef idx="2">
            <a:schemeClr val="accent1"/>
          </a:fillRef>
          <a:effectRef idx="1">
            <a:schemeClr val="accent1"/>
          </a:effectRef>
          <a:fontRef idx="none"/>
        </p:style>
        <p:txBody>
          <a:bodyPr vert="horz" wrap="square" lIns="91440" tIns="45720" rIns="91440" bIns="45720" numCol="1" anchor="ctr" anchorCtr="0" compatLnSpc="1">
            <a:prstTxWarp prst="textNoShape">
              <a:avLst/>
            </a:prstTxWarp>
          </a:bodyPr>
          <a:lstStyle/>
          <a:p>
            <a:pPr lvl="0"/>
            <a:r>
              <a:rPr lang="fr-FR" dirty="0" smtClean="0"/>
              <a:t>Cliquez pour modifier le style du titre</a:t>
            </a:r>
            <a:endParaRPr lang="en-US" dirty="0" smtClean="0"/>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71" r:id="rId3"/>
    <p:sldLayoutId id="2147483668" r:id="rId4"/>
    <p:sldLayoutId id="2147483667"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rtl="0" eaLnBrk="0" fontAlgn="base" hangingPunct="0">
        <a:spcBef>
          <a:spcPct val="0"/>
        </a:spcBef>
        <a:spcAft>
          <a:spcPct val="0"/>
        </a:spcAft>
        <a:defRPr lang="en-US" sz="3600" b="1" kern="1200">
          <a:solidFill>
            <a:schemeClr val="tx1"/>
          </a:solidFill>
          <a:latin typeface="Calibri" pitchFamily="34" charset="0"/>
          <a:ea typeface="+mj-ea"/>
          <a:cs typeface="+mj-cs"/>
        </a:defRPr>
      </a:lvl1pPr>
      <a:lvl2pPr algn="l" rtl="0" eaLnBrk="0" fontAlgn="base" hangingPunct="0">
        <a:spcBef>
          <a:spcPct val="0"/>
        </a:spcBef>
        <a:spcAft>
          <a:spcPct val="0"/>
        </a:spcAft>
        <a:defRPr sz="3600" b="1">
          <a:solidFill>
            <a:schemeClr val="tx1"/>
          </a:solidFill>
          <a:latin typeface="Calibri" pitchFamily="34" charset="0"/>
        </a:defRPr>
      </a:lvl2pPr>
      <a:lvl3pPr algn="l" rtl="0" eaLnBrk="0" fontAlgn="base" hangingPunct="0">
        <a:spcBef>
          <a:spcPct val="0"/>
        </a:spcBef>
        <a:spcAft>
          <a:spcPct val="0"/>
        </a:spcAft>
        <a:defRPr sz="3600" b="1">
          <a:solidFill>
            <a:schemeClr val="tx1"/>
          </a:solidFill>
          <a:latin typeface="Calibri" pitchFamily="34" charset="0"/>
        </a:defRPr>
      </a:lvl3pPr>
      <a:lvl4pPr algn="l" rtl="0" eaLnBrk="0" fontAlgn="base" hangingPunct="0">
        <a:spcBef>
          <a:spcPct val="0"/>
        </a:spcBef>
        <a:spcAft>
          <a:spcPct val="0"/>
        </a:spcAft>
        <a:defRPr sz="3600" b="1">
          <a:solidFill>
            <a:schemeClr val="tx1"/>
          </a:solidFill>
          <a:latin typeface="Calibri" pitchFamily="34" charset="0"/>
        </a:defRPr>
      </a:lvl4pPr>
      <a:lvl5pPr algn="l" rtl="0" eaLnBrk="0" fontAlgn="base" hangingPunct="0">
        <a:spcBef>
          <a:spcPct val="0"/>
        </a:spcBef>
        <a:spcAft>
          <a:spcPct val="0"/>
        </a:spcAft>
        <a:defRPr sz="3600" b="1">
          <a:solidFill>
            <a:schemeClr val="tx1"/>
          </a:solidFill>
          <a:latin typeface="Calibri" pitchFamily="34" charset="0"/>
        </a:defRPr>
      </a:lvl5pPr>
      <a:lvl6pPr marL="457200" algn="l" rtl="0" fontAlgn="base">
        <a:spcBef>
          <a:spcPct val="0"/>
        </a:spcBef>
        <a:spcAft>
          <a:spcPct val="0"/>
        </a:spcAft>
        <a:defRPr sz="4100" b="1">
          <a:solidFill>
            <a:schemeClr val="tx1"/>
          </a:solidFill>
          <a:latin typeface="Lucida Sans Unicode" pitchFamily="34" charset="0"/>
        </a:defRPr>
      </a:lvl6pPr>
      <a:lvl7pPr marL="914400" algn="l" rtl="0" fontAlgn="base">
        <a:spcBef>
          <a:spcPct val="0"/>
        </a:spcBef>
        <a:spcAft>
          <a:spcPct val="0"/>
        </a:spcAft>
        <a:defRPr sz="4100" b="1">
          <a:solidFill>
            <a:schemeClr val="tx1"/>
          </a:solidFill>
          <a:latin typeface="Lucida Sans Unicode" pitchFamily="34" charset="0"/>
        </a:defRPr>
      </a:lvl7pPr>
      <a:lvl8pPr marL="1371600" algn="l" rtl="0" fontAlgn="base">
        <a:spcBef>
          <a:spcPct val="0"/>
        </a:spcBef>
        <a:spcAft>
          <a:spcPct val="0"/>
        </a:spcAft>
        <a:defRPr sz="4100" b="1">
          <a:solidFill>
            <a:schemeClr val="tx1"/>
          </a:solidFill>
          <a:latin typeface="Lucida Sans Unicode" pitchFamily="34" charset="0"/>
        </a:defRPr>
      </a:lvl8pPr>
      <a:lvl9pPr marL="1828800" algn="l" rtl="0" fontAlgn="base">
        <a:spcBef>
          <a:spcPct val="0"/>
        </a:spcBef>
        <a:spcAft>
          <a:spcPct val="0"/>
        </a:spcAft>
        <a:defRPr sz="4100" b="1">
          <a:solidFill>
            <a:schemeClr val="tx1"/>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Calibri" pitchFamily="34" charset="0"/>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Calibri"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Calibri" pitchFamily="34"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Calibri" pitchFamily="34"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Calibri"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323528" y="2130425"/>
            <a:ext cx="8640960" cy="1470025"/>
          </a:xfrm>
        </p:spPr>
        <p:txBody>
          <a:bodyPr/>
          <a:lstStyle/>
          <a:p>
            <a:r>
              <a:rPr lang="fr-FR" sz="2800" dirty="0"/>
              <a:t>Finalement, </a:t>
            </a:r>
            <a:r>
              <a:rPr lang="fr-FR" sz="2800" dirty="0" smtClean="0"/>
              <a:t>existe-t-il </a:t>
            </a:r>
            <a:r>
              <a:rPr lang="fr-FR" sz="2800" dirty="0"/>
              <a:t>des facteurs de </a:t>
            </a:r>
            <a:r>
              <a:rPr lang="fr-FR" sz="2800" dirty="0" smtClean="0"/>
              <a:t>risque </a:t>
            </a:r>
            <a:r>
              <a:rPr lang="fr-FR" sz="2800" dirty="0"/>
              <a:t>d’infection par les BMR, Quelles en sont les conséquences ?</a:t>
            </a:r>
            <a:endParaRPr lang="fr-FR" altLang="fr-FR" sz="2800" dirty="0"/>
          </a:p>
        </p:txBody>
      </p:sp>
      <p:sp>
        <p:nvSpPr>
          <p:cNvPr id="9220" name="Rectangle 3"/>
          <p:cNvSpPr>
            <a:spLocks noGrp="1" noChangeArrowheads="1"/>
          </p:cNvSpPr>
          <p:nvPr>
            <p:ph type="subTitle" idx="1"/>
          </p:nvPr>
        </p:nvSpPr>
        <p:spPr>
          <a:xfrm>
            <a:off x="611560" y="3886200"/>
            <a:ext cx="7992888" cy="1126976"/>
          </a:xfrm>
        </p:spPr>
        <p:txBody>
          <a:bodyPr/>
          <a:lstStyle/>
          <a:p>
            <a:r>
              <a:rPr lang="fr-FR" altLang="fr-FR" dirty="0" smtClean="0"/>
              <a:t>Dr S Alfandari</a:t>
            </a:r>
          </a:p>
          <a:p>
            <a:r>
              <a:rPr lang="fr-FR" altLang="fr-FR" dirty="0" smtClean="0"/>
              <a:t>CH Tourcoing</a:t>
            </a:r>
          </a:p>
        </p:txBody>
      </p:sp>
      <p:sp>
        <p:nvSpPr>
          <p:cNvPr id="2" name="ZoneTexte 1"/>
          <p:cNvSpPr txBox="1"/>
          <p:nvPr/>
        </p:nvSpPr>
        <p:spPr>
          <a:xfrm>
            <a:off x="10142" y="0"/>
            <a:ext cx="9133858"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fr-FR" b="1" dirty="0">
                <a:latin typeface="Calibri" panose="020F0502020204030204" pitchFamily="34" charset="0"/>
                <a:cs typeface="Calibri" panose="020F0502020204030204" pitchFamily="34" charset="0"/>
              </a:rPr>
              <a:t>Regards </a:t>
            </a:r>
            <a:r>
              <a:rPr lang="fr-FR" b="1" dirty="0" smtClean="0">
                <a:latin typeface="Calibri" panose="020F0502020204030204" pitchFamily="34" charset="0"/>
                <a:cs typeface="Calibri" panose="020F0502020204030204" pitchFamily="34" charset="0"/>
              </a:rPr>
              <a:t>croisés </a:t>
            </a:r>
            <a:r>
              <a:rPr lang="fr-FR" b="1" dirty="0">
                <a:latin typeface="Calibri" panose="020F0502020204030204" pitchFamily="34" charset="0"/>
                <a:cs typeface="Calibri" panose="020F0502020204030204" pitchFamily="34" charset="0"/>
              </a:rPr>
              <a:t>sur les </a:t>
            </a:r>
            <a:r>
              <a:rPr lang="fr-FR" b="1" dirty="0" err="1" smtClean="0">
                <a:latin typeface="Calibri" panose="020F0502020204030204" pitchFamily="34" charset="0"/>
                <a:cs typeface="Calibri" panose="020F0502020204030204" pitchFamily="34" charset="0"/>
              </a:rPr>
              <a:t>Bêta-lactamases</a:t>
            </a:r>
            <a:r>
              <a:rPr lang="fr-FR" b="1" dirty="0" smtClean="0">
                <a:latin typeface="Calibri" panose="020F0502020204030204" pitchFamily="34" charset="0"/>
                <a:cs typeface="Calibri" panose="020F0502020204030204" pitchFamily="34" charset="0"/>
              </a:rPr>
              <a:t> </a:t>
            </a:r>
            <a:r>
              <a:rPr lang="fr-FR" b="1" dirty="0">
                <a:latin typeface="Calibri" panose="020F0502020204030204" pitchFamily="34" charset="0"/>
                <a:cs typeface="Calibri" panose="020F0502020204030204" pitchFamily="34" charset="0"/>
              </a:rPr>
              <a:t>: « Un lieu d’échanges avec nos Référents » </a:t>
            </a:r>
            <a:endParaRPr lang="fr-FR" b="1" dirty="0" smtClean="0">
              <a:latin typeface="Calibri" panose="020F0502020204030204" pitchFamily="34" charset="0"/>
              <a:cs typeface="Calibri" panose="020F0502020204030204" pitchFamily="34" charset="0"/>
            </a:endParaRPr>
          </a:p>
          <a:p>
            <a:pPr algn="ctr"/>
            <a:r>
              <a:rPr lang="fr-FR" b="1" dirty="0" smtClean="0">
                <a:latin typeface="Calibri" panose="020F0502020204030204" pitchFamily="34" charset="0"/>
                <a:cs typeface="Calibri" panose="020F0502020204030204" pitchFamily="34" charset="0"/>
              </a:rPr>
              <a:t>23 </a:t>
            </a:r>
            <a:r>
              <a:rPr lang="fr-FR" b="1" dirty="0">
                <a:latin typeface="Calibri" panose="020F0502020204030204" pitchFamily="34" charset="0"/>
                <a:cs typeface="Calibri" panose="020F0502020204030204" pitchFamily="34" charset="0"/>
              </a:rPr>
              <a:t>novembre 2017</a:t>
            </a:r>
          </a:p>
        </p:txBody>
      </p:sp>
    </p:spTree>
    <p:extLst>
      <p:ext uri="{BB962C8B-B14F-4D97-AF65-F5344CB8AC3E}">
        <p14:creationId xmlns:p14="http://schemas.microsoft.com/office/powerpoint/2010/main" val="36375478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47577D3-3FC3-4602-8058-9B8932F1AF24}"/>
              </a:ext>
            </a:extLst>
          </p:cNvPr>
          <p:cNvSpPr>
            <a:spLocks noGrp="1"/>
          </p:cNvSpPr>
          <p:nvPr>
            <p:ph type="title"/>
          </p:nvPr>
        </p:nvSpPr>
        <p:spPr/>
        <p:txBody>
          <a:bodyPr/>
          <a:lstStyle/>
          <a:p>
            <a:r>
              <a:rPr lang="fr-FR" dirty="0" smtClean="0"/>
              <a:t>Coli BLSE en EHPAD</a:t>
            </a:r>
            <a:endParaRPr lang="fr-FR" dirty="0"/>
          </a:p>
        </p:txBody>
      </p:sp>
      <p:sp>
        <p:nvSpPr>
          <p:cNvPr id="3" name="Espace réservé du contenu 2">
            <a:extLst>
              <a:ext uri="{FF2B5EF4-FFF2-40B4-BE49-F238E27FC236}">
                <a16:creationId xmlns="" xmlns:a16="http://schemas.microsoft.com/office/drawing/2014/main" id="{1D7435E2-1C15-4E2A-88DF-F613971701BF}"/>
              </a:ext>
            </a:extLst>
          </p:cNvPr>
          <p:cNvSpPr>
            <a:spLocks noGrp="1"/>
          </p:cNvSpPr>
          <p:nvPr>
            <p:ph idx="1"/>
          </p:nvPr>
        </p:nvSpPr>
        <p:spPr/>
        <p:txBody>
          <a:bodyPr>
            <a:normAutofit fontScale="92500" lnSpcReduction="20000"/>
          </a:bodyPr>
          <a:lstStyle/>
          <a:p>
            <a:r>
              <a:rPr lang="fr-FR" dirty="0" smtClean="0"/>
              <a:t>14 </a:t>
            </a:r>
            <a:r>
              <a:rPr lang="fr-FR" dirty="0" err="1" smtClean="0"/>
              <a:t>EHPADs</a:t>
            </a:r>
            <a:r>
              <a:rPr lang="fr-FR" dirty="0" smtClean="0"/>
              <a:t>  de la même agglomération en Rhône Alpes </a:t>
            </a:r>
          </a:p>
          <a:p>
            <a:r>
              <a:rPr lang="fr-FR" dirty="0" smtClean="0"/>
              <a:t>Echantillons cliniques entre 2014-2015 : 313  souches </a:t>
            </a:r>
            <a:r>
              <a:rPr lang="fr-FR" i="1" dirty="0" smtClean="0"/>
              <a:t>E coli</a:t>
            </a:r>
          </a:p>
          <a:p>
            <a:r>
              <a:rPr lang="en-GB" dirty="0" smtClean="0"/>
              <a:t>Résistance :</a:t>
            </a:r>
          </a:p>
          <a:p>
            <a:pPr lvl="1"/>
            <a:r>
              <a:rPr lang="en-GB" dirty="0" err="1" smtClean="0"/>
              <a:t>Amox</a:t>
            </a:r>
            <a:r>
              <a:rPr lang="en-GB" dirty="0" smtClean="0"/>
              <a:t>:	 	52%, 			</a:t>
            </a:r>
          </a:p>
          <a:p>
            <a:pPr lvl="1"/>
            <a:r>
              <a:rPr lang="en-GB" dirty="0" err="1" smtClean="0"/>
              <a:t>Amoxi</a:t>
            </a:r>
            <a:r>
              <a:rPr lang="en-GB" dirty="0" smtClean="0"/>
              <a:t>+ </a:t>
            </a:r>
            <a:r>
              <a:rPr lang="en-GB" dirty="0" err="1" smtClean="0"/>
              <a:t>clav</a:t>
            </a:r>
            <a:r>
              <a:rPr lang="en-GB" dirty="0" smtClean="0"/>
              <a:t>	34%  </a:t>
            </a:r>
          </a:p>
          <a:p>
            <a:pPr lvl="1"/>
            <a:r>
              <a:rPr lang="en-GB" dirty="0" smtClean="0"/>
              <a:t>Ceftriaxone 	11,8% </a:t>
            </a:r>
          </a:p>
          <a:p>
            <a:pPr lvl="1"/>
            <a:r>
              <a:rPr lang="en-GB" dirty="0" smtClean="0"/>
              <a:t>Cipro	 	17,9%		</a:t>
            </a:r>
          </a:p>
          <a:p>
            <a:pPr lvl="1"/>
            <a:r>
              <a:rPr lang="en-GB" dirty="0" err="1" smtClean="0"/>
              <a:t>Genta</a:t>
            </a:r>
            <a:r>
              <a:rPr lang="en-GB" dirty="0" smtClean="0"/>
              <a:t>		2,2</a:t>
            </a:r>
          </a:p>
          <a:p>
            <a:pPr lvl="1"/>
            <a:r>
              <a:rPr lang="en-GB" dirty="0" err="1" smtClean="0"/>
              <a:t>Furane</a:t>
            </a:r>
            <a:r>
              <a:rPr lang="en-GB" dirty="0" smtClean="0"/>
              <a:t>  		1,9</a:t>
            </a:r>
          </a:p>
          <a:p>
            <a:pPr lvl="1"/>
            <a:r>
              <a:rPr lang="en-GB" dirty="0" err="1" smtClean="0"/>
              <a:t>Fosfo</a:t>
            </a:r>
            <a:r>
              <a:rPr lang="en-GB" dirty="0" smtClean="0"/>
              <a:t>		2,5</a:t>
            </a:r>
          </a:p>
          <a:p>
            <a:pPr lvl="1"/>
            <a:endParaRPr lang="en-GB" dirty="0" smtClean="0"/>
          </a:p>
          <a:p>
            <a:pPr lvl="1"/>
            <a:r>
              <a:rPr lang="en-GB" b="1" dirty="0" smtClean="0">
                <a:solidFill>
                  <a:srgbClr val="FF0000"/>
                </a:solidFill>
              </a:rPr>
              <a:t>E coli BLSE :	11.8 %</a:t>
            </a:r>
            <a:r>
              <a:rPr lang="en-GB" dirty="0" smtClean="0"/>
              <a:t>  </a:t>
            </a:r>
            <a:endParaRPr lang="fr-FR" dirty="0" smtClean="0"/>
          </a:p>
          <a:p>
            <a:endParaRPr lang="fr-FR" dirty="0"/>
          </a:p>
        </p:txBody>
      </p:sp>
      <p:sp>
        <p:nvSpPr>
          <p:cNvPr id="4" name="Espace réservé du texte 3">
            <a:extLst>
              <a:ext uri="{FF2B5EF4-FFF2-40B4-BE49-F238E27FC236}">
                <a16:creationId xmlns="" xmlns:a16="http://schemas.microsoft.com/office/drawing/2014/main" id="{8D000B3E-9834-46ED-8CF8-8FD46DC23230}"/>
              </a:ext>
            </a:extLst>
          </p:cNvPr>
          <p:cNvSpPr>
            <a:spLocks noGrp="1"/>
          </p:cNvSpPr>
          <p:nvPr>
            <p:ph type="body" sz="quarter" idx="4294967295"/>
          </p:nvPr>
        </p:nvSpPr>
        <p:spPr>
          <a:xfrm>
            <a:off x="1081088" y="6151563"/>
            <a:ext cx="4138984" cy="369332"/>
          </a:xfrm>
          <a:prstGeom prst="rect">
            <a:avLst/>
          </a:prstGeom>
          <a:solidFill>
            <a:srgbClr val="66FF66"/>
          </a:solidFill>
        </p:spPr>
        <p:txBody>
          <a:bodyPr wrap="square" rtlCol="0">
            <a:spAutoFit/>
          </a:bodyPr>
          <a:lstStyle/>
          <a:p>
            <a:pPr marL="109537" indent="0">
              <a:spcBef>
                <a:spcPct val="0"/>
              </a:spcBef>
              <a:buNone/>
            </a:pPr>
            <a:r>
              <a:rPr lang="en-US" sz="1800" dirty="0">
                <a:cs typeface="Calibri" panose="020F0502020204030204" pitchFamily="34" charset="0"/>
              </a:rPr>
              <a:t>Gavazzi </a:t>
            </a:r>
            <a:r>
              <a:rPr lang="en-US" sz="1800" dirty="0" smtClean="0">
                <a:cs typeface="Calibri" panose="020F0502020204030204" pitchFamily="34" charset="0"/>
              </a:rPr>
              <a:t>EUGMS </a:t>
            </a:r>
            <a:r>
              <a:rPr lang="en-US" sz="1800" dirty="0">
                <a:cs typeface="Calibri" panose="020F0502020204030204" pitchFamily="34" charset="0"/>
              </a:rPr>
              <a:t>2017 09 . Nice. </a:t>
            </a:r>
          </a:p>
        </p:txBody>
      </p:sp>
    </p:spTree>
    <p:extLst>
      <p:ext uri="{BB962C8B-B14F-4D97-AF65-F5344CB8AC3E}">
        <p14:creationId xmlns:p14="http://schemas.microsoft.com/office/powerpoint/2010/main" val="3581952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BLSE en souvenir de voyage</a:t>
            </a:r>
            <a:endParaRPr lang="fr-FR" dirty="0"/>
          </a:p>
        </p:txBody>
      </p:sp>
      <p:sp>
        <p:nvSpPr>
          <p:cNvPr id="3" name="Espace réservé du contenu 2"/>
          <p:cNvSpPr>
            <a:spLocks noGrp="1"/>
          </p:cNvSpPr>
          <p:nvPr>
            <p:ph idx="1"/>
          </p:nvPr>
        </p:nvSpPr>
        <p:spPr>
          <a:xfrm>
            <a:off x="467544" y="1495331"/>
            <a:ext cx="8229600" cy="4090268"/>
          </a:xfrm>
        </p:spPr>
        <p:txBody>
          <a:bodyPr/>
          <a:lstStyle/>
          <a:p>
            <a:r>
              <a:rPr lang="fr-FR" dirty="0" smtClean="0"/>
              <a:t>1847 voyageurs Hollandais</a:t>
            </a:r>
          </a:p>
          <a:p>
            <a:pPr lvl="1"/>
            <a:r>
              <a:rPr lang="fr-FR" dirty="0" smtClean="0"/>
              <a:t>34,3% BLSE+ au retour</a:t>
            </a:r>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r>
              <a:rPr lang="fr-FR" dirty="0" smtClean="0"/>
              <a:t>Ca finit </a:t>
            </a:r>
            <a:r>
              <a:rPr lang="fr-FR" dirty="0" smtClean="0"/>
              <a:t>par </a:t>
            </a:r>
            <a:r>
              <a:rPr lang="fr-FR" dirty="0" smtClean="0"/>
              <a:t>s’éliminer</a:t>
            </a:r>
            <a:endParaRPr lang="fr-FR" dirty="0"/>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2402757"/>
            <a:ext cx="6953773" cy="33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532649"/>
            <a:ext cx="2382961" cy="232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7544" y="6396335"/>
            <a:ext cx="3456384" cy="369332"/>
          </a:xfrm>
          <a:prstGeom prst="rect">
            <a:avLst/>
          </a:prstGeom>
          <a:solidFill>
            <a:srgbClr val="66FF66"/>
          </a:solidFill>
        </p:spPr>
        <p:txBody>
          <a:bodyPr wrap="square" rtlCol="0">
            <a:spAutoFit/>
          </a:bodyPr>
          <a:lstStyle/>
          <a:p>
            <a:r>
              <a:rPr lang="fr-FR" b="1" dirty="0" err="1" smtClean="0">
                <a:latin typeface="Calibri" panose="020F0502020204030204" pitchFamily="34" charset="0"/>
                <a:cs typeface="Calibri" panose="020F0502020204030204" pitchFamily="34" charset="0"/>
              </a:rPr>
              <a:t>Arcillal</a:t>
            </a:r>
            <a:r>
              <a:rPr lang="fr-FR" b="1" dirty="0" smtClean="0">
                <a:latin typeface="Calibri" panose="020F0502020204030204" pitchFamily="34" charset="0"/>
                <a:cs typeface="Calibri" panose="020F0502020204030204" pitchFamily="34" charset="0"/>
              </a:rPr>
              <a:t> </a:t>
            </a:r>
            <a:r>
              <a:rPr lang="fr-FR" b="1" dirty="0">
                <a:latin typeface="Calibri" panose="020F0502020204030204" pitchFamily="34" charset="0"/>
                <a:cs typeface="Calibri" panose="020F0502020204030204" pitchFamily="34" charset="0"/>
              </a:rPr>
              <a:t>Lancet ID 2017; 17 :78-85.</a:t>
            </a:r>
          </a:p>
        </p:txBody>
      </p:sp>
    </p:spTree>
    <p:extLst>
      <p:ext uri="{BB962C8B-B14F-4D97-AF65-F5344CB8AC3E}">
        <p14:creationId xmlns:p14="http://schemas.microsoft.com/office/powerpoint/2010/main" val="2122320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ltLang="fr-FR" dirty="0" smtClean="0"/>
              <a:t>Comment suivre le lien existant entre la résistance des bactéries et la conso ATB en réanimation?</a:t>
            </a:r>
            <a:endParaRPr lang="fr-FR" dirty="0"/>
          </a:p>
        </p:txBody>
      </p:sp>
      <p:sp>
        <p:nvSpPr>
          <p:cNvPr id="4" name="Espace réservé du contenu 3"/>
          <p:cNvSpPr>
            <a:spLocks noGrp="1"/>
          </p:cNvSpPr>
          <p:nvPr>
            <p:ph idx="1"/>
          </p:nvPr>
        </p:nvSpPr>
        <p:spPr>
          <a:xfrm>
            <a:off x="611560" y="3429000"/>
            <a:ext cx="8229600" cy="3226172"/>
          </a:xfrm>
        </p:spPr>
        <p:txBody>
          <a:bodyPr>
            <a:normAutofit fontScale="85000" lnSpcReduction="20000"/>
          </a:bodyPr>
          <a:lstStyle/>
          <a:p>
            <a:pPr eaLnBrk="1" fontAlgn="ctr" hangingPunct="1"/>
            <a:r>
              <a:rPr lang="fr-FR" dirty="0" smtClean="0"/>
              <a:t>Il </a:t>
            </a:r>
            <a:r>
              <a:rPr lang="fr-FR" dirty="0"/>
              <a:t>faut utiliser des données françaises d’épidémiologie bactériennes globales et locales.</a:t>
            </a:r>
          </a:p>
          <a:p>
            <a:pPr eaLnBrk="1" fontAlgn="ctr" hangingPunct="1"/>
            <a:r>
              <a:rPr lang="fr-FR" dirty="0"/>
              <a:t>Il faut que les sociétés savantes diffusent (revues et/ou sites) les données existantes d’épidémiologie bactérienne des infections acquises en réanimation colligées par les réseaux de surveillance, en particulier </a:t>
            </a:r>
            <a:r>
              <a:rPr lang="fr-FR" dirty="0" smtClean="0"/>
              <a:t>REA-Raisin </a:t>
            </a:r>
            <a:r>
              <a:rPr lang="fr-FR" dirty="0"/>
              <a:t>.</a:t>
            </a:r>
          </a:p>
          <a:p>
            <a:pPr eaLnBrk="1" fontAlgn="ctr" hangingPunct="1"/>
            <a:r>
              <a:rPr lang="fr-FR" dirty="0"/>
              <a:t>Il faut disposer de données épidémiologiques locales (au niveau de l’unité de réanimation et de l’établissement de santé) qui précisent la fréquence des espèces bactériennes isolées par type d’infection et la fréquence des résistances par espèce.</a:t>
            </a:r>
          </a:p>
          <a:p>
            <a:endParaRPr lang="fr-FR" dirty="0"/>
          </a:p>
        </p:txBody>
      </p:sp>
      <p:sp>
        <p:nvSpPr>
          <p:cNvPr id="9220" name="ZoneTexte 5"/>
          <p:cNvSpPr txBox="1">
            <a:spLocks noChangeArrowheads="1"/>
          </p:cNvSpPr>
          <p:nvPr/>
        </p:nvSpPr>
        <p:spPr bwMode="auto">
          <a:xfrm>
            <a:off x="395288" y="1341438"/>
            <a:ext cx="8640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rgbClr val="184482"/>
                </a:solidFill>
                <a:latin typeface="Arial Narrow" pitchFamily="34" charset="0"/>
                <a:ea typeface="ＭＳ Ｐゴシック" pitchFamily="34" charset="-128"/>
              </a:defRPr>
            </a:lvl1pPr>
            <a:lvl2pPr marL="742950" indent="-285750">
              <a:spcBef>
                <a:spcPct val="20000"/>
              </a:spcBef>
              <a:buChar char="–"/>
              <a:defRPr sz="2400">
                <a:solidFill>
                  <a:schemeClr val="tx1"/>
                </a:solidFill>
                <a:latin typeface="Arial Narrow" pitchFamily="34" charset="0"/>
                <a:ea typeface="ＭＳ Ｐゴシック" pitchFamily="34" charset="-128"/>
              </a:defRPr>
            </a:lvl2pPr>
            <a:lvl3pPr marL="1143000" indent="-228600">
              <a:spcBef>
                <a:spcPct val="20000"/>
              </a:spcBef>
              <a:buChar char="•"/>
              <a:defRPr sz="2000">
                <a:solidFill>
                  <a:schemeClr val="tx1"/>
                </a:solidFill>
                <a:latin typeface="Arial Narrow" pitchFamily="34" charset="0"/>
                <a:ea typeface="ＭＳ Ｐゴシック" pitchFamily="34" charset="-128"/>
              </a:defRPr>
            </a:lvl3pPr>
            <a:lvl4pPr marL="1600200" indent="-228600">
              <a:spcBef>
                <a:spcPct val="20000"/>
              </a:spcBef>
              <a:buChar char="–"/>
              <a:defRPr>
                <a:solidFill>
                  <a:schemeClr val="tx1"/>
                </a:solidFill>
                <a:latin typeface="Arial Narrow" pitchFamily="34" charset="0"/>
                <a:ea typeface="ＭＳ Ｐゴシック" pitchFamily="34" charset="-128"/>
              </a:defRPr>
            </a:lvl4pPr>
            <a:lvl5pPr marL="2057400" indent="-228600">
              <a:spcBef>
                <a:spcPct val="20000"/>
              </a:spcBef>
              <a:buChar char="»"/>
              <a:defRPr>
                <a:solidFill>
                  <a:schemeClr val="tx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Narrow" pitchFamily="34" charset="0"/>
                <a:ea typeface="ＭＳ Ｐゴシック" pitchFamily="34" charset="-128"/>
              </a:defRPr>
            </a:lvl9pPr>
          </a:lstStyle>
          <a:p>
            <a:pPr>
              <a:spcBef>
                <a:spcPct val="0"/>
              </a:spcBef>
              <a:buFontTx/>
              <a:buNone/>
            </a:pPr>
            <a:r>
              <a:rPr lang="fr-FR" altLang="fr-FR" sz="2400" b="0" baseline="0">
                <a:solidFill>
                  <a:schemeClr val="tx1"/>
                </a:solidFill>
                <a:latin typeface="Arial" pitchFamily="34" charset="0"/>
              </a:rPr>
              <a:t> </a:t>
            </a:r>
            <a:endParaRPr lang="fr-FR" altLang="fr-FR" sz="2400" b="0">
              <a:solidFill>
                <a:schemeClr val="tx1"/>
              </a:solidFill>
              <a:latin typeface="Arial"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74485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7"/>
          <p:cNvSpPr txBox="1">
            <a:spLocks noChangeArrowheads="1"/>
          </p:cNvSpPr>
          <p:nvPr/>
        </p:nvSpPr>
        <p:spPr bwMode="auto">
          <a:xfrm>
            <a:off x="5147618" y="6469658"/>
            <a:ext cx="3888432" cy="369332"/>
          </a:xfrm>
          <a:prstGeom prst="rect">
            <a:avLst/>
          </a:prstGeom>
          <a:solidFill>
            <a:srgbClr val="66FF66"/>
          </a:solidFill>
          <a:extLst/>
        </p:spPr>
        <p:txBody>
          <a:bodyPr wrap="square" rtlCol="0">
            <a:spAutoFit/>
          </a:bodyPr>
          <a:lstStyle>
            <a:defPPr>
              <a:defRPr lang="en-US"/>
            </a:defPPr>
          </a:lstStyle>
          <a:p>
            <a:r>
              <a:rPr lang="fr-FR" altLang="fr-FR" b="1" dirty="0" smtClean="0">
                <a:latin typeface="Calibri" panose="020F0502020204030204" pitchFamily="34" charset="0"/>
                <a:cs typeface="Calibri" panose="020F0502020204030204" pitchFamily="34" charset="0"/>
              </a:rPr>
              <a:t>Bedos </a:t>
            </a:r>
            <a:r>
              <a:rPr lang="fr-FR" b="1" dirty="0" smtClean="0">
                <a:latin typeface="Calibri" panose="020F0502020204030204" pitchFamily="34" charset="0"/>
              </a:rPr>
              <a:t> </a:t>
            </a:r>
            <a:r>
              <a:rPr lang="fr-FR" b="1" dirty="0">
                <a:latin typeface="Calibri" panose="020F0502020204030204" pitchFamily="34" charset="0"/>
              </a:rPr>
              <a:t>Réanimation (2014) 23:558-582 </a:t>
            </a:r>
            <a:endParaRPr lang="fr-FR" altLang="fr-FR" b="1" dirty="0">
              <a:solidFill>
                <a:schemeClr val="accent4">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657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Quels </a:t>
            </a:r>
            <a:r>
              <a:rPr lang="fr-FR" dirty="0" err="1" smtClean="0"/>
              <a:t>FdR</a:t>
            </a:r>
            <a:r>
              <a:rPr lang="fr-FR" dirty="0" smtClean="0"/>
              <a:t> BMR dans cette RFE ?</a:t>
            </a:r>
            <a:endParaRPr lang="fr-FR" dirty="0"/>
          </a:p>
        </p:txBody>
      </p:sp>
      <p:sp>
        <p:nvSpPr>
          <p:cNvPr id="3" name="Espace réservé du contenu 2"/>
          <p:cNvSpPr>
            <a:spLocks noGrp="1"/>
          </p:cNvSpPr>
          <p:nvPr>
            <p:ph idx="1"/>
          </p:nvPr>
        </p:nvSpPr>
        <p:spPr/>
        <p:txBody>
          <a:bodyPr>
            <a:normAutofit fontScale="77500" lnSpcReduction="20000"/>
          </a:bodyPr>
          <a:lstStyle/>
          <a:p>
            <a:pPr algn="just">
              <a:lnSpc>
                <a:spcPct val="115000"/>
              </a:lnSpc>
              <a:spcAft>
                <a:spcPts val="0"/>
              </a:spcAft>
              <a:defRPr/>
            </a:pPr>
            <a:r>
              <a:rPr lang="fr-FR" dirty="0" smtClean="0">
                <a:solidFill>
                  <a:srgbClr val="000000"/>
                </a:solidFill>
                <a:latin typeface="Calibri"/>
                <a:ea typeface="Times New Roman"/>
                <a:cs typeface="Arial"/>
              </a:rPr>
              <a:t>En </a:t>
            </a:r>
            <a:r>
              <a:rPr lang="fr-FR" dirty="0">
                <a:solidFill>
                  <a:srgbClr val="000000"/>
                </a:solidFill>
                <a:latin typeface="Calibri"/>
                <a:ea typeface="Times New Roman"/>
                <a:cs typeface="Arial"/>
              </a:rPr>
              <a:t>traitement probabiliste, en cas d’infection bactérienne </a:t>
            </a:r>
            <a:r>
              <a:rPr lang="fr-FR" u="sng" dirty="0">
                <a:latin typeface="Calibri"/>
                <a:ea typeface="Times New Roman"/>
                <a:cs typeface="Arial"/>
              </a:rPr>
              <a:t>sévère</a:t>
            </a:r>
            <a:r>
              <a:rPr lang="fr-FR" dirty="0">
                <a:latin typeface="Calibri"/>
                <a:ea typeface="Times New Roman"/>
                <a:cs typeface="Arial"/>
              </a:rPr>
              <a:t> associée aux soins/nosocomiale suspectée, il ne faut pas prescrire de </a:t>
            </a:r>
            <a:r>
              <a:rPr lang="fr-FR" dirty="0" err="1">
                <a:latin typeface="Calibri"/>
                <a:ea typeface="Times New Roman"/>
                <a:cs typeface="Arial"/>
              </a:rPr>
              <a:t>carbapénème</a:t>
            </a:r>
            <a:r>
              <a:rPr lang="fr-FR" dirty="0">
                <a:latin typeface="Calibri"/>
                <a:ea typeface="Times New Roman"/>
                <a:cs typeface="Arial"/>
              </a:rPr>
              <a:t> uniquement sur le caractère nosocomial de l’infection mais plutôt considérer la présence d’au moins 2 des différents facteurs comme :</a:t>
            </a:r>
            <a:endParaRPr lang="fr-FR" dirty="0">
              <a:latin typeface="Calibri"/>
              <a:ea typeface="Calibri"/>
              <a:cs typeface="Times New Roman"/>
            </a:endParaRPr>
          </a:p>
          <a:p>
            <a:pPr marL="598488" lvl="1" indent="-342900" algn="just">
              <a:lnSpc>
                <a:spcPct val="115000"/>
              </a:lnSpc>
              <a:spcAft>
                <a:spcPts val="0"/>
              </a:spcAft>
              <a:buFont typeface="Symbol"/>
              <a:buChar char=""/>
              <a:defRPr/>
            </a:pPr>
            <a:r>
              <a:rPr lang="fr-FR" dirty="0" smtClean="0">
                <a:solidFill>
                  <a:srgbClr val="000000"/>
                </a:solidFill>
                <a:latin typeface="Calibri"/>
                <a:ea typeface="Times New Roman"/>
                <a:cs typeface="Arial"/>
              </a:rPr>
              <a:t>Le </a:t>
            </a:r>
            <a:r>
              <a:rPr lang="fr-FR" dirty="0">
                <a:solidFill>
                  <a:srgbClr val="000000"/>
                </a:solidFill>
                <a:latin typeface="Calibri"/>
                <a:ea typeface="Times New Roman"/>
                <a:cs typeface="Arial"/>
              </a:rPr>
              <a:t>traitement antérieur par C3G, FQ (dont </a:t>
            </a:r>
            <a:r>
              <a:rPr lang="fr-FR" dirty="0" err="1">
                <a:solidFill>
                  <a:srgbClr val="000000"/>
                </a:solidFill>
                <a:latin typeface="Calibri"/>
                <a:ea typeface="Times New Roman"/>
                <a:cs typeface="Arial"/>
              </a:rPr>
              <a:t>monodose</a:t>
            </a:r>
            <a:r>
              <a:rPr lang="fr-FR" dirty="0">
                <a:solidFill>
                  <a:srgbClr val="000000"/>
                </a:solidFill>
                <a:latin typeface="Calibri"/>
                <a:ea typeface="Times New Roman"/>
                <a:cs typeface="Arial"/>
              </a:rPr>
              <a:t>) ou TZP dans les 3 mois,</a:t>
            </a:r>
            <a:endParaRPr lang="fr-FR" dirty="0">
              <a:solidFill>
                <a:srgbClr val="000000"/>
              </a:solidFill>
              <a:latin typeface="Calibri"/>
              <a:ea typeface="Calibri"/>
              <a:cs typeface="Times New Roman"/>
            </a:endParaRPr>
          </a:p>
          <a:p>
            <a:pPr marL="598488" lvl="1" indent="-342900" algn="just">
              <a:lnSpc>
                <a:spcPct val="115000"/>
              </a:lnSpc>
              <a:spcAft>
                <a:spcPts val="0"/>
              </a:spcAft>
              <a:buFont typeface="Symbol"/>
              <a:buChar char=""/>
              <a:defRPr/>
            </a:pPr>
            <a:r>
              <a:rPr lang="fr-FR" dirty="0">
                <a:solidFill>
                  <a:srgbClr val="000000"/>
                </a:solidFill>
                <a:latin typeface="Calibri"/>
                <a:ea typeface="Times New Roman"/>
                <a:cs typeface="Arial"/>
              </a:rPr>
              <a:t>le portage d’une entérobactérie productrice de BLSE, ou d’un </a:t>
            </a:r>
            <a:r>
              <a:rPr lang="fr-FR" i="1" dirty="0">
                <a:solidFill>
                  <a:srgbClr val="000000"/>
                </a:solidFill>
                <a:latin typeface="Calibri"/>
                <a:ea typeface="Times New Roman"/>
                <a:cs typeface="Arial"/>
              </a:rPr>
              <a:t>P. </a:t>
            </a:r>
            <a:r>
              <a:rPr lang="fr-FR" i="1" dirty="0" err="1">
                <a:solidFill>
                  <a:srgbClr val="000000"/>
                </a:solidFill>
                <a:latin typeface="Calibri"/>
                <a:ea typeface="Times New Roman"/>
                <a:cs typeface="Arial"/>
              </a:rPr>
              <a:t>aeruginosa</a:t>
            </a:r>
            <a:r>
              <a:rPr lang="fr-FR" dirty="0">
                <a:solidFill>
                  <a:srgbClr val="000000"/>
                </a:solidFill>
                <a:latin typeface="Calibri"/>
                <a:ea typeface="Times New Roman"/>
                <a:cs typeface="Arial"/>
              </a:rPr>
              <a:t> </a:t>
            </a:r>
            <a:r>
              <a:rPr lang="fr-FR" dirty="0" err="1">
                <a:solidFill>
                  <a:srgbClr val="000000"/>
                </a:solidFill>
                <a:latin typeface="Calibri"/>
                <a:ea typeface="Times New Roman"/>
                <a:cs typeface="Arial"/>
              </a:rPr>
              <a:t>caz</a:t>
            </a:r>
            <a:r>
              <a:rPr lang="fr-FR" dirty="0">
                <a:solidFill>
                  <a:srgbClr val="000000"/>
                </a:solidFill>
                <a:latin typeface="Calibri"/>
                <a:ea typeface="Times New Roman"/>
                <a:cs typeface="Arial"/>
              </a:rPr>
              <a:t>-R, sur un prélèvement de moins de 3 mois, quel que soit le site,</a:t>
            </a:r>
            <a:endParaRPr lang="fr-FR" dirty="0">
              <a:solidFill>
                <a:srgbClr val="000000"/>
              </a:solidFill>
              <a:latin typeface="Calibri"/>
              <a:ea typeface="Calibri"/>
              <a:cs typeface="Times New Roman"/>
            </a:endParaRPr>
          </a:p>
          <a:p>
            <a:pPr marL="598488" lvl="1" indent="-342900" algn="just">
              <a:lnSpc>
                <a:spcPct val="115000"/>
              </a:lnSpc>
              <a:spcAft>
                <a:spcPts val="0"/>
              </a:spcAft>
              <a:buFont typeface="Symbol"/>
              <a:buChar char=""/>
              <a:defRPr/>
            </a:pPr>
            <a:r>
              <a:rPr lang="fr-FR" dirty="0">
                <a:solidFill>
                  <a:srgbClr val="000000"/>
                </a:solidFill>
                <a:latin typeface="Calibri"/>
                <a:ea typeface="Times New Roman"/>
                <a:cs typeface="Arial"/>
              </a:rPr>
              <a:t>une hospitalisation à l’étranger dans les 12 mois,</a:t>
            </a:r>
            <a:endParaRPr lang="fr-FR" dirty="0">
              <a:solidFill>
                <a:srgbClr val="000000"/>
              </a:solidFill>
              <a:latin typeface="Calibri"/>
              <a:ea typeface="Calibri"/>
              <a:cs typeface="Times New Roman"/>
            </a:endParaRPr>
          </a:p>
          <a:p>
            <a:pPr marL="598488" lvl="1" indent="-342900" algn="just">
              <a:lnSpc>
                <a:spcPct val="115000"/>
              </a:lnSpc>
              <a:spcAft>
                <a:spcPts val="0"/>
              </a:spcAft>
              <a:buFont typeface="Symbol"/>
              <a:buChar char=""/>
              <a:defRPr/>
            </a:pPr>
            <a:r>
              <a:rPr lang="fr-FR" dirty="0">
                <a:solidFill>
                  <a:srgbClr val="000000"/>
                </a:solidFill>
                <a:latin typeface="Calibri"/>
                <a:ea typeface="Times New Roman"/>
                <a:cs typeface="Arial"/>
              </a:rPr>
              <a:t>le fait pour un patient de vivre en EHPAD médicalisé ou SLD et d’être porteur d’une sonde à demeure et/ou d’une </a:t>
            </a:r>
            <a:r>
              <a:rPr lang="fr-FR" dirty="0" smtClean="0">
                <a:solidFill>
                  <a:srgbClr val="000000"/>
                </a:solidFill>
                <a:latin typeface="Calibri"/>
                <a:ea typeface="Times New Roman"/>
                <a:cs typeface="Arial"/>
              </a:rPr>
              <a:t>gastrostomie,</a:t>
            </a:r>
          </a:p>
          <a:p>
            <a:pPr marL="598488" lvl="1" indent="-342900" algn="just">
              <a:lnSpc>
                <a:spcPct val="115000"/>
              </a:lnSpc>
              <a:spcAft>
                <a:spcPts val="0"/>
              </a:spcAft>
              <a:buFont typeface="Symbol"/>
              <a:buChar char=""/>
              <a:defRPr/>
            </a:pPr>
            <a:r>
              <a:rPr lang="fr-FR" dirty="0" smtClean="0">
                <a:latin typeface="Calibri"/>
                <a:ea typeface="Times New Roman"/>
                <a:cs typeface="Arial"/>
              </a:rPr>
              <a:t>une </a:t>
            </a:r>
            <a:r>
              <a:rPr lang="fr-FR" dirty="0">
                <a:latin typeface="Calibri"/>
                <a:ea typeface="Times New Roman"/>
                <a:cs typeface="Arial"/>
              </a:rPr>
              <a:t>épidémie en cours dans le secteur de soins à bactérie </a:t>
            </a:r>
            <a:r>
              <a:rPr lang="fr-FR" dirty="0" err="1">
                <a:latin typeface="Calibri"/>
                <a:ea typeface="Times New Roman"/>
                <a:cs typeface="Arial"/>
              </a:rPr>
              <a:t>multirésistante</a:t>
            </a:r>
            <a:r>
              <a:rPr lang="fr-FR" dirty="0">
                <a:latin typeface="Calibri"/>
                <a:ea typeface="Times New Roman"/>
                <a:cs typeface="Arial"/>
              </a:rPr>
              <a:t> pour laquelle l’unique option thérapeutique est un </a:t>
            </a:r>
            <a:r>
              <a:rPr lang="fr-FR" dirty="0" err="1">
                <a:latin typeface="Calibri"/>
                <a:ea typeface="Times New Roman"/>
                <a:cs typeface="Arial"/>
              </a:rPr>
              <a:t>carbapénème</a:t>
            </a:r>
            <a:r>
              <a:rPr lang="fr-FR" dirty="0">
                <a:latin typeface="Calibri"/>
                <a:ea typeface="Times New Roman"/>
                <a:cs typeface="Arial"/>
              </a:rPr>
              <a:t>. (Accord fort)</a:t>
            </a:r>
            <a:endParaRPr lang="fr-FR" dirty="0"/>
          </a:p>
          <a:p>
            <a:endParaRPr lang="fr-FR" dirty="0"/>
          </a:p>
        </p:txBody>
      </p:sp>
      <p:sp>
        <p:nvSpPr>
          <p:cNvPr id="7" name="Text Box 7"/>
          <p:cNvSpPr txBox="1">
            <a:spLocks noChangeArrowheads="1"/>
          </p:cNvSpPr>
          <p:nvPr/>
        </p:nvSpPr>
        <p:spPr bwMode="auto">
          <a:xfrm>
            <a:off x="5147618" y="6469658"/>
            <a:ext cx="3888432" cy="369332"/>
          </a:xfrm>
          <a:prstGeom prst="rect">
            <a:avLst/>
          </a:prstGeom>
          <a:solidFill>
            <a:srgbClr val="66FF66"/>
          </a:solidFill>
          <a:extLst/>
        </p:spPr>
        <p:txBody>
          <a:bodyPr wrap="square" rtlCol="0">
            <a:spAutoFit/>
          </a:bodyPr>
          <a:lstStyle>
            <a:defPPr>
              <a:defRPr lang="en-US"/>
            </a:defPPr>
          </a:lstStyle>
          <a:p>
            <a:r>
              <a:rPr lang="fr-FR" altLang="fr-FR" b="1" dirty="0" smtClean="0">
                <a:latin typeface="Calibri" panose="020F0502020204030204" pitchFamily="34" charset="0"/>
                <a:cs typeface="Calibri" panose="020F0502020204030204" pitchFamily="34" charset="0"/>
              </a:rPr>
              <a:t>Bedos </a:t>
            </a:r>
            <a:r>
              <a:rPr lang="fr-FR" b="1" dirty="0" smtClean="0">
                <a:latin typeface="Calibri" panose="020F0502020204030204" pitchFamily="34" charset="0"/>
              </a:rPr>
              <a:t> </a:t>
            </a:r>
            <a:r>
              <a:rPr lang="fr-FR" b="1" dirty="0">
                <a:latin typeface="Calibri" panose="020F0502020204030204" pitchFamily="34" charset="0"/>
              </a:rPr>
              <a:t>Réanimation (2014) 23:558-582 </a:t>
            </a:r>
            <a:endParaRPr lang="fr-FR" altLang="fr-FR" b="1" dirty="0">
              <a:solidFill>
                <a:schemeClr val="accent4">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8757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RFE Prise en charge des infections intra- abdominales </a:t>
            </a:r>
            <a:endParaRPr lang="fr-FR" dirty="0"/>
          </a:p>
        </p:txBody>
      </p:sp>
      <p:sp>
        <p:nvSpPr>
          <p:cNvPr id="3" name="Espace réservé du contenu 2"/>
          <p:cNvSpPr>
            <a:spLocks noGrp="1"/>
          </p:cNvSpPr>
          <p:nvPr>
            <p:ph idx="1"/>
          </p:nvPr>
        </p:nvSpPr>
        <p:spPr>
          <a:xfrm>
            <a:off x="457200" y="2420888"/>
            <a:ext cx="8229600" cy="3586212"/>
          </a:xfrm>
        </p:spPr>
        <p:txBody>
          <a:bodyPr>
            <a:noAutofit/>
          </a:bodyPr>
          <a:lstStyle/>
          <a:p>
            <a:r>
              <a:rPr lang="fr-FR" sz="2000" dirty="0" smtClean="0"/>
              <a:t>R11 – Il faut établir les protocoles de traitement probabiliste des IIA communautaires sur la base de </a:t>
            </a:r>
            <a:r>
              <a:rPr lang="fr-FR" sz="2000" b="1" dirty="0" smtClean="0"/>
              <a:t>l'analyse</a:t>
            </a:r>
            <a:r>
              <a:rPr lang="fr-FR" sz="2000" dirty="0" smtClean="0"/>
              <a:t> régulière des </a:t>
            </a:r>
            <a:r>
              <a:rPr lang="fr-FR" sz="2000" b="1" dirty="0" smtClean="0"/>
              <a:t>données</a:t>
            </a:r>
            <a:r>
              <a:rPr lang="fr-FR" sz="2000" dirty="0" smtClean="0"/>
              <a:t> microbiologiques nationales et </a:t>
            </a:r>
            <a:r>
              <a:rPr lang="fr-FR" sz="2000" b="1" dirty="0" smtClean="0"/>
              <a:t>régionales</a:t>
            </a:r>
            <a:r>
              <a:rPr lang="fr-FR" sz="2000" dirty="0" smtClean="0"/>
              <a:t> afin de quantifier et de suivre l'évolution de la </a:t>
            </a:r>
            <a:r>
              <a:rPr lang="fr-FR" sz="2000" b="1" dirty="0" smtClean="0"/>
              <a:t>résistance</a:t>
            </a:r>
            <a:r>
              <a:rPr lang="fr-FR" sz="2000" dirty="0" smtClean="0"/>
              <a:t> microbienne dans la </a:t>
            </a:r>
            <a:r>
              <a:rPr lang="fr-FR" sz="2000" b="1" dirty="0" smtClean="0"/>
              <a:t>communauté</a:t>
            </a:r>
            <a:r>
              <a:rPr lang="fr-FR" sz="2000" dirty="0" smtClean="0"/>
              <a:t>. </a:t>
            </a:r>
          </a:p>
          <a:p>
            <a:r>
              <a:rPr lang="fr-FR" sz="2000" dirty="0" smtClean="0"/>
              <a:t>R12 – Il ne faut probablement </a:t>
            </a:r>
            <a:r>
              <a:rPr lang="fr-FR" sz="2000" b="1" dirty="0" smtClean="0"/>
              <a:t>pas prendre en compte</a:t>
            </a:r>
            <a:r>
              <a:rPr lang="fr-FR" sz="2000" dirty="0" smtClean="0"/>
              <a:t> les </a:t>
            </a:r>
            <a:r>
              <a:rPr lang="fr-FR" sz="2000" i="1" dirty="0" smtClean="0"/>
              <a:t>Escherichia coli</a:t>
            </a:r>
            <a:r>
              <a:rPr lang="fr-FR" sz="2000" dirty="0" smtClean="0"/>
              <a:t> </a:t>
            </a:r>
            <a:r>
              <a:rPr lang="fr-FR" sz="2000" b="1" dirty="0" smtClean="0"/>
              <a:t>résistants aux C3G</a:t>
            </a:r>
            <a:r>
              <a:rPr lang="fr-FR" sz="2000" dirty="0" smtClean="0"/>
              <a:t> dans les infections </a:t>
            </a:r>
            <a:r>
              <a:rPr lang="fr-FR" sz="2000" b="1" dirty="0" smtClean="0"/>
              <a:t>communautaires</a:t>
            </a:r>
            <a:r>
              <a:rPr lang="fr-FR" sz="2000" dirty="0" smtClean="0"/>
              <a:t> sans signe de gravité, sauf conditions épidémiologiques locorégionales particulières (résistance &gt; 10 % des souches) ou de séjour en zones géographiques à forte prévalence de BMR. </a:t>
            </a:r>
          </a:p>
          <a:p>
            <a:pPr marL="109537" indent="0">
              <a:buNone/>
            </a:pPr>
            <a:endParaRPr lang="fr-FR" sz="2000" dirty="0"/>
          </a:p>
        </p:txBody>
      </p:sp>
      <p:sp>
        <p:nvSpPr>
          <p:cNvPr id="4" name="Text Box 7"/>
          <p:cNvSpPr txBox="1">
            <a:spLocks noChangeArrowheads="1"/>
          </p:cNvSpPr>
          <p:nvPr/>
        </p:nvSpPr>
        <p:spPr bwMode="auto">
          <a:xfrm>
            <a:off x="4572000" y="6469658"/>
            <a:ext cx="4464050" cy="369332"/>
          </a:xfrm>
          <a:prstGeom prst="rect">
            <a:avLst/>
          </a:prstGeom>
          <a:solidFill>
            <a:srgbClr val="66FF66"/>
          </a:solidFill>
          <a:extLst/>
        </p:spPr>
        <p:txBody>
          <a:bodyPr wrap="square" rtlCol="0">
            <a:spAutoFit/>
          </a:bodyPr>
          <a:lstStyle>
            <a:defPPr>
              <a:defRPr lang="en-US"/>
            </a:defPPr>
          </a:lstStyle>
          <a:p>
            <a:r>
              <a:rPr lang="fr-FR" altLang="fr-FR" b="1" dirty="0" err="1" smtClean="0">
                <a:latin typeface="Calibri" panose="020F0502020204030204" pitchFamily="34" charset="0"/>
                <a:cs typeface="Calibri" panose="020F0502020204030204" pitchFamily="34" charset="0"/>
              </a:rPr>
              <a:t>Montravers</a:t>
            </a:r>
            <a:r>
              <a:rPr lang="fr-FR" altLang="fr-FR" b="1" dirty="0" smtClean="0">
                <a:latin typeface="Calibri" panose="020F0502020204030204" pitchFamily="34" charset="0"/>
                <a:cs typeface="Calibri" panose="020F0502020204030204" pitchFamily="34" charset="0"/>
              </a:rPr>
              <a:t> </a:t>
            </a:r>
            <a:r>
              <a:rPr lang="en-US" b="1" dirty="0" err="1">
                <a:latin typeface="Calibri" panose="020F0502020204030204" pitchFamily="34" charset="0"/>
              </a:rPr>
              <a:t>Anesth</a:t>
            </a:r>
            <a:r>
              <a:rPr lang="en-US" b="1" dirty="0">
                <a:latin typeface="Calibri" panose="020F0502020204030204" pitchFamily="34" charset="0"/>
              </a:rPr>
              <a:t> </a:t>
            </a:r>
            <a:r>
              <a:rPr lang="en-US" b="1" dirty="0" err="1">
                <a:latin typeface="Calibri" panose="020F0502020204030204" pitchFamily="34" charset="0"/>
              </a:rPr>
              <a:t>Reanim</a:t>
            </a:r>
            <a:r>
              <a:rPr lang="en-US" b="1" dirty="0">
                <a:latin typeface="Calibri" panose="020F0502020204030204" pitchFamily="34" charset="0"/>
              </a:rPr>
              <a:t>. 2015; 1: 75–99</a:t>
            </a:r>
            <a:endParaRPr lang="fr-FR" altLang="fr-FR" b="1" dirty="0">
              <a:solidFill>
                <a:schemeClr val="accent4">
                  <a:lumMod val="75000"/>
                </a:schemeClr>
              </a:solidFill>
              <a:latin typeface="Calibri" panose="020F0502020204030204" pitchFamily="34" charset="0"/>
              <a:cs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707707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760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RFE Prise en charge des infections intra- abdominales </a:t>
            </a:r>
            <a:r>
              <a:rPr lang="fr-FR" dirty="0" smtClean="0"/>
              <a:t>« liées aux soins »</a:t>
            </a:r>
            <a:endParaRPr lang="fr-FR" dirty="0"/>
          </a:p>
        </p:txBody>
      </p:sp>
      <p:sp>
        <p:nvSpPr>
          <p:cNvPr id="3" name="Espace réservé du contenu 2"/>
          <p:cNvSpPr>
            <a:spLocks noGrp="1"/>
          </p:cNvSpPr>
          <p:nvPr>
            <p:ph idx="1"/>
          </p:nvPr>
        </p:nvSpPr>
        <p:spPr/>
        <p:txBody>
          <a:bodyPr>
            <a:normAutofit/>
          </a:bodyPr>
          <a:lstStyle/>
          <a:p>
            <a:r>
              <a:rPr lang="fr-FR" dirty="0"/>
              <a:t>Sepsis grave et 2 </a:t>
            </a:r>
            <a:r>
              <a:rPr lang="fr-FR" dirty="0" err="1"/>
              <a:t>FdR</a:t>
            </a:r>
            <a:endParaRPr lang="fr-FR" dirty="0"/>
          </a:p>
          <a:p>
            <a:r>
              <a:rPr lang="fr-FR" dirty="0"/>
              <a:t>Choc septique et 1 </a:t>
            </a:r>
            <a:r>
              <a:rPr lang="fr-FR" dirty="0" err="1"/>
              <a:t>FdR</a:t>
            </a:r>
            <a:endParaRPr lang="fr-FR" dirty="0"/>
          </a:p>
          <a:p>
            <a:pPr lvl="1"/>
            <a:r>
              <a:rPr lang="fr-FR" dirty="0"/>
              <a:t>① TT </a:t>
            </a:r>
            <a:r>
              <a:rPr lang="fr-FR" dirty="0" smtClean="0"/>
              <a:t>par </a:t>
            </a:r>
            <a:r>
              <a:rPr lang="fr-FR" dirty="0"/>
              <a:t>C3G ou FQ </a:t>
            </a:r>
            <a:r>
              <a:rPr lang="fr-FR" dirty="0" smtClean="0"/>
              <a:t>(dont </a:t>
            </a:r>
            <a:r>
              <a:rPr lang="fr-FR" dirty="0" err="1" smtClean="0"/>
              <a:t>monodose</a:t>
            </a:r>
            <a:r>
              <a:rPr lang="fr-FR" dirty="0" smtClean="0"/>
              <a:t>)</a:t>
            </a:r>
            <a:r>
              <a:rPr lang="fr-FR" dirty="0"/>
              <a:t> dans les 3 mois </a:t>
            </a:r>
            <a:endParaRPr lang="fr-FR" dirty="0" smtClean="0"/>
          </a:p>
          <a:p>
            <a:pPr lvl="1"/>
            <a:r>
              <a:rPr lang="fr-FR" dirty="0" smtClean="0"/>
              <a:t>② </a:t>
            </a:r>
            <a:r>
              <a:rPr lang="fr-FR" dirty="0"/>
              <a:t>Isolement BLSE ou PARC dans les 3 mois </a:t>
            </a:r>
            <a:endParaRPr lang="fr-FR" dirty="0" smtClean="0"/>
          </a:p>
          <a:p>
            <a:pPr lvl="1"/>
            <a:r>
              <a:rPr lang="fr-FR" dirty="0" smtClean="0"/>
              <a:t>③ </a:t>
            </a:r>
            <a:r>
              <a:rPr lang="fr-FR" dirty="0"/>
              <a:t>Hospitalisation à l’étranger dans les 12 mois </a:t>
            </a:r>
            <a:endParaRPr lang="fr-FR" dirty="0" smtClean="0"/>
          </a:p>
          <a:p>
            <a:pPr lvl="1"/>
            <a:r>
              <a:rPr lang="fr-FR" dirty="0" smtClean="0"/>
              <a:t>④ </a:t>
            </a:r>
            <a:r>
              <a:rPr lang="fr-FR" dirty="0"/>
              <a:t>Vie en EHPAD/SLD ET sonde à demeure ou gastrostomie. ⑤ Echec de TT par C3G, FQ ou TZP. </a:t>
            </a:r>
            <a:endParaRPr lang="fr-FR" dirty="0" smtClean="0"/>
          </a:p>
          <a:p>
            <a:pPr lvl="1"/>
            <a:r>
              <a:rPr lang="fr-FR" dirty="0" smtClean="0"/>
              <a:t>⑥ </a:t>
            </a:r>
            <a:r>
              <a:rPr lang="fr-FR" dirty="0"/>
              <a:t>Récidive précoce (&lt; 15 jours) d’une infection traitée par TZP pendant au moins 3 </a:t>
            </a:r>
            <a:r>
              <a:rPr lang="fr-FR" dirty="0" smtClean="0"/>
              <a:t>jours</a:t>
            </a:r>
            <a:endParaRPr lang="fr-FR" altLang="fr-FR" dirty="0"/>
          </a:p>
        </p:txBody>
      </p:sp>
      <p:sp>
        <p:nvSpPr>
          <p:cNvPr id="4" name="Text Box 7"/>
          <p:cNvSpPr txBox="1">
            <a:spLocks noChangeArrowheads="1"/>
          </p:cNvSpPr>
          <p:nvPr/>
        </p:nvSpPr>
        <p:spPr bwMode="auto">
          <a:xfrm>
            <a:off x="4572000" y="6469658"/>
            <a:ext cx="4464050" cy="369332"/>
          </a:xfrm>
          <a:prstGeom prst="rect">
            <a:avLst/>
          </a:prstGeom>
          <a:solidFill>
            <a:srgbClr val="66FF66"/>
          </a:solidFill>
          <a:extLst/>
        </p:spPr>
        <p:txBody>
          <a:bodyPr wrap="square" rtlCol="0">
            <a:spAutoFit/>
          </a:bodyPr>
          <a:lstStyle>
            <a:defPPr>
              <a:defRPr lang="en-US"/>
            </a:defPPr>
          </a:lstStyle>
          <a:p>
            <a:r>
              <a:rPr lang="fr-FR" altLang="fr-FR" b="1" dirty="0" err="1" smtClean="0">
                <a:latin typeface="Calibri" panose="020F0502020204030204" pitchFamily="34" charset="0"/>
                <a:cs typeface="Calibri" panose="020F0502020204030204" pitchFamily="34" charset="0"/>
              </a:rPr>
              <a:t>Montravers</a:t>
            </a:r>
            <a:r>
              <a:rPr lang="fr-FR" altLang="fr-FR" b="1" dirty="0" smtClean="0">
                <a:latin typeface="Calibri" panose="020F0502020204030204" pitchFamily="34" charset="0"/>
                <a:cs typeface="Calibri" panose="020F0502020204030204" pitchFamily="34" charset="0"/>
              </a:rPr>
              <a:t> </a:t>
            </a:r>
            <a:r>
              <a:rPr lang="en-US" b="1" dirty="0" err="1">
                <a:latin typeface="Calibri" panose="020F0502020204030204" pitchFamily="34" charset="0"/>
              </a:rPr>
              <a:t>Anesth</a:t>
            </a:r>
            <a:r>
              <a:rPr lang="en-US" b="1" dirty="0">
                <a:latin typeface="Calibri" panose="020F0502020204030204" pitchFamily="34" charset="0"/>
              </a:rPr>
              <a:t> </a:t>
            </a:r>
            <a:r>
              <a:rPr lang="en-US" b="1" dirty="0" err="1">
                <a:latin typeface="Calibri" panose="020F0502020204030204" pitchFamily="34" charset="0"/>
              </a:rPr>
              <a:t>Reanim</a:t>
            </a:r>
            <a:r>
              <a:rPr lang="en-US" b="1" dirty="0">
                <a:latin typeface="Calibri" panose="020F0502020204030204" pitchFamily="34" charset="0"/>
              </a:rPr>
              <a:t>. 2015; 1: 75–99</a:t>
            </a:r>
            <a:endParaRPr lang="fr-FR" altLang="fr-FR" b="1" dirty="0">
              <a:solidFill>
                <a:schemeClr val="accent4">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5292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685800" y="2130425"/>
            <a:ext cx="7846640" cy="2666727"/>
          </a:xfrm>
        </p:spPr>
        <p:txBody>
          <a:bodyPr/>
          <a:lstStyle/>
          <a:p>
            <a:r>
              <a:rPr lang="fr-FR" dirty="0" smtClean="0"/>
              <a:t>Chez les patients colonisés à BLSE, </a:t>
            </a:r>
            <a:br>
              <a:rPr lang="fr-FR" dirty="0" smtClean="0"/>
            </a:br>
            <a:r>
              <a:rPr lang="fr-FR" dirty="0" smtClean="0"/>
              <a:t>le risque de faire une infection à BLSE </a:t>
            </a:r>
            <a:br>
              <a:rPr lang="fr-FR" dirty="0" smtClean="0"/>
            </a:br>
            <a:r>
              <a:rPr lang="fr-FR" dirty="0" smtClean="0"/>
              <a:t>est probablement peu élevé…</a:t>
            </a:r>
            <a:br>
              <a:rPr lang="fr-FR" dirty="0" smtClean="0"/>
            </a:br>
            <a:r>
              <a:rPr lang="fr-FR" dirty="0" smtClean="0"/>
              <a:t>(sauf en cas de neutropénie fébrile)</a:t>
            </a:r>
            <a:endParaRPr lang="fr-FR" dirty="0"/>
          </a:p>
        </p:txBody>
      </p:sp>
    </p:spTree>
    <p:extLst>
      <p:ext uri="{BB962C8B-B14F-4D97-AF65-F5344CB8AC3E}">
        <p14:creationId xmlns:p14="http://schemas.microsoft.com/office/powerpoint/2010/main" val="680679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écran 2015-06-22 à 11.13.16.png"/>
          <p:cNvPicPr>
            <a:picLocks noChangeAspect="1"/>
          </p:cNvPicPr>
          <p:nvPr/>
        </p:nvPicPr>
        <p:blipFill>
          <a:blip r:embed="rId2"/>
          <a:stretch>
            <a:fillRect/>
          </a:stretch>
        </p:blipFill>
        <p:spPr>
          <a:xfrm>
            <a:off x="1831975" y="223838"/>
            <a:ext cx="5837238" cy="1144587"/>
          </a:xfrm>
          <a:prstGeom prst="rect">
            <a:avLst/>
          </a:prstGeom>
          <a:ln w="28575" cmpd="sng">
            <a:solidFill>
              <a:schemeClr val="bg1">
                <a:lumMod val="65000"/>
              </a:schemeClr>
            </a:solidFill>
          </a:ln>
        </p:spPr>
      </p:pic>
      <p:sp>
        <p:nvSpPr>
          <p:cNvPr id="344066" name="Rectangle 5"/>
          <p:cNvSpPr>
            <a:spLocks noChangeArrowheads="1"/>
          </p:cNvSpPr>
          <p:nvPr/>
        </p:nvSpPr>
        <p:spPr bwMode="auto">
          <a:xfrm>
            <a:off x="5580063" y="6381750"/>
            <a:ext cx="3384550" cy="369332"/>
          </a:xfrm>
          <a:prstGeom prst="rect">
            <a:avLst/>
          </a:prstGeom>
          <a:solidFill>
            <a:srgbClr val="66FF66"/>
          </a:solidFill>
        </p:spPr>
        <p:txBody>
          <a:bodyPr wrap="square" rtlCol="0">
            <a:spAutoFit/>
          </a:bodyPr>
          <a:lstStyle/>
          <a:p>
            <a:r>
              <a:rPr lang="fr-FR" b="1" dirty="0" err="1">
                <a:latin typeface="Calibri" panose="020F0502020204030204" pitchFamily="34" charset="0"/>
                <a:cs typeface="Calibri" panose="020F0502020204030204" pitchFamily="34" charset="0"/>
              </a:rPr>
              <a:t>Razazi</a:t>
            </a:r>
            <a:r>
              <a:rPr lang="fr-FR" b="1" dirty="0">
                <a:latin typeface="Calibri" panose="020F0502020204030204" pitchFamily="34" charset="0"/>
                <a:cs typeface="Calibri" panose="020F0502020204030204" pitchFamily="34" charset="0"/>
              </a:rPr>
              <a:t> </a:t>
            </a:r>
            <a:r>
              <a:rPr lang="fr-FR" b="1" dirty="0" smtClean="0">
                <a:latin typeface="Calibri" panose="020F0502020204030204" pitchFamily="34" charset="0"/>
                <a:cs typeface="Calibri" panose="020F0502020204030204" pitchFamily="34" charset="0"/>
              </a:rPr>
              <a:t>ICM </a:t>
            </a:r>
            <a:r>
              <a:rPr lang="fr-FR" b="1" dirty="0">
                <a:latin typeface="Calibri" panose="020F0502020204030204" pitchFamily="34" charset="0"/>
                <a:cs typeface="Calibri" panose="020F0502020204030204" pitchFamily="34" charset="0"/>
              </a:rPr>
              <a:t>2012 ;  38 : 1769</a:t>
            </a:r>
          </a:p>
        </p:txBody>
      </p:sp>
      <p:pic>
        <p:nvPicPr>
          <p:cNvPr id="344067" name="Image 2" descr="Capture d’écran 2015-09-14 à 15.46.05.png"/>
          <p:cNvPicPr>
            <a:picLocks noChangeAspect="1"/>
          </p:cNvPicPr>
          <p:nvPr/>
        </p:nvPicPr>
        <p:blipFill>
          <a:blip r:embed="rId3"/>
          <a:srcRect/>
          <a:stretch>
            <a:fillRect/>
          </a:stretch>
        </p:blipFill>
        <p:spPr bwMode="auto">
          <a:xfrm>
            <a:off x="231775" y="2039938"/>
            <a:ext cx="3973513" cy="4211637"/>
          </a:xfrm>
          <a:prstGeom prst="rect">
            <a:avLst/>
          </a:prstGeom>
          <a:noFill/>
          <a:ln w="9525">
            <a:noFill/>
            <a:miter lim="800000"/>
            <a:headEnd/>
            <a:tailEnd/>
          </a:ln>
        </p:spPr>
      </p:pic>
      <p:pic>
        <p:nvPicPr>
          <p:cNvPr id="4" name="Image 3" descr="Capture d’écran 2015-09-14 à 15.46.20.png"/>
          <p:cNvPicPr>
            <a:picLocks noChangeAspect="1"/>
          </p:cNvPicPr>
          <p:nvPr/>
        </p:nvPicPr>
        <p:blipFill>
          <a:blip r:embed="rId4"/>
          <a:srcRect/>
          <a:stretch>
            <a:fillRect/>
          </a:stretch>
        </p:blipFill>
        <p:spPr bwMode="auto">
          <a:xfrm>
            <a:off x="4213225" y="1941513"/>
            <a:ext cx="4954588" cy="4445000"/>
          </a:xfrm>
          <a:prstGeom prst="rect">
            <a:avLst/>
          </a:prstGeom>
          <a:noFill/>
          <a:ln w="9525">
            <a:noFill/>
            <a:miter lim="800000"/>
            <a:headEnd/>
            <a:tailEnd/>
          </a:ln>
        </p:spPr>
      </p:pic>
      <p:sp>
        <p:nvSpPr>
          <p:cNvPr id="344069" name="Rectangle 5"/>
          <p:cNvSpPr>
            <a:spLocks noChangeArrowheads="1"/>
          </p:cNvSpPr>
          <p:nvPr/>
        </p:nvSpPr>
        <p:spPr bwMode="auto">
          <a:xfrm>
            <a:off x="330200" y="1690688"/>
            <a:ext cx="3797300" cy="306387"/>
          </a:xfrm>
          <a:prstGeom prst="rect">
            <a:avLst/>
          </a:prstGeom>
          <a:noFill/>
          <a:ln w="9525">
            <a:noFill/>
            <a:miter lim="800000"/>
            <a:headEnd/>
            <a:tailEnd/>
          </a:ln>
        </p:spPr>
        <p:txBody>
          <a:bodyPr/>
          <a:lstStyle/>
          <a:p>
            <a:pPr algn="ctr" defTabSz="914400" eaLnBrk="0" hangingPunct="0">
              <a:lnSpc>
                <a:spcPct val="90000"/>
              </a:lnSpc>
            </a:pPr>
            <a:r>
              <a:rPr lang="fr-FR" b="1">
                <a:solidFill>
                  <a:srgbClr val="000090"/>
                </a:solidFill>
              </a:rPr>
              <a:t>Patients infectés à l’entrée </a:t>
            </a:r>
          </a:p>
        </p:txBody>
      </p:sp>
      <p:sp>
        <p:nvSpPr>
          <p:cNvPr id="9" name="Rectangle 8"/>
          <p:cNvSpPr>
            <a:spLocks noChangeArrowheads="1"/>
          </p:cNvSpPr>
          <p:nvPr/>
        </p:nvSpPr>
        <p:spPr bwMode="auto">
          <a:xfrm>
            <a:off x="4987925" y="1624013"/>
            <a:ext cx="3425825" cy="415925"/>
          </a:xfrm>
          <a:prstGeom prst="rect">
            <a:avLst/>
          </a:prstGeom>
          <a:noFill/>
          <a:ln w="9525">
            <a:noFill/>
            <a:miter lim="800000"/>
            <a:headEnd/>
            <a:tailEnd/>
          </a:ln>
        </p:spPr>
        <p:txBody>
          <a:bodyPr/>
          <a:lstStyle/>
          <a:p>
            <a:pPr algn="ctr" defTabSz="914400" eaLnBrk="0" hangingPunct="0"/>
            <a:r>
              <a:rPr lang="fr-FR" b="1">
                <a:solidFill>
                  <a:srgbClr val="000090"/>
                </a:solidFill>
              </a:rPr>
              <a:t>Infections acquises en ICU</a:t>
            </a:r>
          </a:p>
        </p:txBody>
      </p:sp>
      <p:sp>
        <p:nvSpPr>
          <p:cNvPr id="7" name="Rectangle 6"/>
          <p:cNvSpPr/>
          <p:nvPr/>
        </p:nvSpPr>
        <p:spPr bwMode="auto">
          <a:xfrm>
            <a:off x="219075" y="1581150"/>
            <a:ext cx="3973513" cy="4800600"/>
          </a:xfrm>
          <a:prstGeom prst="rect">
            <a:avLst/>
          </a:prstGeom>
          <a:noFill/>
          <a:ln w="28575" cap="flat" cmpd="sng" algn="ctr">
            <a:solidFill>
              <a:schemeClr val="bg1">
                <a:lumMod val="65000"/>
              </a:schemeClr>
            </a:solidFill>
            <a:prstDash val="solid"/>
            <a:round/>
            <a:headEnd type="none" w="med" len="med"/>
            <a:tailEnd type="none" w="med" len="med"/>
          </a:ln>
          <a:effectLst/>
          <a:extLst/>
        </p:spPr>
        <p:txBody>
          <a:bodyPr/>
          <a:lstStyle/>
          <a:p>
            <a:pPr defTabSz="914400" eaLnBrk="0" hangingPunct="0">
              <a:defRPr/>
            </a:pPr>
            <a:endParaRPr lang="fr-FR" sz="2400" b="1">
              <a:solidFill>
                <a:srgbClr val="000000"/>
              </a:solidFill>
              <a:latin typeface="+mn-lt"/>
              <a:cs typeface="+mn-cs"/>
            </a:endParaRPr>
          </a:p>
        </p:txBody>
      </p:sp>
      <p:sp>
        <p:nvSpPr>
          <p:cNvPr id="344072" name="Ellipse 7"/>
          <p:cNvSpPr>
            <a:spLocks noChangeArrowheads="1"/>
          </p:cNvSpPr>
          <p:nvPr/>
        </p:nvSpPr>
        <p:spPr bwMode="auto">
          <a:xfrm>
            <a:off x="354013" y="5543550"/>
            <a:ext cx="1416050" cy="622300"/>
          </a:xfrm>
          <a:prstGeom prst="ellipse">
            <a:avLst/>
          </a:prstGeom>
          <a:noFill/>
          <a:ln w="28575">
            <a:solidFill>
              <a:srgbClr val="000090"/>
            </a:solidFill>
            <a:round/>
            <a:headEnd/>
            <a:tailEnd/>
          </a:ln>
        </p:spPr>
        <p:txBody>
          <a:bodyPr/>
          <a:lstStyle/>
          <a:p>
            <a:pPr defTabSz="914400" eaLnBrk="0" hangingPunct="0"/>
            <a:endParaRPr lang="fr-FR" sz="2400" b="1">
              <a:solidFill>
                <a:srgbClr val="000000"/>
              </a:solidFill>
            </a:endParaRPr>
          </a:p>
        </p:txBody>
      </p:sp>
      <p:sp>
        <p:nvSpPr>
          <p:cNvPr id="344073" name="Ellipse 11"/>
          <p:cNvSpPr>
            <a:spLocks noChangeArrowheads="1"/>
          </p:cNvSpPr>
          <p:nvPr/>
        </p:nvSpPr>
        <p:spPr bwMode="auto">
          <a:xfrm>
            <a:off x="2546350" y="5543550"/>
            <a:ext cx="1416050" cy="622300"/>
          </a:xfrm>
          <a:prstGeom prst="ellipse">
            <a:avLst/>
          </a:prstGeom>
          <a:noFill/>
          <a:ln w="28575">
            <a:solidFill>
              <a:srgbClr val="000090"/>
            </a:solidFill>
            <a:round/>
            <a:headEnd/>
            <a:tailEnd/>
          </a:ln>
        </p:spPr>
        <p:txBody>
          <a:bodyPr/>
          <a:lstStyle/>
          <a:p>
            <a:pPr defTabSz="914400" eaLnBrk="0" hangingPunct="0"/>
            <a:endParaRPr lang="fr-FR" sz="2400" b="1">
              <a:solidFill>
                <a:srgbClr val="000000"/>
              </a:solidFill>
            </a:endParaRPr>
          </a:p>
        </p:txBody>
      </p:sp>
      <p:sp>
        <p:nvSpPr>
          <p:cNvPr id="13" name="Rectangle 12"/>
          <p:cNvSpPr/>
          <p:nvPr/>
        </p:nvSpPr>
        <p:spPr bwMode="auto">
          <a:xfrm>
            <a:off x="4318000" y="1581150"/>
            <a:ext cx="4703763" cy="4800600"/>
          </a:xfrm>
          <a:prstGeom prst="rect">
            <a:avLst/>
          </a:prstGeom>
          <a:noFill/>
          <a:ln w="28575" cap="flat" cmpd="sng" algn="ctr">
            <a:solidFill>
              <a:schemeClr val="bg1">
                <a:lumMod val="65000"/>
              </a:schemeClr>
            </a:solidFill>
            <a:prstDash val="solid"/>
            <a:round/>
            <a:headEnd type="none" w="med" len="med"/>
            <a:tailEnd type="none" w="med" len="med"/>
          </a:ln>
          <a:effectLst/>
          <a:extLst/>
        </p:spPr>
        <p:txBody>
          <a:bodyPr/>
          <a:lstStyle/>
          <a:p>
            <a:pPr defTabSz="914400" eaLnBrk="0" hangingPunct="0">
              <a:defRPr/>
            </a:pPr>
            <a:endParaRPr lang="fr-FR" sz="2400" b="1">
              <a:solidFill>
                <a:srgbClr val="000000"/>
              </a:solidFill>
              <a:latin typeface="+mn-lt"/>
              <a:cs typeface="+mn-cs"/>
            </a:endParaRPr>
          </a:p>
        </p:txBody>
      </p:sp>
      <p:sp>
        <p:nvSpPr>
          <p:cNvPr id="10" name="Rectangle 9"/>
          <p:cNvSpPr/>
          <p:nvPr/>
        </p:nvSpPr>
        <p:spPr bwMode="auto">
          <a:xfrm>
            <a:off x="134938" y="622300"/>
            <a:ext cx="1562100" cy="746125"/>
          </a:xfrm>
          <a:prstGeom prst="rect">
            <a:avLst/>
          </a:prstGeom>
          <a:solidFill>
            <a:srgbClr val="E0EBF6"/>
          </a:solidFill>
          <a:ln w="19050" cap="flat" cmpd="sng" algn="ctr">
            <a:solidFill>
              <a:schemeClr val="bg1">
                <a:lumMod val="65000"/>
              </a:schemeClr>
            </a:solidFill>
            <a:prstDash val="solid"/>
            <a:round/>
            <a:headEnd type="none" w="med" len="med"/>
            <a:tailEnd type="none" w="med" len="med"/>
          </a:ln>
          <a:effectLst/>
          <a:extLst/>
        </p:spPr>
        <p:txBody>
          <a:bodyPr/>
          <a:lstStyle/>
          <a:p>
            <a:pPr algn="ctr" defTabSz="914400" eaLnBrk="0" hangingPunct="0">
              <a:defRPr/>
            </a:pPr>
            <a:r>
              <a:rPr lang="fr-FR" sz="2200" b="1" dirty="0">
                <a:solidFill>
                  <a:srgbClr val="000090"/>
                </a:solidFill>
                <a:latin typeface="+mn-lt"/>
                <a:cs typeface="+mn-cs"/>
              </a:rPr>
              <a:t>France</a:t>
            </a:r>
          </a:p>
          <a:p>
            <a:pPr algn="ctr" defTabSz="914400" eaLnBrk="0" hangingPunct="0">
              <a:defRPr/>
            </a:pPr>
            <a:r>
              <a:rPr lang="fr-FR" sz="2200" b="1" dirty="0">
                <a:solidFill>
                  <a:srgbClr val="000090"/>
                </a:solidFill>
                <a:latin typeface="+mn-lt"/>
                <a:cs typeface="+mn-cs"/>
              </a:rPr>
              <a:t>Prospectif</a:t>
            </a:r>
          </a:p>
        </p:txBody>
      </p:sp>
      <p:sp>
        <p:nvSpPr>
          <p:cNvPr id="11" name="Ellipse 10"/>
          <p:cNvSpPr>
            <a:spLocks noChangeArrowheads="1"/>
          </p:cNvSpPr>
          <p:nvPr/>
        </p:nvSpPr>
        <p:spPr bwMode="auto">
          <a:xfrm>
            <a:off x="4281488" y="4419600"/>
            <a:ext cx="4646612" cy="1123950"/>
          </a:xfrm>
          <a:prstGeom prst="ellipse">
            <a:avLst/>
          </a:prstGeom>
          <a:noFill/>
          <a:ln w="28575">
            <a:solidFill>
              <a:srgbClr val="000090"/>
            </a:solidFill>
            <a:round/>
            <a:headEnd/>
            <a:tailEnd/>
          </a:ln>
        </p:spPr>
        <p:txBody>
          <a:bodyPr/>
          <a:lstStyle/>
          <a:p>
            <a:pPr defTabSz="914400" eaLnBrk="0" hangingPunct="0"/>
            <a:endParaRPr lang="fr-FR" sz="2400" b="1">
              <a:solidFill>
                <a:srgbClr val="000000"/>
              </a:solidFill>
            </a:endParaRPr>
          </a:p>
        </p:txBody>
      </p:sp>
      <p:sp>
        <p:nvSpPr>
          <p:cNvPr id="16" name="Ellipse 15"/>
          <p:cNvSpPr>
            <a:spLocks noChangeArrowheads="1"/>
          </p:cNvSpPr>
          <p:nvPr/>
        </p:nvSpPr>
        <p:spPr bwMode="auto">
          <a:xfrm>
            <a:off x="4433888" y="5568950"/>
            <a:ext cx="4646612" cy="841375"/>
          </a:xfrm>
          <a:prstGeom prst="ellipse">
            <a:avLst/>
          </a:prstGeom>
          <a:noFill/>
          <a:ln w="28575">
            <a:solidFill>
              <a:srgbClr val="FF0000"/>
            </a:solidFill>
            <a:round/>
            <a:headEnd/>
            <a:tailEnd/>
          </a:ln>
        </p:spPr>
        <p:txBody>
          <a:bodyPr/>
          <a:lstStyle/>
          <a:p>
            <a:pPr defTabSz="914400" eaLnBrk="0" hangingPunct="0"/>
            <a:endParaRPr lang="fr-FR" sz="2400" b="1">
              <a:solidFill>
                <a:srgbClr val="000000"/>
              </a:solidFill>
            </a:endParaRPr>
          </a:p>
        </p:txBody>
      </p:sp>
    </p:spTree>
    <p:extLst>
      <p:ext uri="{BB962C8B-B14F-4D97-AF65-F5344CB8AC3E}">
        <p14:creationId xmlns:p14="http://schemas.microsoft.com/office/powerpoint/2010/main" val="1907413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PAVM et BLSE</a:t>
            </a:r>
            <a:endParaRPr lang="fr-FR" dirty="0"/>
          </a:p>
        </p:txBody>
      </p:sp>
      <p:sp>
        <p:nvSpPr>
          <p:cNvPr id="3" name="Espace réservé du contenu 2"/>
          <p:cNvSpPr>
            <a:spLocks noGrp="1"/>
          </p:cNvSpPr>
          <p:nvPr>
            <p:ph idx="1"/>
          </p:nvPr>
        </p:nvSpPr>
        <p:spPr/>
        <p:txBody>
          <a:bodyPr/>
          <a:lstStyle/>
          <a:p>
            <a:r>
              <a:rPr lang="fr-FR" dirty="0" err="1" smtClean="0"/>
              <a:t>Monocentrique</a:t>
            </a:r>
            <a:r>
              <a:rPr lang="fr-FR" dirty="0" smtClean="0"/>
              <a:t> Dijon 01/2016-10/2013</a:t>
            </a:r>
          </a:p>
          <a:p>
            <a:pPr lvl="1"/>
            <a:r>
              <a:rPr lang="fr-FR" dirty="0" smtClean="0"/>
              <a:t>6007 patients dont 3439 en VM, Dépistage entrée puis 1/</a:t>
            </a:r>
            <a:r>
              <a:rPr lang="fr-FR" dirty="0" err="1" smtClean="0"/>
              <a:t>sem</a:t>
            </a:r>
            <a:endParaRPr lang="fr-FR" dirty="0" smtClean="0"/>
          </a:p>
          <a:p>
            <a:pPr lvl="1"/>
            <a:r>
              <a:rPr lang="fr-FR" dirty="0" smtClean="0"/>
              <a:t>612 avec PAVM</a:t>
            </a:r>
          </a:p>
          <a:p>
            <a:pPr lvl="2"/>
            <a:r>
              <a:rPr lang="fr-FR" dirty="0" smtClean="0"/>
              <a:t>Portage BLSE: 6,8% dont 55% à l’admission</a:t>
            </a:r>
          </a:p>
          <a:p>
            <a:pPr lvl="1"/>
            <a:r>
              <a:rPr lang="fr-FR" dirty="0" smtClean="0"/>
              <a:t>20 PAVM à BLSE dont 17 chez colonisés vs 3 non colonisés (p&lt;0,01)</a:t>
            </a:r>
          </a:p>
          <a:p>
            <a:pPr lvl="2"/>
            <a:r>
              <a:rPr lang="fr-FR" dirty="0" smtClean="0"/>
              <a:t>VVP 41,5 / VPN 99,4</a:t>
            </a:r>
          </a:p>
          <a:p>
            <a:r>
              <a:rPr lang="fr-FR" dirty="0" smtClean="0"/>
              <a:t>Mais, donnée manquante: </a:t>
            </a:r>
          </a:p>
          <a:p>
            <a:pPr lvl="1"/>
            <a:r>
              <a:rPr lang="fr-FR" dirty="0" smtClean="0"/>
              <a:t>Niveau de colonisation de l’ensemble de la cohorte ?</a:t>
            </a:r>
          </a:p>
          <a:p>
            <a:pPr lvl="2"/>
            <a:r>
              <a:rPr lang="fr-FR" dirty="0" smtClean="0"/>
              <a:t>Proportion de PAVM à </a:t>
            </a:r>
            <a:r>
              <a:rPr lang="fr-FR" dirty="0" smtClean="0"/>
              <a:t>BLSE </a:t>
            </a:r>
            <a:r>
              <a:rPr lang="fr-FR" dirty="0" smtClean="0"/>
              <a:t>parmi les patients colonisés à </a:t>
            </a:r>
            <a:r>
              <a:rPr lang="fr-FR" dirty="0" smtClean="0"/>
              <a:t>BLSE</a:t>
            </a:r>
            <a:endParaRPr lang="fr-FR" dirty="0"/>
          </a:p>
        </p:txBody>
      </p:sp>
      <p:sp>
        <p:nvSpPr>
          <p:cNvPr id="4" name="Rectangle 4"/>
          <p:cNvSpPr>
            <a:spLocks noChangeArrowheads="1"/>
          </p:cNvSpPr>
          <p:nvPr/>
        </p:nvSpPr>
        <p:spPr bwMode="auto">
          <a:xfrm>
            <a:off x="5003801" y="6484949"/>
            <a:ext cx="3455988" cy="369332"/>
          </a:xfrm>
          <a:prstGeom prst="rect">
            <a:avLst/>
          </a:prstGeom>
          <a:solidFill>
            <a:srgbClr val="66FF66"/>
          </a:solidFill>
        </p:spPr>
        <p:txBody>
          <a:bodyPr wrap="square" rtlCol="0">
            <a:spAutoFit/>
          </a:bodyPr>
          <a:lstStyle/>
          <a:p>
            <a:pPr marL="109537" eaLnBrk="0" hangingPunct="0">
              <a:buClr>
                <a:schemeClr val="accent1"/>
              </a:buClr>
              <a:buSzPct val="68000"/>
              <a:buFont typeface="Wingdings 3" pitchFamily="18" charset="2"/>
              <a:buNone/>
            </a:pPr>
            <a:r>
              <a:rPr lang="fr-FR" b="1" dirty="0" err="1">
                <a:latin typeface="Calibri" pitchFamily="34" charset="0"/>
                <a:cs typeface="Calibri" panose="020F0502020204030204" pitchFamily="34" charset="0"/>
              </a:rPr>
              <a:t>Bruyere</a:t>
            </a:r>
            <a:r>
              <a:rPr lang="fr-FR" b="1" dirty="0">
                <a:latin typeface="Calibri" pitchFamily="34" charset="0"/>
                <a:cs typeface="Calibri" panose="020F0502020204030204" pitchFamily="34" charset="0"/>
              </a:rPr>
              <a:t> </a:t>
            </a:r>
            <a:r>
              <a:rPr lang="fr-FR" b="1" dirty="0" smtClean="0">
                <a:latin typeface="Calibri" pitchFamily="34" charset="0"/>
                <a:cs typeface="Calibri" panose="020F0502020204030204" pitchFamily="34" charset="0"/>
              </a:rPr>
              <a:t>CCM </a:t>
            </a:r>
            <a:r>
              <a:rPr lang="fr-FR" b="1" dirty="0">
                <a:latin typeface="Calibri" pitchFamily="34" charset="0"/>
                <a:cs typeface="Calibri" panose="020F0502020204030204" pitchFamily="34" charset="0"/>
              </a:rPr>
              <a:t>2016; 44: 699</a:t>
            </a:r>
          </a:p>
        </p:txBody>
      </p:sp>
    </p:spTree>
    <p:extLst>
      <p:ext uri="{BB962C8B-B14F-4D97-AF65-F5344CB8AC3E}">
        <p14:creationId xmlns:p14="http://schemas.microsoft.com/office/powerpoint/2010/main" val="2056523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394913A-0E2E-4F50-8741-14CCE46AEC97}"/>
              </a:ext>
            </a:extLst>
          </p:cNvPr>
          <p:cNvSpPr>
            <a:spLocks noGrp="1"/>
          </p:cNvSpPr>
          <p:nvPr>
            <p:ph type="title"/>
          </p:nvPr>
        </p:nvSpPr>
        <p:spPr/>
        <p:txBody>
          <a:bodyPr/>
          <a:lstStyle/>
          <a:p>
            <a:r>
              <a:rPr lang="fr-FR" dirty="0" smtClean="0"/>
              <a:t>L’infection par BLSE, mais pas le portage, </a:t>
            </a:r>
            <a:br>
              <a:rPr lang="fr-FR" dirty="0" smtClean="0"/>
            </a:br>
            <a:r>
              <a:rPr lang="fr-FR" dirty="0" smtClean="0"/>
              <a:t>accroît le risque de décès en USI</a:t>
            </a:r>
            <a:endParaRPr lang="fr-FR" dirty="0"/>
          </a:p>
        </p:txBody>
      </p:sp>
      <p:sp>
        <p:nvSpPr>
          <p:cNvPr id="3" name="Espace réservé du contenu 2">
            <a:extLst>
              <a:ext uri="{FF2B5EF4-FFF2-40B4-BE49-F238E27FC236}">
                <a16:creationId xmlns="" xmlns:a16="http://schemas.microsoft.com/office/drawing/2014/main" id="{B20B9800-8679-402D-BE86-0F600BA9B457}"/>
              </a:ext>
            </a:extLst>
          </p:cNvPr>
          <p:cNvSpPr>
            <a:spLocks noGrp="1"/>
          </p:cNvSpPr>
          <p:nvPr>
            <p:ph idx="1"/>
          </p:nvPr>
        </p:nvSpPr>
        <p:spPr>
          <a:xfrm>
            <a:off x="395536" y="1268760"/>
            <a:ext cx="8229600" cy="4090268"/>
          </a:xfrm>
        </p:spPr>
        <p:txBody>
          <a:bodyPr/>
          <a:lstStyle/>
          <a:p>
            <a:r>
              <a:rPr lang="fr-FR" sz="2000" dirty="0" smtClean="0"/>
              <a:t>Étude observationnelle sur 17 ans : 11/1996 – 12/2013 (17 USI, France) </a:t>
            </a:r>
          </a:p>
          <a:p>
            <a:r>
              <a:rPr lang="fr-FR" sz="2000" dirty="0" smtClean="0"/>
              <a:t>16 734 patients   séjour ≥ 24 h en USI</a:t>
            </a:r>
          </a:p>
          <a:p>
            <a:r>
              <a:rPr lang="fr-FR" sz="2000" dirty="0" smtClean="0"/>
              <a:t>594 patients colonisés par </a:t>
            </a:r>
            <a:r>
              <a:rPr lang="fr-FR" sz="2000" dirty="0" smtClean="0"/>
              <a:t>BLSE</a:t>
            </a:r>
            <a:endParaRPr lang="fr-FR" sz="2000" dirty="0" smtClean="0"/>
          </a:p>
          <a:p>
            <a:pPr lvl="1"/>
            <a:r>
              <a:rPr lang="fr-FR" sz="1800" dirty="0" smtClean="0"/>
              <a:t>496 porteurs de </a:t>
            </a:r>
            <a:r>
              <a:rPr lang="fr-FR" sz="1800" dirty="0" smtClean="0"/>
              <a:t>BLSE </a:t>
            </a:r>
            <a:r>
              <a:rPr lang="fr-FR" sz="1800" dirty="0" smtClean="0"/>
              <a:t>sans infections</a:t>
            </a:r>
          </a:p>
          <a:p>
            <a:pPr lvl="1"/>
            <a:r>
              <a:rPr lang="fr-FR" sz="1800" dirty="0" smtClean="0"/>
              <a:t>98 porteurs de </a:t>
            </a:r>
            <a:r>
              <a:rPr lang="fr-FR" sz="1800" dirty="0" smtClean="0"/>
              <a:t>BLSE </a:t>
            </a:r>
            <a:r>
              <a:rPr lang="fr-FR" sz="1800" dirty="0" smtClean="0"/>
              <a:t>avec ≥ 1 infections durant le séjour en USI</a:t>
            </a:r>
          </a:p>
          <a:p>
            <a:pPr lvl="1"/>
            <a:endParaRPr lang="fr-FR" sz="1800" dirty="0" smtClean="0"/>
          </a:p>
          <a:p>
            <a:pPr lvl="1"/>
            <a:endParaRPr lang="fr-FR" sz="1800" dirty="0"/>
          </a:p>
        </p:txBody>
      </p:sp>
      <p:sp>
        <p:nvSpPr>
          <p:cNvPr id="5" name="Espace réservé du texte 4">
            <a:extLst>
              <a:ext uri="{FF2B5EF4-FFF2-40B4-BE49-F238E27FC236}">
                <a16:creationId xmlns="" xmlns:a16="http://schemas.microsoft.com/office/drawing/2014/main" id="{B66ADB06-C392-40CD-BB2E-485C819413A4}"/>
              </a:ext>
            </a:extLst>
          </p:cNvPr>
          <p:cNvSpPr>
            <a:spLocks noGrp="1"/>
          </p:cNvSpPr>
          <p:nvPr>
            <p:ph type="body" sz="quarter" idx="4294967295"/>
          </p:nvPr>
        </p:nvSpPr>
        <p:spPr>
          <a:xfrm>
            <a:off x="5003800" y="6459538"/>
            <a:ext cx="3384624" cy="368300"/>
          </a:xfrm>
          <a:prstGeom prst="rect">
            <a:avLst/>
          </a:prstGeom>
          <a:solidFill>
            <a:srgbClr val="66FF66"/>
          </a:solidFill>
        </p:spPr>
        <p:txBody>
          <a:bodyPr wrap="square" rtlCol="0">
            <a:spAutoFit/>
          </a:bodyPr>
          <a:lstStyle/>
          <a:p>
            <a:pPr marL="109537" indent="0">
              <a:spcBef>
                <a:spcPct val="0"/>
              </a:spcBef>
              <a:buNone/>
            </a:pPr>
            <a:r>
              <a:rPr lang="nl-NL" sz="1800" b="1" dirty="0" smtClean="0">
                <a:cs typeface="Calibri" panose="020F0502020204030204" pitchFamily="34" charset="0"/>
              </a:rPr>
              <a:t>Barbier JAC </a:t>
            </a:r>
            <a:r>
              <a:rPr lang="nl-NL" sz="1800" b="1" dirty="0">
                <a:cs typeface="Calibri" panose="020F0502020204030204" pitchFamily="34" charset="0"/>
              </a:rPr>
              <a:t>2016; 71: 1088–97</a:t>
            </a:r>
            <a:r>
              <a:rPr lang="fr-FR" sz="1800" b="1" dirty="0">
                <a:cs typeface="Calibri" panose="020F0502020204030204" pitchFamily="34" charset="0"/>
              </a:rPr>
              <a:t>.</a:t>
            </a:r>
            <a:endParaRPr lang="nl-NL" sz="1800" b="1" dirty="0">
              <a:cs typeface="Calibri" panose="020F0502020204030204" pitchFamily="34" charset="0"/>
            </a:endParaRPr>
          </a:p>
        </p:txBody>
      </p:sp>
      <p:graphicFrame>
        <p:nvGraphicFramePr>
          <p:cNvPr id="13" name="Tableau 12">
            <a:extLst>
              <a:ext uri="{FF2B5EF4-FFF2-40B4-BE49-F238E27FC236}">
                <a16:creationId xmlns="" xmlns:a16="http://schemas.microsoft.com/office/drawing/2014/main" id="{EF151F3B-8F54-497F-8278-F59AEBF8F4B0}"/>
              </a:ext>
            </a:extLst>
          </p:cNvPr>
          <p:cNvGraphicFramePr>
            <a:graphicFrameLocks noGrp="1"/>
          </p:cNvGraphicFramePr>
          <p:nvPr>
            <p:extLst>
              <p:ext uri="{D42A27DB-BD31-4B8C-83A1-F6EECF244321}">
                <p14:modId xmlns:p14="http://schemas.microsoft.com/office/powerpoint/2010/main" val="3859456458"/>
              </p:ext>
            </p:extLst>
          </p:nvPr>
        </p:nvGraphicFramePr>
        <p:xfrm>
          <a:off x="1187624" y="3212976"/>
          <a:ext cx="6315457" cy="3011800"/>
        </p:xfrm>
        <a:graphic>
          <a:graphicData uri="http://schemas.openxmlformats.org/drawingml/2006/table">
            <a:tbl>
              <a:tblPr firstRow="1" bandRow="1">
                <a:tableStyleId>{00A15C55-8517-42AA-B614-E9B94910E393}</a:tableStyleId>
              </a:tblPr>
              <a:tblGrid>
                <a:gridCol w="4532059">
                  <a:extLst>
                    <a:ext uri="{9D8B030D-6E8A-4147-A177-3AD203B41FA5}">
                      <a16:colId xmlns="" xmlns:a16="http://schemas.microsoft.com/office/drawing/2014/main" val="4060333587"/>
                    </a:ext>
                  </a:extLst>
                </a:gridCol>
                <a:gridCol w="943293"/>
                <a:gridCol w="840105">
                  <a:extLst>
                    <a:ext uri="{9D8B030D-6E8A-4147-A177-3AD203B41FA5}">
                      <a16:colId xmlns="" xmlns:a16="http://schemas.microsoft.com/office/drawing/2014/main" val="2914575435"/>
                    </a:ext>
                  </a:extLst>
                </a:gridCol>
              </a:tblGrid>
              <a:tr h="3600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Analyse multivariée du risque de DC en réa à J28</a:t>
                      </a:r>
                      <a:endParaRPr kumimoji="0" lang="fr-FR"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txBody>
                  <a:tcPr>
                    <a:solidFill>
                      <a:srgbClr val="FFD500"/>
                    </a:solidFill>
                  </a:tcPr>
                </a:tc>
                <a:tc>
                  <a:txBody>
                    <a:bodyPr/>
                    <a:lstStyle/>
                    <a:p>
                      <a:r>
                        <a:rPr lang="fr-FR" sz="1600" b="1" dirty="0" err="1" smtClean="0">
                          <a:solidFill>
                            <a:srgbClr val="283583"/>
                          </a:solidFill>
                          <a:latin typeface="Calibri" panose="020F0502020204030204" pitchFamily="34" charset="0"/>
                          <a:cs typeface="Calibri" panose="020F0502020204030204" pitchFamily="34" charset="0"/>
                        </a:rPr>
                        <a:t>cCSHR</a:t>
                      </a:r>
                      <a:endParaRPr lang="fr-FR" sz="1600" b="1" dirty="0">
                        <a:solidFill>
                          <a:srgbClr val="283583"/>
                        </a:solidFill>
                        <a:latin typeface="Calibri" panose="020F0502020204030204" pitchFamily="34" charset="0"/>
                        <a:cs typeface="Calibri" panose="020F0502020204030204" pitchFamily="34" charset="0"/>
                      </a:endParaRPr>
                    </a:p>
                  </a:txBody>
                  <a:tcPr>
                    <a:solidFill>
                      <a:srgbClr val="FFD500"/>
                    </a:solidFill>
                  </a:tcPr>
                </a:tc>
                <a:tc>
                  <a:txBody>
                    <a:bodyPr/>
                    <a:lstStyle/>
                    <a:p>
                      <a:r>
                        <a:rPr lang="fr-FR" sz="1600" b="1" dirty="0">
                          <a:solidFill>
                            <a:srgbClr val="283583"/>
                          </a:solidFill>
                          <a:latin typeface="Calibri" panose="020F0502020204030204" pitchFamily="34" charset="0"/>
                          <a:cs typeface="Calibri" panose="020F0502020204030204" pitchFamily="34" charset="0"/>
                        </a:rPr>
                        <a:t>p</a:t>
                      </a:r>
                    </a:p>
                  </a:txBody>
                  <a:tcPr>
                    <a:solidFill>
                      <a:srgbClr val="FFD500"/>
                    </a:solidFill>
                  </a:tcPr>
                </a:tc>
                <a:extLst>
                  <a:ext uri="{0D108BD9-81ED-4DB2-BD59-A6C34878D82A}">
                    <a16:rowId xmlns="" xmlns:a16="http://schemas.microsoft.com/office/drawing/2014/main" val="2467608465"/>
                  </a:ext>
                </a:extLst>
              </a:tr>
              <a:tr h="693775">
                <a:tc>
                  <a:txBody>
                    <a:bodyPr/>
                    <a:lstStyle/>
                    <a:p>
                      <a:r>
                        <a:rPr lang="fr-FR" sz="1600" dirty="0" smtClean="0">
                          <a:latin typeface="Calibri" panose="020F0502020204030204" pitchFamily="34" charset="0"/>
                          <a:cs typeface="Calibri" panose="020F0502020204030204" pitchFamily="34" charset="0"/>
                        </a:rPr>
                        <a:t>Maladie chronique: </a:t>
                      </a:r>
                    </a:p>
                    <a:p>
                      <a:r>
                        <a:rPr lang="fr-FR" sz="1600" dirty="0" smtClean="0">
                          <a:latin typeface="Calibri" panose="020F0502020204030204" pitchFamily="34" charset="0"/>
                          <a:cs typeface="Calibri" panose="020F0502020204030204" pitchFamily="34" charset="0"/>
                        </a:rPr>
                        <a:t>   cardiaque</a:t>
                      </a:r>
                    </a:p>
                    <a:p>
                      <a:r>
                        <a:rPr lang="fr-FR" sz="1600" dirty="0" smtClean="0">
                          <a:latin typeface="Calibri" panose="020F0502020204030204" pitchFamily="34" charset="0"/>
                          <a:cs typeface="Calibri" panose="020F0502020204030204" pitchFamily="34" charset="0"/>
                        </a:rPr>
                        <a:t>   hépatique</a:t>
                      </a:r>
                      <a:endParaRPr lang="fr-FR" sz="1600" dirty="0">
                        <a:latin typeface="Calibri" panose="020F0502020204030204" pitchFamily="34" charset="0"/>
                        <a:cs typeface="Calibri" panose="020F0502020204030204" pitchFamily="34" charset="0"/>
                      </a:endParaRPr>
                    </a:p>
                  </a:txBody>
                  <a:tcPr/>
                </a:tc>
                <a:tc>
                  <a:txBody>
                    <a:bodyPr/>
                    <a:lstStyle/>
                    <a:p>
                      <a:endParaRPr lang="fr-FR" sz="1600" dirty="0" smtClean="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1,124</a:t>
                      </a:r>
                    </a:p>
                    <a:p>
                      <a:r>
                        <a:rPr lang="fr-FR" sz="1600" dirty="0" smtClean="0">
                          <a:latin typeface="Calibri" panose="020F0502020204030204" pitchFamily="34" charset="0"/>
                          <a:cs typeface="Calibri" panose="020F0502020204030204" pitchFamily="34" charset="0"/>
                        </a:rPr>
                        <a:t>1,269</a:t>
                      </a:r>
                      <a:endParaRPr lang="fr-FR" sz="1600" dirty="0">
                        <a:latin typeface="Calibri" panose="020F0502020204030204" pitchFamily="34" charset="0"/>
                        <a:cs typeface="Calibri" panose="020F0502020204030204" pitchFamily="34" charset="0"/>
                      </a:endParaRPr>
                    </a:p>
                  </a:txBody>
                  <a:tcPr/>
                </a:tc>
                <a:tc>
                  <a:txBody>
                    <a:bodyPr/>
                    <a:lstStyle/>
                    <a:p>
                      <a:endParaRPr lang="fr-FR" sz="1600" dirty="0" smtClean="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0,046</a:t>
                      </a:r>
                      <a:endParaRPr lang="fr-FR" sz="1600" dirty="0">
                        <a:latin typeface="Calibri" panose="020F0502020204030204" pitchFamily="34" charset="0"/>
                        <a:cs typeface="Calibri" panose="020F0502020204030204" pitchFamily="34" charset="0"/>
                      </a:endParaRPr>
                    </a:p>
                    <a:p>
                      <a:r>
                        <a:rPr lang="fr-FR" sz="1600" dirty="0" smtClean="0">
                          <a:latin typeface="Calibri" panose="020F0502020204030204" pitchFamily="34" charset="0"/>
                          <a:cs typeface="Calibri" panose="020F0502020204030204" pitchFamily="34" charset="0"/>
                        </a:rPr>
                        <a:t>0,0005</a:t>
                      </a:r>
                      <a:endParaRPr lang="fr-FR" sz="16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2121004407"/>
                  </a:ext>
                </a:extLst>
              </a:tr>
              <a:tr h="693775">
                <a:tc>
                  <a:txBody>
                    <a:bodyPr/>
                    <a:lstStyle/>
                    <a:p>
                      <a:r>
                        <a:rPr lang="fr-FR" sz="1600" dirty="0" smtClean="0">
                          <a:latin typeface="Calibri" panose="020F0502020204030204" pitchFamily="34" charset="0"/>
                          <a:cs typeface="Calibri" panose="020F0502020204030204" pitchFamily="34" charset="0"/>
                        </a:rPr>
                        <a:t>IGSII</a:t>
                      </a:r>
                    </a:p>
                    <a:p>
                      <a:r>
                        <a:rPr lang="fr-FR" sz="1600" dirty="0" smtClean="0">
                          <a:latin typeface="Calibri" panose="020F0502020204030204" pitchFamily="34" charset="0"/>
                          <a:cs typeface="Calibri" panose="020F0502020204030204" pitchFamily="34" charset="0"/>
                        </a:rPr>
                        <a:t>Admission pour overdose (protecteur)</a:t>
                      </a:r>
                    </a:p>
                    <a:p>
                      <a:r>
                        <a:rPr lang="fr-FR" sz="1600" dirty="0" smtClean="0">
                          <a:latin typeface="Calibri" panose="020F0502020204030204" pitchFamily="34" charset="0"/>
                          <a:cs typeface="Calibri" panose="020F0502020204030204" pitchFamily="34" charset="0"/>
                        </a:rPr>
                        <a:t>Signes </a:t>
                      </a:r>
                      <a:r>
                        <a:rPr lang="fr-FR" sz="1600" dirty="0">
                          <a:latin typeface="Calibri" panose="020F0502020204030204" pitchFamily="34" charset="0"/>
                          <a:cs typeface="Calibri" panose="020F0502020204030204" pitchFamily="34" charset="0"/>
                        </a:rPr>
                        <a:t>cliniques sévères </a:t>
                      </a:r>
                      <a:r>
                        <a:rPr lang="fr-FR" sz="1600" dirty="0" smtClean="0">
                          <a:latin typeface="Calibri" panose="020F0502020204030204" pitchFamily="34" charset="0"/>
                          <a:cs typeface="Calibri" panose="020F0502020204030204" pitchFamily="34" charset="0"/>
                        </a:rPr>
                        <a:t>(SDRA, choc, coma, trauma)</a:t>
                      </a:r>
                      <a:endParaRPr lang="fr-FR" sz="1600" dirty="0">
                        <a:latin typeface="Calibri" panose="020F0502020204030204" pitchFamily="34" charset="0"/>
                        <a:cs typeface="Calibri" panose="020F0502020204030204" pitchFamily="34" charset="0"/>
                      </a:endParaRPr>
                    </a:p>
                  </a:txBody>
                  <a:tcPr/>
                </a:tc>
                <a:tc>
                  <a:txBody>
                    <a:bodyPr/>
                    <a:lstStyle/>
                    <a:p>
                      <a:r>
                        <a:rPr lang="fr-FR" sz="1600" dirty="0" smtClean="0">
                          <a:latin typeface="Calibri" panose="020F0502020204030204" pitchFamily="34" charset="0"/>
                          <a:cs typeface="Calibri" panose="020F0502020204030204" pitchFamily="34" charset="0"/>
                        </a:rPr>
                        <a:t>1,044</a:t>
                      </a:r>
                    </a:p>
                    <a:p>
                      <a:r>
                        <a:rPr lang="fr-FR" sz="1600" dirty="0" smtClean="0">
                          <a:latin typeface="Calibri" panose="020F0502020204030204" pitchFamily="34" charset="0"/>
                          <a:cs typeface="Calibri" panose="020F0502020204030204" pitchFamily="34" charset="0"/>
                        </a:rPr>
                        <a:t>0,282</a:t>
                      </a:r>
                    </a:p>
                    <a:p>
                      <a:r>
                        <a:rPr lang="fr-FR" sz="1600" dirty="0" smtClean="0">
                          <a:latin typeface="Calibri" panose="020F0502020204030204" pitchFamily="34" charset="0"/>
                          <a:cs typeface="Calibri" panose="020F0502020204030204" pitchFamily="34" charset="0"/>
                        </a:rPr>
                        <a:t>1,24à1,5</a:t>
                      </a:r>
                      <a:endParaRPr lang="fr-FR" sz="1600" dirty="0">
                        <a:latin typeface="Calibri" panose="020F0502020204030204" pitchFamily="34" charset="0"/>
                        <a:cs typeface="Calibri" panose="020F0502020204030204" pitchFamily="34" charset="0"/>
                      </a:endParaRPr>
                    </a:p>
                  </a:txBody>
                  <a:tcPr/>
                </a:tc>
                <a:tc>
                  <a:txBody>
                    <a:bodyPr/>
                    <a:lstStyle/>
                    <a:p>
                      <a:r>
                        <a:rPr lang="fr-FR" sz="1600" dirty="0">
                          <a:latin typeface="Calibri" panose="020F0502020204030204" pitchFamily="34" charset="0"/>
                          <a:cs typeface="Calibri" panose="020F0502020204030204" pitchFamily="34" charset="0"/>
                        </a:rPr>
                        <a:t>&lt; </a:t>
                      </a:r>
                      <a:r>
                        <a:rPr lang="fr-FR" sz="1600" dirty="0" smtClean="0">
                          <a:latin typeface="Calibri" panose="020F0502020204030204" pitchFamily="34" charset="0"/>
                          <a:cs typeface="Calibri" panose="020F0502020204030204" pitchFamily="34" charset="0"/>
                        </a:rPr>
                        <a:t>0,001</a:t>
                      </a:r>
                    </a:p>
                    <a:p>
                      <a:r>
                        <a:rPr lang="fr-FR" sz="1600" dirty="0" smtClean="0">
                          <a:latin typeface="Calibri" panose="020F0502020204030204" pitchFamily="34" charset="0"/>
                          <a:cs typeface="Calibri" panose="020F0502020204030204" pitchFamily="34" charset="0"/>
                        </a:rPr>
                        <a:t>&lt;10-4</a:t>
                      </a:r>
                    </a:p>
                    <a:p>
                      <a:r>
                        <a:rPr lang="fr-FR" sz="1600" dirty="0" smtClean="0">
                          <a:latin typeface="Calibri" panose="020F0502020204030204" pitchFamily="34" charset="0"/>
                          <a:cs typeface="Calibri" panose="020F0502020204030204" pitchFamily="34" charset="0"/>
                        </a:rPr>
                        <a:t>&lt;10-4</a:t>
                      </a:r>
                      <a:endParaRPr lang="fr-FR" sz="16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636331909"/>
                  </a:ext>
                </a:extLst>
              </a:tr>
              <a:tr h="265152">
                <a:tc>
                  <a:txBody>
                    <a:bodyPr/>
                    <a:lstStyle/>
                    <a:p>
                      <a:r>
                        <a:rPr lang="fr-FR" sz="1600" dirty="0">
                          <a:latin typeface="Calibri" panose="020F0502020204030204" pitchFamily="34" charset="0"/>
                          <a:cs typeface="Calibri" panose="020F0502020204030204" pitchFamily="34" charset="0"/>
                        </a:rPr>
                        <a:t>SOFA &gt; 2 </a:t>
                      </a:r>
                    </a:p>
                  </a:txBody>
                  <a:tcPr/>
                </a:tc>
                <a:tc>
                  <a:txBody>
                    <a:bodyPr/>
                    <a:lstStyle/>
                    <a:p>
                      <a:r>
                        <a:rPr lang="fr-FR" sz="1600" dirty="0" smtClean="0">
                          <a:latin typeface="Calibri" panose="020F0502020204030204" pitchFamily="34" charset="0"/>
                          <a:cs typeface="Calibri" panose="020F0502020204030204" pitchFamily="34" charset="0"/>
                        </a:rPr>
                        <a:t>1,36à2,1</a:t>
                      </a:r>
                      <a:endParaRPr lang="fr-FR" sz="1600" dirty="0">
                        <a:latin typeface="Calibri" panose="020F0502020204030204" pitchFamily="34" charset="0"/>
                        <a:cs typeface="Calibri" panose="020F0502020204030204" pitchFamily="34" charset="0"/>
                      </a:endParaRPr>
                    </a:p>
                  </a:txBody>
                  <a:tcPr/>
                </a:tc>
                <a:tc>
                  <a:txBody>
                    <a:bodyPr/>
                    <a:lstStyle/>
                    <a:p>
                      <a:r>
                        <a:rPr lang="fr-FR" sz="1600" dirty="0" smtClean="0">
                          <a:latin typeface="Calibri" panose="020F0502020204030204" pitchFamily="34" charset="0"/>
                          <a:cs typeface="Calibri" panose="020F0502020204030204" pitchFamily="34" charset="0"/>
                        </a:rPr>
                        <a:t>&lt;10-4</a:t>
                      </a:r>
                      <a:endParaRPr lang="fr-FR" sz="16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4036139318"/>
                  </a:ext>
                </a:extLst>
              </a:tr>
              <a:tr h="211479">
                <a:tc>
                  <a:txBody>
                    <a:bodyPr/>
                    <a:lstStyle/>
                    <a:p>
                      <a:r>
                        <a:rPr lang="fr-FR" sz="1600" dirty="0" err="1" smtClean="0">
                          <a:latin typeface="Calibri" panose="020F0502020204030204" pitchFamily="34" charset="0"/>
                          <a:cs typeface="Calibri" panose="020F0502020204030204" pitchFamily="34" charset="0"/>
                        </a:rPr>
                        <a:t>Lata</a:t>
                      </a:r>
                      <a:endParaRPr lang="fr-FR" sz="1600" dirty="0">
                        <a:latin typeface="Calibri" panose="020F0502020204030204" pitchFamily="34" charset="0"/>
                        <a:cs typeface="Calibri" panose="020F0502020204030204" pitchFamily="34" charset="0"/>
                      </a:endParaRPr>
                    </a:p>
                  </a:txBody>
                  <a:tcPr/>
                </a:tc>
                <a:tc>
                  <a:txBody>
                    <a:bodyPr/>
                    <a:lstStyle/>
                    <a:p>
                      <a:r>
                        <a:rPr lang="fr-FR" sz="1600" dirty="0" smtClean="0">
                          <a:latin typeface="Calibri" panose="020F0502020204030204" pitchFamily="34" charset="0"/>
                          <a:cs typeface="Calibri" panose="020F0502020204030204" pitchFamily="34" charset="0"/>
                        </a:rPr>
                        <a:t>4,03</a:t>
                      </a:r>
                      <a:endParaRPr lang="fr-FR" sz="1600" dirty="0">
                        <a:latin typeface="Calibri" panose="020F0502020204030204" pitchFamily="34" charset="0"/>
                        <a:cs typeface="Calibri" panose="020F0502020204030204" pitchFamily="34" charset="0"/>
                      </a:endParaRPr>
                    </a:p>
                  </a:txBody>
                  <a:tcPr/>
                </a:tc>
                <a:tc>
                  <a:txBody>
                    <a:bodyPr/>
                    <a:lstStyle/>
                    <a:p>
                      <a:r>
                        <a:rPr lang="fr-FR" sz="1600" dirty="0" smtClean="0">
                          <a:latin typeface="Calibri" panose="020F0502020204030204" pitchFamily="34" charset="0"/>
                          <a:cs typeface="Calibri" panose="020F0502020204030204" pitchFamily="34" charset="0"/>
                        </a:rPr>
                        <a:t>&lt;10-4</a:t>
                      </a:r>
                      <a:endParaRPr lang="fr-FR" sz="16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14998757"/>
                  </a:ext>
                </a:extLst>
              </a:tr>
              <a:tr h="159608">
                <a:tc>
                  <a:txBody>
                    <a:bodyPr/>
                    <a:lstStyle/>
                    <a:p>
                      <a:r>
                        <a:rPr lang="fr-FR" sz="1600" dirty="0">
                          <a:latin typeface="Calibri" panose="020F0502020204030204" pitchFamily="34" charset="0"/>
                          <a:cs typeface="Calibri" panose="020F0502020204030204" pitchFamily="34" charset="0"/>
                        </a:rPr>
                        <a:t>Portage de </a:t>
                      </a:r>
                      <a:r>
                        <a:rPr lang="fr-FR" sz="1600" dirty="0" smtClean="0">
                          <a:latin typeface="Calibri" panose="020F0502020204030204" pitchFamily="34" charset="0"/>
                          <a:cs typeface="Calibri" panose="020F0502020204030204" pitchFamily="34" charset="0"/>
                        </a:rPr>
                        <a:t>BLSE </a:t>
                      </a:r>
                      <a:r>
                        <a:rPr lang="fr-FR" sz="1600" dirty="0">
                          <a:latin typeface="Calibri" panose="020F0502020204030204" pitchFamily="34" charset="0"/>
                          <a:cs typeface="Calibri" panose="020F0502020204030204" pitchFamily="34" charset="0"/>
                        </a:rPr>
                        <a:t>avec ≥ 1 infections</a:t>
                      </a:r>
                    </a:p>
                  </a:txBody>
                  <a:tcPr/>
                </a:tc>
                <a:tc>
                  <a:txBody>
                    <a:bodyPr/>
                    <a:lstStyle/>
                    <a:p>
                      <a:endParaRPr lang="fr-FR" sz="1600" dirty="0">
                        <a:latin typeface="Calibri" panose="020F0502020204030204" pitchFamily="34" charset="0"/>
                        <a:cs typeface="Calibri" panose="020F0502020204030204" pitchFamily="34" charset="0"/>
                      </a:endParaRPr>
                    </a:p>
                  </a:txBody>
                  <a:tcPr/>
                </a:tc>
                <a:tc>
                  <a:txBody>
                    <a:bodyPr/>
                    <a:lstStyle/>
                    <a:p>
                      <a:r>
                        <a:rPr lang="fr-FR" sz="1600" dirty="0">
                          <a:latin typeface="Calibri" panose="020F0502020204030204" pitchFamily="34" charset="0"/>
                          <a:cs typeface="Calibri" panose="020F0502020204030204" pitchFamily="34" charset="0"/>
                        </a:rPr>
                        <a:t>&lt; 0,001</a:t>
                      </a:r>
                    </a:p>
                  </a:txBody>
                  <a:tcPr/>
                </a:tc>
              </a:tr>
            </a:tbl>
          </a:graphicData>
        </a:graphic>
      </p:graphicFrame>
    </p:spTree>
    <p:extLst>
      <p:ext uri="{BB962C8B-B14F-4D97-AF65-F5344CB8AC3E}">
        <p14:creationId xmlns:p14="http://schemas.microsoft.com/office/powerpoint/2010/main" val="2082400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contenu 5"/>
          <p:cNvSpPr>
            <a:spLocks noGrp="1"/>
          </p:cNvSpPr>
          <p:nvPr>
            <p:ph idx="1"/>
          </p:nvPr>
        </p:nvSpPr>
        <p:spPr>
          <a:xfrm>
            <a:off x="457200" y="1916113"/>
            <a:ext cx="8229600" cy="4090987"/>
          </a:xfrm>
        </p:spPr>
        <p:txBody>
          <a:bodyPr/>
          <a:lstStyle/>
          <a:p>
            <a:r>
              <a:rPr lang="fr-FR" dirty="0" smtClean="0"/>
              <a:t>A titre personnel:</a:t>
            </a:r>
          </a:p>
          <a:p>
            <a:pPr marL="742950" lvl="1" indent="-285750"/>
            <a:r>
              <a:rPr lang="fr-FR" dirty="0" smtClean="0"/>
              <a:t>Intervenant : </a:t>
            </a:r>
            <a:r>
              <a:rPr lang="fr-FR" dirty="0" err="1" smtClean="0"/>
              <a:t>Basiléa</a:t>
            </a:r>
            <a:r>
              <a:rPr lang="fr-FR" dirty="0" smtClean="0"/>
              <a:t>, </a:t>
            </a:r>
            <a:r>
              <a:rPr lang="fr-FR" dirty="0" err="1" smtClean="0"/>
              <a:t>Gilead</a:t>
            </a:r>
            <a:r>
              <a:rPr lang="fr-FR" dirty="0" smtClean="0"/>
              <a:t>, MSD, Novartis, Pfizer</a:t>
            </a:r>
          </a:p>
          <a:p>
            <a:pPr marL="742950" lvl="1" indent="-285750"/>
            <a:r>
              <a:rPr lang="fr-FR" dirty="0" smtClean="0"/>
              <a:t>Congrès : </a:t>
            </a:r>
            <a:r>
              <a:rPr lang="fr-FR" dirty="0" err="1" smtClean="0"/>
              <a:t>Astellas</a:t>
            </a:r>
            <a:r>
              <a:rPr lang="fr-FR" dirty="0" smtClean="0"/>
              <a:t>, </a:t>
            </a:r>
            <a:r>
              <a:rPr lang="fr-FR" dirty="0" err="1" smtClean="0"/>
              <a:t>Gilead</a:t>
            </a:r>
            <a:r>
              <a:rPr lang="fr-FR" dirty="0" smtClean="0"/>
              <a:t>, MSD, Pfizer</a:t>
            </a:r>
          </a:p>
          <a:p>
            <a:pPr marL="742950" lvl="1" indent="-285750"/>
            <a:r>
              <a:rPr lang="fr-FR" dirty="0" err="1"/>
              <a:t>Board</a:t>
            </a:r>
            <a:r>
              <a:rPr lang="fr-FR" dirty="0"/>
              <a:t>: </a:t>
            </a:r>
            <a:r>
              <a:rPr lang="fr-FR" dirty="0" smtClean="0"/>
              <a:t>MSD</a:t>
            </a:r>
          </a:p>
          <a:p>
            <a:r>
              <a:rPr lang="fr-FR" dirty="0" smtClean="0"/>
              <a:t>Comme dirigeant de la SPILF (partenaires de la SPILF): </a:t>
            </a:r>
          </a:p>
          <a:p>
            <a:pPr marL="742950" lvl="1" indent="-285750"/>
            <a:r>
              <a:rPr lang="fr-FR" dirty="0" smtClean="0"/>
              <a:t>Actuels:</a:t>
            </a:r>
          </a:p>
          <a:p>
            <a:pPr marL="981075" lvl="2" indent="-285750"/>
            <a:r>
              <a:rPr lang="fr-FR" dirty="0" err="1" smtClean="0"/>
              <a:t>Astellas</a:t>
            </a:r>
            <a:r>
              <a:rPr lang="fr-FR" dirty="0" smtClean="0"/>
              <a:t> - Astra Zeneca - </a:t>
            </a:r>
            <a:r>
              <a:rPr lang="fr-FR" dirty="0" err="1" smtClean="0"/>
              <a:t>Basiléa</a:t>
            </a:r>
            <a:r>
              <a:rPr lang="fr-FR" dirty="0" smtClean="0"/>
              <a:t> </a:t>
            </a:r>
            <a:r>
              <a:rPr lang="fr-FR" dirty="0"/>
              <a:t>- Biofilm control </a:t>
            </a:r>
            <a:r>
              <a:rPr lang="fr-FR" dirty="0" smtClean="0"/>
              <a:t>- </a:t>
            </a:r>
            <a:r>
              <a:rPr lang="fr-FR" dirty="0" err="1" smtClean="0"/>
              <a:t>Eumedica</a:t>
            </a:r>
            <a:r>
              <a:rPr lang="fr-FR" dirty="0" smtClean="0"/>
              <a:t> - </a:t>
            </a:r>
            <a:r>
              <a:rPr lang="fr-FR" dirty="0" err="1" smtClean="0"/>
              <a:t>Experf</a:t>
            </a:r>
            <a:r>
              <a:rPr lang="fr-FR" dirty="0" smtClean="0"/>
              <a:t> - </a:t>
            </a:r>
            <a:r>
              <a:rPr lang="fr-FR" dirty="0" err="1" smtClean="0"/>
              <a:t>Gilead</a:t>
            </a:r>
            <a:r>
              <a:rPr lang="fr-FR" dirty="0" smtClean="0"/>
              <a:t> - </a:t>
            </a:r>
            <a:r>
              <a:rPr lang="fr-FR" dirty="0"/>
              <a:t>GSK </a:t>
            </a:r>
            <a:r>
              <a:rPr lang="fr-FR" dirty="0" smtClean="0"/>
              <a:t>- IP santé - </a:t>
            </a:r>
            <a:r>
              <a:rPr lang="fr-FR" dirty="0"/>
              <a:t>Janssen </a:t>
            </a:r>
            <a:r>
              <a:rPr lang="fr-FR" dirty="0" smtClean="0"/>
              <a:t>- </a:t>
            </a:r>
            <a:r>
              <a:rPr lang="fr-FR" dirty="0"/>
              <a:t>MSD - Pfizer </a:t>
            </a:r>
            <a:r>
              <a:rPr lang="fr-FR" dirty="0" smtClean="0"/>
              <a:t>- </a:t>
            </a:r>
            <a:r>
              <a:rPr lang="fr-FR" dirty="0" err="1" smtClean="0"/>
              <a:t>Qiagen</a:t>
            </a:r>
            <a:r>
              <a:rPr lang="fr-FR" dirty="0" smtClean="0"/>
              <a:t> - Sanofi - </a:t>
            </a:r>
            <a:r>
              <a:rPr lang="fr-FR" dirty="0"/>
              <a:t> Sanofi Pasteur MSD </a:t>
            </a:r>
            <a:r>
              <a:rPr lang="fr-FR" dirty="0" smtClean="0"/>
              <a:t>- </a:t>
            </a:r>
            <a:r>
              <a:rPr lang="fr-FR" dirty="0" err="1" smtClean="0"/>
              <a:t>Thermofisher</a:t>
            </a:r>
            <a:r>
              <a:rPr lang="fr-FR" dirty="0" smtClean="0"/>
              <a:t> - </a:t>
            </a:r>
            <a:r>
              <a:rPr lang="fr-FR" dirty="0" err="1" smtClean="0"/>
              <a:t>Viiv</a:t>
            </a:r>
            <a:r>
              <a:rPr lang="fr-FR" dirty="0" smtClean="0"/>
              <a:t> Healthcare</a:t>
            </a:r>
          </a:p>
          <a:p>
            <a:pPr marL="742950" lvl="1" indent="-285750"/>
            <a:r>
              <a:rPr lang="fr-FR" dirty="0" smtClean="0"/>
              <a:t>Années précédentes:</a:t>
            </a:r>
          </a:p>
          <a:p>
            <a:pPr marL="981075" lvl="2" indent="-285750"/>
            <a:r>
              <a:rPr lang="fr-FR" dirty="0"/>
              <a:t>Abbott </a:t>
            </a:r>
            <a:r>
              <a:rPr lang="fr-FR" dirty="0" smtClean="0"/>
              <a:t>- Bayer </a:t>
            </a:r>
            <a:r>
              <a:rPr lang="fr-FR" dirty="0"/>
              <a:t>- BMS - </a:t>
            </a:r>
            <a:r>
              <a:rPr lang="fr-FR" dirty="0" err="1"/>
              <a:t>Celestis</a:t>
            </a:r>
            <a:r>
              <a:rPr lang="fr-FR" dirty="0"/>
              <a:t> </a:t>
            </a:r>
            <a:r>
              <a:rPr lang="fr-FR" dirty="0" smtClean="0"/>
              <a:t>- </a:t>
            </a:r>
            <a:r>
              <a:rPr lang="fr-FR" dirty="0"/>
              <a:t>Novartis Roche </a:t>
            </a:r>
            <a:r>
              <a:rPr lang="fr-FR" dirty="0" smtClean="0"/>
              <a:t>- </a:t>
            </a:r>
            <a:r>
              <a:rPr lang="fr-FR" dirty="0" err="1" smtClean="0"/>
              <a:t>Vitalaire</a:t>
            </a:r>
            <a:endParaRPr lang="fr-FR" dirty="0" smtClean="0"/>
          </a:p>
        </p:txBody>
      </p:sp>
      <p:sp>
        <p:nvSpPr>
          <p:cNvPr id="13314" name="Titre 3"/>
          <p:cNvSpPr>
            <a:spLocks noGrp="1"/>
          </p:cNvSpPr>
          <p:nvPr>
            <p:ph type="title"/>
          </p:nvPr>
        </p:nvSpPr>
        <p:spPr/>
        <p:txBody>
          <a:bodyPr/>
          <a:lstStyle/>
          <a:p>
            <a:pPr fontAlgn="auto">
              <a:spcAft>
                <a:spcPts val="0"/>
              </a:spcAft>
              <a:defRPr/>
            </a:pPr>
            <a:r>
              <a:rPr lang="fr-FR" dirty="0" smtClean="0"/>
              <a:t>Liens d’intérêt</a:t>
            </a:r>
          </a:p>
        </p:txBody>
      </p:sp>
    </p:spTree>
    <p:extLst>
      <p:ext uri="{BB962C8B-B14F-4D97-AF65-F5344CB8AC3E}">
        <p14:creationId xmlns:p14="http://schemas.microsoft.com/office/powerpoint/2010/main" val="4263461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394913A-0E2E-4F50-8741-14CCE46AEC97}"/>
              </a:ext>
            </a:extLst>
          </p:cNvPr>
          <p:cNvSpPr>
            <a:spLocks noGrp="1"/>
          </p:cNvSpPr>
          <p:nvPr>
            <p:ph type="title"/>
          </p:nvPr>
        </p:nvSpPr>
        <p:spPr/>
        <p:txBody>
          <a:bodyPr>
            <a:noAutofit/>
          </a:bodyPr>
          <a:lstStyle/>
          <a:p>
            <a:r>
              <a:rPr lang="fr-FR" dirty="0">
                <a:cs typeface="Calibri" panose="020F0502020204030204" pitchFamily="34" charset="0"/>
              </a:rPr>
              <a:t>L’infection par </a:t>
            </a:r>
            <a:r>
              <a:rPr lang="fr-FR" dirty="0" smtClean="0">
                <a:cs typeface="Calibri" panose="020F0502020204030204" pitchFamily="34" charset="0"/>
              </a:rPr>
              <a:t>BLSE</a:t>
            </a:r>
            <a:r>
              <a:rPr lang="fr-FR" dirty="0">
                <a:cs typeface="Calibri" panose="020F0502020204030204" pitchFamily="34" charset="0"/>
              </a:rPr>
              <a:t>, mais pas le portage, </a:t>
            </a:r>
            <a:br>
              <a:rPr lang="fr-FR" dirty="0">
                <a:cs typeface="Calibri" panose="020F0502020204030204" pitchFamily="34" charset="0"/>
              </a:rPr>
            </a:br>
            <a:r>
              <a:rPr lang="fr-FR" dirty="0">
                <a:cs typeface="Calibri" panose="020F0502020204030204" pitchFamily="34" charset="0"/>
              </a:rPr>
              <a:t>accroît le risque de décès en USI</a:t>
            </a:r>
          </a:p>
        </p:txBody>
      </p:sp>
      <p:sp>
        <p:nvSpPr>
          <p:cNvPr id="12" name="Espace réservé du contenu 2">
            <a:extLst>
              <a:ext uri="{FF2B5EF4-FFF2-40B4-BE49-F238E27FC236}">
                <a16:creationId xmlns="" xmlns:a16="http://schemas.microsoft.com/office/drawing/2014/main" id="{6164FE1F-056E-4C26-8E89-F664A2CB39D7}"/>
              </a:ext>
            </a:extLst>
          </p:cNvPr>
          <p:cNvSpPr txBox="1">
            <a:spLocks/>
          </p:cNvSpPr>
          <p:nvPr/>
        </p:nvSpPr>
        <p:spPr>
          <a:xfrm>
            <a:off x="-5255" y="1412776"/>
            <a:ext cx="9144000" cy="3478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Impact de l’infection par </a:t>
            </a:r>
            <a:r>
              <a:rPr kumimoji="0" lang="fr-FR" sz="16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BLSE </a:t>
            </a: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sur le risque de décès en USI par rapport au portage seul</a:t>
            </a: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5" name="ZoneTexte 14">
            <a:extLst>
              <a:ext uri="{FF2B5EF4-FFF2-40B4-BE49-F238E27FC236}">
                <a16:creationId xmlns="" xmlns:a16="http://schemas.microsoft.com/office/drawing/2014/main" id="{F9CC80A5-997C-4E6A-B7DA-49B2E632F706}"/>
              </a:ext>
            </a:extLst>
          </p:cNvPr>
          <p:cNvSpPr txBox="1"/>
          <p:nvPr/>
        </p:nvSpPr>
        <p:spPr>
          <a:xfrm>
            <a:off x="144941" y="3284984"/>
            <a:ext cx="884360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83583"/>
                </a:solidFill>
                <a:effectLst/>
                <a:uLnTx/>
                <a:uFillTx/>
                <a:latin typeface="Calibri" panose="020F0502020204030204" pitchFamily="34" charset="0"/>
                <a:cs typeface="Calibri" panose="020F0502020204030204" pitchFamily="34" charset="0"/>
              </a:rPr>
              <a:t>La colonisation sans infection (portage) n’est pas un facteur de risque de </a:t>
            </a:r>
            <a:r>
              <a:rPr kumimoji="0" lang="fr-FR" sz="1800" b="0" i="0" u="none" strike="noStrike" kern="1200" cap="none" spc="0" normalizeH="0" baseline="0" noProof="0" dirty="0" smtClean="0">
                <a:ln>
                  <a:noFill/>
                </a:ln>
                <a:solidFill>
                  <a:srgbClr val="283583"/>
                </a:solidFill>
                <a:effectLst/>
                <a:uLnTx/>
                <a:uFillTx/>
                <a:latin typeface="Calibri" panose="020F0502020204030204" pitchFamily="34" charset="0"/>
                <a:cs typeface="Calibri" panose="020F0502020204030204" pitchFamily="34" charset="0"/>
              </a:rPr>
              <a:t>mortalité</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dirty="0">
              <a:solidFill>
                <a:srgbClr val="283583"/>
              </a:solidFill>
              <a:latin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srgbClr val="283583"/>
              </a:solidFill>
              <a:effectLst/>
              <a:uLnTx/>
              <a:uFillTx/>
              <a:latin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smtClean="0">
                <a:solidFill>
                  <a:srgbClr val="283583"/>
                </a:solidFill>
                <a:latin typeface="Calibri" panose="020F0502020204030204" pitchFamily="34" charset="0"/>
                <a:cs typeface="Calibri" panose="020F0502020204030204" pitchFamily="34" charset="0"/>
              </a:rPr>
              <a:t>Beaucoup de carbapénèmes chez les porteurs non infectés</a:t>
            </a:r>
            <a:r>
              <a:rPr kumimoji="0" lang="fr-FR" sz="1800" b="0" i="0" u="none" strike="noStrike" kern="1200" cap="none" spc="0" normalizeH="0" baseline="0" noProof="0" dirty="0" smtClean="0">
                <a:ln>
                  <a:noFill/>
                </a:ln>
                <a:solidFill>
                  <a:srgbClr val="283583"/>
                </a:solidFill>
                <a:effectLst/>
                <a:uLnTx/>
                <a:uFillTx/>
                <a:latin typeface="Calibri" panose="020F0502020204030204" pitchFamily="34" charset="0"/>
                <a:cs typeface="Calibri" panose="020F0502020204030204" pitchFamily="34" charset="0"/>
              </a:rPr>
              <a:t> </a:t>
            </a:r>
            <a:endParaRPr kumimoji="0" lang="fr-FR" sz="1800" b="0" i="0" u="none" strike="noStrike" kern="1200" cap="none" spc="0" normalizeH="0" baseline="0" noProof="0" dirty="0">
              <a:ln>
                <a:noFill/>
              </a:ln>
              <a:solidFill>
                <a:srgbClr val="283583"/>
              </a:solidFill>
              <a:effectLst/>
              <a:uLnTx/>
              <a:uFillTx/>
              <a:latin typeface="Calibri" panose="020F0502020204030204" pitchFamily="34" charset="0"/>
              <a:cs typeface="Calibri" panose="020F0502020204030204" pitchFamily="34" charset="0"/>
            </a:endParaRPr>
          </a:p>
        </p:txBody>
      </p:sp>
      <p:graphicFrame>
        <p:nvGraphicFramePr>
          <p:cNvPr id="18" name="Tableau 17">
            <a:extLst>
              <a:ext uri="{FF2B5EF4-FFF2-40B4-BE49-F238E27FC236}">
                <a16:creationId xmlns="" xmlns:a16="http://schemas.microsoft.com/office/drawing/2014/main" id="{6A314813-4614-4A77-9494-6C198B4A825F}"/>
              </a:ext>
            </a:extLst>
          </p:cNvPr>
          <p:cNvGraphicFramePr>
            <a:graphicFrameLocks noGrp="1"/>
          </p:cNvGraphicFramePr>
          <p:nvPr>
            <p:extLst>
              <p:ext uri="{D42A27DB-BD31-4B8C-83A1-F6EECF244321}">
                <p14:modId xmlns:p14="http://schemas.microsoft.com/office/powerpoint/2010/main" val="2396969505"/>
              </p:ext>
            </p:extLst>
          </p:nvPr>
        </p:nvGraphicFramePr>
        <p:xfrm>
          <a:off x="333073" y="1798588"/>
          <a:ext cx="8473867" cy="1381760"/>
        </p:xfrm>
        <a:graphic>
          <a:graphicData uri="http://schemas.openxmlformats.org/drawingml/2006/table">
            <a:tbl>
              <a:tblPr firstRow="1" bandRow="1">
                <a:tableStyleId>{00A15C55-8517-42AA-B614-E9B94910E393}</a:tableStyleId>
              </a:tblPr>
              <a:tblGrid>
                <a:gridCol w="2615184">
                  <a:extLst>
                    <a:ext uri="{9D8B030D-6E8A-4147-A177-3AD203B41FA5}">
                      <a16:colId xmlns="" xmlns:a16="http://schemas.microsoft.com/office/drawing/2014/main" val="1509940478"/>
                    </a:ext>
                  </a:extLst>
                </a:gridCol>
                <a:gridCol w="950976">
                  <a:extLst>
                    <a:ext uri="{9D8B030D-6E8A-4147-A177-3AD203B41FA5}">
                      <a16:colId xmlns="" xmlns:a16="http://schemas.microsoft.com/office/drawing/2014/main" val="2857663925"/>
                    </a:ext>
                  </a:extLst>
                </a:gridCol>
                <a:gridCol w="1152144">
                  <a:extLst>
                    <a:ext uri="{9D8B030D-6E8A-4147-A177-3AD203B41FA5}">
                      <a16:colId xmlns="" xmlns:a16="http://schemas.microsoft.com/office/drawing/2014/main" val="1234675623"/>
                    </a:ext>
                  </a:extLst>
                </a:gridCol>
                <a:gridCol w="932688">
                  <a:extLst>
                    <a:ext uri="{9D8B030D-6E8A-4147-A177-3AD203B41FA5}">
                      <a16:colId xmlns="" xmlns:a16="http://schemas.microsoft.com/office/drawing/2014/main" val="3767506118"/>
                    </a:ext>
                  </a:extLst>
                </a:gridCol>
                <a:gridCol w="905256">
                  <a:extLst>
                    <a:ext uri="{9D8B030D-6E8A-4147-A177-3AD203B41FA5}">
                      <a16:colId xmlns="" xmlns:a16="http://schemas.microsoft.com/office/drawing/2014/main" val="885394443"/>
                    </a:ext>
                  </a:extLst>
                </a:gridCol>
                <a:gridCol w="1069848">
                  <a:extLst>
                    <a:ext uri="{9D8B030D-6E8A-4147-A177-3AD203B41FA5}">
                      <a16:colId xmlns="" xmlns:a16="http://schemas.microsoft.com/office/drawing/2014/main" val="3319429778"/>
                    </a:ext>
                  </a:extLst>
                </a:gridCol>
                <a:gridCol w="847771">
                  <a:extLst>
                    <a:ext uri="{9D8B030D-6E8A-4147-A177-3AD203B41FA5}">
                      <a16:colId xmlns="" xmlns:a16="http://schemas.microsoft.com/office/drawing/2014/main" val="4137196420"/>
                    </a:ext>
                  </a:extLst>
                </a:gridCol>
              </a:tblGrid>
              <a:tr h="370840">
                <a:tc rowSpan="2">
                  <a:txBody>
                    <a:bodyPr/>
                    <a:lstStyle/>
                    <a:p>
                      <a:r>
                        <a:rPr lang="fr-FR" sz="1200" dirty="0">
                          <a:solidFill>
                            <a:srgbClr val="283583"/>
                          </a:solidFill>
                          <a:latin typeface="Arial" panose="020B0604020202020204" pitchFamily="34" charset="0"/>
                          <a:cs typeface="Arial" panose="020B0604020202020204" pitchFamily="34" charset="0"/>
                        </a:rPr>
                        <a:t>E-BLSE</a:t>
                      </a:r>
                    </a:p>
                  </a:txBody>
                  <a:tcPr anchor="ctr">
                    <a:solidFill>
                      <a:srgbClr val="FFD500"/>
                    </a:solidFill>
                  </a:tcPr>
                </a:tc>
                <a:tc gridSpan="3">
                  <a:txBody>
                    <a:bodyPr/>
                    <a:lstStyle/>
                    <a:p>
                      <a:pPr algn="ctr"/>
                      <a:r>
                        <a:rPr lang="fr-FR" sz="1200" dirty="0">
                          <a:solidFill>
                            <a:srgbClr val="283583"/>
                          </a:solidFill>
                          <a:latin typeface="Arial" panose="020B0604020202020204" pitchFamily="34" charset="0"/>
                          <a:cs typeface="Arial" panose="020B0604020202020204" pitchFamily="34" charset="0"/>
                        </a:rPr>
                        <a:t>Décès en USI à J28</a:t>
                      </a:r>
                    </a:p>
                  </a:txBody>
                  <a:tcPr>
                    <a:solidFill>
                      <a:srgbClr val="FFD500"/>
                    </a:solidFill>
                  </a:tcPr>
                </a:tc>
                <a:tc hMerge="1">
                  <a:txBody>
                    <a:bodyPr/>
                    <a:lstStyle/>
                    <a:p>
                      <a:pPr algn="ctr"/>
                      <a:endParaRPr lang="fr-FR" sz="1200" i="0" dirty="0">
                        <a:solidFill>
                          <a:srgbClr val="283583"/>
                        </a:solidFill>
                        <a:latin typeface="Arial" panose="020B0604020202020204" pitchFamily="34" charset="0"/>
                        <a:cs typeface="Arial" panose="020B0604020202020204" pitchFamily="34" charset="0"/>
                      </a:endParaRPr>
                    </a:p>
                  </a:txBody>
                  <a:tcPr>
                    <a:solidFill>
                      <a:srgbClr val="FFD500"/>
                    </a:solidFill>
                  </a:tcPr>
                </a:tc>
                <a:tc hMerge="1">
                  <a:txBody>
                    <a:bodyPr/>
                    <a:lstStyle/>
                    <a:p>
                      <a:pPr algn="ctr"/>
                      <a:endParaRPr lang="fr-FR" sz="1200" i="0" dirty="0">
                        <a:solidFill>
                          <a:srgbClr val="283583"/>
                        </a:solidFill>
                        <a:latin typeface="Arial" panose="020B0604020202020204" pitchFamily="34" charset="0"/>
                        <a:cs typeface="Arial" panose="020B0604020202020204" pitchFamily="34" charset="0"/>
                      </a:endParaRPr>
                    </a:p>
                  </a:txBody>
                  <a:tcPr>
                    <a:solidFill>
                      <a:srgbClr val="FFD500"/>
                    </a:solidFill>
                  </a:tcPr>
                </a:tc>
                <a:tc gridSpan="3">
                  <a:txBody>
                    <a:bodyPr/>
                    <a:lstStyle/>
                    <a:p>
                      <a:pPr algn="ctr"/>
                      <a:r>
                        <a:rPr lang="fr-FR" sz="1200" i="0" dirty="0">
                          <a:solidFill>
                            <a:srgbClr val="283583"/>
                          </a:solidFill>
                          <a:latin typeface="Arial" panose="020B0604020202020204" pitchFamily="34" charset="0"/>
                          <a:cs typeface="Arial" panose="020B0604020202020204" pitchFamily="34" charset="0"/>
                        </a:rPr>
                        <a:t>Sortie à J28</a:t>
                      </a:r>
                    </a:p>
                  </a:txBody>
                  <a:tcPr>
                    <a:solidFill>
                      <a:srgbClr val="FFD500"/>
                    </a:solidFill>
                  </a:tcPr>
                </a:tc>
                <a:tc hMerge="1">
                  <a:txBody>
                    <a:bodyPr/>
                    <a:lstStyle/>
                    <a:p>
                      <a:pPr algn="ctr"/>
                      <a:endParaRPr lang="fr-FR" sz="1200" i="0" dirty="0">
                        <a:solidFill>
                          <a:srgbClr val="283583"/>
                        </a:solidFill>
                        <a:latin typeface="Arial" panose="020B0604020202020204" pitchFamily="34" charset="0"/>
                        <a:cs typeface="Arial" panose="020B0604020202020204" pitchFamily="34" charset="0"/>
                      </a:endParaRPr>
                    </a:p>
                  </a:txBody>
                  <a:tcPr>
                    <a:solidFill>
                      <a:srgbClr val="FFD500"/>
                    </a:solidFill>
                  </a:tcPr>
                </a:tc>
                <a:tc hMerge="1">
                  <a:txBody>
                    <a:bodyPr/>
                    <a:lstStyle/>
                    <a:p>
                      <a:pPr algn="ctr"/>
                      <a:endParaRPr lang="fr-FR" sz="1200" i="0" dirty="0">
                        <a:solidFill>
                          <a:srgbClr val="283583"/>
                        </a:solidFill>
                        <a:latin typeface="Arial" panose="020B0604020202020204" pitchFamily="34" charset="0"/>
                        <a:cs typeface="Arial" panose="020B0604020202020204" pitchFamily="34" charset="0"/>
                      </a:endParaRPr>
                    </a:p>
                  </a:txBody>
                  <a:tcPr>
                    <a:solidFill>
                      <a:srgbClr val="FFD500"/>
                    </a:solidFill>
                  </a:tcPr>
                </a:tc>
                <a:extLst>
                  <a:ext uri="{0D108BD9-81ED-4DB2-BD59-A6C34878D82A}">
                    <a16:rowId xmlns="" xmlns:a16="http://schemas.microsoft.com/office/drawing/2014/main" val="3705930977"/>
                  </a:ext>
                </a:extLst>
              </a:tr>
              <a:tr h="370840">
                <a:tc vMerge="1">
                  <a:txBody>
                    <a:bodyPr/>
                    <a:lstStyle/>
                    <a:p>
                      <a:endParaRPr lang="fr-FR" sz="1200" dirty="0">
                        <a:solidFill>
                          <a:srgbClr val="283583"/>
                        </a:solidFill>
                        <a:latin typeface="Arial" panose="020B0604020202020204" pitchFamily="34" charset="0"/>
                        <a:cs typeface="Arial" panose="020B0604020202020204" pitchFamily="34" charset="0"/>
                      </a:endParaRPr>
                    </a:p>
                  </a:txBody>
                  <a:tcPr>
                    <a:solidFill>
                      <a:srgbClr val="FFD500"/>
                    </a:solidFill>
                  </a:tcPr>
                </a:tc>
                <a:tc>
                  <a:txBody>
                    <a:bodyPr/>
                    <a:lstStyle/>
                    <a:p>
                      <a:pPr algn="ctr"/>
                      <a:r>
                        <a:rPr lang="fr-FR" sz="1200" dirty="0" err="1">
                          <a:solidFill>
                            <a:srgbClr val="283583"/>
                          </a:solidFill>
                          <a:latin typeface="Arial" panose="020B0604020202020204" pitchFamily="34" charset="0"/>
                          <a:cs typeface="Arial" panose="020B0604020202020204" pitchFamily="34" charset="0"/>
                        </a:rPr>
                        <a:t>aCSHR</a:t>
                      </a:r>
                      <a:endParaRPr lang="fr-FR" sz="1200" dirty="0">
                        <a:solidFill>
                          <a:srgbClr val="283583"/>
                        </a:solidFill>
                        <a:latin typeface="Arial" panose="020B0604020202020204" pitchFamily="34" charset="0"/>
                        <a:cs typeface="Arial" panose="020B0604020202020204" pitchFamily="34" charset="0"/>
                      </a:endParaRPr>
                    </a:p>
                  </a:txBody>
                  <a:tcPr>
                    <a:solidFill>
                      <a:srgbClr val="FFD500"/>
                    </a:solidFill>
                  </a:tcPr>
                </a:tc>
                <a:tc>
                  <a:txBody>
                    <a:bodyPr/>
                    <a:lstStyle/>
                    <a:p>
                      <a:pPr algn="ctr"/>
                      <a:r>
                        <a:rPr lang="fr-FR" sz="1200" i="0" dirty="0">
                          <a:solidFill>
                            <a:srgbClr val="283583"/>
                          </a:solidFill>
                          <a:latin typeface="Arial" panose="020B0604020202020204" pitchFamily="34" charset="0"/>
                          <a:cs typeface="Arial" panose="020B0604020202020204" pitchFamily="34" charset="0"/>
                        </a:rPr>
                        <a:t>IC 95%</a:t>
                      </a:r>
                    </a:p>
                  </a:txBody>
                  <a:tcPr>
                    <a:solidFill>
                      <a:srgbClr val="FFD500"/>
                    </a:solidFill>
                  </a:tcPr>
                </a:tc>
                <a:tc>
                  <a:txBody>
                    <a:bodyPr/>
                    <a:lstStyle/>
                    <a:p>
                      <a:pPr algn="ctr"/>
                      <a:r>
                        <a:rPr lang="fr-FR" sz="1200" i="0" dirty="0">
                          <a:solidFill>
                            <a:srgbClr val="283583"/>
                          </a:solidFill>
                          <a:latin typeface="Arial" panose="020B0604020202020204" pitchFamily="34" charset="0"/>
                          <a:cs typeface="Arial" panose="020B0604020202020204" pitchFamily="34" charset="0"/>
                        </a:rPr>
                        <a:t>p</a:t>
                      </a:r>
                    </a:p>
                  </a:txBody>
                  <a:tcPr>
                    <a:solidFill>
                      <a:srgbClr val="FFD500"/>
                    </a:solidFill>
                  </a:tcPr>
                </a:tc>
                <a:tc>
                  <a:txBody>
                    <a:bodyPr/>
                    <a:lstStyle/>
                    <a:p>
                      <a:pPr algn="ctr"/>
                      <a:r>
                        <a:rPr lang="fr-FR" sz="1200" i="0" dirty="0" err="1">
                          <a:solidFill>
                            <a:srgbClr val="283583"/>
                          </a:solidFill>
                          <a:latin typeface="Arial" panose="020B0604020202020204" pitchFamily="34" charset="0"/>
                          <a:cs typeface="Arial" panose="020B0604020202020204" pitchFamily="34" charset="0"/>
                        </a:rPr>
                        <a:t>aCSHR</a:t>
                      </a:r>
                      <a:endParaRPr lang="fr-FR" sz="1200" i="0" dirty="0">
                        <a:solidFill>
                          <a:srgbClr val="283583"/>
                        </a:solidFill>
                        <a:latin typeface="Arial" panose="020B0604020202020204" pitchFamily="34" charset="0"/>
                        <a:cs typeface="Arial" panose="020B0604020202020204" pitchFamily="34" charset="0"/>
                      </a:endParaRPr>
                    </a:p>
                  </a:txBody>
                  <a:tcPr>
                    <a:solidFill>
                      <a:srgbClr val="FFD500"/>
                    </a:solidFill>
                  </a:tcPr>
                </a:tc>
                <a:tc>
                  <a:txBody>
                    <a:bodyPr/>
                    <a:lstStyle/>
                    <a:p>
                      <a:pPr algn="ctr"/>
                      <a:r>
                        <a:rPr lang="fr-FR" sz="1200" i="0" dirty="0">
                          <a:solidFill>
                            <a:srgbClr val="283583"/>
                          </a:solidFill>
                          <a:latin typeface="Arial" panose="020B0604020202020204" pitchFamily="34" charset="0"/>
                          <a:cs typeface="Arial" panose="020B0604020202020204" pitchFamily="34" charset="0"/>
                        </a:rPr>
                        <a:t>IC 95%</a:t>
                      </a:r>
                    </a:p>
                  </a:txBody>
                  <a:tcPr>
                    <a:solidFill>
                      <a:srgbClr val="FFD500"/>
                    </a:solidFill>
                  </a:tcPr>
                </a:tc>
                <a:tc>
                  <a:txBody>
                    <a:bodyPr/>
                    <a:lstStyle/>
                    <a:p>
                      <a:pPr algn="ctr"/>
                      <a:r>
                        <a:rPr lang="fr-FR" sz="1200" i="0" dirty="0">
                          <a:solidFill>
                            <a:srgbClr val="283583"/>
                          </a:solidFill>
                          <a:latin typeface="Arial" panose="020B0604020202020204" pitchFamily="34" charset="0"/>
                          <a:cs typeface="Arial" panose="020B0604020202020204" pitchFamily="34" charset="0"/>
                        </a:rPr>
                        <a:t>p</a:t>
                      </a:r>
                    </a:p>
                  </a:txBody>
                  <a:tcPr>
                    <a:solidFill>
                      <a:srgbClr val="FFD500"/>
                    </a:solidFill>
                  </a:tcPr>
                </a:tc>
                <a:extLst>
                  <a:ext uri="{0D108BD9-81ED-4DB2-BD59-A6C34878D82A}">
                    <a16:rowId xmlns="" xmlns:a16="http://schemas.microsoft.com/office/drawing/2014/main" val="1262052223"/>
                  </a:ext>
                </a:extLst>
              </a:tr>
              <a:tr h="370840">
                <a:tc>
                  <a:txBody>
                    <a:bodyPr/>
                    <a:lstStyle/>
                    <a:p>
                      <a:r>
                        <a:rPr lang="fr-FR" sz="1200" dirty="0">
                          <a:latin typeface="Arial" panose="020B0604020202020204" pitchFamily="34" charset="0"/>
                          <a:cs typeface="Arial" panose="020B0604020202020204" pitchFamily="34" charset="0"/>
                        </a:rPr>
                        <a:t>Pas de portage</a:t>
                      </a:r>
                    </a:p>
                    <a:p>
                      <a:r>
                        <a:rPr lang="fr-FR" sz="1200" dirty="0">
                          <a:latin typeface="Arial" panose="020B0604020202020204" pitchFamily="34" charset="0"/>
                          <a:cs typeface="Arial" panose="020B0604020202020204" pitchFamily="34" charset="0"/>
                        </a:rPr>
                        <a:t>Portage sans infection </a:t>
                      </a:r>
                      <a:r>
                        <a:rPr lang="fr-FR" sz="1200" dirty="0" smtClean="0">
                          <a:latin typeface="Arial" panose="020B0604020202020204" pitchFamily="34" charset="0"/>
                          <a:cs typeface="Arial" panose="020B0604020202020204" pitchFamily="34" charset="0"/>
                        </a:rPr>
                        <a:t>BLSE</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Portage avec ≥1 infection </a:t>
                      </a:r>
                      <a:r>
                        <a:rPr lang="fr-FR" sz="1200" dirty="0" smtClean="0">
                          <a:latin typeface="Arial" panose="020B0604020202020204" pitchFamily="34" charset="0"/>
                          <a:cs typeface="Arial" panose="020B0604020202020204" pitchFamily="34" charset="0"/>
                        </a:rPr>
                        <a:t>BLSE</a:t>
                      </a:r>
                      <a:endParaRPr lang="fr-FR" sz="1200" dirty="0">
                        <a:latin typeface="Arial" panose="020B0604020202020204" pitchFamily="34" charset="0"/>
                        <a:cs typeface="Arial" panose="020B0604020202020204" pitchFamily="34" charset="0"/>
                      </a:endParaRPr>
                    </a:p>
                  </a:txBody>
                  <a:tcPr/>
                </a:tc>
                <a:tc>
                  <a:txBody>
                    <a:bodyPr/>
                    <a:lstStyle/>
                    <a:p>
                      <a:pPr algn="ctr"/>
                      <a:r>
                        <a:rPr lang="fr-FR" sz="1200" dirty="0">
                          <a:latin typeface="Arial" panose="020B0604020202020204" pitchFamily="34" charset="0"/>
                          <a:cs typeface="Arial" panose="020B0604020202020204" pitchFamily="34" charset="0"/>
                        </a:rPr>
                        <a:t>1</a:t>
                      </a:r>
                    </a:p>
                    <a:p>
                      <a:pPr algn="ctr"/>
                      <a:r>
                        <a:rPr lang="fr-FR" sz="1200" dirty="0">
                          <a:latin typeface="Arial" panose="020B0604020202020204" pitchFamily="34" charset="0"/>
                          <a:cs typeface="Arial" panose="020B0604020202020204" pitchFamily="34" charset="0"/>
                        </a:rPr>
                        <a:t>0.906</a:t>
                      </a:r>
                    </a:p>
                    <a:p>
                      <a:pPr algn="ctr"/>
                      <a:r>
                        <a:rPr lang="fr-FR" sz="1200" dirty="0">
                          <a:latin typeface="Arial" panose="020B0604020202020204" pitchFamily="34" charset="0"/>
                          <a:cs typeface="Arial" panose="020B0604020202020204" pitchFamily="34" charset="0"/>
                        </a:rPr>
                        <a:t>1.825</a:t>
                      </a:r>
                    </a:p>
                  </a:txBody>
                  <a:tcPr/>
                </a:tc>
                <a:tc>
                  <a:txBody>
                    <a:bodyPr/>
                    <a:lstStyle/>
                    <a:p>
                      <a:pPr algn="ctr"/>
                      <a:r>
                        <a:rPr lang="fr-FR" sz="1200" dirty="0">
                          <a:latin typeface="Arial" panose="020B0604020202020204" pitchFamily="34" charset="0"/>
                          <a:cs typeface="Arial" panose="020B0604020202020204" pitchFamily="34" charset="0"/>
                        </a:rPr>
                        <a:t>—</a:t>
                      </a:r>
                    </a:p>
                    <a:p>
                      <a:pPr algn="ctr"/>
                      <a:r>
                        <a:rPr lang="fr-FR" sz="1200" dirty="0">
                          <a:latin typeface="Arial" panose="020B0604020202020204" pitchFamily="34" charset="0"/>
                          <a:cs typeface="Arial" panose="020B0604020202020204" pitchFamily="34" charset="0"/>
                        </a:rPr>
                        <a:t>0.722–1.136</a:t>
                      </a:r>
                    </a:p>
                    <a:p>
                      <a:pPr algn="ctr"/>
                      <a:r>
                        <a:rPr lang="fr-FR" sz="1200" dirty="0">
                          <a:latin typeface="Arial" panose="020B0604020202020204" pitchFamily="34" charset="0"/>
                          <a:cs typeface="Arial" panose="020B0604020202020204" pitchFamily="34" charset="0"/>
                        </a:rPr>
                        <a:t>1.235–2.699</a:t>
                      </a:r>
                    </a:p>
                  </a:txBody>
                  <a:tcPr/>
                </a:tc>
                <a:tc>
                  <a:txBody>
                    <a:bodyPr/>
                    <a:lstStyle/>
                    <a:p>
                      <a:pPr algn="ctr"/>
                      <a:r>
                        <a:rPr lang="fr-FR" sz="1200" dirty="0">
                          <a:latin typeface="Arial" panose="020B0604020202020204" pitchFamily="34" charset="0"/>
                          <a:cs typeface="Arial" panose="020B0604020202020204" pitchFamily="34" charset="0"/>
                        </a:rPr>
                        <a:t>—</a:t>
                      </a:r>
                    </a:p>
                    <a:p>
                      <a:pPr algn="ctr"/>
                      <a:r>
                        <a:rPr lang="fr-FR" sz="1200" dirty="0">
                          <a:latin typeface="Arial" panose="020B0604020202020204" pitchFamily="34" charset="0"/>
                          <a:cs typeface="Arial" panose="020B0604020202020204" pitchFamily="34" charset="0"/>
                        </a:rPr>
                        <a:t>0.3916</a:t>
                      </a:r>
                    </a:p>
                    <a:p>
                      <a:pPr algn="ctr"/>
                      <a:r>
                        <a:rPr lang="fr-FR" sz="1200" dirty="0">
                          <a:latin typeface="Arial" panose="020B0604020202020204" pitchFamily="34" charset="0"/>
                          <a:cs typeface="Arial" panose="020B0604020202020204" pitchFamily="34" charset="0"/>
                        </a:rPr>
                        <a:t>0.0026</a:t>
                      </a:r>
                    </a:p>
                  </a:txBody>
                  <a:tcPr/>
                </a:tc>
                <a:tc>
                  <a:txBody>
                    <a:bodyPr/>
                    <a:lstStyle/>
                    <a:p>
                      <a:pPr algn="ctr"/>
                      <a:r>
                        <a:rPr lang="fr-FR" sz="1200" dirty="0">
                          <a:latin typeface="Arial" panose="020B0604020202020204" pitchFamily="34" charset="0"/>
                          <a:cs typeface="Arial" panose="020B0604020202020204" pitchFamily="34" charset="0"/>
                        </a:rPr>
                        <a:t>1</a:t>
                      </a:r>
                    </a:p>
                    <a:p>
                      <a:pPr algn="ctr"/>
                      <a:r>
                        <a:rPr lang="fr-FR" sz="1200" dirty="0">
                          <a:latin typeface="Arial" panose="020B0604020202020204" pitchFamily="34" charset="0"/>
                          <a:cs typeface="Arial" panose="020B0604020202020204" pitchFamily="34" charset="0"/>
                        </a:rPr>
                        <a:t>0.623</a:t>
                      </a:r>
                    </a:p>
                    <a:p>
                      <a:pPr algn="ctr"/>
                      <a:r>
                        <a:rPr lang="fr-FR" sz="1200" dirty="0">
                          <a:latin typeface="Arial" panose="020B0604020202020204" pitchFamily="34" charset="0"/>
                          <a:cs typeface="Arial" panose="020B0604020202020204" pitchFamily="34" charset="0"/>
                        </a:rPr>
                        <a:t>0.563</a:t>
                      </a:r>
                    </a:p>
                  </a:txBody>
                  <a:tcPr/>
                </a:tc>
                <a:tc>
                  <a:txBody>
                    <a:bodyPr/>
                    <a:lstStyle/>
                    <a:p>
                      <a:pPr algn="ctr"/>
                      <a:r>
                        <a:rPr lang="fr-FR" sz="1200" dirty="0">
                          <a:latin typeface="Arial" panose="020B0604020202020204" pitchFamily="34" charset="0"/>
                          <a:cs typeface="Arial" panose="020B0604020202020204" pitchFamily="34" charset="0"/>
                        </a:rPr>
                        <a:t>—</a:t>
                      </a:r>
                    </a:p>
                    <a:p>
                      <a:pPr algn="ctr"/>
                      <a:r>
                        <a:rPr lang="fr-FR" sz="1200" dirty="0">
                          <a:latin typeface="Arial" panose="020B0604020202020204" pitchFamily="34" charset="0"/>
                          <a:cs typeface="Arial" panose="020B0604020202020204" pitchFamily="34" charset="0"/>
                        </a:rPr>
                        <a:t>0.553–0.702</a:t>
                      </a:r>
                    </a:p>
                    <a:p>
                      <a:pPr algn="ctr"/>
                      <a:r>
                        <a:rPr lang="fr-FR" sz="1200" dirty="0">
                          <a:latin typeface="Arial" panose="020B0604020202020204" pitchFamily="34" charset="0"/>
                          <a:cs typeface="Arial" panose="020B0604020202020204" pitchFamily="34" charset="0"/>
                        </a:rPr>
                        <a:t>0.432–0.733</a:t>
                      </a:r>
                    </a:p>
                  </a:txBody>
                  <a:tcPr/>
                </a:tc>
                <a:tc>
                  <a:txBody>
                    <a:bodyPr/>
                    <a:lstStyle/>
                    <a:p>
                      <a:pPr algn="ctr"/>
                      <a:r>
                        <a:rPr lang="fr-FR" sz="1200" dirty="0">
                          <a:latin typeface="Arial" panose="020B0604020202020204" pitchFamily="34" charset="0"/>
                          <a:cs typeface="Arial" panose="020B0604020202020204" pitchFamily="34" charset="0"/>
                        </a:rPr>
                        <a:t>—</a:t>
                      </a:r>
                    </a:p>
                    <a:p>
                      <a:pPr algn="ctr"/>
                      <a:r>
                        <a:rPr lang="fr-FR" sz="1200" dirty="0">
                          <a:latin typeface="Arial" panose="020B0604020202020204" pitchFamily="34" charset="0"/>
                          <a:cs typeface="Arial" panose="020B0604020202020204" pitchFamily="34" charset="0"/>
                        </a:rPr>
                        <a:t>0.0001</a:t>
                      </a:r>
                    </a:p>
                    <a:p>
                      <a:pPr algn="ctr"/>
                      <a:r>
                        <a:rPr lang="fr-FR" sz="1200" dirty="0">
                          <a:latin typeface="Arial" panose="020B0604020202020204" pitchFamily="34" charset="0"/>
                          <a:cs typeface="Arial" panose="020B0604020202020204" pitchFamily="34" charset="0"/>
                        </a:rPr>
                        <a:t>0.0001</a:t>
                      </a:r>
                    </a:p>
                  </a:txBody>
                  <a:tcPr/>
                </a:tc>
                <a:extLst>
                  <a:ext uri="{0D108BD9-81ED-4DB2-BD59-A6C34878D82A}">
                    <a16:rowId xmlns="" xmlns:a16="http://schemas.microsoft.com/office/drawing/2014/main" val="126572564"/>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97152"/>
            <a:ext cx="73533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Espace réservé du texte 4">
            <a:extLst>
              <a:ext uri="{FF2B5EF4-FFF2-40B4-BE49-F238E27FC236}">
                <a16:creationId xmlns="" xmlns:a16="http://schemas.microsoft.com/office/drawing/2014/main" id="{B66ADB06-C392-40CD-BB2E-485C819413A4}"/>
              </a:ext>
            </a:extLst>
          </p:cNvPr>
          <p:cNvSpPr txBox="1">
            <a:spLocks/>
          </p:cNvSpPr>
          <p:nvPr/>
        </p:nvSpPr>
        <p:spPr>
          <a:xfrm>
            <a:off x="5003800" y="6459538"/>
            <a:ext cx="3384624" cy="368300"/>
          </a:xfrm>
          <a:prstGeom prst="rect">
            <a:avLst/>
          </a:prstGeom>
          <a:solidFill>
            <a:srgbClr val="66FF66"/>
          </a:solidFill>
        </p:spPr>
        <p:txBody>
          <a:bodyPr wrap="square" rtlCol="0">
            <a:sp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Calibri" pitchFamily="34" charset="0"/>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Calibri"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Calibri" pitchFamily="34"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Calibri" pitchFamily="34"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Calibri"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spcBef>
                <a:spcPct val="0"/>
              </a:spcBef>
              <a:buFont typeface="Wingdings 3" pitchFamily="18" charset="2"/>
              <a:buNone/>
            </a:pPr>
            <a:r>
              <a:rPr lang="nl-NL" sz="1800" b="1" smtClean="0">
                <a:cs typeface="Calibri" panose="020F0502020204030204" pitchFamily="34" charset="0"/>
              </a:rPr>
              <a:t>Barbier JAC 2016; 71: 1088–97</a:t>
            </a:r>
            <a:r>
              <a:rPr lang="fr-FR" sz="1800" b="1" smtClean="0">
                <a:cs typeface="Calibri" panose="020F0502020204030204" pitchFamily="34" charset="0"/>
              </a:rPr>
              <a:t>.</a:t>
            </a:r>
            <a:endParaRPr lang="nl-NL" sz="1800" b="1" dirty="0">
              <a:cs typeface="Calibri" panose="020F0502020204030204" pitchFamily="34" charset="0"/>
            </a:endParaRPr>
          </a:p>
        </p:txBody>
      </p:sp>
    </p:spTree>
    <p:extLst>
      <p:ext uri="{BB962C8B-B14F-4D97-AF65-F5344CB8AC3E}">
        <p14:creationId xmlns:p14="http://schemas.microsoft.com/office/powerpoint/2010/main" val="4286495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394913A-0E2E-4F50-8741-14CCE46AEC97}"/>
              </a:ext>
            </a:extLst>
          </p:cNvPr>
          <p:cNvSpPr>
            <a:spLocks noGrp="1"/>
          </p:cNvSpPr>
          <p:nvPr>
            <p:ph type="title"/>
          </p:nvPr>
        </p:nvSpPr>
        <p:spPr/>
        <p:txBody>
          <a:bodyPr/>
          <a:lstStyle/>
          <a:p>
            <a:r>
              <a:rPr lang="fr-FR" dirty="0" smtClean="0"/>
              <a:t>Impact prédictif sur le risque de pneumonie d’une colonisation à BLSE</a:t>
            </a:r>
            <a:endParaRPr lang="fr-FR" dirty="0"/>
          </a:p>
        </p:txBody>
      </p:sp>
      <p:sp>
        <p:nvSpPr>
          <p:cNvPr id="3" name="Espace réservé du contenu 2">
            <a:extLst>
              <a:ext uri="{FF2B5EF4-FFF2-40B4-BE49-F238E27FC236}">
                <a16:creationId xmlns="" xmlns:a16="http://schemas.microsoft.com/office/drawing/2014/main" id="{B20B9800-8679-402D-BE86-0F600BA9B457}"/>
              </a:ext>
            </a:extLst>
          </p:cNvPr>
          <p:cNvSpPr>
            <a:spLocks noGrp="1"/>
          </p:cNvSpPr>
          <p:nvPr>
            <p:ph idx="1"/>
          </p:nvPr>
        </p:nvSpPr>
        <p:spPr>
          <a:xfrm>
            <a:off x="457200" y="1484784"/>
            <a:ext cx="8229600" cy="4522316"/>
          </a:xfrm>
        </p:spPr>
        <p:txBody>
          <a:bodyPr/>
          <a:lstStyle/>
          <a:p>
            <a:r>
              <a:rPr lang="fr-FR" sz="2000" dirty="0" smtClean="0"/>
              <a:t>Cohorte prospective 05/2009 – 03/2015, </a:t>
            </a:r>
            <a:r>
              <a:rPr lang="fr-FR" sz="2000" dirty="0" err="1" smtClean="0"/>
              <a:t>monocentrique</a:t>
            </a:r>
            <a:r>
              <a:rPr lang="fr-FR" sz="2000" dirty="0" smtClean="0"/>
              <a:t> (France)</a:t>
            </a:r>
          </a:p>
          <a:p>
            <a:r>
              <a:rPr lang="fr-FR" sz="2000" dirty="0" smtClean="0"/>
              <a:t>6303 patients admis en USI dont 843 porteurs de BLSE (13,4%)</a:t>
            </a:r>
          </a:p>
          <a:p>
            <a:pPr lvl="1"/>
            <a:r>
              <a:rPr lang="fr-FR" sz="1600" dirty="0" smtClean="0"/>
              <a:t>Dépistage à l’admission puis 2/ à 1/sem. Pas de PCC si +</a:t>
            </a:r>
          </a:p>
          <a:p>
            <a:pPr lvl="1"/>
            <a:r>
              <a:rPr lang="fr-FR" sz="1600" dirty="0" smtClean="0"/>
              <a:t>597 porteurs à l’entrée (57% </a:t>
            </a:r>
            <a:r>
              <a:rPr lang="fr-FR" sz="1600" i="1" dirty="0" smtClean="0"/>
              <a:t>E. coli</a:t>
            </a:r>
            <a:r>
              <a:rPr lang="fr-FR" sz="1600" dirty="0" smtClean="0"/>
              <a:t>) et 246 acquis (78% </a:t>
            </a:r>
            <a:r>
              <a:rPr lang="fr-FR" sz="1600" dirty="0" err="1" smtClean="0"/>
              <a:t>Eclo</a:t>
            </a:r>
            <a:r>
              <a:rPr lang="fr-FR" sz="1600" dirty="0" smtClean="0"/>
              <a:t>/KP)</a:t>
            </a:r>
          </a:p>
          <a:p>
            <a:r>
              <a:rPr lang="fr-FR" sz="2000" dirty="0" smtClean="0"/>
              <a:t>111 porteurs (13 %) font une pneumonie nosocomiale, dont 43 % à BLSE</a:t>
            </a:r>
          </a:p>
          <a:p>
            <a:endParaRPr lang="fr-FR" sz="2000" dirty="0"/>
          </a:p>
          <a:p>
            <a:endParaRPr lang="fr-FR" sz="2000" dirty="0" smtClean="0"/>
          </a:p>
          <a:p>
            <a:endParaRPr lang="fr-FR" sz="2000" dirty="0"/>
          </a:p>
          <a:p>
            <a:endParaRPr lang="fr-FR" sz="2000" dirty="0" smtClean="0"/>
          </a:p>
          <a:p>
            <a:r>
              <a:rPr lang="fr-FR" sz="2000" dirty="0" smtClean="0"/>
              <a:t>Risque PAVM à BLSE chez porteurs BLSE = 8%</a:t>
            </a:r>
            <a:endParaRPr lang="fr-FR" sz="2000" dirty="0"/>
          </a:p>
        </p:txBody>
      </p:sp>
      <p:sp>
        <p:nvSpPr>
          <p:cNvPr id="4" name="Espace réservé du texte 3">
            <a:extLst>
              <a:ext uri="{FF2B5EF4-FFF2-40B4-BE49-F238E27FC236}">
                <a16:creationId xmlns="" xmlns:a16="http://schemas.microsoft.com/office/drawing/2014/main" id="{87CB4FC8-6C67-4442-A582-800B0E84A724}"/>
              </a:ext>
            </a:extLst>
          </p:cNvPr>
          <p:cNvSpPr>
            <a:spLocks noGrp="1"/>
          </p:cNvSpPr>
          <p:nvPr>
            <p:ph type="body" sz="quarter" idx="4294967295"/>
          </p:nvPr>
        </p:nvSpPr>
        <p:spPr>
          <a:xfrm>
            <a:off x="4252925" y="6309320"/>
            <a:ext cx="4694245" cy="369332"/>
          </a:xfrm>
          <a:prstGeom prst="rect">
            <a:avLst/>
          </a:prstGeom>
          <a:solidFill>
            <a:srgbClr val="66FF66"/>
          </a:solidFill>
        </p:spPr>
        <p:txBody>
          <a:bodyPr wrap="square" rtlCol="0">
            <a:spAutoFit/>
          </a:bodyPr>
          <a:lstStyle/>
          <a:p>
            <a:pPr marL="109537" indent="0">
              <a:spcBef>
                <a:spcPct val="0"/>
              </a:spcBef>
              <a:buNone/>
            </a:pPr>
            <a:r>
              <a:rPr lang="fr-FR" sz="1800" b="1" dirty="0" err="1">
                <a:cs typeface="Calibri" panose="020F0502020204030204" pitchFamily="34" charset="0"/>
              </a:rPr>
              <a:t>Razazi</a:t>
            </a:r>
            <a:r>
              <a:rPr lang="fr-FR" sz="1800" b="1" dirty="0">
                <a:cs typeface="Calibri" panose="020F0502020204030204" pitchFamily="34" charset="0"/>
              </a:rPr>
              <a:t> </a:t>
            </a:r>
            <a:r>
              <a:rPr lang="fr-FR" sz="1800" b="1" dirty="0" smtClean="0">
                <a:cs typeface="Calibri" panose="020F0502020204030204" pitchFamily="34" charset="0"/>
              </a:rPr>
              <a:t>Ann</a:t>
            </a:r>
            <a:r>
              <a:rPr lang="fr-FR" sz="1800" b="1" dirty="0">
                <a:cs typeface="Calibri" panose="020F0502020204030204" pitchFamily="34" charset="0"/>
              </a:rPr>
              <a:t>. Intensive Care 2017; 7:61.</a:t>
            </a:r>
          </a:p>
        </p:txBody>
      </p:sp>
      <p:sp>
        <p:nvSpPr>
          <p:cNvPr id="15" name="ZoneTexte 14">
            <a:extLst>
              <a:ext uri="{FF2B5EF4-FFF2-40B4-BE49-F238E27FC236}">
                <a16:creationId xmlns="" xmlns:a16="http://schemas.microsoft.com/office/drawing/2014/main" id="{62122F6A-77E8-4BCA-98B2-8C985A178805}"/>
              </a:ext>
            </a:extLst>
          </p:cNvPr>
          <p:cNvSpPr txBox="1"/>
          <p:nvPr/>
        </p:nvSpPr>
        <p:spPr>
          <a:xfrm>
            <a:off x="584738" y="5301208"/>
            <a:ext cx="819806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283583"/>
                </a:solidFill>
                <a:effectLst/>
                <a:uLnTx/>
                <a:uFillTx/>
                <a:latin typeface="Arial" panose="020B0604020202020204" pitchFamily="34" charset="0"/>
                <a:cs typeface="Arial" panose="020B0604020202020204" pitchFamily="34" charset="0"/>
              </a:rPr>
              <a:t>Bien que le risque de développement d’une pneumonie soit globalement faible chez les porteurs de </a:t>
            </a:r>
            <a:r>
              <a:rPr kumimoji="0" lang="fr-FR" sz="1600" b="0" i="0" u="none" strike="noStrike" kern="1200" cap="none" spc="0" normalizeH="0" baseline="0" noProof="0" dirty="0" smtClean="0">
                <a:ln>
                  <a:noFill/>
                </a:ln>
                <a:solidFill>
                  <a:srgbClr val="283583"/>
                </a:solidFill>
                <a:effectLst/>
                <a:uLnTx/>
                <a:uFillTx/>
                <a:latin typeface="Arial" panose="020B0604020202020204" pitchFamily="34" charset="0"/>
                <a:cs typeface="Arial" panose="020B0604020202020204" pitchFamily="34" charset="0"/>
              </a:rPr>
              <a:t>BLSE</a:t>
            </a:r>
            <a:r>
              <a:rPr kumimoji="0" lang="fr-FR" sz="1600" b="0" i="0" u="none" strike="noStrike" kern="1200" cap="none" spc="0" normalizeH="0" baseline="0" noProof="0" dirty="0">
                <a:ln>
                  <a:noFill/>
                </a:ln>
                <a:solidFill>
                  <a:srgbClr val="283583"/>
                </a:solidFill>
                <a:effectLst/>
                <a:uLnTx/>
                <a:uFillTx/>
                <a:latin typeface="Arial" panose="020B0604020202020204" pitchFamily="34" charset="0"/>
                <a:cs typeface="Arial" panose="020B0604020202020204" pitchFamily="34" charset="0"/>
              </a:rPr>
              <a:t>, une forte proportion de ces pneumonies est associée à des </a:t>
            </a:r>
            <a:r>
              <a:rPr kumimoji="0" lang="fr-FR" sz="1600" b="0" i="0" u="none" strike="noStrike" kern="1200" cap="none" spc="0" normalizeH="0" baseline="0" noProof="0" dirty="0" smtClean="0">
                <a:ln>
                  <a:noFill/>
                </a:ln>
                <a:solidFill>
                  <a:srgbClr val="283583"/>
                </a:solidFill>
                <a:effectLst/>
                <a:uLnTx/>
                <a:uFillTx/>
                <a:latin typeface="Arial" panose="020B0604020202020204" pitchFamily="34" charset="0"/>
                <a:cs typeface="Arial" panose="020B0604020202020204" pitchFamily="34" charset="0"/>
              </a:rPr>
              <a:t>BLSE</a:t>
            </a:r>
            <a:r>
              <a:rPr kumimoji="0" lang="fr-FR" sz="1600" b="0" i="0" u="none" strike="noStrike" kern="1200" cap="none" spc="0" normalizeH="0" baseline="0" noProof="0" dirty="0">
                <a:ln>
                  <a:noFill/>
                </a:ln>
                <a:solidFill>
                  <a:srgbClr val="283583"/>
                </a:solidFill>
                <a:effectLst/>
                <a:uLnTx/>
                <a:uFillTx/>
                <a:latin typeface="Arial" panose="020B0604020202020204" pitchFamily="34" charset="0"/>
                <a:cs typeface="Arial" panose="020B0604020202020204" pitchFamily="34" charset="0"/>
              </a:rPr>
              <a:t>, ce qui justifie une stratégie d’identification de ces porteurs</a:t>
            </a:r>
          </a:p>
        </p:txBody>
      </p:sp>
      <p:graphicFrame>
        <p:nvGraphicFramePr>
          <p:cNvPr id="10" name="Tableau 9">
            <a:extLst>
              <a:ext uri="{FF2B5EF4-FFF2-40B4-BE49-F238E27FC236}">
                <a16:creationId xmlns="" xmlns:a16="http://schemas.microsoft.com/office/drawing/2014/main" id="{B4147118-E934-46B2-BA31-5EB4ED8A6FA7}"/>
              </a:ext>
            </a:extLst>
          </p:cNvPr>
          <p:cNvGraphicFramePr>
            <a:graphicFrameLocks noGrp="1"/>
          </p:cNvGraphicFramePr>
          <p:nvPr>
            <p:extLst>
              <p:ext uri="{D42A27DB-BD31-4B8C-83A1-F6EECF244321}">
                <p14:modId xmlns:p14="http://schemas.microsoft.com/office/powerpoint/2010/main" val="1971767997"/>
              </p:ext>
            </p:extLst>
          </p:nvPr>
        </p:nvGraphicFramePr>
        <p:xfrm>
          <a:off x="630275" y="3212976"/>
          <a:ext cx="7422859" cy="1176102"/>
        </p:xfrm>
        <a:graphic>
          <a:graphicData uri="http://schemas.openxmlformats.org/drawingml/2006/table">
            <a:tbl>
              <a:tblPr firstRow="1" bandRow="1">
                <a:tableStyleId>{5C22544A-7EE6-4342-B048-85BDC9FD1C3A}</a:tableStyleId>
              </a:tblPr>
              <a:tblGrid>
                <a:gridCol w="4217543">
                  <a:extLst>
                    <a:ext uri="{9D8B030D-6E8A-4147-A177-3AD203B41FA5}">
                      <a16:colId xmlns="" xmlns:a16="http://schemas.microsoft.com/office/drawing/2014/main" val="517011148"/>
                    </a:ext>
                  </a:extLst>
                </a:gridCol>
                <a:gridCol w="1140542">
                  <a:extLst>
                    <a:ext uri="{9D8B030D-6E8A-4147-A177-3AD203B41FA5}">
                      <a16:colId xmlns="" xmlns:a16="http://schemas.microsoft.com/office/drawing/2014/main" val="951648533"/>
                    </a:ext>
                  </a:extLst>
                </a:gridCol>
                <a:gridCol w="1130709">
                  <a:extLst>
                    <a:ext uri="{9D8B030D-6E8A-4147-A177-3AD203B41FA5}">
                      <a16:colId xmlns="" xmlns:a16="http://schemas.microsoft.com/office/drawing/2014/main" val="3857353274"/>
                    </a:ext>
                  </a:extLst>
                </a:gridCol>
                <a:gridCol w="934065">
                  <a:extLst>
                    <a:ext uri="{9D8B030D-6E8A-4147-A177-3AD203B41FA5}">
                      <a16:colId xmlns="" xmlns:a16="http://schemas.microsoft.com/office/drawing/2014/main" val="1669526388"/>
                    </a:ext>
                  </a:extLst>
                </a:gridCol>
              </a:tblGrid>
              <a:tr h="353142">
                <a:tc>
                  <a:txBody>
                    <a:bodyPr/>
                    <a:lstStyle/>
                    <a:p>
                      <a:r>
                        <a:rPr lang="fr-FR" sz="1600" dirty="0">
                          <a:solidFill>
                            <a:srgbClr val="283583"/>
                          </a:solidFill>
                          <a:latin typeface="Calibri" panose="020F0502020204030204" pitchFamily="34" charset="0"/>
                          <a:cs typeface="Calibri" panose="020F0502020204030204" pitchFamily="34" charset="0"/>
                        </a:rPr>
                        <a:t>Facteurs </a:t>
                      </a:r>
                      <a:r>
                        <a:rPr lang="fr-FR" sz="1600" dirty="0" smtClean="0">
                          <a:solidFill>
                            <a:srgbClr val="283583"/>
                          </a:solidFill>
                          <a:latin typeface="Calibri" panose="020F0502020204030204" pitchFamily="34" charset="0"/>
                          <a:cs typeface="Calibri" panose="020F0502020204030204" pitchFamily="34" charset="0"/>
                        </a:rPr>
                        <a:t>associés en</a:t>
                      </a:r>
                      <a:r>
                        <a:rPr lang="fr-FR" sz="1600" baseline="0" dirty="0" smtClean="0">
                          <a:solidFill>
                            <a:srgbClr val="283583"/>
                          </a:solidFill>
                          <a:latin typeface="Calibri" panose="020F0502020204030204" pitchFamily="34" charset="0"/>
                          <a:cs typeface="Calibri" panose="020F0502020204030204" pitchFamily="34" charset="0"/>
                        </a:rPr>
                        <a:t> multivarié</a:t>
                      </a:r>
                      <a:endParaRPr lang="fr-FR" sz="1600" dirty="0">
                        <a:solidFill>
                          <a:srgbClr val="283583"/>
                        </a:solidFill>
                        <a:latin typeface="Calibri" panose="020F0502020204030204" pitchFamily="34" charset="0"/>
                        <a:cs typeface="Calibri" panose="020F0502020204030204" pitchFamily="34" charset="0"/>
                      </a:endParaRPr>
                    </a:p>
                  </a:txBody>
                  <a:tcPr anchor="ctr">
                    <a:solidFill>
                      <a:srgbClr val="FFD500"/>
                    </a:solidFill>
                  </a:tcPr>
                </a:tc>
                <a:tc>
                  <a:txBody>
                    <a:bodyPr/>
                    <a:lstStyle/>
                    <a:p>
                      <a:pPr algn="ctr"/>
                      <a:r>
                        <a:rPr lang="fr-FR" sz="1600" dirty="0">
                          <a:solidFill>
                            <a:srgbClr val="283583"/>
                          </a:solidFill>
                          <a:latin typeface="Calibri" panose="020F0502020204030204" pitchFamily="34" charset="0"/>
                          <a:cs typeface="Calibri" panose="020F0502020204030204" pitchFamily="34" charset="0"/>
                        </a:rPr>
                        <a:t>OR ajusté</a:t>
                      </a:r>
                      <a:endParaRPr lang="fr-FR" sz="1600" b="1" dirty="0">
                        <a:solidFill>
                          <a:srgbClr val="283583"/>
                        </a:solidFill>
                        <a:latin typeface="Calibri" panose="020F0502020204030204" pitchFamily="34" charset="0"/>
                        <a:cs typeface="Calibri" panose="020F0502020204030204" pitchFamily="34" charset="0"/>
                      </a:endParaRPr>
                    </a:p>
                  </a:txBody>
                  <a:tcPr>
                    <a:solidFill>
                      <a:srgbClr val="FFD500"/>
                    </a:solidFill>
                  </a:tcPr>
                </a:tc>
                <a:tc>
                  <a:txBody>
                    <a:bodyPr/>
                    <a:lstStyle/>
                    <a:p>
                      <a:pPr algn="ctr"/>
                      <a:r>
                        <a:rPr lang="fr-FR" sz="1600" b="1" dirty="0">
                          <a:solidFill>
                            <a:srgbClr val="283583"/>
                          </a:solidFill>
                          <a:latin typeface="Calibri" panose="020F0502020204030204" pitchFamily="34" charset="0"/>
                          <a:cs typeface="Calibri" panose="020F0502020204030204" pitchFamily="34" charset="0"/>
                        </a:rPr>
                        <a:t>IC 95%</a:t>
                      </a:r>
                    </a:p>
                  </a:txBody>
                  <a:tcPr>
                    <a:solidFill>
                      <a:srgbClr val="FFD500"/>
                    </a:solidFill>
                  </a:tcPr>
                </a:tc>
                <a:tc>
                  <a:txBody>
                    <a:bodyPr/>
                    <a:lstStyle/>
                    <a:p>
                      <a:pPr algn="ctr"/>
                      <a:r>
                        <a:rPr lang="fr-FR" sz="1600" b="1" dirty="0">
                          <a:solidFill>
                            <a:srgbClr val="283583"/>
                          </a:solidFill>
                          <a:latin typeface="Calibri" panose="020F0502020204030204" pitchFamily="34" charset="0"/>
                          <a:cs typeface="Calibri" panose="020F0502020204030204" pitchFamily="34" charset="0"/>
                        </a:rPr>
                        <a:t>p</a:t>
                      </a:r>
                    </a:p>
                  </a:txBody>
                  <a:tcPr>
                    <a:solidFill>
                      <a:srgbClr val="FFD500"/>
                    </a:solidFill>
                  </a:tcPr>
                </a:tc>
                <a:extLst>
                  <a:ext uri="{0D108BD9-81ED-4DB2-BD59-A6C34878D82A}">
                    <a16:rowId xmlns="" xmlns:a16="http://schemas.microsoft.com/office/drawing/2014/main" val="4184904583"/>
                  </a:ext>
                </a:extLst>
              </a:tr>
              <a:tr h="370840">
                <a:tc>
                  <a:txBody>
                    <a:bodyPr/>
                    <a:lstStyle/>
                    <a:p>
                      <a:r>
                        <a:rPr lang="fr-FR" sz="1600" b="0" i="0" u="none" strike="noStrike" kern="1200" baseline="0" dirty="0" smtClean="0">
                          <a:solidFill>
                            <a:schemeClr val="dk1"/>
                          </a:solidFill>
                          <a:latin typeface="Calibri" panose="020F0502020204030204" pitchFamily="34" charset="0"/>
                          <a:ea typeface="+mn-ea"/>
                          <a:cs typeface="Calibri" panose="020F0502020204030204" pitchFamily="34" charset="0"/>
                        </a:rPr>
                        <a:t>IGS2&gt; </a:t>
                      </a:r>
                      <a:r>
                        <a:rPr lang="fr-FR" sz="1600" b="0" i="0" u="none" strike="noStrike" kern="1200" baseline="0" dirty="0">
                          <a:solidFill>
                            <a:schemeClr val="dk1"/>
                          </a:solidFill>
                          <a:latin typeface="Calibri" panose="020F0502020204030204" pitchFamily="34" charset="0"/>
                          <a:ea typeface="+mn-ea"/>
                          <a:cs typeface="Calibri" panose="020F0502020204030204" pitchFamily="34" charset="0"/>
                        </a:rPr>
                        <a:t>43</a:t>
                      </a:r>
                    </a:p>
                    <a:p>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&gt;2 </a:t>
                      </a:r>
                      <a:r>
                        <a:rPr lang="en-US" sz="1600" b="0" i="0" u="none" strike="noStrike" kern="1200" baseline="0" dirty="0" err="1">
                          <a:solidFill>
                            <a:schemeClr val="dk1"/>
                          </a:solidFill>
                          <a:latin typeface="Calibri" panose="020F0502020204030204" pitchFamily="34" charset="0"/>
                          <a:ea typeface="+mn-ea"/>
                          <a:cs typeface="Calibri" panose="020F0502020204030204" pitchFamily="34" charset="0"/>
                        </a:rPr>
                        <a:t>jours</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r>
                        <a:rPr lang="en-US" sz="1600" b="0" i="0" u="none" strike="noStrike" kern="1200" baseline="0" dirty="0" err="1">
                          <a:solidFill>
                            <a:schemeClr val="dk1"/>
                          </a:solidFill>
                          <a:latin typeface="Calibri" panose="020F0502020204030204" pitchFamily="34" charset="0"/>
                          <a:ea typeface="+mn-ea"/>
                          <a:cs typeface="Calibri" panose="020F0502020204030204" pitchFamily="34" charset="0"/>
                        </a:rPr>
                        <a:t>d’amoxicilline</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a:t>
                      </a:r>
                      <a:r>
                        <a:rPr lang="en-US" sz="1600" b="0" i="0" u="none" strike="noStrike" kern="1200" baseline="0" dirty="0" err="1">
                          <a:solidFill>
                            <a:schemeClr val="dk1"/>
                          </a:solidFill>
                          <a:latin typeface="Calibri" panose="020F0502020204030204" pitchFamily="34" charset="0"/>
                          <a:ea typeface="+mn-ea"/>
                          <a:cs typeface="Calibri" panose="020F0502020204030204" pitchFamily="34" charset="0"/>
                        </a:rPr>
                        <a:t>acide</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r>
                        <a:rPr lang="en-US" sz="1600" b="0" i="0" u="none" strike="noStrike" kern="1200" baseline="0" dirty="0" err="1">
                          <a:solidFill>
                            <a:schemeClr val="dk1"/>
                          </a:solidFill>
                          <a:latin typeface="Calibri" panose="020F0502020204030204" pitchFamily="34" charset="0"/>
                          <a:ea typeface="+mn-ea"/>
                          <a:cs typeface="Calibri" panose="020F0502020204030204" pitchFamily="34" charset="0"/>
                        </a:rPr>
                        <a:t>clavulanique</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r>
                        <a:rPr lang="en-US" sz="1600" b="0" i="0" u="none" strike="noStrike" kern="1200" baseline="0" dirty="0" err="1">
                          <a:solidFill>
                            <a:schemeClr val="dk1"/>
                          </a:solidFill>
                          <a:latin typeface="Calibri" panose="020F0502020204030204" pitchFamily="34" charset="0"/>
                          <a:ea typeface="+mn-ea"/>
                          <a:cs typeface="Calibri" panose="020F0502020204030204" pitchFamily="34" charset="0"/>
                        </a:rPr>
                        <a:t>en</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USI</a:t>
                      </a:r>
                    </a:p>
                    <a:p>
                      <a:r>
                        <a:rPr lang="en-US" sz="1600" b="0" i="0" u="none" strike="noStrike" kern="1200" baseline="0" dirty="0" err="1">
                          <a:solidFill>
                            <a:schemeClr val="dk1"/>
                          </a:solidFill>
                          <a:latin typeface="Calibri" panose="020F0502020204030204" pitchFamily="34" charset="0"/>
                          <a:ea typeface="+mn-ea"/>
                          <a:cs typeface="Calibri" panose="020F0502020204030204" pitchFamily="34" charset="0"/>
                        </a:rPr>
                        <a:t>Colonisation</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avec </a:t>
                      </a:r>
                      <a:r>
                        <a:rPr lang="en-US" sz="1600" b="0" i="1" u="none" strike="noStrike" kern="1200" baseline="0" dirty="0" err="1">
                          <a:solidFill>
                            <a:schemeClr val="dk1"/>
                          </a:solidFill>
                          <a:latin typeface="Calibri" panose="020F0502020204030204" pitchFamily="34" charset="0"/>
                          <a:ea typeface="+mn-ea"/>
                          <a:cs typeface="Calibri" panose="020F0502020204030204" pitchFamily="34" charset="0"/>
                        </a:rPr>
                        <a:t>E.cloacae</a:t>
                      </a:r>
                      <a:r>
                        <a:rPr lang="en-US" sz="1600" b="0" i="1" u="none" strike="noStrike" kern="1200" baseline="0" dirty="0">
                          <a:solidFill>
                            <a:schemeClr val="dk1"/>
                          </a:solidFill>
                          <a:latin typeface="Calibri" panose="020F0502020204030204" pitchFamily="34" charset="0"/>
                          <a:ea typeface="+mn-ea"/>
                          <a:cs typeface="Calibri" panose="020F0502020204030204" pitchFamily="34" charset="0"/>
                        </a:rPr>
                        <a:t> </a:t>
                      </a:r>
                      <a:r>
                        <a:rPr lang="en-US" sz="1600" b="0" i="0" u="none" strike="noStrike" kern="1200" baseline="0" dirty="0" err="1">
                          <a:solidFill>
                            <a:schemeClr val="dk1"/>
                          </a:solidFill>
                          <a:latin typeface="Calibri" panose="020F0502020204030204" pitchFamily="34" charset="0"/>
                          <a:ea typeface="+mn-ea"/>
                          <a:cs typeface="Calibri" panose="020F0502020204030204" pitchFamily="34" charset="0"/>
                        </a:rPr>
                        <a:t>ou</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r>
                        <a:rPr lang="en-US" sz="1600" b="0" i="1" u="none" strike="noStrike" kern="1200" baseline="0" dirty="0">
                          <a:solidFill>
                            <a:schemeClr val="dk1"/>
                          </a:solidFill>
                          <a:latin typeface="Calibri" panose="020F0502020204030204" pitchFamily="34" charset="0"/>
                          <a:ea typeface="+mn-ea"/>
                          <a:cs typeface="Calibri" panose="020F0502020204030204" pitchFamily="34" charset="0"/>
                        </a:rPr>
                        <a:t>K. pneumoniae</a:t>
                      </a:r>
                      <a:endParaRPr lang="fr-FR" sz="1600" dirty="0">
                        <a:latin typeface="Calibri" panose="020F0502020204030204" pitchFamily="34" charset="0"/>
                        <a:cs typeface="Calibri" panose="020F0502020204030204" pitchFamily="34" charset="0"/>
                      </a:endParaRPr>
                    </a:p>
                  </a:txBody>
                  <a:tcPr>
                    <a:solidFill>
                      <a:schemeClr val="accent4">
                        <a:lumMod val="20000"/>
                        <a:lumOff val="80000"/>
                      </a:schemeClr>
                    </a:solidFill>
                  </a:tcPr>
                </a:tc>
                <a:tc>
                  <a:txBody>
                    <a:bodyPr/>
                    <a:lstStyle/>
                    <a:p>
                      <a:pPr algn="ctr"/>
                      <a:r>
                        <a:rPr lang="fr-FR" sz="1600" b="0" i="0" u="none" strike="noStrike" kern="1200" baseline="0" dirty="0">
                          <a:solidFill>
                            <a:schemeClr val="dk1"/>
                          </a:solidFill>
                          <a:latin typeface="Calibri" panose="020F0502020204030204" pitchFamily="34" charset="0"/>
                          <a:ea typeface="+mn-ea"/>
                          <a:cs typeface="Calibri" panose="020F0502020204030204" pitchFamily="34" charset="0"/>
                        </a:rPr>
                        <a:t>2.81</a:t>
                      </a:r>
                    </a:p>
                    <a:p>
                      <a:pPr algn="ctr"/>
                      <a:r>
                        <a:rPr lang="fr-FR" sz="1600" b="0" i="0" u="none" strike="noStrike" kern="1200" baseline="0" dirty="0">
                          <a:solidFill>
                            <a:schemeClr val="dk1"/>
                          </a:solidFill>
                          <a:latin typeface="Calibri" panose="020F0502020204030204" pitchFamily="34" charset="0"/>
                          <a:ea typeface="+mn-ea"/>
                          <a:cs typeface="Calibri" panose="020F0502020204030204" pitchFamily="34" charset="0"/>
                        </a:rPr>
                        <a:t>0.24</a:t>
                      </a:r>
                    </a:p>
                    <a:p>
                      <a:pPr algn="ctr"/>
                      <a:r>
                        <a:rPr lang="fr-FR" sz="1600" b="0" i="0" u="none" strike="noStrike" kern="1200" baseline="0" dirty="0">
                          <a:solidFill>
                            <a:schemeClr val="dk1"/>
                          </a:solidFill>
                          <a:latin typeface="Calibri" panose="020F0502020204030204" pitchFamily="34" charset="0"/>
                          <a:ea typeface="+mn-ea"/>
                          <a:cs typeface="Calibri" panose="020F0502020204030204" pitchFamily="34" charset="0"/>
                        </a:rPr>
                        <a:t>10.96</a:t>
                      </a:r>
                      <a:endParaRPr lang="fr-FR" sz="1600" dirty="0">
                        <a:latin typeface="Calibri" panose="020F0502020204030204" pitchFamily="34" charset="0"/>
                        <a:cs typeface="Calibri" panose="020F0502020204030204" pitchFamily="34" charset="0"/>
                      </a:endParaRPr>
                    </a:p>
                  </a:txBody>
                  <a:tcPr>
                    <a:solidFill>
                      <a:schemeClr val="accent4">
                        <a:lumMod val="20000"/>
                        <a:lumOff val="80000"/>
                      </a:schemeClr>
                    </a:solidFill>
                  </a:tcPr>
                </a:tc>
                <a:tc>
                  <a:txBody>
                    <a:bodyPr/>
                    <a:lstStyle/>
                    <a:p>
                      <a:pPr algn="ctr"/>
                      <a:r>
                        <a:rPr lang="fr-FR" sz="1600" dirty="0">
                          <a:latin typeface="Calibri" panose="020F0502020204030204" pitchFamily="34" charset="0"/>
                          <a:cs typeface="Calibri" panose="020F0502020204030204" pitchFamily="34" charset="0"/>
                        </a:rPr>
                        <a:t>1.16–6.79</a:t>
                      </a:r>
                    </a:p>
                    <a:p>
                      <a:pPr algn="ctr"/>
                      <a:r>
                        <a:rPr lang="fr-FR" sz="1600" dirty="0">
                          <a:latin typeface="Calibri" panose="020F0502020204030204" pitchFamily="34" charset="0"/>
                          <a:cs typeface="Calibri" panose="020F0502020204030204" pitchFamily="34" charset="0"/>
                        </a:rPr>
                        <a:t>0.08–0.71</a:t>
                      </a:r>
                    </a:p>
                    <a:p>
                      <a:pPr algn="ctr"/>
                      <a:r>
                        <a:rPr lang="fr-FR" sz="1600" dirty="0">
                          <a:latin typeface="Calibri" panose="020F0502020204030204" pitchFamily="34" charset="0"/>
                          <a:cs typeface="Calibri" panose="020F0502020204030204" pitchFamily="34" charset="0"/>
                        </a:rPr>
                        <a:t>2.93–41.0</a:t>
                      </a:r>
                    </a:p>
                  </a:txBody>
                  <a:tcPr>
                    <a:solidFill>
                      <a:schemeClr val="accent4">
                        <a:lumMod val="20000"/>
                        <a:lumOff val="80000"/>
                      </a:schemeClr>
                    </a:solidFill>
                  </a:tcPr>
                </a:tc>
                <a:tc>
                  <a:txBody>
                    <a:bodyPr/>
                    <a:lstStyle/>
                    <a:p>
                      <a:pPr algn="ctr"/>
                      <a:r>
                        <a:rPr lang="fr-FR" sz="1600" dirty="0">
                          <a:latin typeface="Calibri" panose="020F0502020204030204" pitchFamily="34" charset="0"/>
                          <a:cs typeface="Calibri" panose="020F0502020204030204" pitchFamily="34" charset="0"/>
                        </a:rPr>
                        <a:t>0.022</a:t>
                      </a:r>
                    </a:p>
                    <a:p>
                      <a:pPr algn="ctr"/>
                      <a:r>
                        <a:rPr lang="fr-FR" sz="1600" dirty="0">
                          <a:latin typeface="Calibri" panose="020F0502020204030204" pitchFamily="34" charset="0"/>
                          <a:cs typeface="Calibri" panose="020F0502020204030204" pitchFamily="34" charset="0"/>
                        </a:rPr>
                        <a:t>0.010</a:t>
                      </a:r>
                    </a:p>
                    <a:p>
                      <a:pPr algn="ctr"/>
                      <a:r>
                        <a:rPr lang="fr-FR" sz="1600" dirty="0">
                          <a:latin typeface="Calibri" panose="020F0502020204030204" pitchFamily="34" charset="0"/>
                          <a:cs typeface="Calibri" panose="020F0502020204030204" pitchFamily="34" charset="0"/>
                        </a:rPr>
                        <a:t>&lt;0.0001</a:t>
                      </a:r>
                    </a:p>
                  </a:txBody>
                  <a:tcPr>
                    <a:solidFill>
                      <a:schemeClr val="accent4">
                        <a:lumMod val="20000"/>
                        <a:lumOff val="80000"/>
                      </a:schemeClr>
                    </a:solidFill>
                  </a:tcPr>
                </a:tc>
                <a:extLst>
                  <a:ext uri="{0D108BD9-81ED-4DB2-BD59-A6C34878D82A}">
                    <a16:rowId xmlns="" xmlns:a16="http://schemas.microsoft.com/office/drawing/2014/main" val="2125309522"/>
                  </a:ext>
                </a:extLst>
              </a:tr>
            </a:tbl>
          </a:graphicData>
        </a:graphic>
      </p:graphicFrame>
    </p:spTree>
    <p:extLst>
      <p:ext uri="{BB962C8B-B14F-4D97-AF65-F5344CB8AC3E}">
        <p14:creationId xmlns:p14="http://schemas.microsoft.com/office/powerpoint/2010/main" val="271148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Regarder les données locales</a:t>
            </a:r>
            <a:endParaRPr lang="fr-FR" dirty="0"/>
          </a:p>
        </p:txBody>
      </p:sp>
      <p:sp>
        <p:nvSpPr>
          <p:cNvPr id="3" name="Espace réservé du contenu 2"/>
          <p:cNvSpPr>
            <a:spLocks noGrp="1"/>
          </p:cNvSpPr>
          <p:nvPr>
            <p:ph idx="1"/>
          </p:nvPr>
        </p:nvSpPr>
        <p:spPr/>
        <p:txBody>
          <a:bodyPr/>
          <a:lstStyle/>
          <a:p>
            <a:r>
              <a:rPr lang="fr-FR" dirty="0" smtClean="0"/>
              <a:t>Admissions 2016 CH Tourcoing</a:t>
            </a:r>
          </a:p>
          <a:p>
            <a:pPr lvl="1"/>
            <a:r>
              <a:rPr lang="fr-FR" dirty="0" smtClean="0"/>
              <a:t>Court séjour: 22997</a:t>
            </a:r>
          </a:p>
          <a:p>
            <a:pPr lvl="1"/>
            <a:r>
              <a:rPr lang="fr-FR" dirty="0" smtClean="0"/>
              <a:t>Réanimation: 622 (~3%)</a:t>
            </a:r>
          </a:p>
          <a:p>
            <a:r>
              <a:rPr lang="fr-FR" dirty="0" smtClean="0"/>
              <a:t>BMR 2016</a:t>
            </a:r>
          </a:p>
          <a:p>
            <a:pPr lvl="1"/>
            <a:r>
              <a:rPr lang="fr-FR" dirty="0" smtClean="0"/>
              <a:t>Porteurs BMR en MCO: 		568</a:t>
            </a:r>
          </a:p>
          <a:p>
            <a:pPr lvl="1"/>
            <a:r>
              <a:rPr lang="fr-FR" dirty="0" smtClean="0"/>
              <a:t>Total épisodes bactériémies : 	460</a:t>
            </a:r>
          </a:p>
          <a:p>
            <a:pPr lvl="1"/>
            <a:r>
              <a:rPr lang="fr-FR" dirty="0" smtClean="0"/>
              <a:t>Bactériémies à BMR:		35 (7,6%)</a:t>
            </a:r>
          </a:p>
          <a:p>
            <a:r>
              <a:rPr lang="fr-FR" dirty="0" smtClean="0"/>
              <a:t>Porteurs BLSE en Réanimation = 79</a:t>
            </a:r>
          </a:p>
          <a:p>
            <a:r>
              <a:rPr lang="fr-FR" dirty="0" smtClean="0"/>
              <a:t>Infections (PAVM/bactériémie) à BLSE = 7 (8,9%)</a:t>
            </a:r>
          </a:p>
          <a:p>
            <a:pPr lvl="1"/>
            <a:endParaRPr lang="fr-FR" dirty="0" smtClean="0"/>
          </a:p>
          <a:p>
            <a:pPr lvl="1"/>
            <a:endParaRPr lang="fr-FR" dirty="0"/>
          </a:p>
        </p:txBody>
      </p:sp>
    </p:spTree>
    <p:extLst>
      <p:ext uri="{BB962C8B-B14F-4D97-AF65-F5344CB8AC3E}">
        <p14:creationId xmlns:p14="http://schemas.microsoft.com/office/powerpoint/2010/main" val="2127074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44" y="2420888"/>
            <a:ext cx="4111046" cy="392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786" y="2420888"/>
            <a:ext cx="4618965" cy="392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314" name="Rectangle 2"/>
          <p:cNvSpPr>
            <a:spLocks noGrp="1"/>
          </p:cNvSpPr>
          <p:nvPr>
            <p:ph type="title"/>
          </p:nvPr>
        </p:nvSpPr>
        <p:spPr/>
        <p:txBody>
          <a:bodyPr/>
          <a:lstStyle/>
          <a:p>
            <a:r>
              <a:rPr lang="fr-FR" altLang="fr-FR" smtClean="0"/>
              <a:t>Hémocultures CHT 2017</a:t>
            </a:r>
            <a:endParaRPr lang="fr-FR" altLang="fr-FR" dirty="0" smtClean="0"/>
          </a:p>
        </p:txBody>
      </p:sp>
      <p:sp>
        <p:nvSpPr>
          <p:cNvPr id="35842" name="Text Box 77"/>
          <p:cNvSpPr txBox="1">
            <a:spLocks noChangeArrowheads="1"/>
          </p:cNvSpPr>
          <p:nvPr/>
        </p:nvSpPr>
        <p:spPr bwMode="auto">
          <a:xfrm>
            <a:off x="67469" y="1516868"/>
            <a:ext cx="8964612" cy="396875"/>
          </a:xfrm>
          <a:prstGeom prst="rect">
            <a:avLst/>
          </a:prstGeom>
          <a:noFill/>
          <a:ln w="9525">
            <a:noFill/>
            <a:miter lim="800000"/>
            <a:headEnd/>
            <a:tailEnd/>
          </a:ln>
        </p:spPr>
        <p:txBody>
          <a:bodyPr>
            <a:spAutoFit/>
          </a:bodyPr>
          <a:lstStyle/>
          <a:p>
            <a:pPr>
              <a:spcBef>
                <a:spcPct val="50000"/>
              </a:spcBef>
            </a:pPr>
            <a:r>
              <a:rPr lang="fr-FR" dirty="0"/>
              <a:t>Ensemble hôpital				Réa</a:t>
            </a:r>
          </a:p>
        </p:txBody>
      </p:sp>
      <p:sp>
        <p:nvSpPr>
          <p:cNvPr id="35892" name="Line 67"/>
          <p:cNvSpPr>
            <a:spLocks noChangeShapeType="1"/>
          </p:cNvSpPr>
          <p:nvPr/>
        </p:nvSpPr>
        <p:spPr bwMode="auto">
          <a:xfrm flipH="1">
            <a:off x="2304318" y="5373687"/>
            <a:ext cx="366135" cy="28576"/>
          </a:xfrm>
          <a:prstGeom prst="line">
            <a:avLst/>
          </a:prstGeom>
          <a:noFill/>
          <a:ln w="9525">
            <a:solidFill>
              <a:schemeClr val="tx1"/>
            </a:solidFill>
            <a:round/>
            <a:headEnd/>
            <a:tailEnd type="triangle" w="med" len="med"/>
          </a:ln>
        </p:spPr>
        <p:txBody>
          <a:bodyPr/>
          <a:lstStyle/>
          <a:p>
            <a:endParaRPr lang="fr-FR"/>
          </a:p>
        </p:txBody>
      </p:sp>
      <p:sp>
        <p:nvSpPr>
          <p:cNvPr id="35893" name="Line 68"/>
          <p:cNvSpPr>
            <a:spLocks noChangeShapeType="1"/>
          </p:cNvSpPr>
          <p:nvPr/>
        </p:nvSpPr>
        <p:spPr bwMode="auto">
          <a:xfrm flipH="1">
            <a:off x="2450804" y="5064125"/>
            <a:ext cx="359836" cy="14684"/>
          </a:xfrm>
          <a:prstGeom prst="line">
            <a:avLst/>
          </a:prstGeom>
          <a:noFill/>
          <a:ln w="9525">
            <a:solidFill>
              <a:schemeClr val="tx1"/>
            </a:solidFill>
            <a:round/>
            <a:headEnd/>
            <a:tailEnd type="triangle" w="med" len="med"/>
          </a:ln>
        </p:spPr>
        <p:txBody>
          <a:bodyPr/>
          <a:lstStyle/>
          <a:p>
            <a:endParaRPr lang="fr-FR"/>
          </a:p>
        </p:txBody>
      </p:sp>
      <p:sp>
        <p:nvSpPr>
          <p:cNvPr id="35894" name="Text Box 69"/>
          <p:cNvSpPr txBox="1">
            <a:spLocks noChangeArrowheads="1"/>
          </p:cNvSpPr>
          <p:nvPr/>
        </p:nvSpPr>
        <p:spPr bwMode="auto">
          <a:xfrm>
            <a:off x="2890260" y="4934148"/>
            <a:ext cx="1008062" cy="274637"/>
          </a:xfrm>
          <a:prstGeom prst="rect">
            <a:avLst/>
          </a:prstGeom>
          <a:noFill/>
          <a:ln w="9525">
            <a:noFill/>
            <a:miter lim="800000"/>
            <a:headEnd/>
            <a:tailEnd/>
          </a:ln>
        </p:spPr>
        <p:txBody>
          <a:bodyPr>
            <a:spAutoFit/>
          </a:bodyPr>
          <a:lstStyle/>
          <a:p>
            <a:pPr>
              <a:spcBef>
                <a:spcPct val="50000"/>
              </a:spcBef>
            </a:pPr>
            <a:r>
              <a:rPr lang="fr-FR" sz="1200" dirty="0"/>
              <a:t>SARM </a:t>
            </a:r>
            <a:r>
              <a:rPr lang="fr-FR" sz="1200" dirty="0" smtClean="0"/>
              <a:t>19%</a:t>
            </a:r>
            <a:endParaRPr lang="fr-FR" sz="1200" dirty="0"/>
          </a:p>
        </p:txBody>
      </p:sp>
      <p:sp>
        <p:nvSpPr>
          <p:cNvPr id="35895" name="Text Box 70"/>
          <p:cNvSpPr txBox="1">
            <a:spLocks noChangeArrowheads="1"/>
          </p:cNvSpPr>
          <p:nvPr/>
        </p:nvSpPr>
        <p:spPr bwMode="auto">
          <a:xfrm>
            <a:off x="2810640" y="5193867"/>
            <a:ext cx="1008063" cy="274638"/>
          </a:xfrm>
          <a:prstGeom prst="rect">
            <a:avLst/>
          </a:prstGeom>
          <a:noFill/>
          <a:ln w="9525">
            <a:noFill/>
            <a:miter lim="800000"/>
            <a:headEnd/>
            <a:tailEnd/>
          </a:ln>
        </p:spPr>
        <p:txBody>
          <a:bodyPr>
            <a:spAutoFit/>
          </a:bodyPr>
          <a:lstStyle/>
          <a:p>
            <a:pPr>
              <a:spcBef>
                <a:spcPct val="50000"/>
              </a:spcBef>
            </a:pPr>
            <a:r>
              <a:rPr lang="fr-FR" sz="1200" dirty="0"/>
              <a:t>BLSE </a:t>
            </a:r>
            <a:r>
              <a:rPr lang="fr-FR" sz="1200" dirty="0" smtClean="0"/>
              <a:t>11%</a:t>
            </a:r>
            <a:endParaRPr lang="fr-FR" sz="1200" dirty="0"/>
          </a:p>
        </p:txBody>
      </p:sp>
      <p:sp>
        <p:nvSpPr>
          <p:cNvPr id="35896" name="Line 72"/>
          <p:cNvSpPr>
            <a:spLocks noChangeShapeType="1"/>
          </p:cNvSpPr>
          <p:nvPr/>
        </p:nvSpPr>
        <p:spPr bwMode="auto">
          <a:xfrm flipH="1">
            <a:off x="8047865" y="4663349"/>
            <a:ext cx="754855" cy="1079500"/>
          </a:xfrm>
          <a:prstGeom prst="line">
            <a:avLst/>
          </a:prstGeom>
          <a:noFill/>
          <a:ln w="9525">
            <a:solidFill>
              <a:schemeClr val="tx1"/>
            </a:solidFill>
            <a:round/>
            <a:headEnd/>
            <a:tailEnd type="triangle" w="med" len="med"/>
          </a:ln>
        </p:spPr>
        <p:txBody>
          <a:bodyPr/>
          <a:lstStyle/>
          <a:p>
            <a:endParaRPr lang="fr-FR"/>
          </a:p>
        </p:txBody>
      </p:sp>
      <p:sp>
        <p:nvSpPr>
          <p:cNvPr id="35897" name="Text Box 73"/>
          <p:cNvSpPr txBox="1">
            <a:spLocks noChangeArrowheads="1"/>
          </p:cNvSpPr>
          <p:nvPr/>
        </p:nvSpPr>
        <p:spPr bwMode="auto">
          <a:xfrm>
            <a:off x="3294136" y="4068464"/>
            <a:ext cx="1008063" cy="549275"/>
          </a:xfrm>
          <a:prstGeom prst="rect">
            <a:avLst/>
          </a:prstGeom>
          <a:noFill/>
          <a:ln w="9525">
            <a:noFill/>
            <a:miter lim="800000"/>
            <a:headEnd/>
            <a:tailEnd/>
          </a:ln>
        </p:spPr>
        <p:txBody>
          <a:bodyPr>
            <a:spAutoFit/>
          </a:bodyPr>
          <a:lstStyle/>
          <a:p>
            <a:pPr>
              <a:spcBef>
                <a:spcPct val="50000"/>
              </a:spcBef>
            </a:pPr>
            <a:r>
              <a:rPr lang="fr-FR" sz="1200" dirty="0"/>
              <a:t>BLSE </a:t>
            </a:r>
            <a:r>
              <a:rPr lang="fr-FR" sz="1200" dirty="0" smtClean="0"/>
              <a:t>13%</a:t>
            </a:r>
          </a:p>
          <a:p>
            <a:pPr>
              <a:spcBef>
                <a:spcPct val="50000"/>
              </a:spcBef>
            </a:pPr>
            <a:r>
              <a:rPr lang="fr-FR" sz="1200" dirty="0" smtClean="0"/>
              <a:t>FQ: 19%</a:t>
            </a:r>
            <a:endParaRPr lang="fr-FR" sz="1200" dirty="0"/>
          </a:p>
        </p:txBody>
      </p:sp>
      <p:sp>
        <p:nvSpPr>
          <p:cNvPr id="35959" name="Line 141"/>
          <p:cNvSpPr>
            <a:spLocks noChangeShapeType="1"/>
          </p:cNvSpPr>
          <p:nvPr/>
        </p:nvSpPr>
        <p:spPr bwMode="auto">
          <a:xfrm flipH="1">
            <a:off x="3798166" y="4617739"/>
            <a:ext cx="174205" cy="1125110"/>
          </a:xfrm>
          <a:prstGeom prst="line">
            <a:avLst/>
          </a:prstGeom>
          <a:noFill/>
          <a:ln w="9525">
            <a:solidFill>
              <a:schemeClr val="tx1"/>
            </a:solidFill>
            <a:round/>
            <a:headEnd/>
            <a:tailEnd type="triangle" w="med" len="med"/>
          </a:ln>
        </p:spPr>
        <p:txBody>
          <a:bodyPr/>
          <a:lstStyle/>
          <a:p>
            <a:endParaRPr lang="fr-FR"/>
          </a:p>
        </p:txBody>
      </p:sp>
      <p:sp>
        <p:nvSpPr>
          <p:cNvPr id="35960" name="Text Box 142"/>
          <p:cNvSpPr txBox="1">
            <a:spLocks noChangeArrowheads="1"/>
          </p:cNvSpPr>
          <p:nvPr/>
        </p:nvSpPr>
        <p:spPr bwMode="auto">
          <a:xfrm>
            <a:off x="7998688" y="3998553"/>
            <a:ext cx="1008063" cy="549275"/>
          </a:xfrm>
          <a:prstGeom prst="rect">
            <a:avLst/>
          </a:prstGeom>
          <a:noFill/>
          <a:ln w="9525">
            <a:noFill/>
            <a:miter lim="800000"/>
            <a:headEnd/>
            <a:tailEnd/>
          </a:ln>
        </p:spPr>
        <p:txBody>
          <a:bodyPr>
            <a:spAutoFit/>
          </a:bodyPr>
          <a:lstStyle/>
          <a:p>
            <a:pPr>
              <a:spcBef>
                <a:spcPct val="50000"/>
              </a:spcBef>
            </a:pPr>
            <a:r>
              <a:rPr lang="fr-FR" sz="1200" b="1" dirty="0">
                <a:solidFill>
                  <a:srgbClr val="FF0000"/>
                </a:solidFill>
              </a:rPr>
              <a:t>BLSE 0%</a:t>
            </a:r>
          </a:p>
          <a:p>
            <a:pPr>
              <a:spcBef>
                <a:spcPct val="50000"/>
              </a:spcBef>
            </a:pPr>
            <a:r>
              <a:rPr lang="fr-FR" sz="1200" dirty="0"/>
              <a:t>FQ: </a:t>
            </a:r>
            <a:r>
              <a:rPr lang="fr-FR" sz="1200" dirty="0" smtClean="0"/>
              <a:t>10</a:t>
            </a:r>
            <a:r>
              <a:rPr lang="fr-FR" sz="1200" dirty="0"/>
              <a:t>%</a:t>
            </a:r>
          </a:p>
        </p:txBody>
      </p:sp>
      <p:sp>
        <p:nvSpPr>
          <p:cNvPr id="35961" name="Line 143"/>
          <p:cNvSpPr>
            <a:spLocks noChangeShapeType="1"/>
          </p:cNvSpPr>
          <p:nvPr/>
        </p:nvSpPr>
        <p:spPr bwMode="auto">
          <a:xfrm flipH="1">
            <a:off x="6876256" y="4257675"/>
            <a:ext cx="111123" cy="806450"/>
          </a:xfrm>
          <a:prstGeom prst="line">
            <a:avLst/>
          </a:prstGeom>
          <a:noFill/>
          <a:ln w="9525">
            <a:solidFill>
              <a:schemeClr val="tx1"/>
            </a:solidFill>
            <a:round/>
            <a:headEnd/>
            <a:tailEnd type="triangle" w="med" len="med"/>
          </a:ln>
        </p:spPr>
        <p:txBody>
          <a:bodyPr/>
          <a:lstStyle/>
          <a:p>
            <a:endParaRPr lang="fr-FR"/>
          </a:p>
        </p:txBody>
      </p:sp>
      <p:sp>
        <p:nvSpPr>
          <p:cNvPr id="35962" name="Text Box 144"/>
          <p:cNvSpPr txBox="1">
            <a:spLocks noChangeArrowheads="1"/>
          </p:cNvSpPr>
          <p:nvPr/>
        </p:nvSpPr>
        <p:spPr bwMode="auto">
          <a:xfrm>
            <a:off x="6644084" y="3878407"/>
            <a:ext cx="1008062" cy="274638"/>
          </a:xfrm>
          <a:prstGeom prst="rect">
            <a:avLst/>
          </a:prstGeom>
          <a:noFill/>
          <a:ln w="9525">
            <a:noFill/>
            <a:miter lim="800000"/>
            <a:headEnd/>
            <a:tailEnd/>
          </a:ln>
        </p:spPr>
        <p:txBody>
          <a:bodyPr>
            <a:spAutoFit/>
          </a:bodyPr>
          <a:lstStyle/>
          <a:p>
            <a:pPr>
              <a:spcBef>
                <a:spcPct val="50000"/>
              </a:spcBef>
            </a:pPr>
            <a:r>
              <a:rPr lang="fr-FR" sz="1200" dirty="0"/>
              <a:t>SARM </a:t>
            </a:r>
            <a:r>
              <a:rPr lang="fr-FR" sz="1200" dirty="0" smtClean="0"/>
              <a:t>8%</a:t>
            </a:r>
            <a:endParaRPr lang="fr-FR" sz="1200" dirty="0"/>
          </a:p>
        </p:txBody>
      </p:sp>
      <p:sp>
        <p:nvSpPr>
          <p:cNvPr id="35964" name="Text Box 146"/>
          <p:cNvSpPr txBox="1">
            <a:spLocks noChangeArrowheads="1"/>
          </p:cNvSpPr>
          <p:nvPr/>
        </p:nvSpPr>
        <p:spPr bwMode="auto">
          <a:xfrm>
            <a:off x="7209774" y="4659510"/>
            <a:ext cx="1008062" cy="274638"/>
          </a:xfrm>
          <a:prstGeom prst="rect">
            <a:avLst/>
          </a:prstGeom>
          <a:noFill/>
          <a:ln w="9525">
            <a:noFill/>
            <a:miter lim="800000"/>
            <a:headEnd/>
            <a:tailEnd/>
          </a:ln>
        </p:spPr>
        <p:txBody>
          <a:bodyPr>
            <a:spAutoFit/>
          </a:bodyPr>
          <a:lstStyle/>
          <a:p>
            <a:pPr>
              <a:spcBef>
                <a:spcPct val="50000"/>
              </a:spcBef>
            </a:pPr>
            <a:r>
              <a:rPr lang="fr-FR" sz="1200" b="1" dirty="0">
                <a:solidFill>
                  <a:srgbClr val="FF0000"/>
                </a:solidFill>
              </a:rPr>
              <a:t>BLSE </a:t>
            </a:r>
            <a:r>
              <a:rPr lang="fr-FR" sz="1200" b="1" dirty="0" smtClean="0">
                <a:solidFill>
                  <a:srgbClr val="FF0000"/>
                </a:solidFill>
              </a:rPr>
              <a:t>5%</a:t>
            </a:r>
            <a:endParaRPr lang="fr-FR" sz="1200" b="1" dirty="0">
              <a:solidFill>
                <a:srgbClr val="FF0000"/>
              </a:solidFill>
            </a:endParaRPr>
          </a:p>
        </p:txBody>
      </p:sp>
      <p:sp>
        <p:nvSpPr>
          <p:cNvPr id="145" name="Line 68"/>
          <p:cNvSpPr>
            <a:spLocks noChangeShapeType="1"/>
          </p:cNvSpPr>
          <p:nvPr/>
        </p:nvSpPr>
        <p:spPr bwMode="auto">
          <a:xfrm flipH="1">
            <a:off x="7304523" y="4934148"/>
            <a:ext cx="347623" cy="410134"/>
          </a:xfrm>
          <a:prstGeom prst="line">
            <a:avLst/>
          </a:prstGeom>
          <a:noFill/>
          <a:ln w="9525">
            <a:solidFill>
              <a:schemeClr val="tx1"/>
            </a:solidFill>
            <a:round/>
            <a:headEnd/>
            <a:tailEnd type="triangle" w="med" len="med"/>
          </a:ln>
        </p:spPr>
        <p:txBody>
          <a:bodyPr/>
          <a:lstStyle/>
          <a:p>
            <a:endParaRPr lang="fr-FR"/>
          </a:p>
        </p:txBody>
      </p:sp>
    </p:spTree>
    <p:extLst>
      <p:ext uri="{BB962C8B-B14F-4D97-AF65-F5344CB8AC3E}">
        <p14:creationId xmlns:p14="http://schemas.microsoft.com/office/powerpoint/2010/main" val="3646861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neutropénique est peut être à part</a:t>
            </a:r>
            <a:br>
              <a:rPr lang="fr-FR" dirty="0" smtClean="0"/>
            </a:br>
            <a:r>
              <a:rPr lang="fr-FR" dirty="0" smtClean="0"/>
              <a:t>Maladies du Sang CHRU Lille</a:t>
            </a:r>
            <a:endParaRPr lang="fr-FR" dirty="0"/>
          </a:p>
        </p:txBody>
      </p:sp>
      <p:sp>
        <p:nvSpPr>
          <p:cNvPr id="3" name="Espace réservé du contenu 2"/>
          <p:cNvSpPr>
            <a:spLocks noGrp="1"/>
          </p:cNvSpPr>
          <p:nvPr>
            <p:ph idx="1"/>
          </p:nvPr>
        </p:nvSpPr>
        <p:spPr/>
        <p:txBody>
          <a:bodyPr/>
          <a:lstStyle/>
          <a:p>
            <a:r>
              <a:rPr lang="fr-FR" dirty="0" err="1" smtClean="0"/>
              <a:t>Janv</a:t>
            </a:r>
            <a:r>
              <a:rPr lang="fr-FR" dirty="0" smtClean="0"/>
              <a:t> 2011- </a:t>
            </a:r>
            <a:r>
              <a:rPr lang="fr-FR" dirty="0" err="1" smtClean="0"/>
              <a:t>Dec</a:t>
            </a:r>
            <a:r>
              <a:rPr lang="fr-FR" dirty="0" smtClean="0"/>
              <a:t> 2016</a:t>
            </a:r>
          </a:p>
          <a:p>
            <a:r>
              <a:rPr lang="fr-FR" dirty="0" smtClean="0"/>
              <a:t>136 patients colonisés à BLSE</a:t>
            </a:r>
          </a:p>
          <a:p>
            <a:pPr lvl="1"/>
            <a:r>
              <a:rPr lang="fr-FR" dirty="0" smtClean="0"/>
              <a:t>47 bactériémies à BLSE</a:t>
            </a:r>
          </a:p>
          <a:p>
            <a:r>
              <a:rPr lang="fr-FR" dirty="0" smtClean="0"/>
              <a:t>Cas témoins: </a:t>
            </a:r>
            <a:r>
              <a:rPr lang="fr-FR" dirty="0" err="1" smtClean="0"/>
              <a:t>bactériémiques</a:t>
            </a:r>
            <a:r>
              <a:rPr lang="fr-FR" dirty="0" smtClean="0"/>
              <a:t>/non </a:t>
            </a:r>
            <a:r>
              <a:rPr lang="fr-FR" dirty="0" err="1" smtClean="0"/>
              <a:t>bactériémiques</a:t>
            </a:r>
            <a:endParaRPr lang="fr-FR" dirty="0" smtClean="0"/>
          </a:p>
          <a:p>
            <a:pPr lvl="1"/>
            <a:r>
              <a:rPr lang="fr-FR" dirty="0" smtClean="0"/>
              <a:t>2 facteurs significatifs en multivariée</a:t>
            </a:r>
          </a:p>
          <a:p>
            <a:pPr lvl="2"/>
            <a:r>
              <a:rPr lang="fr-FR" dirty="0" smtClean="0"/>
              <a:t>Neutropénie: OR 6,04 (1,9-18,9; p=0,0022)</a:t>
            </a:r>
          </a:p>
          <a:p>
            <a:pPr lvl="2"/>
            <a:r>
              <a:rPr lang="fr-FR" dirty="0" smtClean="0"/>
              <a:t>ATCD de séjour en réanimation: OR 85 (9,4-779; p=0,0001)</a:t>
            </a:r>
          </a:p>
          <a:p>
            <a:pPr lvl="1"/>
            <a:r>
              <a:rPr lang="fr-FR" dirty="0" smtClean="0"/>
              <a:t>Présence et durée d’ATB antérieur non signifiant</a:t>
            </a:r>
          </a:p>
          <a:p>
            <a:pPr lvl="2"/>
            <a:r>
              <a:rPr lang="fr-FR" dirty="0" smtClean="0"/>
              <a:t>Recueil complémentaire en cours</a:t>
            </a:r>
            <a:endParaRPr lang="fr-FR" dirty="0"/>
          </a:p>
        </p:txBody>
      </p:sp>
      <p:sp>
        <p:nvSpPr>
          <p:cNvPr id="4" name="Text Box 7"/>
          <p:cNvSpPr txBox="1">
            <a:spLocks noChangeArrowheads="1"/>
          </p:cNvSpPr>
          <p:nvPr/>
        </p:nvSpPr>
        <p:spPr bwMode="auto">
          <a:xfrm>
            <a:off x="4572000" y="6469658"/>
            <a:ext cx="4176464" cy="369332"/>
          </a:xfrm>
          <a:prstGeom prst="rect">
            <a:avLst/>
          </a:prstGeom>
          <a:solidFill>
            <a:srgbClr val="66FF66"/>
          </a:solidFill>
          <a:extLst/>
        </p:spPr>
        <p:txBody>
          <a:bodyPr wrap="square" rtlCol="0">
            <a:spAutoFit/>
          </a:bodyPr>
          <a:lstStyle>
            <a:defPPr>
              <a:defRPr lang="en-US"/>
            </a:defPPr>
          </a:lstStyle>
          <a:p>
            <a:r>
              <a:rPr lang="fr-FR" altLang="fr-FR" b="1" dirty="0" err="1" smtClean="0">
                <a:latin typeface="Calibri" panose="020F0502020204030204" pitchFamily="34" charset="0"/>
                <a:cs typeface="Calibri" panose="020F0502020204030204" pitchFamily="34" charset="0"/>
              </a:rPr>
              <a:t>Demarquette</a:t>
            </a:r>
            <a:r>
              <a:rPr lang="fr-FR" altLang="fr-FR" b="1" dirty="0" smtClean="0">
                <a:latin typeface="Calibri" panose="020F0502020204030204" pitchFamily="34" charset="0"/>
                <a:cs typeface="Calibri" panose="020F0502020204030204" pitchFamily="34" charset="0"/>
              </a:rPr>
              <a:t> Thèse Médecine Lille 2016</a:t>
            </a:r>
            <a:endParaRPr lang="fr-FR" altLang="fr-FR" b="1" dirty="0">
              <a:solidFill>
                <a:schemeClr val="accent4">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9518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Tentatives de scores prédictifs</a:t>
            </a:r>
            <a:endParaRPr lang="fr-FR" dirty="0"/>
          </a:p>
        </p:txBody>
      </p:sp>
      <p:sp>
        <p:nvSpPr>
          <p:cNvPr id="6" name="Espace réservé du contenu 5"/>
          <p:cNvSpPr>
            <a:spLocks noGrp="1"/>
          </p:cNvSpPr>
          <p:nvPr>
            <p:ph idx="1"/>
          </p:nvPr>
        </p:nvSpPr>
        <p:spPr/>
        <p:txBody>
          <a:bodyPr/>
          <a:lstStyle/>
          <a:p>
            <a:r>
              <a:rPr lang="fr-FR" dirty="0" smtClean="0"/>
              <a:t>Problème: seuil des scores fixé à </a:t>
            </a:r>
            <a:r>
              <a:rPr lang="fr-FR" sz="2800" dirty="0" smtClean="0">
                <a:cs typeface="Calibri" panose="020F0502020204030204" pitchFamily="34" charset="0"/>
              </a:rPr>
              <a:t>≥ 3</a:t>
            </a:r>
          </a:p>
          <a:p>
            <a:pPr lvl="1"/>
            <a:r>
              <a:rPr lang="fr-FR" dirty="0" smtClean="0">
                <a:cs typeface="Calibri" panose="020F0502020204030204" pitchFamily="34" charset="0"/>
              </a:rPr>
              <a:t>Spécificité médiocre</a:t>
            </a:r>
            <a:endParaRPr lang="fr-FR" dirty="0"/>
          </a:p>
        </p:txBody>
      </p:sp>
      <p:graphicFrame>
        <p:nvGraphicFramePr>
          <p:cNvPr id="7" name="Espace réservé du contenu 3"/>
          <p:cNvGraphicFramePr>
            <a:graphicFrameLocks/>
          </p:cNvGraphicFramePr>
          <p:nvPr>
            <p:extLst>
              <p:ext uri="{D42A27DB-BD31-4B8C-83A1-F6EECF244321}">
                <p14:modId xmlns:p14="http://schemas.microsoft.com/office/powerpoint/2010/main" val="4194040445"/>
              </p:ext>
            </p:extLst>
          </p:nvPr>
        </p:nvGraphicFramePr>
        <p:xfrm>
          <a:off x="755576" y="2924944"/>
          <a:ext cx="6894322" cy="2682240"/>
        </p:xfrm>
        <a:graphic>
          <a:graphicData uri="http://schemas.openxmlformats.org/drawingml/2006/table">
            <a:tbl>
              <a:tblPr firstRow="1" bandRow="1">
                <a:tableStyleId>{17292A2E-F333-43FB-9621-5CBBE7FDCDCB}</a:tableStyleId>
              </a:tblPr>
              <a:tblGrid>
                <a:gridCol w="3764344"/>
                <a:gridCol w="1694370"/>
                <a:gridCol w="1435608"/>
              </a:tblGrid>
              <a:tr h="222940">
                <a:tc>
                  <a:txBody>
                    <a:bodyPr/>
                    <a:lstStyle/>
                    <a:p>
                      <a:endParaRPr lang="fr-FR" sz="1600" b="1" dirty="0">
                        <a:latin typeface="Calibri" panose="020F0502020204030204" pitchFamily="34" charset="0"/>
                        <a:cs typeface="Calibri" panose="020F0502020204030204" pitchFamily="34" charset="0"/>
                      </a:endParaRPr>
                    </a:p>
                  </a:txBody>
                  <a:tcPr/>
                </a:tc>
                <a:tc>
                  <a:txBody>
                    <a:bodyPr/>
                    <a:lstStyle/>
                    <a:p>
                      <a:pPr algn="ctr"/>
                      <a:r>
                        <a:rPr lang="fr-FR" sz="1600" dirty="0" err="1" smtClean="0">
                          <a:latin typeface="Calibri" panose="020F0502020204030204" pitchFamily="34" charset="0"/>
                          <a:cs typeface="Calibri" panose="020F0502020204030204" pitchFamily="34" charset="0"/>
                        </a:rPr>
                        <a:t>Tumbarello</a:t>
                      </a:r>
                      <a:r>
                        <a:rPr lang="fr-FR" sz="1600" dirty="0" smtClean="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et al. </a:t>
                      </a:r>
                      <a:endParaRPr lang="fr-FR" sz="1600" b="1" dirty="0">
                        <a:solidFill>
                          <a:srgbClr val="283583"/>
                        </a:solidFill>
                        <a:latin typeface="Calibri" panose="020F0502020204030204" pitchFamily="34" charset="0"/>
                        <a:cs typeface="Calibri" panose="020F0502020204030204" pitchFamily="34" charset="0"/>
                      </a:endParaRPr>
                    </a:p>
                  </a:txBody>
                  <a:tcPr/>
                </a:tc>
                <a:tc>
                  <a:txBody>
                    <a:bodyPr/>
                    <a:lstStyle/>
                    <a:p>
                      <a:pPr algn="ctr"/>
                      <a:r>
                        <a:rPr lang="fr-FR" sz="1600" dirty="0" smtClean="0">
                          <a:latin typeface="Calibri" panose="020F0502020204030204" pitchFamily="34" charset="0"/>
                          <a:cs typeface="Calibri" panose="020F0502020204030204" pitchFamily="34" charset="0"/>
                        </a:rPr>
                        <a:t>Johnson </a:t>
                      </a:r>
                      <a:r>
                        <a:rPr lang="fr-FR" sz="1600" dirty="0">
                          <a:latin typeface="Calibri" panose="020F0502020204030204" pitchFamily="34" charset="0"/>
                          <a:cs typeface="Calibri" panose="020F0502020204030204" pitchFamily="34" charset="0"/>
                        </a:rPr>
                        <a:t>et al. </a:t>
                      </a:r>
                      <a:endParaRPr lang="fr-FR" sz="1600" b="1" dirty="0">
                        <a:solidFill>
                          <a:srgbClr val="283583"/>
                        </a:solidFill>
                        <a:latin typeface="Calibri" panose="020F0502020204030204" pitchFamily="34" charset="0"/>
                        <a:cs typeface="Calibri" panose="020F0502020204030204" pitchFamily="34" charset="0"/>
                      </a:endParaRPr>
                    </a:p>
                  </a:txBody>
                  <a:tcPr/>
                </a:tc>
              </a:tr>
              <a:tr h="222940">
                <a:tc>
                  <a:txBody>
                    <a:bodyPr/>
                    <a:lstStyle/>
                    <a:p>
                      <a:r>
                        <a:rPr lang="fr-FR" sz="1600" dirty="0">
                          <a:latin typeface="Calibri" panose="020F0502020204030204" pitchFamily="34" charset="0"/>
                          <a:cs typeface="Calibri" panose="020F0502020204030204" pitchFamily="34" charset="0"/>
                        </a:rPr>
                        <a:t>Utilisation </a:t>
                      </a:r>
                      <a:r>
                        <a:rPr lang="fr-FR" sz="1600" dirty="0" smtClean="0">
                          <a:latin typeface="Calibri" panose="020F0502020204030204" pitchFamily="34" charset="0"/>
                          <a:cs typeface="Calibri" panose="020F0502020204030204" pitchFamily="34" charset="0"/>
                        </a:rPr>
                        <a:t>de BL ou </a:t>
                      </a:r>
                      <a:r>
                        <a:rPr lang="fr-FR" sz="1600" dirty="0">
                          <a:latin typeface="Calibri" panose="020F0502020204030204" pitchFamily="34" charset="0"/>
                          <a:cs typeface="Calibri" panose="020F0502020204030204" pitchFamily="34" charset="0"/>
                        </a:rPr>
                        <a:t>de </a:t>
                      </a:r>
                      <a:r>
                        <a:rPr lang="fr-FR" sz="1600" dirty="0" smtClean="0">
                          <a:latin typeface="Calibri" panose="020F0502020204030204" pitchFamily="34" charset="0"/>
                          <a:cs typeface="Calibri" panose="020F0502020204030204" pitchFamily="34" charset="0"/>
                        </a:rPr>
                        <a:t>FQ (&lt; </a:t>
                      </a:r>
                      <a:r>
                        <a:rPr lang="fr-FR" sz="1600" dirty="0">
                          <a:latin typeface="Calibri" panose="020F0502020204030204" pitchFamily="34" charset="0"/>
                          <a:cs typeface="Calibri" panose="020F0502020204030204" pitchFamily="34" charset="0"/>
                        </a:rPr>
                        <a:t>3 mois)</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2 </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3</a:t>
                      </a:r>
                      <a:endParaRPr lang="fr-FR" sz="1600" b="1" dirty="0">
                        <a:latin typeface="Calibri" panose="020F0502020204030204" pitchFamily="34" charset="0"/>
                        <a:cs typeface="Calibri" panose="020F0502020204030204" pitchFamily="34" charset="0"/>
                      </a:endParaRPr>
                    </a:p>
                  </a:txBody>
                  <a:tcPr anchor="ctr"/>
                </a:tc>
              </a:tr>
              <a:tr h="222940">
                <a:tc>
                  <a:txBody>
                    <a:bodyPr/>
                    <a:lstStyle/>
                    <a:p>
                      <a:r>
                        <a:rPr lang="fr-FR" sz="1600" dirty="0">
                          <a:latin typeface="Calibri" panose="020F0502020204030204" pitchFamily="34" charset="0"/>
                          <a:cs typeface="Calibri" panose="020F0502020204030204" pitchFamily="34" charset="0"/>
                        </a:rPr>
                        <a:t>Hospitalisation </a:t>
                      </a:r>
                      <a:r>
                        <a:rPr lang="fr-FR" sz="1600" dirty="0" smtClean="0">
                          <a:latin typeface="Calibri" panose="020F0502020204030204" pitchFamily="34" charset="0"/>
                          <a:cs typeface="Calibri" panose="020F0502020204030204" pitchFamily="34" charset="0"/>
                        </a:rPr>
                        <a:t>(&lt; </a:t>
                      </a:r>
                      <a:r>
                        <a:rPr lang="fr-FR" sz="1600" dirty="0">
                          <a:latin typeface="Calibri" panose="020F0502020204030204" pitchFamily="34" charset="0"/>
                          <a:cs typeface="Calibri" panose="020F0502020204030204" pitchFamily="34" charset="0"/>
                        </a:rPr>
                        <a:t>3 mois)</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3</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2</a:t>
                      </a:r>
                      <a:endParaRPr lang="fr-FR" sz="1600" b="1" dirty="0">
                        <a:latin typeface="Calibri" panose="020F0502020204030204" pitchFamily="34" charset="0"/>
                        <a:cs typeface="Calibri" panose="020F0502020204030204" pitchFamily="34" charset="0"/>
                      </a:endParaRPr>
                    </a:p>
                  </a:txBody>
                  <a:tcPr anchor="ctr"/>
                </a:tc>
              </a:tr>
              <a:tr h="222940">
                <a:tc>
                  <a:txBody>
                    <a:bodyPr/>
                    <a:lstStyle/>
                    <a:p>
                      <a:r>
                        <a:rPr lang="fr-FR" sz="1600" dirty="0">
                          <a:latin typeface="Calibri" panose="020F0502020204030204" pitchFamily="34" charset="0"/>
                          <a:cs typeface="Calibri" panose="020F0502020204030204" pitchFamily="34" charset="0"/>
                        </a:rPr>
                        <a:t>Transfert depuis un établissement de santé</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3</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4</a:t>
                      </a:r>
                      <a:endParaRPr lang="fr-FR" sz="1600" b="1" dirty="0">
                        <a:latin typeface="Calibri" panose="020F0502020204030204" pitchFamily="34" charset="0"/>
                        <a:cs typeface="Calibri" panose="020F0502020204030204" pitchFamily="34" charset="0"/>
                      </a:endParaRPr>
                    </a:p>
                  </a:txBody>
                  <a:tcPr anchor="ctr"/>
                </a:tc>
              </a:tr>
              <a:tr h="222940">
                <a:tc>
                  <a:txBody>
                    <a:bodyPr/>
                    <a:lstStyle/>
                    <a:p>
                      <a:r>
                        <a:rPr lang="fr-FR" sz="1600" dirty="0">
                          <a:latin typeface="Calibri" panose="020F0502020204030204" pitchFamily="34" charset="0"/>
                          <a:cs typeface="Calibri" panose="020F0502020204030204" pitchFamily="34" charset="0"/>
                        </a:rPr>
                        <a:t>Index de </a:t>
                      </a:r>
                      <a:r>
                        <a:rPr lang="fr-FR" sz="1600" dirty="0" err="1">
                          <a:latin typeface="Calibri" panose="020F0502020204030204" pitchFamily="34" charset="0"/>
                          <a:cs typeface="Calibri" panose="020F0502020204030204" pitchFamily="34" charset="0"/>
                        </a:rPr>
                        <a:t>Charlson</a:t>
                      </a:r>
                      <a:r>
                        <a:rPr lang="fr-FR" sz="1600" dirty="0">
                          <a:latin typeface="Calibri" panose="020F0502020204030204" pitchFamily="34" charset="0"/>
                          <a:cs typeface="Calibri" panose="020F0502020204030204" pitchFamily="34" charset="0"/>
                        </a:rPr>
                        <a:t> &gt; 3</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2</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a:t>
                      </a:r>
                      <a:endParaRPr lang="fr-FR" sz="1600" b="1" dirty="0">
                        <a:latin typeface="Calibri" panose="020F0502020204030204" pitchFamily="34" charset="0"/>
                        <a:cs typeface="Calibri" panose="020F0502020204030204" pitchFamily="34" charset="0"/>
                      </a:endParaRPr>
                    </a:p>
                  </a:txBody>
                  <a:tcPr anchor="ctr"/>
                </a:tc>
              </a:tr>
              <a:tr h="222940">
                <a:tc>
                  <a:txBody>
                    <a:bodyPr/>
                    <a:lstStyle/>
                    <a:p>
                      <a:r>
                        <a:rPr lang="fr-FR" sz="1600" dirty="0" smtClean="0">
                          <a:latin typeface="Calibri" panose="020F0502020204030204" pitchFamily="34" charset="0"/>
                          <a:cs typeface="Calibri" panose="020F0502020204030204" pitchFamily="34" charset="0"/>
                        </a:rPr>
                        <a:t>Cathéter </a:t>
                      </a:r>
                      <a:r>
                        <a:rPr lang="fr-FR" sz="1600" dirty="0">
                          <a:latin typeface="Calibri" panose="020F0502020204030204" pitchFamily="34" charset="0"/>
                          <a:cs typeface="Calibri" panose="020F0502020204030204" pitchFamily="34" charset="0"/>
                        </a:rPr>
                        <a:t>urinaire (&lt; 1 mois)</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2</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5</a:t>
                      </a:r>
                      <a:endParaRPr lang="fr-FR" sz="1600" b="1" dirty="0">
                        <a:latin typeface="Calibri" panose="020F0502020204030204" pitchFamily="34" charset="0"/>
                        <a:cs typeface="Calibri" panose="020F0502020204030204" pitchFamily="34" charset="0"/>
                      </a:endParaRPr>
                    </a:p>
                  </a:txBody>
                  <a:tcPr anchor="ctr"/>
                </a:tc>
              </a:tr>
              <a:tr h="222940">
                <a:tc>
                  <a:txBody>
                    <a:bodyPr/>
                    <a:lstStyle/>
                    <a:p>
                      <a:r>
                        <a:rPr lang="fr-FR" sz="1600" dirty="0">
                          <a:latin typeface="Calibri" panose="020F0502020204030204" pitchFamily="34" charset="0"/>
                          <a:cs typeface="Calibri" panose="020F0502020204030204" pitchFamily="34" charset="0"/>
                        </a:rPr>
                        <a:t>Âge </a:t>
                      </a:r>
                      <a:r>
                        <a:rPr lang="fr-FR" sz="1600" dirty="0" smtClean="0">
                          <a:latin typeface="Calibri" panose="020F0502020204030204" pitchFamily="34" charset="0"/>
                          <a:cs typeface="Calibri" panose="020F0502020204030204" pitchFamily="34" charset="0"/>
                        </a:rPr>
                        <a:t>≥ 70 </a:t>
                      </a:r>
                      <a:r>
                        <a:rPr lang="fr-FR" sz="1600" dirty="0">
                          <a:latin typeface="Calibri" panose="020F0502020204030204" pitchFamily="34" charset="0"/>
                          <a:cs typeface="Calibri" panose="020F0502020204030204" pitchFamily="34" charset="0"/>
                        </a:rPr>
                        <a:t>ans</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2</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a:t>
                      </a:r>
                      <a:endParaRPr lang="fr-FR" sz="1600" b="1" dirty="0">
                        <a:latin typeface="Calibri" panose="020F0502020204030204" pitchFamily="34" charset="0"/>
                        <a:cs typeface="Calibri" panose="020F0502020204030204" pitchFamily="34" charset="0"/>
                      </a:endParaRPr>
                    </a:p>
                  </a:txBody>
                  <a:tcPr anchor="ctr"/>
                </a:tc>
              </a:tr>
              <a:tr h="222940">
                <a:tc>
                  <a:txBody>
                    <a:bodyPr/>
                    <a:lstStyle/>
                    <a:p>
                      <a:r>
                        <a:rPr lang="fr-FR" sz="1600" dirty="0">
                          <a:latin typeface="Calibri" panose="020F0502020204030204" pitchFamily="34" charset="0"/>
                          <a:cs typeface="Calibri" panose="020F0502020204030204" pitchFamily="34" charset="0"/>
                        </a:rPr>
                        <a:t>Immunosuppression (&lt; 3 mois)</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a:t>
                      </a:r>
                      <a:endParaRPr lang="fr-FR" sz="1600" b="1"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2</a:t>
                      </a:r>
                      <a:endParaRPr lang="fr-FR" sz="1600" b="1" dirty="0">
                        <a:latin typeface="Calibri" panose="020F0502020204030204" pitchFamily="34" charset="0"/>
                        <a:cs typeface="Calibri" panose="020F0502020204030204" pitchFamily="34" charset="0"/>
                      </a:endParaRPr>
                    </a:p>
                  </a:txBody>
                  <a:tcPr anchor="ctr"/>
                </a:tc>
              </a:tr>
            </a:tbl>
          </a:graphicData>
        </a:graphic>
      </p:graphicFrame>
      <p:sp>
        <p:nvSpPr>
          <p:cNvPr id="8" name="Rectangle 7"/>
          <p:cNvSpPr/>
          <p:nvPr/>
        </p:nvSpPr>
        <p:spPr>
          <a:xfrm>
            <a:off x="3059832" y="6277962"/>
            <a:ext cx="5760640" cy="369332"/>
          </a:xfrm>
          <a:prstGeom prst="rect">
            <a:avLst/>
          </a:prstGeom>
          <a:solidFill>
            <a:srgbClr val="66FF66"/>
          </a:solidFill>
        </p:spPr>
        <p:txBody>
          <a:bodyPr wrap="square" rtlCol="0">
            <a:spAutoFit/>
          </a:bodyPr>
          <a:lstStyle/>
          <a:p>
            <a:r>
              <a:rPr lang="fr-FR" b="1" dirty="0" smtClean="0">
                <a:latin typeface="Calibri" panose="020F0502020204030204" pitchFamily="34" charset="0"/>
                <a:cs typeface="Calibri" panose="020F0502020204030204" pitchFamily="34" charset="0"/>
              </a:rPr>
              <a:t>Cité par </a:t>
            </a:r>
            <a:r>
              <a:rPr lang="fr-FR" b="1" dirty="0" err="1" smtClean="0">
                <a:latin typeface="Calibri" panose="020F0502020204030204" pitchFamily="34" charset="0"/>
                <a:cs typeface="Calibri" panose="020F0502020204030204" pitchFamily="34" charset="0"/>
              </a:rPr>
              <a:t>Bassetti</a:t>
            </a:r>
            <a:r>
              <a:rPr lang="fr-FR" b="1" dirty="0" smtClean="0">
                <a:latin typeface="Calibri" panose="020F0502020204030204" pitchFamily="34" charset="0"/>
                <a:cs typeface="Calibri" panose="020F0502020204030204" pitchFamily="34" charset="0"/>
              </a:rPr>
              <a:t> </a:t>
            </a:r>
            <a:r>
              <a:rPr lang="fr-FR" b="1" dirty="0">
                <a:latin typeface="Calibri" panose="020F0502020204030204" pitchFamily="34" charset="0"/>
                <a:cs typeface="Calibri" panose="020F0502020204030204" pitchFamily="34" charset="0"/>
              </a:rPr>
              <a:t>&amp; Rodriguez </a:t>
            </a:r>
            <a:r>
              <a:rPr lang="fr-FR" b="1" dirty="0" err="1">
                <a:latin typeface="Calibri" panose="020F0502020204030204" pitchFamily="34" charset="0"/>
                <a:cs typeface="Calibri" panose="020F0502020204030204" pitchFamily="34" charset="0"/>
              </a:rPr>
              <a:t>Bano</a:t>
            </a:r>
            <a:r>
              <a:rPr lang="fr-FR" b="1" dirty="0">
                <a:latin typeface="Calibri" panose="020F0502020204030204" pitchFamily="34" charset="0"/>
                <a:cs typeface="Calibri" panose="020F0502020204030204" pitchFamily="34" charset="0"/>
              </a:rPr>
              <a:t> ICM 2016; 42:2059-62.</a:t>
            </a:r>
          </a:p>
        </p:txBody>
      </p:sp>
    </p:spTree>
    <p:extLst>
      <p:ext uri="{BB962C8B-B14F-4D97-AF65-F5344CB8AC3E}">
        <p14:creationId xmlns:p14="http://schemas.microsoft.com/office/powerpoint/2010/main" val="1627255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Algorithmes très compliqués</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6571919" cy="590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68144" y="6023029"/>
            <a:ext cx="3168351" cy="646331"/>
          </a:xfrm>
          <a:prstGeom prst="rect">
            <a:avLst/>
          </a:prstGeom>
          <a:solidFill>
            <a:srgbClr val="66FF66"/>
          </a:solidFill>
        </p:spPr>
        <p:txBody>
          <a:bodyPr wrap="square" rtlCol="0">
            <a:spAutoFit/>
          </a:bodyPr>
          <a:lstStyle/>
          <a:p>
            <a:r>
              <a:rPr lang="fr-FR" b="1" dirty="0" err="1">
                <a:latin typeface="Calibri" panose="020F0502020204030204" pitchFamily="34" charset="0"/>
                <a:cs typeface="Calibri" panose="020F0502020204030204" pitchFamily="34" charset="0"/>
              </a:rPr>
              <a:t>Bassetti</a:t>
            </a:r>
            <a:r>
              <a:rPr lang="fr-FR" b="1" dirty="0">
                <a:latin typeface="Calibri" panose="020F0502020204030204" pitchFamily="34" charset="0"/>
                <a:cs typeface="Calibri" panose="020F0502020204030204" pitchFamily="34" charset="0"/>
              </a:rPr>
              <a:t> &amp; Rodriguez </a:t>
            </a:r>
            <a:r>
              <a:rPr lang="fr-FR" b="1" dirty="0" err="1">
                <a:latin typeface="Calibri" panose="020F0502020204030204" pitchFamily="34" charset="0"/>
                <a:cs typeface="Calibri" panose="020F0502020204030204" pitchFamily="34" charset="0"/>
              </a:rPr>
              <a:t>Bano</a:t>
            </a:r>
            <a:r>
              <a:rPr lang="fr-FR" b="1" dirty="0">
                <a:latin typeface="Calibri" panose="020F0502020204030204" pitchFamily="34" charset="0"/>
                <a:cs typeface="Calibri" panose="020F0502020204030204" pitchFamily="34" charset="0"/>
              </a:rPr>
              <a:t> ICM 2016; 42:2059-62.</a:t>
            </a:r>
          </a:p>
        </p:txBody>
      </p:sp>
    </p:spTree>
    <p:extLst>
      <p:ext uri="{BB962C8B-B14F-4D97-AF65-F5344CB8AC3E}">
        <p14:creationId xmlns:p14="http://schemas.microsoft.com/office/powerpoint/2010/main" val="1062401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Comment utiliser au mieux sans gâcher ?</a:t>
            </a:r>
            <a:endParaRPr lang="fr-FR" dirty="0"/>
          </a:p>
        </p:txBody>
      </p:sp>
      <p:sp>
        <p:nvSpPr>
          <p:cNvPr id="4" name="Espace réservé du contenu 3"/>
          <p:cNvSpPr>
            <a:spLocks noGrp="1"/>
          </p:cNvSpPr>
          <p:nvPr>
            <p:ph idx="1"/>
          </p:nvPr>
        </p:nvSpPr>
        <p:spPr/>
        <p:txBody>
          <a:bodyPr>
            <a:noAutofit/>
          </a:bodyPr>
          <a:lstStyle/>
          <a:p>
            <a:r>
              <a:rPr lang="en-US" sz="2000" b="1" dirty="0" smtClean="0"/>
              <a:t>68 </a:t>
            </a:r>
            <a:r>
              <a:rPr lang="en-US" sz="2000" b="1" dirty="0" err="1" smtClean="0"/>
              <a:t>réa</a:t>
            </a:r>
            <a:r>
              <a:rPr lang="en-US" sz="2000" b="1" dirty="0" smtClean="0"/>
              <a:t> / </a:t>
            </a:r>
            <a:r>
              <a:rPr lang="en-AU" sz="2000" b="1" dirty="0" smtClean="0"/>
              <a:t>10 pays </a:t>
            </a:r>
            <a:r>
              <a:rPr lang="en-AU" sz="2000" b="1" dirty="0" err="1" smtClean="0"/>
              <a:t>Européens</a:t>
            </a:r>
            <a:endParaRPr lang="en-US" sz="2000" b="1" dirty="0" smtClean="0"/>
          </a:p>
          <a:p>
            <a:pPr lvl="1"/>
            <a:r>
              <a:rPr lang="en-US" sz="1800" dirty="0" err="1" smtClean="0"/>
              <a:t>Vd</a:t>
            </a:r>
            <a:r>
              <a:rPr lang="en-US" sz="1800" dirty="0" smtClean="0"/>
              <a:t> ~ 2 x </a:t>
            </a:r>
            <a:r>
              <a:rPr lang="en-US" sz="1800" dirty="0" err="1" smtClean="0"/>
              <a:t>voluntaire</a:t>
            </a:r>
            <a:r>
              <a:rPr lang="en-US" sz="1800" dirty="0" smtClean="0"/>
              <a:t> </a:t>
            </a:r>
            <a:r>
              <a:rPr lang="en-US" sz="1800" dirty="0" err="1" smtClean="0"/>
              <a:t>sains</a:t>
            </a:r>
            <a:endParaRPr lang="en-US" sz="1800" dirty="0" smtClean="0"/>
          </a:p>
          <a:p>
            <a:pPr lvl="1"/>
            <a:r>
              <a:rPr lang="en-US" sz="1800" dirty="0" smtClean="0"/>
              <a:t>CL – </a:t>
            </a:r>
            <a:r>
              <a:rPr lang="en-US" sz="1800" dirty="0" err="1" smtClean="0"/>
              <a:t>très</a:t>
            </a:r>
            <a:r>
              <a:rPr lang="en-US" sz="1800" dirty="0" smtClean="0"/>
              <a:t> variable – Double des </a:t>
            </a:r>
            <a:r>
              <a:rPr lang="en-US" sz="1800" dirty="0" err="1" smtClean="0"/>
              <a:t>volontaires</a:t>
            </a:r>
            <a:r>
              <a:rPr lang="en-US" sz="1800" dirty="0" smtClean="0"/>
              <a:t> </a:t>
            </a:r>
            <a:r>
              <a:rPr lang="en-US" sz="1800" dirty="0" err="1" smtClean="0"/>
              <a:t>sains</a:t>
            </a:r>
            <a:r>
              <a:rPr lang="en-US" sz="1800" dirty="0" smtClean="0"/>
              <a:t> chez 25%</a:t>
            </a:r>
          </a:p>
          <a:p>
            <a:r>
              <a:rPr lang="en-US" sz="2000" b="1" dirty="0" smtClean="0"/>
              <a:t>Sous exposition ATB</a:t>
            </a:r>
          </a:p>
          <a:p>
            <a:pPr lvl="1"/>
            <a:r>
              <a:rPr lang="en-US" sz="1800" dirty="0" smtClean="0"/>
              <a:t>Beta-lactamines </a:t>
            </a:r>
          </a:p>
          <a:p>
            <a:pPr lvl="2"/>
            <a:r>
              <a:rPr lang="en-US" sz="1600" dirty="0" smtClean="0"/>
              <a:t>20% </a:t>
            </a:r>
            <a:r>
              <a:rPr lang="en-US" sz="1600" dirty="0" err="1" smtClean="0"/>
              <a:t>en</a:t>
            </a:r>
            <a:r>
              <a:rPr lang="en-US" sz="1600" dirty="0" smtClean="0"/>
              <a:t> </a:t>
            </a:r>
            <a:r>
              <a:rPr lang="en-US" sz="1600" dirty="0" err="1" smtClean="0"/>
              <a:t>dessous</a:t>
            </a:r>
            <a:r>
              <a:rPr lang="en-US" sz="1600" dirty="0" smtClean="0"/>
              <a:t> de 50% </a:t>
            </a:r>
            <a:r>
              <a:rPr lang="en-US" sz="1600" dirty="0" err="1" smtClean="0"/>
              <a:t>fT</a:t>
            </a:r>
            <a:r>
              <a:rPr lang="en-US" sz="1600" dirty="0" smtClean="0"/>
              <a:t>&gt;MIC</a:t>
            </a:r>
          </a:p>
          <a:p>
            <a:pPr lvl="2"/>
            <a:r>
              <a:rPr lang="en-US" sz="1600" dirty="0" smtClean="0"/>
              <a:t>50% </a:t>
            </a:r>
            <a:r>
              <a:rPr lang="en-US" sz="1600" dirty="0" err="1" smtClean="0"/>
              <a:t>en</a:t>
            </a:r>
            <a:r>
              <a:rPr lang="en-US" sz="1600" dirty="0" smtClean="0"/>
              <a:t> </a:t>
            </a:r>
            <a:r>
              <a:rPr lang="en-US" sz="1600" dirty="0" err="1" smtClean="0"/>
              <a:t>dessous</a:t>
            </a:r>
            <a:r>
              <a:rPr lang="en-US" sz="1600" dirty="0" smtClean="0"/>
              <a:t> de 50% </a:t>
            </a:r>
            <a:r>
              <a:rPr lang="en-US" sz="1600" dirty="0" err="1" smtClean="0"/>
              <a:t>fT</a:t>
            </a:r>
            <a:r>
              <a:rPr lang="en-US" sz="1600" dirty="0" smtClean="0"/>
              <a:t>&gt;4xMIC</a:t>
            </a:r>
          </a:p>
          <a:p>
            <a:pPr lvl="1"/>
            <a:r>
              <a:rPr lang="en-US" sz="1800" dirty="0" smtClean="0"/>
              <a:t>Vancomycin</a:t>
            </a:r>
          </a:p>
          <a:p>
            <a:pPr lvl="2"/>
            <a:r>
              <a:rPr lang="en-US" sz="1600" dirty="0" smtClean="0"/>
              <a:t>55% </a:t>
            </a:r>
            <a:r>
              <a:rPr lang="en-US" sz="1600" dirty="0" err="1" smtClean="0"/>
              <a:t>en</a:t>
            </a:r>
            <a:r>
              <a:rPr lang="en-US" sz="1600" dirty="0" smtClean="0"/>
              <a:t> </a:t>
            </a:r>
            <a:r>
              <a:rPr lang="en-US" sz="1600" dirty="0" err="1" smtClean="0"/>
              <a:t>dessous</a:t>
            </a:r>
            <a:r>
              <a:rPr lang="en-US" sz="1600" dirty="0" smtClean="0"/>
              <a:t> de AUC/MIC 400</a:t>
            </a:r>
          </a:p>
          <a:p>
            <a:r>
              <a:rPr lang="el-GR" sz="2000" b="1" dirty="0" smtClean="0"/>
              <a:t>Β</a:t>
            </a:r>
            <a:r>
              <a:rPr lang="en-AU" sz="2000" b="1" dirty="0" smtClean="0"/>
              <a:t>-lactamines : relation exposition/</a:t>
            </a:r>
            <a:r>
              <a:rPr lang="en-AU" sz="2000" b="1" dirty="0" err="1" smtClean="0"/>
              <a:t>pronostic</a:t>
            </a:r>
            <a:endParaRPr lang="en-AU" sz="2000" b="1" dirty="0" smtClean="0"/>
          </a:p>
          <a:p>
            <a:pPr lvl="1"/>
            <a:r>
              <a:rPr lang="en-AU" sz="1800" dirty="0" err="1" smtClean="0"/>
              <a:t>Guérison</a:t>
            </a:r>
            <a:r>
              <a:rPr lang="en-AU" sz="1800" dirty="0" smtClean="0"/>
              <a:t> </a:t>
            </a:r>
            <a:r>
              <a:rPr lang="en-AU" sz="1800" dirty="0" err="1" smtClean="0"/>
              <a:t>clinique</a:t>
            </a:r>
            <a:endParaRPr lang="en-AU" sz="1800" dirty="0" smtClean="0"/>
          </a:p>
          <a:p>
            <a:pPr lvl="1"/>
            <a:r>
              <a:rPr lang="en-AU" sz="1800" dirty="0" smtClean="0"/>
              <a:t>60 % </a:t>
            </a:r>
            <a:r>
              <a:rPr lang="en-AU" sz="1800" dirty="0" err="1" smtClean="0"/>
              <a:t>si</a:t>
            </a:r>
            <a:r>
              <a:rPr lang="en-AU" sz="1800" dirty="0" smtClean="0"/>
              <a:t> concentration &gt; 1 x CMI pendant 50 % du temps entre 2 injections</a:t>
            </a:r>
          </a:p>
          <a:p>
            <a:pPr lvl="1"/>
            <a:r>
              <a:rPr lang="en-AU" sz="1800" dirty="0" smtClean="0"/>
              <a:t>80 % </a:t>
            </a:r>
            <a:r>
              <a:rPr lang="en-AU" sz="1800" dirty="0" err="1" smtClean="0"/>
              <a:t>si</a:t>
            </a:r>
            <a:r>
              <a:rPr lang="en-AU" sz="1800" dirty="0" smtClean="0"/>
              <a:t> concentration &gt; 1, 5 x CMI pendant 50 % du temps entre 2 injections</a:t>
            </a:r>
          </a:p>
        </p:txBody>
      </p:sp>
      <p:sp>
        <p:nvSpPr>
          <p:cNvPr id="5" name="Rectangle 4"/>
          <p:cNvSpPr/>
          <p:nvPr/>
        </p:nvSpPr>
        <p:spPr>
          <a:xfrm>
            <a:off x="4716016" y="6309320"/>
            <a:ext cx="3168352" cy="369332"/>
          </a:xfrm>
          <a:prstGeom prst="rect">
            <a:avLst/>
          </a:prstGeom>
          <a:solidFill>
            <a:srgbClr val="66FF66"/>
          </a:solidFill>
        </p:spPr>
        <p:txBody>
          <a:bodyPr wrap="square" rtlCol="0">
            <a:spAutoFit/>
          </a:bodyPr>
          <a:lstStyle/>
          <a:p>
            <a:r>
              <a:rPr lang="fr-FR" b="1" dirty="0">
                <a:solidFill>
                  <a:schemeClr val="tx1"/>
                </a:solidFill>
                <a:latin typeface="Calibri" panose="020F0502020204030204" pitchFamily="34" charset="0"/>
                <a:cs typeface="Calibri" panose="020F0502020204030204" pitchFamily="34" charset="0"/>
              </a:rPr>
              <a:t>Roberts </a:t>
            </a:r>
            <a:r>
              <a:rPr lang="fr-FR" b="1" dirty="0" smtClean="0">
                <a:solidFill>
                  <a:schemeClr val="tx1"/>
                </a:solidFill>
                <a:latin typeface="Calibri" panose="020F0502020204030204" pitchFamily="34" charset="0"/>
                <a:cs typeface="Calibri" panose="020F0502020204030204" pitchFamily="34" charset="0"/>
              </a:rPr>
              <a:t>CID </a:t>
            </a:r>
            <a:r>
              <a:rPr lang="fr-FR" b="1" dirty="0">
                <a:solidFill>
                  <a:schemeClr val="tx1"/>
                </a:solidFill>
                <a:latin typeface="Calibri" panose="020F0502020204030204" pitchFamily="34" charset="0"/>
                <a:cs typeface="Calibri" panose="020F0502020204030204" pitchFamily="34" charset="0"/>
              </a:rPr>
              <a:t>2014; 58 : 1072</a:t>
            </a:r>
          </a:p>
        </p:txBody>
      </p:sp>
    </p:spTree>
    <p:extLst>
      <p:ext uri="{BB962C8B-B14F-4D97-AF65-F5344CB8AC3E}">
        <p14:creationId xmlns:p14="http://schemas.microsoft.com/office/powerpoint/2010/main" val="2322945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Take</a:t>
            </a:r>
            <a:r>
              <a:rPr lang="fr-FR" dirty="0" smtClean="0"/>
              <a:t> home messages</a:t>
            </a:r>
            <a:endParaRPr lang="fr-FR" dirty="0"/>
          </a:p>
        </p:txBody>
      </p:sp>
      <p:sp>
        <p:nvSpPr>
          <p:cNvPr id="3" name="Espace réservé du contenu 2"/>
          <p:cNvSpPr>
            <a:spLocks noGrp="1"/>
          </p:cNvSpPr>
          <p:nvPr>
            <p:ph idx="1"/>
          </p:nvPr>
        </p:nvSpPr>
        <p:spPr/>
        <p:txBody>
          <a:bodyPr>
            <a:normAutofit fontScale="92500" lnSpcReduction="20000"/>
          </a:bodyPr>
          <a:lstStyle/>
          <a:p>
            <a:r>
              <a:rPr lang="fr-FR" altLang="fr-FR" dirty="0" err="1" smtClean="0"/>
              <a:t>FdR</a:t>
            </a:r>
            <a:r>
              <a:rPr lang="fr-FR" altLang="fr-FR" dirty="0" smtClean="0"/>
              <a:t> </a:t>
            </a:r>
            <a:r>
              <a:rPr lang="fr-FR" altLang="fr-FR" dirty="0"/>
              <a:t>de portage de BMR ≠ </a:t>
            </a:r>
            <a:r>
              <a:rPr lang="fr-FR" altLang="fr-FR" dirty="0" err="1"/>
              <a:t>FdR</a:t>
            </a:r>
            <a:r>
              <a:rPr lang="fr-FR" altLang="fr-FR" dirty="0"/>
              <a:t> infection à </a:t>
            </a:r>
            <a:r>
              <a:rPr lang="fr-FR" altLang="fr-FR" dirty="0" smtClean="0"/>
              <a:t>BMR</a:t>
            </a:r>
          </a:p>
          <a:p>
            <a:pPr lvl="1"/>
            <a:r>
              <a:rPr lang="fr-FR" altLang="fr-FR" dirty="0" smtClean="0"/>
              <a:t>Méfiance sur études </a:t>
            </a:r>
            <a:r>
              <a:rPr lang="fr-FR" altLang="fr-FR" dirty="0" err="1" smtClean="0"/>
              <a:t>épidémio</a:t>
            </a:r>
            <a:r>
              <a:rPr lang="fr-FR" altLang="fr-FR" dirty="0" smtClean="0"/>
              <a:t> « internationales »</a:t>
            </a:r>
          </a:p>
          <a:p>
            <a:pPr lvl="2"/>
            <a:r>
              <a:rPr lang="fr-FR" altLang="fr-FR" dirty="0"/>
              <a:t>Local data for local </a:t>
            </a:r>
            <a:r>
              <a:rPr lang="fr-FR" altLang="fr-FR" dirty="0" err="1"/>
              <a:t>policies</a:t>
            </a:r>
            <a:endParaRPr lang="fr-FR" altLang="fr-FR" dirty="0"/>
          </a:p>
          <a:p>
            <a:pPr lvl="1"/>
            <a:r>
              <a:rPr lang="fr-FR" altLang="fr-FR" dirty="0" smtClean="0"/>
              <a:t>Savoir faire le tri entre « vrai FDR infection à BMR » et «excuse pour mettre des carbapénèmes»</a:t>
            </a:r>
          </a:p>
          <a:p>
            <a:pPr lvl="1"/>
            <a:r>
              <a:rPr lang="fr-FR" altLang="fr-FR" b="1" dirty="0" smtClean="0">
                <a:solidFill>
                  <a:srgbClr val="FF0000"/>
                </a:solidFill>
              </a:rPr>
              <a:t>Pondération indispensable par gravité clinique</a:t>
            </a:r>
          </a:p>
          <a:p>
            <a:pPr lvl="2"/>
            <a:r>
              <a:rPr lang="fr-FR" altLang="fr-FR" dirty="0" smtClean="0"/>
              <a:t>Risque que les nouveaux critères du sepsis (quick SOFA) amènent à une </a:t>
            </a:r>
            <a:r>
              <a:rPr lang="fr-FR" altLang="fr-FR" dirty="0" err="1" smtClean="0"/>
              <a:t>surprescription</a:t>
            </a:r>
            <a:r>
              <a:rPr lang="fr-FR" altLang="fr-FR" dirty="0" smtClean="0"/>
              <a:t> de molécules à très large spectre</a:t>
            </a:r>
            <a:endParaRPr lang="fr-FR" altLang="fr-FR" dirty="0"/>
          </a:p>
          <a:p>
            <a:r>
              <a:rPr lang="fr-FR" altLang="fr-FR" dirty="0" err="1" smtClean="0"/>
              <a:t>There’s</a:t>
            </a:r>
            <a:r>
              <a:rPr lang="fr-FR" altLang="fr-FR" dirty="0" smtClean="0"/>
              <a:t> no </a:t>
            </a:r>
            <a:r>
              <a:rPr lang="fr-FR" altLang="fr-FR" dirty="0" err="1" smtClean="0"/>
              <a:t>magic</a:t>
            </a:r>
            <a:r>
              <a:rPr lang="fr-FR" altLang="fr-FR" dirty="0" smtClean="0"/>
              <a:t> </a:t>
            </a:r>
            <a:r>
              <a:rPr lang="fr-FR" altLang="fr-FR" dirty="0" err="1" smtClean="0"/>
              <a:t>bullet</a:t>
            </a:r>
            <a:endParaRPr lang="fr-FR" altLang="fr-FR" dirty="0" smtClean="0"/>
          </a:p>
          <a:p>
            <a:pPr lvl="1"/>
            <a:r>
              <a:rPr lang="fr-FR" altLang="fr-FR" dirty="0" smtClean="0"/>
              <a:t>Il faut faire des choix</a:t>
            </a:r>
          </a:p>
          <a:p>
            <a:pPr lvl="1"/>
            <a:r>
              <a:rPr lang="fr-FR" altLang="fr-FR" dirty="0" smtClean="0"/>
              <a:t>Ne pas gâcher les rares molécules actives sur souches ultra R</a:t>
            </a:r>
          </a:p>
          <a:p>
            <a:r>
              <a:rPr lang="fr-FR" altLang="fr-FR" dirty="0" err="1" smtClean="0"/>
              <a:t>Antimicrobial</a:t>
            </a:r>
            <a:r>
              <a:rPr lang="fr-FR" altLang="fr-FR" dirty="0" smtClean="0"/>
              <a:t> </a:t>
            </a:r>
            <a:r>
              <a:rPr lang="fr-FR" altLang="fr-FR" dirty="0" err="1" smtClean="0"/>
              <a:t>stewarship</a:t>
            </a:r>
            <a:r>
              <a:rPr lang="fr-FR" altLang="fr-FR" dirty="0" smtClean="0"/>
              <a:t> encore plus indispensable sur ces molécules</a:t>
            </a:r>
          </a:p>
        </p:txBody>
      </p:sp>
    </p:spTree>
    <p:extLst>
      <p:ext uri="{BB962C8B-B14F-4D97-AF65-F5344CB8AC3E}">
        <p14:creationId xmlns:p14="http://schemas.microsoft.com/office/powerpoint/2010/main" val="896778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ésultat de recherche d'images pour &quot;judge dredd&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Résultat de recherche d'images pour &quot;judge dredd&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judge dredd&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e recherche d'images pour &quot;judge dredd&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214596"/>
            <a:ext cx="4491012" cy="552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0" y="-51126"/>
            <a:ext cx="9144000"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err="1" smtClean="0">
                <a:solidFill>
                  <a:srgbClr val="FF0000"/>
                </a:solidFill>
                <a:latin typeface="Impact" panose="020B0806030902050204" pitchFamily="34" charset="0"/>
                <a:cs typeface="Aharoni" panose="02010803020104030203" pitchFamily="2" charset="-79"/>
              </a:rPr>
              <a:t>AntibioPolice</a:t>
            </a:r>
            <a:endParaRPr lang="fr-FR" sz="4800" dirty="0">
              <a:solidFill>
                <a:srgbClr val="FF0000"/>
              </a:solidFill>
              <a:latin typeface="Impact" panose="020B0806030902050204" pitchFamily="34" charset="0"/>
              <a:cs typeface="Aharoni" panose="02010803020104030203" pitchFamily="2" charset="-79"/>
            </a:endParaRPr>
          </a:p>
        </p:txBody>
      </p:sp>
      <p:sp>
        <p:nvSpPr>
          <p:cNvPr id="19" name="Rectangle 18"/>
          <p:cNvSpPr/>
          <p:nvPr/>
        </p:nvSpPr>
        <p:spPr>
          <a:xfrm rot="20863181">
            <a:off x="4709835" y="4712919"/>
            <a:ext cx="764920" cy="14860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dirty="0" smtClean="0">
                <a:solidFill>
                  <a:srgbClr val="FF0000"/>
                </a:solidFill>
                <a:latin typeface="Bauhaus 93" panose="04030905020B02020C02" pitchFamily="82" charset="0"/>
              </a:rPr>
              <a:t>ATB-Police</a:t>
            </a:r>
            <a:endParaRPr lang="fr-FR" sz="900" dirty="0">
              <a:solidFill>
                <a:srgbClr val="FF0000"/>
              </a:solidFill>
              <a:latin typeface="Bauhaus 93" panose="04030905020B02020C02" pitchFamily="82" charset="0"/>
            </a:endParaRPr>
          </a:p>
        </p:txBody>
      </p:sp>
    </p:spTree>
    <p:extLst>
      <p:ext uri="{BB962C8B-B14F-4D97-AF65-F5344CB8AC3E}">
        <p14:creationId xmlns:p14="http://schemas.microsoft.com/office/powerpoint/2010/main" val="255344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0"/>
            <a:ext cx="2813376" cy="688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99695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1560" y="188640"/>
            <a:ext cx="1212726" cy="1728192"/>
          </a:xfrm>
          <a:prstGeom prst="wedgeRectCallout">
            <a:avLst>
              <a:gd name="adj1" fmla="val 166647"/>
              <a:gd name="adj2" fmla="val 11053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latin typeface="Calibri" panose="020F0502020204030204" pitchFamily="34" charset="0"/>
                <a:cs typeface="Calibri" panose="020F0502020204030204" pitchFamily="34" charset="0"/>
              </a:rPr>
              <a:t>BLSE</a:t>
            </a:r>
          </a:p>
          <a:p>
            <a:pPr algn="ctr"/>
            <a:r>
              <a:rPr lang="fr-FR" b="1" dirty="0">
                <a:solidFill>
                  <a:srgbClr val="FF0000"/>
                </a:solidFill>
                <a:latin typeface="Calibri" panose="020F0502020204030204" pitchFamily="34" charset="0"/>
                <a:cs typeface="Calibri" panose="020F0502020204030204" pitchFamily="34" charset="0"/>
              </a:rPr>
              <a:t>PARC</a:t>
            </a:r>
          </a:p>
          <a:p>
            <a:pPr algn="ctr"/>
            <a:r>
              <a:rPr lang="fr-FR" b="1" dirty="0">
                <a:solidFill>
                  <a:srgbClr val="FF0000"/>
                </a:solidFill>
                <a:latin typeface="Calibri" panose="020F0502020204030204" pitchFamily="34" charset="0"/>
                <a:cs typeface="Calibri" panose="020F0502020204030204" pitchFamily="34" charset="0"/>
              </a:rPr>
              <a:t>ABRI</a:t>
            </a:r>
          </a:p>
          <a:p>
            <a:pPr algn="ctr"/>
            <a:r>
              <a:rPr lang="fr-FR" b="1" dirty="0" smtClean="0">
                <a:solidFill>
                  <a:srgbClr val="FF0000"/>
                </a:solidFill>
                <a:latin typeface="Calibri" panose="020F0502020204030204" pitchFamily="34" charset="0"/>
                <a:cs typeface="Calibri" panose="020F0502020204030204" pitchFamily="34" charset="0"/>
              </a:rPr>
              <a:t>EPC</a:t>
            </a:r>
          </a:p>
          <a:p>
            <a:pPr algn="ctr"/>
            <a:r>
              <a:rPr lang="fr-FR" b="1" dirty="0" smtClean="0">
                <a:solidFill>
                  <a:srgbClr val="FF0000"/>
                </a:solidFill>
                <a:latin typeface="Calibri" panose="020F0502020204030204" pitchFamily="34" charset="0"/>
                <a:cs typeface="Calibri" panose="020F0502020204030204" pitchFamily="34" charset="0"/>
              </a:rPr>
              <a:t>MCR-1</a:t>
            </a:r>
          </a:p>
        </p:txBody>
      </p:sp>
      <p:sp>
        <p:nvSpPr>
          <p:cNvPr id="4" name="Bulle ronde 3"/>
          <p:cNvSpPr/>
          <p:nvPr/>
        </p:nvSpPr>
        <p:spPr>
          <a:xfrm>
            <a:off x="6804248" y="512676"/>
            <a:ext cx="2232248" cy="3672408"/>
          </a:xfrm>
          <a:prstGeom prst="wedgeEllipseCallout">
            <a:avLst>
              <a:gd name="adj1" fmla="val -142735"/>
              <a:gd name="adj2" fmla="val 4540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rgbClr val="FF0000"/>
              </a:solidFill>
              <a:latin typeface="Calibri" panose="020F0502020204030204" pitchFamily="34" charset="0"/>
              <a:cs typeface="Calibri" panose="020F0502020204030204" pitchFamily="34" charset="0"/>
            </a:endParaRPr>
          </a:p>
          <a:p>
            <a:pPr algn="ctr"/>
            <a:r>
              <a:rPr lang="fr-FR" b="1" dirty="0" err="1" smtClean="0">
                <a:solidFill>
                  <a:srgbClr val="FF0000"/>
                </a:solidFill>
                <a:latin typeface="Calibri" panose="020F0502020204030204" pitchFamily="34" charset="0"/>
                <a:cs typeface="Calibri" panose="020F0502020204030204" pitchFamily="34" charset="0"/>
              </a:rPr>
              <a:t>Pip</a:t>
            </a:r>
            <a:r>
              <a:rPr lang="fr-FR" b="1" dirty="0" smtClean="0">
                <a:solidFill>
                  <a:srgbClr val="FF0000"/>
                </a:solidFill>
                <a:latin typeface="Calibri" panose="020F0502020204030204" pitchFamily="34" charset="0"/>
                <a:cs typeface="Calibri" panose="020F0502020204030204" pitchFamily="34" charset="0"/>
              </a:rPr>
              <a:t>/Taz</a:t>
            </a:r>
          </a:p>
          <a:p>
            <a:pPr algn="ctr"/>
            <a:r>
              <a:rPr lang="fr-FR" b="1" dirty="0" smtClean="0">
                <a:solidFill>
                  <a:srgbClr val="FF0000"/>
                </a:solidFill>
                <a:latin typeface="Calibri" panose="020F0502020204030204" pitchFamily="34" charset="0"/>
                <a:cs typeface="Calibri" panose="020F0502020204030204" pitchFamily="34" charset="0"/>
              </a:rPr>
              <a:t>Coli</a:t>
            </a:r>
          </a:p>
          <a:p>
            <a:pPr algn="ctr"/>
            <a:r>
              <a:rPr lang="fr-FR" b="1" dirty="0" err="1" smtClean="0">
                <a:solidFill>
                  <a:srgbClr val="FF0000"/>
                </a:solidFill>
                <a:latin typeface="Calibri" panose="020F0502020204030204" pitchFamily="34" charset="0"/>
                <a:cs typeface="Calibri" panose="020F0502020204030204" pitchFamily="34" charset="0"/>
              </a:rPr>
              <a:t>Tigé</a:t>
            </a:r>
            <a:endParaRPr lang="fr-FR" b="1" dirty="0" smtClean="0">
              <a:solidFill>
                <a:srgbClr val="FF0000"/>
              </a:solidFill>
              <a:latin typeface="Calibri" panose="020F0502020204030204" pitchFamily="34" charset="0"/>
              <a:cs typeface="Calibri" panose="020F0502020204030204" pitchFamily="34" charset="0"/>
            </a:endParaRPr>
          </a:p>
          <a:p>
            <a:pPr algn="ctr"/>
            <a:r>
              <a:rPr lang="fr-FR" b="1" dirty="0" err="1" smtClean="0">
                <a:solidFill>
                  <a:srgbClr val="FF0000"/>
                </a:solidFill>
                <a:latin typeface="Calibri" panose="020F0502020204030204" pitchFamily="34" charset="0"/>
                <a:cs typeface="Calibri" panose="020F0502020204030204" pitchFamily="34" charset="0"/>
              </a:rPr>
              <a:t>Rifam</a:t>
            </a:r>
            <a:endParaRPr lang="fr-FR" b="1" dirty="0" smtClean="0">
              <a:solidFill>
                <a:srgbClr val="FF0000"/>
              </a:solidFill>
              <a:latin typeface="Calibri" panose="020F0502020204030204" pitchFamily="34" charset="0"/>
              <a:cs typeface="Calibri" panose="020F0502020204030204" pitchFamily="34" charset="0"/>
            </a:endParaRPr>
          </a:p>
          <a:p>
            <a:pPr algn="ctr"/>
            <a:r>
              <a:rPr lang="fr-FR" b="1" dirty="0" err="1" smtClean="0">
                <a:solidFill>
                  <a:srgbClr val="FF0000"/>
                </a:solidFill>
                <a:latin typeface="Calibri" panose="020F0502020204030204" pitchFamily="34" charset="0"/>
                <a:cs typeface="Calibri" panose="020F0502020204030204" pitchFamily="34" charset="0"/>
              </a:rPr>
              <a:t>Fosfo</a:t>
            </a:r>
            <a:endParaRPr lang="fr-FR" b="1" dirty="0" smtClean="0">
              <a:solidFill>
                <a:srgbClr val="FF0000"/>
              </a:solidFill>
              <a:latin typeface="Calibri" panose="020F0502020204030204" pitchFamily="34" charset="0"/>
              <a:cs typeface="Calibri" panose="020F0502020204030204" pitchFamily="34" charset="0"/>
            </a:endParaRPr>
          </a:p>
          <a:p>
            <a:pPr algn="ctr"/>
            <a:r>
              <a:rPr lang="fr-FR" b="1" dirty="0" err="1" smtClean="0">
                <a:solidFill>
                  <a:srgbClr val="FF0000"/>
                </a:solidFill>
                <a:latin typeface="Calibri" panose="020F0502020204030204" pitchFamily="34" charset="0"/>
                <a:cs typeface="Calibri" panose="020F0502020204030204" pitchFamily="34" charset="0"/>
              </a:rPr>
              <a:t>Carba</a:t>
            </a:r>
            <a:endParaRPr lang="fr-FR" b="1" dirty="0" smtClean="0">
              <a:solidFill>
                <a:srgbClr val="FF0000"/>
              </a:solidFill>
              <a:latin typeface="Calibri" panose="020F0502020204030204" pitchFamily="34" charset="0"/>
              <a:cs typeface="Calibri" panose="020F0502020204030204" pitchFamily="34" charset="0"/>
            </a:endParaRPr>
          </a:p>
          <a:p>
            <a:pPr algn="ctr"/>
            <a:r>
              <a:rPr lang="fr-FR" b="1" dirty="0" err="1" smtClean="0">
                <a:solidFill>
                  <a:srgbClr val="FF0000"/>
                </a:solidFill>
                <a:latin typeface="Calibri" panose="020F0502020204030204" pitchFamily="34" charset="0"/>
                <a:cs typeface="Calibri" panose="020F0502020204030204" pitchFamily="34" charset="0"/>
              </a:rPr>
              <a:t>Cetfo</a:t>
            </a:r>
            <a:r>
              <a:rPr lang="fr-FR" b="1" dirty="0" smtClean="0">
                <a:solidFill>
                  <a:srgbClr val="FF0000"/>
                </a:solidFill>
                <a:latin typeface="Calibri" panose="020F0502020204030204" pitchFamily="34" charset="0"/>
                <a:cs typeface="Calibri" panose="020F0502020204030204" pitchFamily="34" charset="0"/>
              </a:rPr>
              <a:t>/</a:t>
            </a:r>
            <a:r>
              <a:rPr lang="fr-FR" b="1" dirty="0" err="1" smtClean="0">
                <a:solidFill>
                  <a:srgbClr val="FF0000"/>
                </a:solidFill>
                <a:latin typeface="Calibri" panose="020F0502020204030204" pitchFamily="34" charset="0"/>
                <a:cs typeface="Calibri" panose="020F0502020204030204" pitchFamily="34" charset="0"/>
              </a:rPr>
              <a:t>tazo</a:t>
            </a:r>
            <a:endParaRPr lang="fr-FR" b="1" dirty="0">
              <a:solidFill>
                <a:srgbClr val="FF0000"/>
              </a:solidFill>
              <a:latin typeface="Calibri" panose="020F0502020204030204" pitchFamily="34" charset="0"/>
              <a:cs typeface="Calibri" panose="020F0502020204030204" pitchFamily="34" charset="0"/>
            </a:endParaRPr>
          </a:p>
          <a:p>
            <a:pPr algn="ctr"/>
            <a:r>
              <a:rPr lang="fr-FR" b="1" dirty="0" err="1">
                <a:solidFill>
                  <a:srgbClr val="FF0000"/>
                </a:solidFill>
                <a:latin typeface="Calibri" panose="020F0502020204030204" pitchFamily="34" charset="0"/>
                <a:cs typeface="Calibri" panose="020F0502020204030204" pitchFamily="34" charset="0"/>
              </a:rPr>
              <a:t>Cefta</a:t>
            </a:r>
            <a:r>
              <a:rPr lang="fr-FR" b="1" dirty="0">
                <a:solidFill>
                  <a:srgbClr val="FF0000"/>
                </a:solidFill>
                <a:latin typeface="Calibri" panose="020F0502020204030204" pitchFamily="34" charset="0"/>
                <a:cs typeface="Calibri" panose="020F0502020204030204" pitchFamily="34" charset="0"/>
              </a:rPr>
              <a:t>/</a:t>
            </a:r>
            <a:r>
              <a:rPr lang="fr-FR" b="1" dirty="0" err="1">
                <a:solidFill>
                  <a:srgbClr val="FF0000"/>
                </a:solidFill>
                <a:latin typeface="Calibri" panose="020F0502020204030204" pitchFamily="34" charset="0"/>
                <a:cs typeface="Calibri" panose="020F0502020204030204" pitchFamily="34" charset="0"/>
              </a:rPr>
              <a:t>avi</a:t>
            </a:r>
            <a:endParaRPr lang="fr-FR" b="1" dirty="0">
              <a:solidFill>
                <a:srgbClr val="FF0000"/>
              </a:solidFill>
              <a:latin typeface="Calibri" panose="020F0502020204030204" pitchFamily="34" charset="0"/>
              <a:cs typeface="Calibri" panose="020F0502020204030204" pitchFamily="34" charset="0"/>
            </a:endParaRPr>
          </a:p>
          <a:p>
            <a:pPr algn="ctr"/>
            <a:endParaRPr lang="fr-FR"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8353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AutoShape 2" descr="http://www.ecdc.europa.eu/Reserved.ReportViewerWebControl.axd?ReportSession=tsczhsjrip14e455axmzu3zy&amp;Culture=2057&amp;CultureOverrides=False&amp;UICulture=1033&amp;UICultureOverrides=True&amp;ReportStack=1&amp;ControlID=1307e21a6c9b4e9bb0642e5240a846ba&amp;OpType=ReportImage&amp;IterationId=5e0c9202bd29483d862b8875f2587933&amp;StreamID=I_-15_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14345" name="AutoShape 4" descr="http://www.ecdc.europa.eu/Reserved.ReportViewerWebControl.axd?ReportSession=tsczhsjrip14e455axmzu3zy&amp;Culture=2057&amp;CultureOverrides=False&amp;UICulture=1033&amp;UICultureOverrides=True&amp;ReportStack=1&amp;ControlID=1307e21a6c9b4e9bb0642e5240a846ba&amp;OpType=ReportImage&amp;IterationId=5e0c9202bd29483d862b8875f2587933&amp;StreamID=I_-15_1"/>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fr-FR"/>
          </a:p>
        </p:txBody>
      </p:sp>
      <p:sp>
        <p:nvSpPr>
          <p:cNvPr id="14347" name="AutoShape 7" descr="http://www.ecdc.europa.eu/Reserved.ReportViewerWebControl.axd?ReportSession=3gk5u445pm4rpqv1y1rqgf45&amp;Culture=2057&amp;CultureOverrides=False&amp;UICulture=1033&amp;UICultureOverrides=True&amp;ReportStack=1&amp;ControlID=1307e21a6c9b4e9bb0642e5240a846ba&amp;OpType=ReportImage&amp;IterationId=fd3e2a2c663d49849f8a0ce9d5770299&amp;StreamID=I_-15_1"/>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fr-FR"/>
          </a:p>
        </p:txBody>
      </p:sp>
      <p:sp>
        <p:nvSpPr>
          <p:cNvPr id="23" name="Text Box 4"/>
          <p:cNvSpPr txBox="1">
            <a:spLocks noChangeArrowheads="1"/>
          </p:cNvSpPr>
          <p:nvPr/>
        </p:nvSpPr>
        <p:spPr bwMode="auto">
          <a:xfrm>
            <a:off x="710456" y="1484784"/>
            <a:ext cx="1687513" cy="371475"/>
          </a:xfrm>
          <a:prstGeom prst="rect">
            <a:avLst/>
          </a:prstGeom>
          <a:solidFill>
            <a:srgbClr val="CCFFCC"/>
          </a:solidFill>
          <a:ln w="9525" algn="ctr">
            <a:solidFill>
              <a:schemeClr val="accent1"/>
            </a:solidFill>
            <a:miter lim="800000"/>
            <a:headEnd/>
            <a:tailEnd/>
          </a:ln>
          <a:effectLst>
            <a:outerShdw dist="38100" dir="5400000" rotWithShape="0">
              <a:srgbClr val="000000">
                <a:alpha val="34999"/>
              </a:srgbClr>
            </a:outerShdw>
          </a:effectLst>
        </p:spPr>
        <p:txBody>
          <a:bodyPr lIns="90000" tIns="46800" rIns="90000" bIns="46800">
            <a:spAutoFit/>
          </a:bodyPr>
          <a:lstStyle>
            <a:defPPr>
              <a:defRPr lang="en-US"/>
            </a:defPPr>
            <a:lvl1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1E3B55"/>
                </a:solidFill>
                <a:latin typeface="Calibri" pitchFamily="34" charset="0"/>
                <a:ea typeface="MS PGothic" pitchFamily="34" charset="-128"/>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a:defRPr>
                <a:solidFill>
                  <a:schemeClr val="tx1"/>
                </a:solidFill>
                <a:latin typeface="Arial" charset="0"/>
                <a:cs typeface="Arial" charset="0"/>
              </a:defRPr>
            </a:lvl6pPr>
            <a:lvl7pPr>
              <a:defRPr>
                <a:solidFill>
                  <a:schemeClr val="tx1"/>
                </a:solidFill>
                <a:latin typeface="Arial" charset="0"/>
                <a:cs typeface="Arial" charset="0"/>
              </a:defRPr>
            </a:lvl7pPr>
            <a:lvl8pPr>
              <a:defRPr>
                <a:solidFill>
                  <a:schemeClr val="tx1"/>
                </a:solidFill>
                <a:latin typeface="Arial" charset="0"/>
                <a:cs typeface="Arial" charset="0"/>
              </a:defRPr>
            </a:lvl8pPr>
            <a:lvl9pPr>
              <a:defRPr>
                <a:solidFill>
                  <a:schemeClr val="tx1"/>
                </a:solidFill>
                <a:latin typeface="Arial" charset="0"/>
                <a:cs typeface="Arial" charset="0"/>
              </a:defRPr>
            </a:lvl9pPr>
          </a:lstStyle>
          <a:p>
            <a:r>
              <a:rPr lang="fr-FR" dirty="0" smtClean="0"/>
              <a:t>2,5% </a:t>
            </a:r>
            <a:r>
              <a:rPr lang="fr-FR" dirty="0"/>
              <a:t>en </a:t>
            </a:r>
            <a:r>
              <a:rPr lang="fr-FR" dirty="0" smtClean="0"/>
              <a:t>2005</a:t>
            </a:r>
            <a:endParaRPr lang="fr-FR" dirty="0"/>
          </a:p>
        </p:txBody>
      </p:sp>
      <p:sp>
        <p:nvSpPr>
          <p:cNvPr id="3" name="AutoShape 2" descr="data:image/png;base64,iVBORw0KGgoAAAANSUhEUgAAA2kAAAGRCAYAAAD/1vv7AAAbnElEQVR4Xu3XMREAAAwCseLfdG38kCrgUhZ2jgABAgQIECBAgAABAgQyAsskEYQAAQIECBAgQIAAAQIEzkhTAg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D09UAZIWQxOA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data:image/png;base64,iVBORw0KGgoAAAANSUhEUgAAA2kAAAGRCAYAAAD/1vv7AAAbnElEQVR4Xu3XMREAAAwCseLfdG38kCrgUhZ2jgABAgQIECBAgAABAgQyAsskEYQAAQIECBAgQIAAAQIEzkhTAg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D09UAZIWQxOAAAAAAElFTkSuQmC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7" descr="data:image/png;base64,iVBORw0KGgoAAAANSUhEUgAAA2kAAAGRCAYAAAD/1vv7AAAbnElEQVR4Xu3XMREAAAwCseLfdG38kCrgUhZ2jgABAgQIECBAgAABAgQyAsskEYQAAQIECBAgQIAAAQIEzkhTAg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RlroGaIQIECAAAECBAgQIEDASNMBAgQIECBAgAABAgQIhASMtNAzRCFAgAABAgQIECBAgICRpgMECBAgQIAAAQIECBAICRhpoWeIQoAAAQIECBAgQIAAASNNBwgQIECAAAECBAgQIBASMNJCzxCFAAECBAgQIECAAAECRpoOECBAgAABAgQIECBAICRgpIWeIQoBAgQIECBAgAABAgSMNB0gQIAAAQIECBAgQIBASMBICz1DFAIECBAgQIAAAQIECBhpOkCAAAECBAgQIECAAIGQgJEWeoYoBAgQIECAAAECBAgQMNJ0gAABAgQIECBAgAABAiEBIy30DFEIECBAgAABAgQIECBgpOkAAQIECBAgQIAAAQIEQgJGWugZohAgQIAAAQIECBAgQMBI0wECBAgQIECAAAECBAiEBIy00DNEIUCAAAECBAgQIECAgJGmAwQIECBAgAABAgQIEAgJGGmhZ4hCgAABAgQIECBAgAABI00HCBAgQIAAAQIECBAgEBIw0kLPEIUAAQIECBAgQIAAAQJGmg4QIECAAAECBAgQIEAgJGCkhZ4hCgECBAgQIECAAAECBIw0HSBAgAABAgQIECBAgEBIwEgLPUMUAgQIECBAgAABAgQIGGk6QIAAAQIECBAgQIAAgZCAkRZ6higECBAgQIAAAQIECBAw0nSAAAECBAgQIECAAAECIQEjLfQMUQgQIECAAAECBAgQIGCk6QABAgQIECBAgAABAgRCAkZa6BmiECBAgAABAgQIECBAwEjTAQIECBAgQIAAAQIECIQEjLTQM0QhQIAAAQIECBAgQICAkaYDBAgQIECAAAECBAgQCAkYaaFniEKAAAECBAgQIECAAAEjTQcIECBAgAABAgQIECAQEjDSQs8QhQABAgQIECBAgAABAkaaDhAgQIAAAQIECBAgQCAkYKSFniEKAQIECBAgQIAAAQIEjDQdIECAAAECBAgQIECAQEjASAs9QxQCBAgQIECAAAECBAgYaTpAgAABAgQIECBAgACBkICRFnqGKAQIECBAgAABAgQIEDDSdIAAAQIECBAgQIAAAQIhASMt9AxRCBAgQIAAAQIECBAgYKTpAAECBAgQIECAAAECBEICD09UAZIWQxOAAAAAAElFTkSuQmCC"/>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830" y="1400584"/>
            <a:ext cx="4932040" cy="3025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Box 5"/>
          <p:cNvSpPr txBox="1">
            <a:spLocks noChangeArrowheads="1"/>
          </p:cNvSpPr>
          <p:nvPr/>
        </p:nvSpPr>
        <p:spPr bwMode="auto">
          <a:xfrm>
            <a:off x="5292080" y="1473349"/>
            <a:ext cx="1625600" cy="3714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800" b="1" dirty="0" smtClean="0">
                <a:solidFill>
                  <a:srgbClr val="1E3B55"/>
                </a:solidFill>
                <a:latin typeface="Calibri" pitchFamily="34" charset="0"/>
                <a:ea typeface="MS PGothic" pitchFamily="34" charset="-128"/>
              </a:rPr>
              <a:t>11,9 </a:t>
            </a:r>
            <a:r>
              <a:rPr lang="fr-FR" sz="1800" b="1" dirty="0">
                <a:solidFill>
                  <a:srgbClr val="1E3B55"/>
                </a:solidFill>
                <a:latin typeface="Calibri" pitchFamily="34" charset="0"/>
                <a:ea typeface="MS PGothic" pitchFamily="34" charset="-128"/>
              </a:rPr>
              <a:t>% en </a:t>
            </a:r>
            <a:r>
              <a:rPr lang="fr-FR" sz="1800" b="1" dirty="0" smtClean="0">
                <a:solidFill>
                  <a:srgbClr val="1E3B55"/>
                </a:solidFill>
                <a:latin typeface="Calibri" pitchFamily="34" charset="0"/>
                <a:ea typeface="MS PGothic" pitchFamily="34" charset="-128"/>
              </a:rPr>
              <a:t>2015</a:t>
            </a:r>
            <a:endParaRPr lang="fr-FR" sz="1800" b="1" dirty="0">
              <a:solidFill>
                <a:srgbClr val="1E3B55"/>
              </a:solidFill>
              <a:latin typeface="Calibri" pitchFamily="34" charset="0"/>
              <a:ea typeface="MS PGothic" pitchFamily="34" charset="-128"/>
            </a:endParaRPr>
          </a:p>
        </p:txBody>
      </p:sp>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3" y="2057549"/>
            <a:ext cx="4308401" cy="236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a:spLocks noGrp="1"/>
          </p:cNvSpPr>
          <p:nvPr>
            <p:ph type="title"/>
          </p:nvPr>
        </p:nvSpPr>
        <p:spPr/>
        <p:txBody>
          <a:bodyPr/>
          <a:lstStyle/>
          <a:p>
            <a:r>
              <a:rPr lang="fr-FR" dirty="0" smtClean="0"/>
              <a:t>BGN C3G-R et infections invasives , </a:t>
            </a:r>
            <a:r>
              <a:rPr lang="fr-FR" dirty="0" err="1" smtClean="0"/>
              <a:t>Ears</a:t>
            </a:r>
            <a:r>
              <a:rPr lang="fr-FR" dirty="0" smtClean="0"/>
              <a:t>-net</a:t>
            </a:r>
            <a:endParaRPr lang="fr-FR"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058" y="3818050"/>
            <a:ext cx="4641610"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69" y="4326558"/>
            <a:ext cx="4305714" cy="236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5"/>
          <p:cNvSpPr txBox="1">
            <a:spLocks noChangeArrowheads="1"/>
          </p:cNvSpPr>
          <p:nvPr/>
        </p:nvSpPr>
        <p:spPr bwMode="auto">
          <a:xfrm>
            <a:off x="5291616" y="4353631"/>
            <a:ext cx="1626064" cy="3715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smtClean="0">
                <a:solidFill>
                  <a:srgbClr val="1E3B55"/>
                </a:solidFill>
                <a:latin typeface="Calibri" pitchFamily="34" charset="0"/>
                <a:ea typeface="MS PGothic" pitchFamily="34" charset="-128"/>
              </a:rPr>
              <a:t>31,9 </a:t>
            </a:r>
            <a:r>
              <a:rPr lang="fr-FR" b="1" dirty="0">
                <a:solidFill>
                  <a:srgbClr val="1E3B55"/>
                </a:solidFill>
                <a:latin typeface="Calibri" pitchFamily="34" charset="0"/>
                <a:ea typeface="MS PGothic" pitchFamily="34" charset="-128"/>
              </a:rPr>
              <a:t>% en </a:t>
            </a:r>
            <a:r>
              <a:rPr lang="fr-FR" b="1" dirty="0" smtClean="0">
                <a:solidFill>
                  <a:srgbClr val="1E3B55"/>
                </a:solidFill>
                <a:latin typeface="Calibri" pitchFamily="34" charset="0"/>
                <a:ea typeface="MS PGothic" pitchFamily="34" charset="-128"/>
              </a:rPr>
              <a:t>2015</a:t>
            </a:r>
            <a:endParaRPr lang="fr-FR" b="1" dirty="0">
              <a:solidFill>
                <a:srgbClr val="1E3B55"/>
              </a:solidFill>
              <a:latin typeface="Calibri" pitchFamily="34" charset="0"/>
              <a:ea typeface="MS PGothic" pitchFamily="34" charset="-128"/>
            </a:endParaRPr>
          </a:p>
        </p:txBody>
      </p:sp>
      <p:sp>
        <p:nvSpPr>
          <p:cNvPr id="21" name="Text Box 4"/>
          <p:cNvSpPr txBox="1">
            <a:spLocks noChangeArrowheads="1"/>
          </p:cNvSpPr>
          <p:nvPr/>
        </p:nvSpPr>
        <p:spPr bwMode="auto">
          <a:xfrm>
            <a:off x="880392" y="4348906"/>
            <a:ext cx="1471613" cy="376238"/>
          </a:xfrm>
          <a:prstGeom prst="rect">
            <a:avLst/>
          </a:prstGeom>
          <a:solidFill>
            <a:srgbClr val="CCFFCC"/>
          </a:solidFill>
          <a:ln w="9525" algn="ctr">
            <a:solidFill>
              <a:schemeClr val="accent1"/>
            </a:solidFill>
            <a:miter lim="800000"/>
            <a:headEnd/>
            <a:tailEnd/>
          </a:ln>
          <a:effectLst>
            <a:outerShdw dist="38100" dir="5400000" rotWithShape="0">
              <a:srgbClr val="000000">
                <a:alpha val="34999"/>
              </a:srgbClr>
            </a:outerShdw>
          </a:effectLst>
        </p:spPr>
        <p:txBody>
          <a:bodyPr lIns="90000" tIns="46800" rIns="90000" bIns="46800">
            <a:spAutoFit/>
          </a:bodyPr>
          <a:lstStyle/>
          <a:p>
            <a:pP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solidFill>
                  <a:srgbClr val="1E3B55"/>
                </a:solidFill>
                <a:latin typeface="Calibri" pitchFamily="34" charset="0"/>
                <a:ea typeface="MS PGothic" pitchFamily="34" charset="-128"/>
                <a:cs typeface="+mn-cs"/>
              </a:rPr>
              <a:t>5% en 2005</a:t>
            </a:r>
          </a:p>
        </p:txBody>
      </p:sp>
      <p:sp>
        <p:nvSpPr>
          <p:cNvPr id="2" name="ZoneTexte 1"/>
          <p:cNvSpPr txBox="1"/>
          <p:nvPr/>
        </p:nvSpPr>
        <p:spPr>
          <a:xfrm>
            <a:off x="4121625" y="2680728"/>
            <a:ext cx="810416" cy="369332"/>
          </a:xfrm>
          <a:prstGeom prst="rect">
            <a:avLst/>
          </a:prstGeom>
          <a:solidFill>
            <a:srgbClr val="FFC000"/>
          </a:solidFill>
          <a:ln>
            <a:solidFill>
              <a:schemeClr val="accent1"/>
            </a:solidFill>
          </a:ln>
        </p:spPr>
        <p:txBody>
          <a:bodyPr wrap="square" rtlCol="0">
            <a:spAutoFit/>
          </a:bodyPr>
          <a:lstStyle/>
          <a:p>
            <a:r>
              <a:rPr lang="fr-FR" i="1" dirty="0" smtClean="0">
                <a:latin typeface="Calibri" panose="020F0502020204030204" pitchFamily="34" charset="0"/>
              </a:rPr>
              <a:t>E. coli</a:t>
            </a:r>
            <a:endParaRPr lang="fr-FR" i="1" dirty="0">
              <a:latin typeface="Calibri" panose="020F0502020204030204" pitchFamily="34" charset="0"/>
            </a:endParaRPr>
          </a:p>
        </p:txBody>
      </p:sp>
      <p:sp>
        <p:nvSpPr>
          <p:cNvPr id="22" name="ZoneTexte 21"/>
          <p:cNvSpPr txBox="1"/>
          <p:nvPr/>
        </p:nvSpPr>
        <p:spPr>
          <a:xfrm>
            <a:off x="3707905" y="5651956"/>
            <a:ext cx="1584176" cy="369332"/>
          </a:xfrm>
          <a:prstGeom prst="rect">
            <a:avLst/>
          </a:prstGeom>
          <a:solidFill>
            <a:srgbClr val="FFC000"/>
          </a:solidFill>
          <a:ln>
            <a:solidFill>
              <a:schemeClr val="accent1"/>
            </a:solidFill>
          </a:ln>
        </p:spPr>
        <p:txBody>
          <a:bodyPr wrap="square" rtlCol="0">
            <a:spAutoFit/>
          </a:bodyPr>
          <a:lstStyle/>
          <a:p>
            <a:r>
              <a:rPr lang="fr-FR" i="1" dirty="0" smtClean="0">
                <a:latin typeface="Calibri" panose="020F0502020204030204" pitchFamily="34" charset="0"/>
              </a:rPr>
              <a:t>K. </a:t>
            </a:r>
            <a:r>
              <a:rPr lang="fr-FR" i="1" dirty="0" err="1" smtClean="0">
                <a:latin typeface="Calibri" panose="020F0502020204030204" pitchFamily="34" charset="0"/>
              </a:rPr>
              <a:t>pneumoniae</a:t>
            </a:r>
            <a:endParaRPr lang="fr-FR" i="1" dirty="0">
              <a:latin typeface="Calibri" panose="020F0502020204030204" pitchFamily="34" charset="0"/>
            </a:endParaRPr>
          </a:p>
        </p:txBody>
      </p:sp>
    </p:spTree>
    <p:extLst>
      <p:ext uri="{BB962C8B-B14F-4D97-AF65-F5344CB8AC3E}">
        <p14:creationId xmlns:p14="http://schemas.microsoft.com/office/powerpoint/2010/main" val="304719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r>
              <a:rPr lang="fr-FR" altLang="fr-FR" dirty="0" smtClean="0"/>
              <a:t>Evolution de l’incidence SARM et BLSE dans les </a:t>
            </a:r>
            <a:r>
              <a:rPr lang="fr-FR" altLang="fr-FR" dirty="0" err="1" smtClean="0"/>
              <a:t>ets</a:t>
            </a:r>
            <a:r>
              <a:rPr lang="fr-FR" altLang="fr-FR" dirty="0" smtClean="0"/>
              <a:t> de santé français, Réseau BMR-Raisin</a:t>
            </a:r>
          </a:p>
        </p:txBody>
      </p:sp>
      <p:pic>
        <p:nvPicPr>
          <p:cNvPr id="14340" name="Picture 10" descr="RAISIN_sans_rv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063053"/>
            <a:ext cx="13684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ZoneTexte 1"/>
          <p:cNvSpPr txBox="1">
            <a:spLocks noChangeArrowheads="1"/>
          </p:cNvSpPr>
          <p:nvPr/>
        </p:nvSpPr>
        <p:spPr bwMode="auto">
          <a:xfrm>
            <a:off x="113491" y="1207785"/>
            <a:ext cx="8893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fr-FR" altLang="fr-FR" sz="1600" b="1" dirty="0">
                <a:latin typeface="Calibri" panose="020F0502020204030204" pitchFamily="34" charset="0"/>
                <a:cs typeface="Arial" pitchFamily="34" charset="0"/>
              </a:rPr>
              <a:t>Densité d’incidence des SARM et des </a:t>
            </a:r>
            <a:r>
              <a:rPr lang="fr-FR" altLang="fr-FR" sz="1600" b="1" dirty="0" smtClean="0">
                <a:latin typeface="Calibri" panose="020F0502020204030204" pitchFamily="34" charset="0"/>
                <a:cs typeface="Arial" pitchFamily="34" charset="0"/>
              </a:rPr>
              <a:t>BLSE pour </a:t>
            </a:r>
            <a:r>
              <a:rPr lang="fr-FR" altLang="fr-FR" sz="1600" b="1" dirty="0">
                <a:latin typeface="Calibri" panose="020F0502020204030204" pitchFamily="34" charset="0"/>
                <a:cs typeface="Arial" pitchFamily="34" charset="0"/>
              </a:rPr>
              <a:t>1000 </a:t>
            </a:r>
            <a:r>
              <a:rPr lang="fr-FR" altLang="fr-FR" sz="1600" b="1" dirty="0" smtClean="0">
                <a:latin typeface="Calibri" panose="020F0502020204030204" pitchFamily="34" charset="0"/>
                <a:cs typeface="Arial" pitchFamily="34" charset="0"/>
              </a:rPr>
              <a:t>jour d’hospitalisation</a:t>
            </a:r>
            <a:endParaRPr lang="fr-FR" altLang="fr-FR" sz="1600" b="1" dirty="0">
              <a:latin typeface="Calibri" panose="020F0502020204030204" pitchFamily="34" charset="0"/>
              <a:cs typeface="Arial" pitchFamily="34" charset="0"/>
            </a:endParaRPr>
          </a:p>
        </p:txBody>
      </p:sp>
      <p:pic>
        <p:nvPicPr>
          <p:cNvPr id="1434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036859"/>
            <a:ext cx="1508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250825" y="6444044"/>
            <a:ext cx="6553423" cy="369332"/>
          </a:xfrm>
          <a:prstGeom prst="rect">
            <a:avLst/>
          </a:prstGeom>
          <a:solidFill>
            <a:srgbClr val="66FF66"/>
          </a:solidFill>
          <a:extLst/>
        </p:spPr>
        <p:txBody>
          <a:bodyPr wrap="square" rtlCol="0">
            <a:spAutoFit/>
          </a:bodyPr>
          <a:lstStyle>
            <a:defPPr>
              <a:defRPr lang="en-US"/>
            </a:defPPr>
          </a:lstStyle>
          <a:p>
            <a:r>
              <a:rPr lang="fr-FR" altLang="fr-FR" dirty="0" smtClean="0">
                <a:latin typeface="Calibri" panose="020F0502020204030204" pitchFamily="34" charset="0"/>
                <a:cs typeface="Calibri" panose="020F0502020204030204" pitchFamily="34" charset="0"/>
              </a:rPr>
              <a:t>Rapport BMR-Raisin, </a:t>
            </a:r>
            <a:r>
              <a:rPr lang="fr-FR" altLang="fr-FR" dirty="0" smtClean="0">
                <a:solidFill>
                  <a:schemeClr val="accent4">
                    <a:lumMod val="75000"/>
                  </a:schemeClr>
                </a:solidFill>
                <a:latin typeface="Calibri" panose="020F0502020204030204" pitchFamily="34" charset="0"/>
                <a:cs typeface="Calibri" panose="020F0502020204030204" pitchFamily="34" charset="0"/>
              </a:rPr>
              <a:t>http</a:t>
            </a:r>
            <a:r>
              <a:rPr lang="fr-FR" altLang="fr-FR" dirty="0">
                <a:solidFill>
                  <a:schemeClr val="accent4">
                    <a:lumMod val="75000"/>
                  </a:schemeClr>
                </a:solidFill>
                <a:latin typeface="Calibri" panose="020F0502020204030204" pitchFamily="34" charset="0"/>
                <a:cs typeface="Calibri" panose="020F0502020204030204" pitchFamily="34" charset="0"/>
              </a:rPr>
              <a:t>://invs.santepubliquefrance.fr//</a:t>
            </a:r>
            <a:r>
              <a:rPr lang="fr-FR" altLang="fr-FR" dirty="0" smtClean="0">
                <a:solidFill>
                  <a:schemeClr val="accent4">
                    <a:lumMod val="75000"/>
                  </a:schemeClr>
                </a:solidFill>
                <a:latin typeface="Calibri" panose="020F0502020204030204" pitchFamily="34" charset="0"/>
                <a:cs typeface="Calibri" panose="020F0502020204030204" pitchFamily="34" charset="0"/>
              </a:rPr>
              <a:t>bmr-raisin</a:t>
            </a:r>
            <a:endParaRPr lang="fr-FR" altLang="fr-FR" dirty="0">
              <a:solidFill>
                <a:schemeClr val="accent4">
                  <a:lumMod val="75000"/>
                </a:schemeClr>
              </a:solidFill>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65" y="1945159"/>
            <a:ext cx="5395131" cy="227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805" y="3789041"/>
            <a:ext cx="4392442" cy="265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436095" y="2060848"/>
            <a:ext cx="3676151" cy="1754326"/>
          </a:xfrm>
          <a:prstGeom prst="rect">
            <a:avLst/>
          </a:prstGeom>
          <a:noFill/>
        </p:spPr>
        <p:txBody>
          <a:bodyPr wrap="square" rtlCol="0">
            <a:spAutoFit/>
          </a:bodyPr>
          <a:lstStyle/>
          <a:p>
            <a:r>
              <a:rPr lang="fr-FR" dirty="0" smtClean="0"/>
              <a:t>Hôpitaux</a:t>
            </a:r>
          </a:p>
          <a:p>
            <a:endParaRPr lang="fr-FR" dirty="0"/>
          </a:p>
          <a:p>
            <a:endParaRPr lang="fr-FR" dirty="0" smtClean="0"/>
          </a:p>
          <a:p>
            <a:endParaRPr lang="fr-FR" dirty="0" smtClean="0"/>
          </a:p>
          <a:p>
            <a:endParaRPr lang="fr-FR" dirty="0"/>
          </a:p>
          <a:p>
            <a:r>
              <a:rPr lang="fr-FR" dirty="0" smtClean="0"/>
              <a:t>		Réanimations</a:t>
            </a:r>
            <a:endParaRPr lang="fr-FR" dirty="0"/>
          </a:p>
        </p:txBody>
      </p:sp>
    </p:spTree>
    <p:extLst>
      <p:ext uri="{BB962C8B-B14F-4D97-AF65-F5344CB8AC3E}">
        <p14:creationId xmlns:p14="http://schemas.microsoft.com/office/powerpoint/2010/main" val="3238922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carbapénémases</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958" y="1241774"/>
            <a:ext cx="4995538" cy="499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1774"/>
            <a:ext cx="35433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69160"/>
            <a:ext cx="3896722" cy="198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7"/>
          <p:cNvSpPr txBox="1">
            <a:spLocks noChangeArrowheads="1"/>
          </p:cNvSpPr>
          <p:nvPr/>
        </p:nvSpPr>
        <p:spPr bwMode="auto">
          <a:xfrm>
            <a:off x="4749029" y="6162441"/>
            <a:ext cx="2415259" cy="646331"/>
          </a:xfrm>
          <a:prstGeom prst="rect">
            <a:avLst/>
          </a:prstGeom>
          <a:solidFill>
            <a:srgbClr val="66FF66"/>
          </a:solidFill>
          <a:extLst/>
        </p:spPr>
        <p:txBody>
          <a:bodyPr wrap="square" rtlCol="0">
            <a:spAutoFit/>
          </a:bodyPr>
          <a:lstStyle>
            <a:defPPr>
              <a:defRPr lang="en-US"/>
            </a:defPPr>
          </a:lstStyle>
          <a:p>
            <a:r>
              <a:rPr lang="fr-FR" altLang="fr-FR" dirty="0" smtClean="0">
                <a:latin typeface="Calibri" panose="020F0502020204030204" pitchFamily="34" charset="0"/>
                <a:cs typeface="Calibri" panose="020F0502020204030204" pitchFamily="34" charset="0"/>
              </a:rPr>
              <a:t>Sante Publique France</a:t>
            </a:r>
          </a:p>
          <a:p>
            <a:r>
              <a:rPr lang="fr-FR" altLang="fr-FR" dirty="0" smtClean="0">
                <a:latin typeface="Calibri" panose="020F0502020204030204" pitchFamily="34" charset="0"/>
                <a:cs typeface="Calibri" panose="020F0502020204030204" pitchFamily="34" charset="0"/>
              </a:rPr>
              <a:t>CNR RATB</a:t>
            </a:r>
            <a:endParaRPr lang="fr-FR" alt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0171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74798" y="1340768"/>
            <a:ext cx="8229600" cy="4090268"/>
          </a:xfrm>
        </p:spPr>
        <p:txBody>
          <a:bodyPr/>
          <a:lstStyle/>
          <a:p>
            <a:r>
              <a:rPr lang="en-US" sz="2000" dirty="0" smtClean="0"/>
              <a:t>Emergence </a:t>
            </a:r>
            <a:r>
              <a:rPr lang="en-US" sz="2000" dirty="0"/>
              <a:t>of </a:t>
            </a:r>
            <a:r>
              <a:rPr lang="en-US" sz="2000" b="1" dirty="0"/>
              <a:t>plasmid</a:t>
            </a:r>
            <a:r>
              <a:rPr lang="en-US" sz="2000" dirty="0"/>
              <a:t>-mediated </a:t>
            </a:r>
            <a:r>
              <a:rPr lang="en-US" sz="2000" b="1" dirty="0" err="1"/>
              <a:t>colistin</a:t>
            </a:r>
            <a:r>
              <a:rPr lang="en-US" sz="2000" dirty="0"/>
              <a:t> resistance mechanism MCR-1 in animals and human beings in </a:t>
            </a:r>
            <a:r>
              <a:rPr lang="en-US" sz="2000" dirty="0" smtClean="0"/>
              <a:t>China</a:t>
            </a:r>
          </a:p>
          <a:p>
            <a:endParaRPr lang="en-US" sz="2000" dirty="0"/>
          </a:p>
          <a:p>
            <a:endParaRPr lang="en-US" sz="2000" dirty="0" smtClean="0"/>
          </a:p>
          <a:p>
            <a:endParaRPr lang="en-US" sz="2000" dirty="0"/>
          </a:p>
          <a:p>
            <a:endParaRPr lang="en-US" sz="2000" dirty="0" smtClean="0"/>
          </a:p>
          <a:p>
            <a:pPr marL="109537" indent="0">
              <a:buNone/>
            </a:pPr>
            <a:endParaRPr lang="en-US" sz="2000" dirty="0"/>
          </a:p>
          <a:p>
            <a:pPr marL="109537" indent="0">
              <a:buNone/>
            </a:pPr>
            <a:endParaRPr lang="en-US" sz="2000" dirty="0"/>
          </a:p>
          <a:p>
            <a:pPr marL="109537" indent="0">
              <a:buNone/>
            </a:pPr>
            <a:endParaRPr lang="en-US" sz="2000" dirty="0"/>
          </a:p>
          <a:p>
            <a:r>
              <a:rPr lang="en-US" sz="2000" dirty="0" smtClean="0"/>
              <a:t>10 </a:t>
            </a:r>
            <a:r>
              <a:rPr lang="en-US" sz="2000" dirty="0" err="1" smtClean="0"/>
              <a:t>cas</a:t>
            </a:r>
            <a:r>
              <a:rPr lang="en-US" sz="2000" dirty="0" smtClean="0"/>
              <a:t> </a:t>
            </a:r>
            <a:r>
              <a:rPr lang="en-US" sz="2000" dirty="0" err="1" smtClean="0"/>
              <a:t>en</a:t>
            </a:r>
            <a:r>
              <a:rPr lang="en-US" sz="2000" dirty="0" smtClean="0"/>
              <a:t> France au 31/12/16</a:t>
            </a:r>
            <a:endParaRPr lang="fr-FR" sz="2000" dirty="0"/>
          </a:p>
        </p:txBody>
      </p:sp>
      <p:sp>
        <p:nvSpPr>
          <p:cNvPr id="3" name="Titre 2"/>
          <p:cNvSpPr>
            <a:spLocks noGrp="1"/>
          </p:cNvSpPr>
          <p:nvPr>
            <p:ph type="title"/>
          </p:nvPr>
        </p:nvSpPr>
        <p:spPr/>
        <p:txBody>
          <a:bodyPr/>
          <a:lstStyle/>
          <a:p>
            <a:r>
              <a:rPr lang="fr-FR" dirty="0" smtClean="0"/>
              <a:t>Le petit nouveau</a:t>
            </a:r>
            <a:endParaRPr lang="fr-FR" dirty="0"/>
          </a:p>
        </p:txBody>
      </p:sp>
      <p:pic>
        <p:nvPicPr>
          <p:cNvPr id="5" name="Picture 2" descr="MCR-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92" y="2132856"/>
            <a:ext cx="4890988" cy="208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9"/>
          <p:cNvSpPr>
            <a:spLocks noChangeArrowheads="1"/>
          </p:cNvSpPr>
          <p:nvPr/>
        </p:nvSpPr>
        <p:spPr bwMode="auto">
          <a:xfrm>
            <a:off x="5317678" y="1809690"/>
            <a:ext cx="3312318" cy="646331"/>
          </a:xfrm>
          <a:prstGeom prst="rect">
            <a:avLst/>
          </a:prstGeom>
          <a:solidFill>
            <a:srgbClr val="66FF66"/>
          </a:solidFill>
          <a:extLst/>
        </p:spPr>
        <p:txBody>
          <a:bodyPr wrap="square" rtlCol="0">
            <a:spAutoFit/>
          </a:bodyPr>
          <a:lstStyle/>
          <a:p>
            <a:r>
              <a:rPr lang="en-US" dirty="0" smtClean="0"/>
              <a:t>Liu, Lancet ID 2016</a:t>
            </a:r>
            <a:br>
              <a:rPr lang="en-US" dirty="0" smtClean="0"/>
            </a:br>
            <a:r>
              <a:rPr lang="en-US" dirty="0" err="1" smtClean="0"/>
              <a:t>Skov</a:t>
            </a:r>
            <a:r>
              <a:rPr lang="en-US" dirty="0" smtClean="0"/>
              <a:t>, </a:t>
            </a:r>
            <a:r>
              <a:rPr lang="en-US" dirty="0" err="1" smtClean="0"/>
              <a:t>Eurosurveillance</a:t>
            </a:r>
            <a:r>
              <a:rPr lang="en-US" dirty="0" smtClean="0"/>
              <a:t> 2016</a:t>
            </a: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717032"/>
            <a:ext cx="46196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229200"/>
            <a:ext cx="3276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587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ville, les voyages, les EHPAD etc…..</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29905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DCA634D6-79EF-4827-AEAA-BF6B6196C621}"/>
              </a:ext>
            </a:extLst>
          </p:cNvPr>
          <p:cNvSpPr>
            <a:spLocks noGrp="1"/>
          </p:cNvSpPr>
          <p:nvPr>
            <p:ph type="title"/>
          </p:nvPr>
        </p:nvSpPr>
        <p:spPr/>
        <p:txBody>
          <a:bodyPr/>
          <a:lstStyle/>
          <a:p>
            <a:r>
              <a:rPr lang="fr-FR" i="1" dirty="0" smtClean="0"/>
              <a:t>Escherichia coli: </a:t>
            </a:r>
            <a:r>
              <a:rPr lang="fr-FR" dirty="0" smtClean="0"/>
              <a:t>ville + EHPAD, France 2015 </a:t>
            </a:r>
            <a:endParaRPr lang="fr-FR" dirty="0"/>
          </a:p>
        </p:txBody>
      </p:sp>
      <p:sp>
        <p:nvSpPr>
          <p:cNvPr id="4" name="Espace réservé du contenu 3">
            <a:extLst>
              <a:ext uri="{FF2B5EF4-FFF2-40B4-BE49-F238E27FC236}">
                <a16:creationId xmlns="" xmlns:a16="http://schemas.microsoft.com/office/drawing/2014/main" id="{2F42734B-A73E-48A9-AAEE-0DE9DB863A2A}"/>
              </a:ext>
            </a:extLst>
          </p:cNvPr>
          <p:cNvSpPr>
            <a:spLocks noGrp="1"/>
          </p:cNvSpPr>
          <p:nvPr>
            <p:ph idx="1"/>
          </p:nvPr>
        </p:nvSpPr>
        <p:spPr/>
        <p:txBody>
          <a:bodyPr>
            <a:noAutofit/>
          </a:bodyPr>
          <a:lstStyle/>
          <a:p>
            <a:pPr marL="365125" lvl="1" indent="-255588">
              <a:spcBef>
                <a:spcPts val="0"/>
              </a:spcBef>
              <a:buSzPct val="68000"/>
              <a:buFont typeface="Wingdings 3" pitchFamily="18" charset="2"/>
              <a:buChar char=""/>
            </a:pPr>
            <a:r>
              <a:rPr lang="fr-FR" sz="1600" dirty="0" smtClean="0">
                <a:solidFill>
                  <a:prstClr val="black"/>
                </a:solidFill>
                <a:cs typeface="Calibri" panose="020F0502020204030204" pitchFamily="34" charset="0"/>
              </a:rPr>
              <a:t>Données de sensibilité aux antibiotiques (infections urinaires en ville) (réseau </a:t>
            </a:r>
            <a:r>
              <a:rPr lang="fr-FR" sz="1600" dirty="0" err="1" smtClean="0">
                <a:solidFill>
                  <a:prstClr val="black"/>
                </a:solidFill>
                <a:cs typeface="Calibri" panose="020F0502020204030204" pitchFamily="34" charset="0"/>
              </a:rPr>
              <a:t>Medqual</a:t>
            </a:r>
            <a:r>
              <a:rPr lang="fr-FR" sz="1600" dirty="0" smtClean="0">
                <a:solidFill>
                  <a:prstClr val="black"/>
                </a:solidFill>
                <a:cs typeface="Calibri" panose="020F0502020204030204" pitchFamily="34" charset="0"/>
              </a:rPr>
              <a:t>)</a:t>
            </a:r>
          </a:p>
        </p:txBody>
      </p:sp>
      <p:sp>
        <p:nvSpPr>
          <p:cNvPr id="2" name="Espace réservé du texte 1">
            <a:extLst>
              <a:ext uri="{FF2B5EF4-FFF2-40B4-BE49-F238E27FC236}">
                <a16:creationId xmlns="" xmlns:a16="http://schemas.microsoft.com/office/drawing/2014/main" id="{FD65941F-DFAF-4CA0-9B47-9095084D00C0}"/>
              </a:ext>
            </a:extLst>
          </p:cNvPr>
          <p:cNvSpPr>
            <a:spLocks noGrp="1"/>
          </p:cNvSpPr>
          <p:nvPr>
            <p:ph type="body" sz="quarter" idx="4294967295"/>
          </p:nvPr>
        </p:nvSpPr>
        <p:spPr>
          <a:xfrm>
            <a:off x="5569639" y="5805264"/>
            <a:ext cx="3498171" cy="369332"/>
          </a:xfrm>
          <a:prstGeom prst="rect">
            <a:avLst/>
          </a:prstGeom>
          <a:solidFill>
            <a:srgbClr val="66FF66"/>
          </a:solidFill>
        </p:spPr>
        <p:txBody>
          <a:bodyPr wrap="square" rtlCol="0">
            <a:spAutoFit/>
          </a:bodyPr>
          <a:lstStyle/>
          <a:p>
            <a:pPr marL="109537" indent="0">
              <a:spcBef>
                <a:spcPct val="0"/>
              </a:spcBef>
              <a:buNone/>
            </a:pPr>
            <a:r>
              <a:rPr lang="en-US" sz="1800" dirty="0">
                <a:cs typeface="Calibri" panose="020F0502020204030204" pitchFamily="34" charset="0"/>
              </a:rPr>
              <a:t>ONERBA. Rapport </a:t>
            </a:r>
            <a:r>
              <a:rPr lang="en-US" sz="1800" dirty="0" smtClean="0">
                <a:cs typeface="Calibri" panose="020F0502020204030204" pitchFamily="34" charset="0"/>
              </a:rPr>
              <a:t>2015</a:t>
            </a:r>
            <a:r>
              <a:rPr lang="en-US" sz="1800" dirty="0">
                <a:cs typeface="Calibri" panose="020F0502020204030204" pitchFamily="34" charset="0"/>
              </a:rPr>
              <a:t>. Nov </a:t>
            </a:r>
            <a:r>
              <a:rPr lang="en-US" sz="1800" dirty="0" smtClean="0">
                <a:cs typeface="Calibri" panose="020F0502020204030204" pitchFamily="34" charset="0"/>
              </a:rPr>
              <a:t>2016</a:t>
            </a:r>
            <a:endParaRPr lang="en-US" sz="1800" dirty="0">
              <a:cs typeface="Calibri" panose="020F0502020204030204" pitchFamily="34" charset="0"/>
            </a:endParaRPr>
          </a:p>
        </p:txBody>
      </p:sp>
      <p:sp>
        <p:nvSpPr>
          <p:cNvPr id="7" name="ZoneTexte 6">
            <a:extLst>
              <a:ext uri="{FF2B5EF4-FFF2-40B4-BE49-F238E27FC236}">
                <a16:creationId xmlns="" xmlns:a16="http://schemas.microsoft.com/office/drawing/2014/main" id="{1BC832EA-9328-4AA1-ABD7-A22793510863}"/>
              </a:ext>
            </a:extLst>
          </p:cNvPr>
          <p:cNvSpPr txBox="1"/>
          <p:nvPr/>
        </p:nvSpPr>
        <p:spPr>
          <a:xfrm>
            <a:off x="5009323" y="2997723"/>
            <a:ext cx="4063115" cy="1900007"/>
          </a:xfrm>
          <a:prstGeom prst="rect">
            <a:avLst/>
          </a:prstGeom>
          <a:noFill/>
        </p:spPr>
        <p:txBody>
          <a:bodyPr wrap="square" rtlCol="0">
            <a:spAutoFit/>
          </a:bodyPr>
          <a:lstStyle/>
          <a:p>
            <a:pPr marL="685800" lvl="1" indent="-228600" defTabSz="914400">
              <a:lnSpc>
                <a:spcPct val="90000"/>
              </a:lnSpc>
              <a:spcBef>
                <a:spcPts val="500"/>
              </a:spcBef>
              <a:buClr>
                <a:prstClr val="black">
                  <a:lumMod val="50000"/>
                  <a:lumOff val="50000"/>
                </a:prstClr>
              </a:buClr>
              <a:buFont typeface="Wingdings" panose="05000000000000000000" pitchFamily="2" charset="2"/>
              <a:buChar char="§"/>
            </a:pPr>
            <a:r>
              <a:rPr lang="fr-FR" sz="1400" b="1" dirty="0" smtClean="0">
                <a:solidFill>
                  <a:prstClr val="black"/>
                </a:solidFill>
                <a:latin typeface="Arial" panose="020B0604020202020204" pitchFamily="34" charset="0"/>
                <a:cs typeface="Arial" panose="020B0604020202020204" pitchFamily="34" charset="0"/>
              </a:rPr>
              <a:t>Amoxicilline</a:t>
            </a:r>
            <a:r>
              <a:rPr lang="fr-FR" sz="1400" dirty="0" smtClean="0">
                <a:solidFill>
                  <a:prstClr val="black"/>
                </a:solidFill>
                <a:latin typeface="Arial" panose="020B0604020202020204" pitchFamily="34" charset="0"/>
                <a:cs typeface="Arial" panose="020B0604020202020204" pitchFamily="34" charset="0"/>
              </a:rPr>
              <a:t> : 56 % de sensibilité, </a:t>
            </a:r>
            <a:r>
              <a:rPr lang="fr-FR" sz="1400" b="1" dirty="0" err="1" smtClean="0">
                <a:solidFill>
                  <a:prstClr val="black"/>
                </a:solidFill>
                <a:latin typeface="Arial" panose="020B0604020202020204" pitchFamily="34" charset="0"/>
                <a:cs typeface="Arial" panose="020B0604020202020204" pitchFamily="34" charset="0"/>
              </a:rPr>
              <a:t>Amox</a:t>
            </a:r>
            <a:r>
              <a:rPr lang="fr-FR" sz="1400" b="1" dirty="0" smtClean="0">
                <a:solidFill>
                  <a:prstClr val="black"/>
                </a:solidFill>
                <a:latin typeface="Arial" panose="020B0604020202020204" pitchFamily="34" charset="0"/>
                <a:cs typeface="Arial" panose="020B0604020202020204" pitchFamily="34" charset="0"/>
              </a:rPr>
              <a:t>. + </a:t>
            </a:r>
            <a:r>
              <a:rPr lang="fr-FR" sz="1400" b="1" dirty="0" err="1" smtClean="0">
                <a:solidFill>
                  <a:prstClr val="black"/>
                </a:solidFill>
                <a:latin typeface="Arial" panose="020B0604020202020204" pitchFamily="34" charset="0"/>
                <a:cs typeface="Arial" panose="020B0604020202020204" pitchFamily="34" charset="0"/>
              </a:rPr>
              <a:t>Ac</a:t>
            </a:r>
            <a:r>
              <a:rPr lang="fr-FR" sz="1400" b="1" dirty="0" smtClean="0">
                <a:solidFill>
                  <a:prstClr val="black"/>
                </a:solidFill>
                <a:latin typeface="Arial" panose="020B0604020202020204" pitchFamily="34" charset="0"/>
                <a:cs typeface="Arial" panose="020B0604020202020204" pitchFamily="34" charset="0"/>
              </a:rPr>
              <a:t> </a:t>
            </a:r>
            <a:r>
              <a:rPr lang="fr-FR" sz="1400" b="1" dirty="0" err="1" smtClean="0">
                <a:solidFill>
                  <a:prstClr val="black"/>
                </a:solidFill>
                <a:latin typeface="Arial" panose="020B0604020202020204" pitchFamily="34" charset="0"/>
                <a:cs typeface="Arial" panose="020B0604020202020204" pitchFamily="34" charset="0"/>
              </a:rPr>
              <a:t>Clav</a:t>
            </a:r>
            <a:r>
              <a:rPr lang="fr-FR" sz="1400" b="1" dirty="0" smtClean="0">
                <a:solidFill>
                  <a:prstClr val="black"/>
                </a:solidFill>
                <a:latin typeface="Arial" panose="020B0604020202020204" pitchFamily="34" charset="0"/>
                <a:cs typeface="Arial" panose="020B0604020202020204" pitchFamily="34" charset="0"/>
              </a:rPr>
              <a:t> :  </a:t>
            </a:r>
            <a:r>
              <a:rPr lang="fr-FR" sz="1400" dirty="0" smtClean="0">
                <a:solidFill>
                  <a:prstClr val="black"/>
                </a:solidFill>
                <a:latin typeface="Arial" panose="020B0604020202020204" pitchFamily="34" charset="0"/>
                <a:cs typeface="Arial" panose="020B0604020202020204" pitchFamily="34" charset="0"/>
              </a:rPr>
              <a:t>72 % de sensibilité</a:t>
            </a:r>
          </a:p>
          <a:p>
            <a:pPr marL="685800" lvl="1" indent="-228600" defTabSz="914400">
              <a:lnSpc>
                <a:spcPct val="90000"/>
              </a:lnSpc>
              <a:spcBef>
                <a:spcPts val="500"/>
              </a:spcBef>
              <a:buClr>
                <a:prstClr val="black">
                  <a:lumMod val="50000"/>
                  <a:lumOff val="50000"/>
                </a:prstClr>
              </a:buClr>
              <a:buFont typeface="Wingdings" panose="05000000000000000000" pitchFamily="2" charset="2"/>
              <a:buChar char="§"/>
            </a:pPr>
            <a:r>
              <a:rPr lang="fr-FR" sz="1400" dirty="0" smtClean="0">
                <a:solidFill>
                  <a:prstClr val="black"/>
                </a:solidFill>
                <a:latin typeface="Arial" panose="020B0604020202020204" pitchFamily="34" charset="0"/>
                <a:cs typeface="Arial" panose="020B0604020202020204" pitchFamily="34" charset="0"/>
              </a:rPr>
              <a:t>Céfixime = 95 %, </a:t>
            </a:r>
            <a:r>
              <a:rPr lang="fr-FR" sz="1400" b="1" dirty="0" smtClean="0">
                <a:solidFill>
                  <a:srgbClr val="009FE3"/>
                </a:solidFill>
                <a:latin typeface="Arial" panose="020B0604020202020204" pitchFamily="34" charset="0"/>
                <a:cs typeface="Arial" panose="020B0604020202020204" pitchFamily="34" charset="0"/>
              </a:rPr>
              <a:t>C3G </a:t>
            </a:r>
            <a:r>
              <a:rPr lang="fr-FR" sz="1400" b="1" dirty="0" err="1" smtClean="0">
                <a:solidFill>
                  <a:srgbClr val="009FE3"/>
                </a:solidFill>
                <a:latin typeface="Arial" panose="020B0604020202020204" pitchFamily="34" charset="0"/>
                <a:cs typeface="Arial" panose="020B0604020202020204" pitchFamily="34" charset="0"/>
              </a:rPr>
              <a:t>inj</a:t>
            </a:r>
            <a:r>
              <a:rPr lang="fr-FR" sz="1400" b="1" dirty="0" smtClean="0">
                <a:solidFill>
                  <a:srgbClr val="009FE3"/>
                </a:solidFill>
                <a:latin typeface="Arial" panose="020B0604020202020204" pitchFamily="34" charset="0"/>
                <a:cs typeface="Arial" panose="020B0604020202020204" pitchFamily="34" charset="0"/>
              </a:rPr>
              <a:t> : 96 %, </a:t>
            </a:r>
            <a:r>
              <a:rPr lang="fr-FR" sz="1400" dirty="0" smtClean="0">
                <a:solidFill>
                  <a:prstClr val="black"/>
                </a:solidFill>
                <a:latin typeface="Arial" panose="020B0604020202020204" pitchFamily="34" charset="0"/>
                <a:cs typeface="Arial" panose="020B0604020202020204" pitchFamily="34" charset="0"/>
              </a:rPr>
              <a:t>(</a:t>
            </a:r>
            <a:r>
              <a:rPr lang="fr-FR" sz="1400" dirty="0" err="1" smtClean="0">
                <a:solidFill>
                  <a:prstClr val="black"/>
                </a:solidFill>
                <a:latin typeface="Arial" panose="020B0604020202020204" pitchFamily="34" charset="0"/>
                <a:cs typeface="Arial" panose="020B0604020202020204" pitchFamily="34" charset="0"/>
              </a:rPr>
              <a:t>mecillinam</a:t>
            </a:r>
            <a:r>
              <a:rPr lang="fr-FR" sz="1400" dirty="0" smtClean="0">
                <a:solidFill>
                  <a:prstClr val="black"/>
                </a:solidFill>
                <a:latin typeface="Arial" panose="020B0604020202020204" pitchFamily="34" charset="0"/>
                <a:cs typeface="Arial" panose="020B0604020202020204" pitchFamily="34" charset="0"/>
              </a:rPr>
              <a:t> : 93 % tout venant) </a:t>
            </a:r>
          </a:p>
          <a:p>
            <a:pPr marL="685800" lvl="1" indent="-228600" defTabSz="914400">
              <a:lnSpc>
                <a:spcPct val="90000"/>
              </a:lnSpc>
              <a:spcBef>
                <a:spcPts val="500"/>
              </a:spcBef>
              <a:buClr>
                <a:prstClr val="black">
                  <a:lumMod val="50000"/>
                  <a:lumOff val="50000"/>
                </a:prstClr>
              </a:buClr>
              <a:buFont typeface="Wingdings" panose="05000000000000000000" pitchFamily="2" charset="2"/>
              <a:buChar char="§"/>
            </a:pPr>
            <a:r>
              <a:rPr lang="fr-FR" sz="1400" b="1" dirty="0" err="1" smtClean="0">
                <a:solidFill>
                  <a:prstClr val="black"/>
                </a:solidFill>
                <a:latin typeface="Arial" panose="020B0604020202020204" pitchFamily="34" charset="0"/>
                <a:cs typeface="Arial" panose="020B0604020202020204" pitchFamily="34" charset="0"/>
              </a:rPr>
              <a:t>Ac</a:t>
            </a:r>
            <a:r>
              <a:rPr lang="fr-FR" sz="1400" b="1" dirty="0" smtClean="0">
                <a:solidFill>
                  <a:prstClr val="black"/>
                </a:solidFill>
                <a:latin typeface="Arial" panose="020B0604020202020204" pitchFamily="34" charset="0"/>
                <a:cs typeface="Arial" panose="020B0604020202020204" pitchFamily="34" charset="0"/>
              </a:rPr>
              <a:t> nalidixique </a:t>
            </a:r>
            <a:r>
              <a:rPr lang="fr-FR" sz="1400" dirty="0" smtClean="0">
                <a:solidFill>
                  <a:prstClr val="black"/>
                </a:solidFill>
                <a:latin typeface="Arial" panose="020B0604020202020204" pitchFamily="34" charset="0"/>
                <a:cs typeface="Arial" panose="020B0604020202020204" pitchFamily="34" charset="0"/>
              </a:rPr>
              <a:t>: 83,1 %  / </a:t>
            </a:r>
            <a:r>
              <a:rPr lang="fr-FR" sz="1400" b="1" dirty="0" smtClean="0">
                <a:solidFill>
                  <a:prstClr val="black"/>
                </a:solidFill>
                <a:latin typeface="Arial" panose="020B0604020202020204" pitchFamily="34" charset="0"/>
                <a:cs typeface="Arial" panose="020B0604020202020204" pitchFamily="34" charset="0"/>
              </a:rPr>
              <a:t>Ciprofloxacine </a:t>
            </a:r>
            <a:r>
              <a:rPr lang="fr-FR" sz="1400" dirty="0" smtClean="0">
                <a:solidFill>
                  <a:prstClr val="black"/>
                </a:solidFill>
                <a:latin typeface="Arial" panose="020B0604020202020204" pitchFamily="34" charset="0"/>
                <a:cs typeface="Arial" panose="020B0604020202020204" pitchFamily="34" charset="0"/>
              </a:rPr>
              <a:t>: 90 %</a:t>
            </a:r>
          </a:p>
          <a:p>
            <a:pPr marL="685800" lvl="1" indent="-228600" defTabSz="914400">
              <a:lnSpc>
                <a:spcPct val="90000"/>
              </a:lnSpc>
              <a:spcBef>
                <a:spcPts val="500"/>
              </a:spcBef>
              <a:buClr>
                <a:prstClr val="black">
                  <a:lumMod val="50000"/>
                  <a:lumOff val="50000"/>
                </a:prstClr>
              </a:buClr>
              <a:buFont typeface="Wingdings" panose="05000000000000000000" pitchFamily="2" charset="2"/>
              <a:buChar char="§"/>
            </a:pPr>
            <a:r>
              <a:rPr lang="fr-FR" sz="1400" dirty="0" smtClean="0">
                <a:solidFill>
                  <a:prstClr val="black"/>
                </a:solidFill>
                <a:latin typeface="Arial" panose="020B0604020202020204" pitchFamily="34" charset="0"/>
                <a:cs typeface="Arial" panose="020B0604020202020204" pitchFamily="34" charset="0"/>
              </a:rPr>
              <a:t>Cotrimoxazole : 80 % S</a:t>
            </a:r>
          </a:p>
          <a:p>
            <a:pPr marL="685800" lvl="1" indent="-228600" defTabSz="914400">
              <a:lnSpc>
                <a:spcPct val="90000"/>
              </a:lnSpc>
              <a:spcBef>
                <a:spcPts val="500"/>
              </a:spcBef>
              <a:buClr>
                <a:prstClr val="black">
                  <a:lumMod val="50000"/>
                  <a:lumOff val="50000"/>
                </a:prstClr>
              </a:buClr>
              <a:buFont typeface="Wingdings" panose="05000000000000000000" pitchFamily="2" charset="2"/>
              <a:buChar char="§"/>
            </a:pPr>
            <a:r>
              <a:rPr lang="fr-FR" sz="1400" dirty="0" smtClean="0">
                <a:solidFill>
                  <a:prstClr val="black"/>
                </a:solidFill>
                <a:latin typeface="Arial" panose="020B0604020202020204" pitchFamily="34" charset="0"/>
                <a:cs typeface="Arial" panose="020B0604020202020204" pitchFamily="34" charset="0"/>
              </a:rPr>
              <a:t>Fosfomycine, furanes : 99 %</a:t>
            </a:r>
            <a:endParaRPr lang="fr-FR" sz="1400" dirty="0">
              <a:solidFill>
                <a:prstClr val="black"/>
              </a:solidFill>
              <a:latin typeface="Arial" panose="020B0604020202020204" pitchFamily="34" charset="0"/>
              <a:cs typeface="Arial" panose="020B0604020202020204" pitchFamily="34" charset="0"/>
            </a:endParaRPr>
          </a:p>
        </p:txBody>
      </p:sp>
      <p:graphicFrame>
        <p:nvGraphicFramePr>
          <p:cNvPr id="10" name="Tableau 9">
            <a:extLst>
              <a:ext uri="{FF2B5EF4-FFF2-40B4-BE49-F238E27FC236}">
                <a16:creationId xmlns="" xmlns:a16="http://schemas.microsoft.com/office/drawing/2014/main" id="{C77D43B7-53D3-4CC5-A37D-8D454C23C2A2}"/>
              </a:ext>
            </a:extLst>
          </p:cNvPr>
          <p:cNvGraphicFramePr>
            <a:graphicFrameLocks noGrp="1"/>
          </p:cNvGraphicFramePr>
          <p:nvPr>
            <p:extLst>
              <p:ext uri="{D42A27DB-BD31-4B8C-83A1-F6EECF244321}">
                <p14:modId xmlns:p14="http://schemas.microsoft.com/office/powerpoint/2010/main" val="242356714"/>
              </p:ext>
            </p:extLst>
          </p:nvPr>
        </p:nvGraphicFramePr>
        <p:xfrm>
          <a:off x="611560" y="2997723"/>
          <a:ext cx="3976895" cy="2743200"/>
        </p:xfrm>
        <a:graphic>
          <a:graphicData uri="http://schemas.openxmlformats.org/drawingml/2006/table">
            <a:tbl>
              <a:tblPr firstRow="1" bandRow="1">
                <a:tableStyleId>{5C22544A-7EE6-4342-B048-85BDC9FD1C3A}</a:tableStyleId>
              </a:tblPr>
              <a:tblGrid>
                <a:gridCol w="1297305">
                  <a:extLst>
                    <a:ext uri="{9D8B030D-6E8A-4147-A177-3AD203B41FA5}">
                      <a16:colId xmlns="" xmlns:a16="http://schemas.microsoft.com/office/drawing/2014/main" val="3117802883"/>
                    </a:ext>
                  </a:extLst>
                </a:gridCol>
                <a:gridCol w="763325">
                  <a:extLst>
                    <a:ext uri="{9D8B030D-6E8A-4147-A177-3AD203B41FA5}">
                      <a16:colId xmlns="" xmlns:a16="http://schemas.microsoft.com/office/drawing/2014/main" val="1014906982"/>
                    </a:ext>
                  </a:extLst>
                </a:gridCol>
                <a:gridCol w="548640">
                  <a:extLst>
                    <a:ext uri="{9D8B030D-6E8A-4147-A177-3AD203B41FA5}">
                      <a16:colId xmlns="" xmlns:a16="http://schemas.microsoft.com/office/drawing/2014/main" val="3083972763"/>
                    </a:ext>
                  </a:extLst>
                </a:gridCol>
                <a:gridCol w="731520">
                  <a:extLst>
                    <a:ext uri="{9D8B030D-6E8A-4147-A177-3AD203B41FA5}">
                      <a16:colId xmlns="" xmlns:a16="http://schemas.microsoft.com/office/drawing/2014/main" val="2395168837"/>
                    </a:ext>
                  </a:extLst>
                </a:gridCol>
                <a:gridCol w="636105">
                  <a:extLst>
                    <a:ext uri="{9D8B030D-6E8A-4147-A177-3AD203B41FA5}">
                      <a16:colId xmlns="" xmlns:a16="http://schemas.microsoft.com/office/drawing/2014/main" val="18250122"/>
                    </a:ext>
                  </a:extLst>
                </a:gridCol>
              </a:tblGrid>
              <a:tr h="288692">
                <a:tc rowSpan="2">
                  <a:txBody>
                    <a:bodyPr/>
                    <a:lstStyle/>
                    <a:p>
                      <a:r>
                        <a:rPr lang="fr-FR" sz="1400" dirty="0">
                          <a:latin typeface="Calibri" panose="020F0502020204030204" pitchFamily="34" charset="0"/>
                          <a:cs typeface="Calibri" panose="020F0502020204030204" pitchFamily="34" charset="0"/>
                        </a:rPr>
                        <a:t>Antibiotiques </a:t>
                      </a:r>
                    </a:p>
                  </a:txBody>
                  <a:tcPr anchor="ctr">
                    <a:solidFill>
                      <a:srgbClr val="5B9BD5"/>
                    </a:solidFill>
                  </a:tcPr>
                </a:tc>
                <a:tc gridSpan="2">
                  <a:txBody>
                    <a:bodyPr/>
                    <a:lstStyle/>
                    <a:p>
                      <a:pPr algn="ctr"/>
                      <a:r>
                        <a:rPr lang="fr-FR" sz="1400" dirty="0">
                          <a:latin typeface="Calibri" panose="020F0502020204030204" pitchFamily="34" charset="0"/>
                          <a:cs typeface="Calibri" panose="020F0502020204030204" pitchFamily="34" charset="0"/>
                        </a:rPr>
                        <a:t>2008</a:t>
                      </a:r>
                    </a:p>
                  </a:txBody>
                  <a:tcPr>
                    <a:solidFill>
                      <a:srgbClr val="5B9BD5"/>
                    </a:solidFill>
                  </a:tcPr>
                </a:tc>
                <a:tc hMerge="1">
                  <a:txBody>
                    <a:bodyPr/>
                    <a:lstStyle/>
                    <a:p>
                      <a:endParaRPr lang="fr-FR" sz="1400" dirty="0"/>
                    </a:p>
                  </a:txBody>
                  <a:tcPr/>
                </a:tc>
                <a:tc gridSpan="2">
                  <a:txBody>
                    <a:bodyPr/>
                    <a:lstStyle/>
                    <a:p>
                      <a:pPr algn="ctr"/>
                      <a:r>
                        <a:rPr lang="fr-FR" sz="1400" dirty="0">
                          <a:latin typeface="Calibri" panose="020F0502020204030204" pitchFamily="34" charset="0"/>
                          <a:cs typeface="Calibri" panose="020F0502020204030204" pitchFamily="34" charset="0"/>
                        </a:rPr>
                        <a:t>2015</a:t>
                      </a:r>
                    </a:p>
                  </a:txBody>
                  <a:tcPr>
                    <a:solidFill>
                      <a:srgbClr val="5B9BD5"/>
                    </a:solidFill>
                  </a:tcPr>
                </a:tc>
                <a:tc hMerge="1">
                  <a:txBody>
                    <a:bodyPr/>
                    <a:lstStyle/>
                    <a:p>
                      <a:endParaRPr lang="fr-FR" sz="1400" dirty="0"/>
                    </a:p>
                  </a:txBody>
                  <a:tcPr/>
                </a:tc>
                <a:extLst>
                  <a:ext uri="{0D108BD9-81ED-4DB2-BD59-A6C34878D82A}">
                    <a16:rowId xmlns="" xmlns:a16="http://schemas.microsoft.com/office/drawing/2014/main" val="3925063892"/>
                  </a:ext>
                </a:extLst>
              </a:tr>
              <a:tr h="288692">
                <a:tc vMerge="1">
                  <a:txBody>
                    <a:bodyPr/>
                    <a:lstStyle/>
                    <a:p>
                      <a:endParaRPr lang="fr-FR" sz="1400" dirty="0"/>
                    </a:p>
                  </a:txBody>
                  <a:tcPr>
                    <a:solidFill>
                      <a:schemeClr val="accent1"/>
                    </a:solidFill>
                  </a:tcPr>
                </a:tc>
                <a:tc>
                  <a:txBody>
                    <a:bodyPr/>
                    <a:lstStyle/>
                    <a:p>
                      <a:pPr algn="ctr"/>
                      <a:r>
                        <a:rPr lang="fr-FR" sz="1400" dirty="0">
                          <a:solidFill>
                            <a:schemeClr val="bg1"/>
                          </a:solidFill>
                          <a:latin typeface="Calibri" panose="020F0502020204030204" pitchFamily="34" charset="0"/>
                          <a:cs typeface="Calibri" panose="020F0502020204030204" pitchFamily="34" charset="0"/>
                        </a:rPr>
                        <a:t>N</a:t>
                      </a:r>
                    </a:p>
                  </a:txBody>
                  <a:tcPr>
                    <a:solidFill>
                      <a:srgbClr val="5B9BD5"/>
                    </a:solidFill>
                  </a:tcPr>
                </a:tc>
                <a:tc>
                  <a:txBody>
                    <a:bodyPr/>
                    <a:lstStyle/>
                    <a:p>
                      <a:pPr algn="ctr"/>
                      <a:r>
                        <a:rPr lang="fr-FR" sz="1400" dirty="0">
                          <a:solidFill>
                            <a:schemeClr val="bg1"/>
                          </a:solidFill>
                          <a:latin typeface="Calibri" panose="020F0502020204030204" pitchFamily="34" charset="0"/>
                          <a:cs typeface="Calibri" panose="020F0502020204030204" pitchFamily="34" charset="0"/>
                        </a:rPr>
                        <a:t>% S</a:t>
                      </a:r>
                    </a:p>
                  </a:txBody>
                  <a:tcPr>
                    <a:solidFill>
                      <a:srgbClr val="5B9BD5"/>
                    </a:solidFill>
                  </a:tcPr>
                </a:tc>
                <a:tc>
                  <a:txBody>
                    <a:bodyPr/>
                    <a:lstStyle/>
                    <a:p>
                      <a:pPr algn="ctr"/>
                      <a:r>
                        <a:rPr lang="fr-FR" sz="1400" dirty="0">
                          <a:solidFill>
                            <a:schemeClr val="bg1"/>
                          </a:solidFill>
                          <a:latin typeface="Calibri" panose="020F0502020204030204" pitchFamily="34" charset="0"/>
                          <a:cs typeface="Calibri" panose="020F0502020204030204" pitchFamily="34" charset="0"/>
                        </a:rPr>
                        <a:t>N</a:t>
                      </a:r>
                    </a:p>
                  </a:txBody>
                  <a:tcPr>
                    <a:solidFill>
                      <a:srgbClr val="5B9BD5"/>
                    </a:solidFill>
                  </a:tcPr>
                </a:tc>
                <a:tc>
                  <a:txBody>
                    <a:bodyPr/>
                    <a:lstStyle/>
                    <a:p>
                      <a:pPr algn="ctr"/>
                      <a:r>
                        <a:rPr lang="fr-FR" sz="1400" dirty="0">
                          <a:solidFill>
                            <a:schemeClr val="bg1"/>
                          </a:solidFill>
                          <a:latin typeface="Calibri" panose="020F0502020204030204" pitchFamily="34" charset="0"/>
                          <a:cs typeface="Calibri" panose="020F0502020204030204" pitchFamily="34" charset="0"/>
                        </a:rPr>
                        <a:t>% S</a:t>
                      </a:r>
                    </a:p>
                  </a:txBody>
                  <a:tcPr>
                    <a:solidFill>
                      <a:srgbClr val="5B9BD5"/>
                    </a:solidFill>
                  </a:tcPr>
                </a:tc>
                <a:extLst>
                  <a:ext uri="{0D108BD9-81ED-4DB2-BD59-A6C34878D82A}">
                    <a16:rowId xmlns="" xmlns:a16="http://schemas.microsoft.com/office/drawing/2014/main" val="2613884193"/>
                  </a:ext>
                </a:extLst>
              </a:tr>
              <a:tr h="288692">
                <a:tc>
                  <a:txBody>
                    <a:bodyPr/>
                    <a:lstStyle/>
                    <a:p>
                      <a:r>
                        <a:rPr lang="fr-FR" sz="1400" dirty="0" err="1" smtClean="0">
                          <a:latin typeface="Calibri" panose="020F0502020204030204" pitchFamily="34" charset="0"/>
                          <a:cs typeface="Calibri" panose="020F0502020204030204" pitchFamily="34" charset="0"/>
                        </a:rPr>
                        <a:t>Amox</a:t>
                      </a:r>
                      <a:endParaRPr lang="fr-FR" sz="1400" dirty="0">
                        <a:latin typeface="Calibri" panose="020F0502020204030204" pitchFamily="34" charset="0"/>
                        <a:cs typeface="Calibri" panose="020F0502020204030204" pitchFamily="34" charset="0"/>
                      </a:endParaRPr>
                    </a:p>
                  </a:txBody>
                  <a:tcPr/>
                </a:tc>
                <a:tc>
                  <a:txBody>
                    <a:bodyPr/>
                    <a:lstStyle/>
                    <a:p>
                      <a:pPr algn="ctr"/>
                      <a:r>
                        <a:rPr lang="fr-FR" sz="1400" dirty="0">
                          <a:latin typeface="Calibri" panose="020F0502020204030204" pitchFamily="34" charset="0"/>
                          <a:cs typeface="Calibri" panose="020F0502020204030204" pitchFamily="34" charset="0"/>
                        </a:rPr>
                        <a:t>30270</a:t>
                      </a:r>
                    </a:p>
                  </a:txBody>
                  <a:tcPr/>
                </a:tc>
                <a:tc>
                  <a:txBody>
                    <a:bodyPr/>
                    <a:lstStyle/>
                    <a:p>
                      <a:pPr algn="ctr"/>
                      <a:r>
                        <a:rPr lang="fr-FR" sz="1400" dirty="0">
                          <a:latin typeface="Calibri" panose="020F0502020204030204" pitchFamily="34" charset="0"/>
                          <a:cs typeface="Calibri" panose="020F0502020204030204" pitchFamily="34" charset="0"/>
                        </a:rPr>
                        <a:t>57,6</a:t>
                      </a:r>
                    </a:p>
                  </a:txBody>
                  <a:tcPr/>
                </a:tc>
                <a:tc>
                  <a:txBody>
                    <a:bodyPr/>
                    <a:lstStyle/>
                    <a:p>
                      <a:pPr algn="ctr"/>
                      <a:r>
                        <a:rPr lang="fr-FR" sz="1400" dirty="0">
                          <a:latin typeface="Calibri" panose="020F0502020204030204" pitchFamily="34" charset="0"/>
                          <a:cs typeface="Calibri" panose="020F0502020204030204" pitchFamily="34" charset="0"/>
                        </a:rPr>
                        <a:t>187739</a:t>
                      </a:r>
                    </a:p>
                  </a:txBody>
                  <a:tcPr/>
                </a:tc>
                <a:tc>
                  <a:txBody>
                    <a:bodyPr/>
                    <a:lstStyle/>
                    <a:p>
                      <a:pPr algn="ctr"/>
                      <a:r>
                        <a:rPr lang="fr-FR" sz="1400" b="1" dirty="0">
                          <a:solidFill>
                            <a:srgbClr val="0069B4"/>
                          </a:solidFill>
                          <a:latin typeface="Calibri" panose="020F0502020204030204" pitchFamily="34" charset="0"/>
                          <a:cs typeface="Calibri" panose="020F0502020204030204" pitchFamily="34" charset="0"/>
                        </a:rPr>
                        <a:t>56,5</a:t>
                      </a:r>
                    </a:p>
                  </a:txBody>
                  <a:tcPr/>
                </a:tc>
                <a:extLst>
                  <a:ext uri="{0D108BD9-81ED-4DB2-BD59-A6C34878D82A}">
                    <a16:rowId xmlns="" xmlns:a16="http://schemas.microsoft.com/office/drawing/2014/main" val="2145968173"/>
                  </a:ext>
                </a:extLst>
              </a:tr>
              <a:tr h="288692">
                <a:tc>
                  <a:txBody>
                    <a:bodyPr/>
                    <a:lstStyle/>
                    <a:p>
                      <a:r>
                        <a:rPr lang="fr-FR" sz="1400" dirty="0" err="1" smtClean="0">
                          <a:latin typeface="Calibri" panose="020F0502020204030204" pitchFamily="34" charset="0"/>
                          <a:cs typeface="Calibri" panose="020F0502020204030204" pitchFamily="34" charset="0"/>
                        </a:rPr>
                        <a:t>Amoxi</a:t>
                      </a:r>
                      <a:r>
                        <a:rPr lang="fr-FR" sz="1400" dirty="0" smtClean="0">
                          <a:latin typeface="Calibri" panose="020F0502020204030204" pitchFamily="34" charset="0"/>
                          <a:cs typeface="Calibri" panose="020F0502020204030204" pitchFamily="34" charset="0"/>
                        </a:rPr>
                        <a:t> </a:t>
                      </a:r>
                      <a:r>
                        <a:rPr lang="fr-FR" sz="1400" dirty="0" err="1" smtClean="0">
                          <a:latin typeface="Calibri" panose="020F0502020204030204" pitchFamily="34" charset="0"/>
                          <a:cs typeface="Calibri" panose="020F0502020204030204" pitchFamily="34" charset="0"/>
                        </a:rPr>
                        <a:t>clav</a:t>
                      </a:r>
                      <a:endParaRPr lang="fr-FR" sz="1400" dirty="0">
                        <a:latin typeface="Calibri" panose="020F0502020204030204" pitchFamily="34" charset="0"/>
                        <a:cs typeface="Calibri" panose="020F0502020204030204" pitchFamily="34" charset="0"/>
                      </a:endParaRPr>
                    </a:p>
                  </a:txBody>
                  <a:tcPr/>
                </a:tc>
                <a:tc>
                  <a:txBody>
                    <a:bodyPr/>
                    <a:lstStyle/>
                    <a:p>
                      <a:pPr algn="ctr"/>
                      <a:r>
                        <a:rPr lang="fr-FR" sz="1400" dirty="0">
                          <a:latin typeface="Calibri" panose="020F0502020204030204" pitchFamily="34" charset="0"/>
                          <a:cs typeface="Calibri" panose="020F0502020204030204" pitchFamily="34" charset="0"/>
                        </a:rPr>
                        <a:t>30282</a:t>
                      </a:r>
                    </a:p>
                  </a:txBody>
                  <a:tcPr/>
                </a:tc>
                <a:tc>
                  <a:txBody>
                    <a:bodyPr/>
                    <a:lstStyle/>
                    <a:p>
                      <a:pPr algn="ctr"/>
                      <a:r>
                        <a:rPr lang="fr-FR" sz="1400" dirty="0">
                          <a:latin typeface="Calibri" panose="020F0502020204030204" pitchFamily="34" charset="0"/>
                          <a:cs typeface="Calibri" panose="020F0502020204030204" pitchFamily="34" charset="0"/>
                        </a:rPr>
                        <a:t>72,5</a:t>
                      </a:r>
                    </a:p>
                  </a:txBody>
                  <a:tcPr/>
                </a:tc>
                <a:tc>
                  <a:txBody>
                    <a:bodyPr/>
                    <a:lstStyle/>
                    <a:p>
                      <a:pPr algn="ctr"/>
                      <a:r>
                        <a:rPr lang="fr-FR" sz="1400" dirty="0">
                          <a:latin typeface="Calibri" panose="020F0502020204030204" pitchFamily="34" charset="0"/>
                          <a:cs typeface="Calibri" panose="020F0502020204030204" pitchFamily="34" charset="0"/>
                        </a:rPr>
                        <a:t>187071</a:t>
                      </a:r>
                    </a:p>
                  </a:txBody>
                  <a:tcPr/>
                </a:tc>
                <a:tc>
                  <a:txBody>
                    <a:bodyPr/>
                    <a:lstStyle/>
                    <a:p>
                      <a:pPr algn="ctr"/>
                      <a:r>
                        <a:rPr lang="fr-FR" sz="1400" b="1" dirty="0">
                          <a:solidFill>
                            <a:srgbClr val="0069B4"/>
                          </a:solidFill>
                          <a:latin typeface="Calibri" panose="020F0502020204030204" pitchFamily="34" charset="0"/>
                          <a:cs typeface="Calibri" panose="020F0502020204030204" pitchFamily="34" charset="0"/>
                        </a:rPr>
                        <a:t>72,0</a:t>
                      </a:r>
                    </a:p>
                  </a:txBody>
                  <a:tcPr/>
                </a:tc>
                <a:extLst>
                  <a:ext uri="{0D108BD9-81ED-4DB2-BD59-A6C34878D82A}">
                    <a16:rowId xmlns="" xmlns:a16="http://schemas.microsoft.com/office/drawing/2014/main" val="1734139870"/>
                  </a:ext>
                </a:extLst>
              </a:tr>
              <a:tr h="288692">
                <a:tc>
                  <a:txBody>
                    <a:bodyPr/>
                    <a:lstStyle/>
                    <a:p>
                      <a:r>
                        <a:rPr lang="fr-FR" sz="1400" dirty="0" err="1">
                          <a:latin typeface="Calibri" panose="020F0502020204030204" pitchFamily="34" charset="0"/>
                          <a:cs typeface="Calibri" panose="020F0502020204030204" pitchFamily="34" charset="0"/>
                        </a:rPr>
                        <a:t>Cefixime</a:t>
                      </a:r>
                      <a:r>
                        <a:rPr lang="fr-FR" sz="1400" dirty="0">
                          <a:latin typeface="Calibri" panose="020F0502020204030204" pitchFamily="34" charset="0"/>
                          <a:cs typeface="Calibri" panose="020F0502020204030204" pitchFamily="34" charset="0"/>
                        </a:rPr>
                        <a:t> </a:t>
                      </a:r>
                    </a:p>
                  </a:txBody>
                  <a:tcPr/>
                </a:tc>
                <a:tc>
                  <a:txBody>
                    <a:bodyPr/>
                    <a:lstStyle/>
                    <a:p>
                      <a:pPr algn="ctr"/>
                      <a:r>
                        <a:rPr lang="fr-FR" sz="1400" dirty="0">
                          <a:latin typeface="Calibri" panose="020F0502020204030204" pitchFamily="34" charset="0"/>
                          <a:cs typeface="Calibri" panose="020F0502020204030204" pitchFamily="34" charset="0"/>
                        </a:rPr>
                        <a:t>23883</a:t>
                      </a:r>
                    </a:p>
                  </a:txBody>
                  <a:tcPr/>
                </a:tc>
                <a:tc>
                  <a:txBody>
                    <a:bodyPr/>
                    <a:lstStyle/>
                    <a:p>
                      <a:pPr algn="ctr"/>
                      <a:r>
                        <a:rPr lang="fr-FR" sz="1400" dirty="0">
                          <a:latin typeface="Calibri" panose="020F0502020204030204" pitchFamily="34" charset="0"/>
                          <a:cs typeface="Calibri" panose="020F0502020204030204" pitchFamily="34" charset="0"/>
                        </a:rPr>
                        <a:t>96,6</a:t>
                      </a:r>
                    </a:p>
                  </a:txBody>
                  <a:tcPr/>
                </a:tc>
                <a:tc>
                  <a:txBody>
                    <a:bodyPr/>
                    <a:lstStyle/>
                    <a:p>
                      <a:pPr algn="ctr"/>
                      <a:r>
                        <a:rPr lang="fr-FR" sz="1400" dirty="0">
                          <a:latin typeface="Calibri" panose="020F0502020204030204" pitchFamily="34" charset="0"/>
                          <a:cs typeface="Calibri" panose="020F0502020204030204" pitchFamily="34" charset="0"/>
                        </a:rPr>
                        <a:t>172379</a:t>
                      </a:r>
                    </a:p>
                  </a:txBody>
                  <a:tcPr/>
                </a:tc>
                <a:tc>
                  <a:txBody>
                    <a:bodyPr/>
                    <a:lstStyle/>
                    <a:p>
                      <a:pPr algn="ctr"/>
                      <a:r>
                        <a:rPr lang="fr-FR" sz="1400" b="1" dirty="0">
                          <a:solidFill>
                            <a:srgbClr val="0069B4"/>
                          </a:solidFill>
                          <a:latin typeface="Calibri" panose="020F0502020204030204" pitchFamily="34" charset="0"/>
                          <a:cs typeface="Calibri" panose="020F0502020204030204" pitchFamily="34" charset="0"/>
                        </a:rPr>
                        <a:t>94,3</a:t>
                      </a:r>
                    </a:p>
                  </a:txBody>
                  <a:tcPr/>
                </a:tc>
                <a:extLst>
                  <a:ext uri="{0D108BD9-81ED-4DB2-BD59-A6C34878D82A}">
                    <a16:rowId xmlns="" xmlns:a16="http://schemas.microsoft.com/office/drawing/2014/main" val="2567163228"/>
                  </a:ext>
                </a:extLst>
              </a:tr>
              <a:tr h="288692">
                <a:tc>
                  <a:txBody>
                    <a:bodyPr/>
                    <a:lstStyle/>
                    <a:p>
                      <a:r>
                        <a:rPr lang="fr-FR" sz="1400" dirty="0" smtClean="0">
                          <a:latin typeface="Calibri" panose="020F0502020204030204" pitchFamily="34" charset="0"/>
                          <a:cs typeface="Calibri" panose="020F0502020204030204" pitchFamily="34" charset="0"/>
                        </a:rPr>
                        <a:t>C3G</a:t>
                      </a:r>
                      <a:endParaRPr lang="fr-FR" sz="1400" dirty="0">
                        <a:latin typeface="Calibri" panose="020F0502020204030204" pitchFamily="34" charset="0"/>
                        <a:cs typeface="Calibri" panose="020F0502020204030204" pitchFamily="34" charset="0"/>
                      </a:endParaRPr>
                    </a:p>
                  </a:txBody>
                  <a:tcPr/>
                </a:tc>
                <a:tc>
                  <a:txBody>
                    <a:bodyPr/>
                    <a:lstStyle/>
                    <a:p>
                      <a:pPr algn="ctr"/>
                      <a:r>
                        <a:rPr lang="fr-FR" sz="1400" dirty="0">
                          <a:latin typeface="Calibri" panose="020F0502020204030204" pitchFamily="34" charset="0"/>
                          <a:cs typeface="Calibri" panose="020F0502020204030204" pitchFamily="34" charset="0"/>
                        </a:rPr>
                        <a:t>30286</a:t>
                      </a:r>
                    </a:p>
                  </a:txBody>
                  <a:tcPr/>
                </a:tc>
                <a:tc>
                  <a:txBody>
                    <a:bodyPr/>
                    <a:lstStyle/>
                    <a:p>
                      <a:pPr algn="ctr"/>
                      <a:r>
                        <a:rPr lang="fr-FR" sz="1400" dirty="0">
                          <a:latin typeface="Calibri" panose="020F0502020204030204" pitchFamily="34" charset="0"/>
                          <a:cs typeface="Calibri" panose="020F0502020204030204" pitchFamily="34" charset="0"/>
                        </a:rPr>
                        <a:t>97,8</a:t>
                      </a:r>
                    </a:p>
                  </a:txBody>
                  <a:tcPr/>
                </a:tc>
                <a:tc>
                  <a:txBody>
                    <a:bodyPr/>
                    <a:lstStyle/>
                    <a:p>
                      <a:pPr algn="ctr"/>
                      <a:r>
                        <a:rPr lang="fr-FR" sz="1400" dirty="0">
                          <a:latin typeface="Calibri" panose="020F0502020204030204" pitchFamily="34" charset="0"/>
                          <a:cs typeface="Calibri" panose="020F0502020204030204" pitchFamily="34" charset="0"/>
                        </a:rPr>
                        <a:t>189276</a:t>
                      </a:r>
                    </a:p>
                  </a:txBody>
                  <a:tcPr/>
                </a:tc>
                <a:tc>
                  <a:txBody>
                    <a:bodyPr/>
                    <a:lstStyle/>
                    <a:p>
                      <a:pPr algn="ctr"/>
                      <a:r>
                        <a:rPr lang="fr-FR" sz="1400" b="1" dirty="0">
                          <a:solidFill>
                            <a:srgbClr val="0069B4"/>
                          </a:solidFill>
                          <a:latin typeface="Calibri" panose="020F0502020204030204" pitchFamily="34" charset="0"/>
                          <a:cs typeface="Calibri" panose="020F0502020204030204" pitchFamily="34" charset="0"/>
                        </a:rPr>
                        <a:t>95,5</a:t>
                      </a:r>
                    </a:p>
                  </a:txBody>
                  <a:tcPr/>
                </a:tc>
                <a:extLst>
                  <a:ext uri="{0D108BD9-81ED-4DB2-BD59-A6C34878D82A}">
                    <a16:rowId xmlns="" xmlns:a16="http://schemas.microsoft.com/office/drawing/2014/main" val="2283701783"/>
                  </a:ext>
                </a:extLst>
              </a:tr>
              <a:tr h="288692">
                <a:tc>
                  <a:txBody>
                    <a:bodyPr/>
                    <a:lstStyle/>
                    <a:p>
                      <a:r>
                        <a:rPr lang="fr-FR" sz="1400" dirty="0" err="1">
                          <a:latin typeface="Calibri" panose="020F0502020204030204" pitchFamily="34" charset="0"/>
                          <a:cs typeface="Calibri" panose="020F0502020204030204" pitchFamily="34" charset="0"/>
                        </a:rPr>
                        <a:t>Ac</a:t>
                      </a:r>
                      <a:r>
                        <a:rPr lang="fr-FR" sz="1400" dirty="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nalidixique</a:t>
                      </a:r>
                      <a:endParaRPr lang="fr-FR" sz="1400" dirty="0">
                        <a:latin typeface="Calibri" panose="020F0502020204030204" pitchFamily="34" charset="0"/>
                        <a:cs typeface="Calibri" panose="020F0502020204030204" pitchFamily="34" charset="0"/>
                      </a:endParaRPr>
                    </a:p>
                  </a:txBody>
                  <a:tcPr/>
                </a:tc>
                <a:tc>
                  <a:txBody>
                    <a:bodyPr/>
                    <a:lstStyle/>
                    <a:p>
                      <a:pPr algn="ctr"/>
                      <a:r>
                        <a:rPr lang="fr-FR" sz="1400" dirty="0">
                          <a:latin typeface="Calibri" panose="020F0502020204030204" pitchFamily="34" charset="0"/>
                          <a:cs typeface="Calibri" panose="020F0502020204030204" pitchFamily="34" charset="0"/>
                        </a:rPr>
                        <a:t>30280</a:t>
                      </a:r>
                    </a:p>
                  </a:txBody>
                  <a:tcPr/>
                </a:tc>
                <a:tc>
                  <a:txBody>
                    <a:bodyPr/>
                    <a:lstStyle/>
                    <a:p>
                      <a:pPr algn="ctr"/>
                      <a:r>
                        <a:rPr lang="fr-FR" sz="1400" dirty="0">
                          <a:latin typeface="Calibri" panose="020F0502020204030204" pitchFamily="34" charset="0"/>
                          <a:cs typeface="Calibri" panose="020F0502020204030204" pitchFamily="34" charset="0"/>
                        </a:rPr>
                        <a:t>85,1</a:t>
                      </a:r>
                    </a:p>
                  </a:txBody>
                  <a:tcPr/>
                </a:tc>
                <a:tc>
                  <a:txBody>
                    <a:bodyPr/>
                    <a:lstStyle/>
                    <a:p>
                      <a:pPr algn="ctr"/>
                      <a:r>
                        <a:rPr lang="fr-FR" sz="1400" dirty="0">
                          <a:latin typeface="Calibri" panose="020F0502020204030204" pitchFamily="34" charset="0"/>
                          <a:cs typeface="Calibri" panose="020F0502020204030204" pitchFamily="34" charset="0"/>
                        </a:rPr>
                        <a:t>189624</a:t>
                      </a:r>
                    </a:p>
                  </a:txBody>
                  <a:tcPr/>
                </a:tc>
                <a:tc>
                  <a:txBody>
                    <a:bodyPr/>
                    <a:lstStyle/>
                    <a:p>
                      <a:pPr algn="ctr"/>
                      <a:r>
                        <a:rPr lang="fr-FR" sz="1400" b="1" dirty="0">
                          <a:solidFill>
                            <a:srgbClr val="0069B4"/>
                          </a:solidFill>
                          <a:latin typeface="Calibri" panose="020F0502020204030204" pitchFamily="34" charset="0"/>
                          <a:cs typeface="Calibri" panose="020F0502020204030204" pitchFamily="34" charset="0"/>
                        </a:rPr>
                        <a:t>83,1</a:t>
                      </a:r>
                    </a:p>
                  </a:txBody>
                  <a:tcPr/>
                </a:tc>
                <a:extLst>
                  <a:ext uri="{0D108BD9-81ED-4DB2-BD59-A6C34878D82A}">
                    <a16:rowId xmlns="" xmlns:a16="http://schemas.microsoft.com/office/drawing/2014/main" val="3859976619"/>
                  </a:ext>
                </a:extLst>
              </a:tr>
              <a:tr h="288692">
                <a:tc>
                  <a:txBody>
                    <a:bodyPr/>
                    <a:lstStyle/>
                    <a:p>
                      <a:r>
                        <a:rPr lang="fr-FR" sz="1400" dirty="0">
                          <a:latin typeface="Calibri" panose="020F0502020204030204" pitchFamily="34" charset="0"/>
                          <a:cs typeface="Calibri" panose="020F0502020204030204" pitchFamily="34" charset="0"/>
                        </a:rPr>
                        <a:t>Ciprofloxacine</a:t>
                      </a:r>
                    </a:p>
                  </a:txBody>
                  <a:tcPr/>
                </a:tc>
                <a:tc>
                  <a:txBody>
                    <a:bodyPr/>
                    <a:lstStyle/>
                    <a:p>
                      <a:pPr algn="ctr"/>
                      <a:r>
                        <a:rPr lang="fr-FR" sz="1400" dirty="0">
                          <a:latin typeface="Calibri" panose="020F0502020204030204" pitchFamily="34" charset="0"/>
                          <a:cs typeface="Calibri" panose="020F0502020204030204" pitchFamily="34" charset="0"/>
                        </a:rPr>
                        <a:t>29693</a:t>
                      </a:r>
                    </a:p>
                  </a:txBody>
                  <a:tcPr/>
                </a:tc>
                <a:tc>
                  <a:txBody>
                    <a:bodyPr/>
                    <a:lstStyle/>
                    <a:p>
                      <a:pPr algn="ctr"/>
                      <a:r>
                        <a:rPr lang="fr-FR" sz="1400" dirty="0">
                          <a:latin typeface="Calibri" panose="020F0502020204030204" pitchFamily="34" charset="0"/>
                          <a:cs typeface="Calibri" panose="020F0502020204030204" pitchFamily="34" charset="0"/>
                        </a:rPr>
                        <a:t>91,3</a:t>
                      </a:r>
                    </a:p>
                  </a:txBody>
                  <a:tcPr/>
                </a:tc>
                <a:tc>
                  <a:txBody>
                    <a:bodyPr/>
                    <a:lstStyle/>
                    <a:p>
                      <a:pPr algn="ctr"/>
                      <a:r>
                        <a:rPr lang="fr-FR" sz="1400" dirty="0">
                          <a:latin typeface="Calibri" panose="020F0502020204030204" pitchFamily="34" charset="0"/>
                          <a:cs typeface="Calibri" panose="020F0502020204030204" pitchFamily="34" charset="0"/>
                        </a:rPr>
                        <a:t>189647</a:t>
                      </a:r>
                    </a:p>
                  </a:txBody>
                  <a:tcPr/>
                </a:tc>
                <a:tc>
                  <a:txBody>
                    <a:bodyPr/>
                    <a:lstStyle/>
                    <a:p>
                      <a:pPr algn="ctr"/>
                      <a:r>
                        <a:rPr lang="fr-FR" sz="1400" b="1" dirty="0">
                          <a:solidFill>
                            <a:srgbClr val="0069B4"/>
                          </a:solidFill>
                          <a:latin typeface="Calibri" panose="020F0502020204030204" pitchFamily="34" charset="0"/>
                          <a:cs typeface="Calibri" panose="020F0502020204030204" pitchFamily="34" charset="0"/>
                        </a:rPr>
                        <a:t>89,9</a:t>
                      </a:r>
                    </a:p>
                  </a:txBody>
                  <a:tcPr/>
                </a:tc>
                <a:extLst>
                  <a:ext uri="{0D108BD9-81ED-4DB2-BD59-A6C34878D82A}">
                    <a16:rowId xmlns="" xmlns:a16="http://schemas.microsoft.com/office/drawing/2014/main" val="2426972392"/>
                  </a:ext>
                </a:extLst>
              </a:tr>
              <a:tr h="288692">
                <a:tc>
                  <a:txBody>
                    <a:bodyPr/>
                    <a:lstStyle/>
                    <a:p>
                      <a:r>
                        <a:rPr lang="fr-FR" sz="1400" dirty="0">
                          <a:latin typeface="Calibri" panose="020F0502020204030204" pitchFamily="34" charset="0"/>
                          <a:cs typeface="Calibri" panose="020F0502020204030204" pitchFamily="34" charset="0"/>
                        </a:rPr>
                        <a:t>Cotrimoxazole</a:t>
                      </a:r>
                    </a:p>
                  </a:txBody>
                  <a:tcPr/>
                </a:tc>
                <a:tc>
                  <a:txBody>
                    <a:bodyPr/>
                    <a:lstStyle/>
                    <a:p>
                      <a:pPr algn="ctr"/>
                      <a:r>
                        <a:rPr lang="fr-FR" sz="1400" dirty="0">
                          <a:latin typeface="Calibri" panose="020F0502020204030204" pitchFamily="34" charset="0"/>
                          <a:cs typeface="Calibri" panose="020F0502020204030204" pitchFamily="34" charset="0"/>
                        </a:rPr>
                        <a:t>30274</a:t>
                      </a:r>
                    </a:p>
                  </a:txBody>
                  <a:tcPr/>
                </a:tc>
                <a:tc>
                  <a:txBody>
                    <a:bodyPr/>
                    <a:lstStyle/>
                    <a:p>
                      <a:pPr algn="ctr"/>
                      <a:r>
                        <a:rPr lang="fr-FR" sz="1400" dirty="0">
                          <a:latin typeface="Calibri" panose="020F0502020204030204" pitchFamily="34" charset="0"/>
                          <a:cs typeface="Calibri" panose="020F0502020204030204" pitchFamily="34" charset="0"/>
                        </a:rPr>
                        <a:t>82,2</a:t>
                      </a:r>
                    </a:p>
                  </a:txBody>
                  <a:tcPr/>
                </a:tc>
                <a:tc>
                  <a:txBody>
                    <a:bodyPr/>
                    <a:lstStyle/>
                    <a:p>
                      <a:pPr algn="ctr"/>
                      <a:r>
                        <a:rPr lang="fr-FR" sz="1400" dirty="0">
                          <a:latin typeface="Calibri" panose="020F0502020204030204" pitchFamily="34" charset="0"/>
                          <a:cs typeface="Calibri" panose="020F0502020204030204" pitchFamily="34" charset="0"/>
                        </a:rPr>
                        <a:t>183389</a:t>
                      </a:r>
                    </a:p>
                  </a:txBody>
                  <a:tcPr/>
                </a:tc>
                <a:tc>
                  <a:txBody>
                    <a:bodyPr/>
                    <a:lstStyle/>
                    <a:p>
                      <a:pPr algn="ctr"/>
                      <a:r>
                        <a:rPr lang="fr-FR" sz="1400" b="1" dirty="0">
                          <a:solidFill>
                            <a:srgbClr val="0069B4"/>
                          </a:solidFill>
                          <a:latin typeface="Calibri" panose="020F0502020204030204" pitchFamily="34" charset="0"/>
                          <a:cs typeface="Calibri" panose="020F0502020204030204" pitchFamily="34" charset="0"/>
                        </a:rPr>
                        <a:t>79,9</a:t>
                      </a:r>
                    </a:p>
                  </a:txBody>
                  <a:tcPr/>
                </a:tc>
                <a:extLst>
                  <a:ext uri="{0D108BD9-81ED-4DB2-BD59-A6C34878D82A}">
                    <a16:rowId xmlns="" xmlns:a16="http://schemas.microsoft.com/office/drawing/2014/main" val="3540343222"/>
                  </a:ext>
                </a:extLst>
              </a:tr>
            </a:tbl>
          </a:graphicData>
        </a:graphic>
      </p:graphicFrame>
    </p:spTree>
    <p:extLst>
      <p:ext uri="{BB962C8B-B14F-4D97-AF65-F5344CB8AC3E}">
        <p14:creationId xmlns:p14="http://schemas.microsoft.com/office/powerpoint/2010/main" val="9964467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9299</TotalTime>
  <Words>1601</Words>
  <Application>Microsoft Office PowerPoint</Application>
  <PresentationFormat>Affichage à l'écran (4:3)</PresentationFormat>
  <Paragraphs>375</Paragraphs>
  <Slides>29</Slides>
  <Notes>3</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Concourse</vt:lpstr>
      <vt:lpstr>Finalement, existe-t-il des facteurs de risque d’infection par les BMR, Quelles en sont les conséquences ?</vt:lpstr>
      <vt:lpstr>Liens d’intérêt</vt:lpstr>
      <vt:lpstr>Présentation PowerPoint</vt:lpstr>
      <vt:lpstr>BGN C3G-R et infections invasives , Ears-net</vt:lpstr>
      <vt:lpstr>Evolution de l’incidence SARM et BLSE dans les ets de santé français, Réseau BMR-Raisin</vt:lpstr>
      <vt:lpstr>Les carbapénémases</vt:lpstr>
      <vt:lpstr>Le petit nouveau</vt:lpstr>
      <vt:lpstr>La ville, les voyages, les EHPAD etc…..</vt:lpstr>
      <vt:lpstr>Escherichia coli: ville + EHPAD, France 2015 </vt:lpstr>
      <vt:lpstr>Coli BLSE en EHPAD</vt:lpstr>
      <vt:lpstr>Une BLSE en souvenir de voyage</vt:lpstr>
      <vt:lpstr>Comment suivre le lien existant entre la résistance des bactéries et la conso ATB en réanimation?</vt:lpstr>
      <vt:lpstr>Quels FdR BMR dans cette RFE ?</vt:lpstr>
      <vt:lpstr>RFE Prise en charge des infections intra- abdominales </vt:lpstr>
      <vt:lpstr>RFE Prise en charge des infections intra- abdominales « liées aux soins »</vt:lpstr>
      <vt:lpstr>Chez les patients colonisés à BLSE,  le risque de faire une infection à BLSE  est probablement peu élevé… (sauf en cas de neutropénie fébrile)</vt:lpstr>
      <vt:lpstr>Présentation PowerPoint</vt:lpstr>
      <vt:lpstr>PAVM et BLSE</vt:lpstr>
      <vt:lpstr>L’infection par BLSE, mais pas le portage,  accroît le risque de décès en USI</vt:lpstr>
      <vt:lpstr>L’infection par BLSE, mais pas le portage,  accroît le risque de décès en USI</vt:lpstr>
      <vt:lpstr>Impact prédictif sur le risque de pneumonie d’une colonisation à BLSE</vt:lpstr>
      <vt:lpstr>Regarder les données locales</vt:lpstr>
      <vt:lpstr>Hémocultures CHT 2017</vt:lpstr>
      <vt:lpstr>Le neutropénique est peut être à part Maladies du Sang CHRU Lille</vt:lpstr>
      <vt:lpstr>Tentatives de scores prédictifs</vt:lpstr>
      <vt:lpstr>Algorithmes très compliqués</vt:lpstr>
      <vt:lpstr>Comment utiliser au mieux sans gâcher ?</vt:lpstr>
      <vt:lpstr>Take home messages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serge alfandari</dc:creator>
  <cp:lastModifiedBy>serge alfandari</cp:lastModifiedBy>
  <cp:revision>290</cp:revision>
  <dcterms:modified xsi:type="dcterms:W3CDTF">2017-11-23T07:34:18Z</dcterms:modified>
</cp:coreProperties>
</file>