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527" r:id="rId3"/>
    <p:sldId id="519" r:id="rId4"/>
    <p:sldId id="471" r:id="rId5"/>
    <p:sldId id="520" r:id="rId6"/>
    <p:sldId id="505" r:id="rId7"/>
    <p:sldId id="506" r:id="rId8"/>
    <p:sldId id="472" r:id="rId9"/>
    <p:sldId id="464" r:id="rId10"/>
    <p:sldId id="465" r:id="rId11"/>
    <p:sldId id="433" r:id="rId12"/>
    <p:sldId id="439" r:id="rId13"/>
    <p:sldId id="444" r:id="rId14"/>
    <p:sldId id="510" r:id="rId15"/>
    <p:sldId id="513" r:id="rId16"/>
    <p:sldId id="521" r:id="rId17"/>
    <p:sldId id="448" r:id="rId18"/>
    <p:sldId id="449" r:id="rId19"/>
    <p:sldId id="511" r:id="rId20"/>
    <p:sldId id="399" r:id="rId21"/>
    <p:sldId id="456" r:id="rId22"/>
    <p:sldId id="455" r:id="rId23"/>
    <p:sldId id="450" r:id="rId24"/>
    <p:sldId id="451" r:id="rId25"/>
    <p:sldId id="416" r:id="rId26"/>
    <p:sldId id="458" r:id="rId27"/>
    <p:sldId id="426" r:id="rId28"/>
    <p:sldId id="459" r:id="rId29"/>
    <p:sldId id="447" r:id="rId30"/>
    <p:sldId id="440" r:id="rId31"/>
    <p:sldId id="466" r:id="rId32"/>
    <p:sldId id="497" r:id="rId33"/>
    <p:sldId id="522" r:id="rId34"/>
    <p:sldId id="499" r:id="rId35"/>
    <p:sldId id="523" r:id="rId36"/>
    <p:sldId id="525" r:id="rId37"/>
    <p:sldId id="473" r:id="rId38"/>
    <p:sldId id="474" r:id="rId39"/>
    <p:sldId id="475" r:id="rId40"/>
    <p:sldId id="477" r:id="rId41"/>
    <p:sldId id="515" r:id="rId42"/>
    <p:sldId id="516" r:id="rId43"/>
    <p:sldId id="467" r:id="rId44"/>
    <p:sldId id="512" r:id="rId45"/>
    <p:sldId id="500" r:id="rId46"/>
    <p:sldId id="495" r:id="rId47"/>
    <p:sldId id="502" r:id="rId48"/>
    <p:sldId id="501" r:id="rId49"/>
    <p:sldId id="468" r:id="rId50"/>
    <p:sldId id="441" r:id="rId51"/>
    <p:sldId id="488" r:id="rId52"/>
    <p:sldId id="481" r:id="rId53"/>
    <p:sldId id="504" r:id="rId54"/>
    <p:sldId id="526" r:id="rId55"/>
    <p:sldId id="494" r:id="rId56"/>
    <p:sldId id="517" r:id="rId57"/>
    <p:sldId id="442" r:id="rId58"/>
    <p:sldId id="489" r:id="rId59"/>
    <p:sldId id="490" r:id="rId60"/>
    <p:sldId id="491" r:id="rId61"/>
    <p:sldId id="492" r:id="rId62"/>
    <p:sldId id="486" r:id="rId63"/>
    <p:sldId id="487" r:id="rId64"/>
    <p:sldId id="443" r:id="rId65"/>
    <p:sldId id="493" r:id="rId66"/>
    <p:sldId id="518" r:id="rId67"/>
    <p:sldId id="507" r:id="rId68"/>
    <p:sldId id="528" r:id="rId6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9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43D746C6-3E31-449A-9844-7DB019718A11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CE999B37-96B1-42F4-B551-81906C1B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18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D216036-03C5-46A9-AA79-4000EB32659F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A1B3CFA-A9C7-480A-83EA-252355A0D4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66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8C2EC3-C379-4228-9322-312F78D38C13}" type="slidenum">
              <a:rPr lang="fr-FR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fr-FR" sz="1300">
              <a:latin typeface="+mn-lt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059E2-47B7-461E-8833-018249E6D665}" type="slidenum">
              <a:rPr lang="fr-FR" smtClean="0">
                <a:latin typeface="Arial" charset="0"/>
              </a:rPr>
              <a:pPr/>
              <a:t>6</a:t>
            </a:fld>
            <a:endParaRPr lang="fr-FR" smtClean="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757238"/>
            <a:ext cx="5167313" cy="38766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879975"/>
            <a:ext cx="5195887" cy="4605338"/>
          </a:xfrm>
          <a:noFill/>
          <a:ln/>
        </p:spPr>
        <p:txBody>
          <a:bodyPr lIns="101498" tIns="50749" rIns="101498" bIns="50749"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88325-7AE8-476C-BED0-22ECB8A681E2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DD786-2A2C-48AE-AD7F-8A9FA3D04B29}" type="slidenum">
              <a:rPr lang="fr-FR" smtClean="0"/>
              <a:pPr/>
              <a:t>38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F516-40CC-46A6-B19D-9E8952E7C0D8}" type="slidenum">
              <a:rPr lang="fr-FR" smtClean="0"/>
              <a:pPr/>
              <a:t>39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  <p:sp>
        <p:nvSpPr>
          <p:cNvPr id="81923" name="Espace réservé du numéro de diapositiv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F7623CA-AE95-4940-9E7F-D93A73301EB4}" type="slidenum">
              <a:rPr lang="fr-FR" sz="1300"/>
              <a:pPr algn="r" defTabSz="990600"/>
              <a:t>66</a:t>
            </a:fld>
            <a:endParaRPr 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1AA1-04A4-4484-AF3F-75FDBE1A367D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7FDF-3A36-4A87-A07D-0B5E93B715A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D11D-0D2A-4EB4-8B91-D8F5291DE85B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0980-8AB9-46FB-A73D-2B10F8B46EC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DB75-593D-4327-B61F-3E3902126AB9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5B79-5A04-4324-863B-B8874EDC61D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62DD-172F-47B2-9C59-2E64E6761746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AAC4-5FD8-4CC5-A097-04E8B51B9E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44CC-5D40-4D1E-9550-898DF8C2C573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FDD5-CB25-441A-98AB-478D4C02C02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1427-C682-4C88-A5F1-607C660532CD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D3FC-6BAA-4239-AE8B-8EB63885A3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3923-0237-403F-BD99-C5F0F263FDC8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9F6-1AD0-40E3-854A-44D31D6191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47E5-8CAC-48F7-9BEA-23F9683911B1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4015-AC0C-4ACF-B501-19969F0212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F020-E2ED-4FAB-ACAD-B9D8DB1D73F8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8C78-1FE1-4FBC-A1BB-CA85E135B3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66B0ED-9796-4F38-BFF0-41DB8C83158C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E5AE6D-3CC2-42E1-9C39-A010F67783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179388" y="1412875"/>
            <a:ext cx="8207375" cy="190023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Infections respiratoires de l’immunodéprimé en réanimation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963" y="4508500"/>
            <a:ext cx="58039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Dr S. Alfandari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Infectiologue, CH Tourcoing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 du Service des Maladies du Sang, CHRU Lille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" name="ZoneTexte 2"/>
          <p:cNvGrpSpPr>
            <a:grpSpLocks/>
          </p:cNvGrpSpPr>
          <p:nvPr/>
        </p:nvGrpSpPr>
        <p:grpSpPr bwMode="auto">
          <a:xfrm>
            <a:off x="128588" y="49213"/>
            <a:ext cx="8618537" cy="828675"/>
            <a:chOff x="81" y="31"/>
            <a:chExt cx="5429" cy="522"/>
          </a:xfrm>
        </p:grpSpPr>
        <p:pic>
          <p:nvPicPr>
            <p:cNvPr id="12291" name="ZoneText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" y="31"/>
              <a:ext cx="5429" cy="522"/>
            </a:xfrm>
            <a:prstGeom prst="rect">
              <a:avLst/>
            </a:prstGeom>
            <a:noFill/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31" y="73"/>
              <a:ext cx="533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>
                  <a:solidFill>
                    <a:srgbClr val="FFFFFF"/>
                  </a:solidFill>
                  <a:latin typeface="Berlin Sans FB Demi" pitchFamily="34" charset="0"/>
                </a:rPr>
                <a:t>Journée pédagogique DURP</a:t>
              </a:r>
            </a:p>
            <a:p>
              <a:pPr algn="ctr"/>
              <a:r>
                <a:rPr lang="fr-FR" dirty="0" smtClean="0">
                  <a:solidFill>
                    <a:srgbClr val="FFFFFF"/>
                  </a:solidFill>
                  <a:latin typeface="Berlin Sans FB Demi" pitchFamily="34" charset="0"/>
                </a:rPr>
                <a:t>16/5/2018</a:t>
              </a:r>
              <a:endParaRPr lang="fr-FR" dirty="0">
                <a:solidFill>
                  <a:srgbClr val="FFFFFF"/>
                </a:solidFill>
                <a:latin typeface="Berlin Sans FB Dem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194 diagnostics chez 173/219 (79%) patients</a:t>
            </a:r>
          </a:p>
        </p:txBody>
      </p:sp>
      <p:sp>
        <p:nvSpPr>
          <p:cNvPr id="19458" name="Rectangle 11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altLang="fr-FR" sz="2300" smtClean="0"/>
              <a:t>Pneumonie bactérienne	39%</a:t>
            </a:r>
          </a:p>
          <a:p>
            <a:r>
              <a:rPr lang="fr-FR" altLang="fr-FR" sz="2300" smtClean="0"/>
              <a:t>Pneumonie virale		12%</a:t>
            </a:r>
          </a:p>
          <a:p>
            <a:r>
              <a:rPr lang="fr-FR" altLang="fr-FR" sz="2300" smtClean="0"/>
              <a:t>IFI				11%</a:t>
            </a:r>
          </a:p>
          <a:p>
            <a:r>
              <a:rPr lang="fr-FR" altLang="fr-FR" sz="2300" smtClean="0"/>
              <a:t>PCP				9%</a:t>
            </a:r>
          </a:p>
          <a:p>
            <a:r>
              <a:rPr lang="fr-FR" altLang="fr-FR" sz="2300" smtClean="0"/>
              <a:t>Tumorale			7%</a:t>
            </a:r>
          </a:p>
          <a:p>
            <a:r>
              <a:rPr lang="fr-FR" altLang="fr-FR" sz="2300" smtClean="0"/>
              <a:t>OAP				5%</a:t>
            </a:r>
          </a:p>
          <a:p>
            <a:r>
              <a:rPr lang="fr-FR" altLang="fr-FR" sz="2300" smtClean="0"/>
              <a:t>Divers			6%</a:t>
            </a:r>
          </a:p>
          <a:p>
            <a:r>
              <a:rPr lang="fr-FR" altLang="fr-FR" sz="2300" smtClean="0"/>
              <a:t>Inconnue			21%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08625" y="6237288"/>
            <a:ext cx="244792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fr-FR" altLang="fr-FR" dirty="0" err="1"/>
              <a:t>Azoulay</a:t>
            </a:r>
            <a:r>
              <a:rPr lang="fr-FR" altLang="fr-FR" dirty="0"/>
              <a:t> et al, AJRCCM 2010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Patient de 55 ans</a:t>
            </a:r>
          </a:p>
          <a:p>
            <a:pPr lvl="1"/>
            <a:r>
              <a:rPr lang="fr-FR" smtClean="0"/>
              <a:t>35 PA</a:t>
            </a:r>
          </a:p>
          <a:p>
            <a:pPr lvl="1"/>
            <a:r>
              <a:rPr lang="fr-FR" smtClean="0"/>
              <a:t>HTA</a:t>
            </a:r>
          </a:p>
          <a:p>
            <a:pPr lvl="1"/>
            <a:r>
              <a:rPr lang="fr-FR" smtClean="0"/>
              <a:t>Névralgie trijumeau sous carbamazepine</a:t>
            </a:r>
          </a:p>
          <a:p>
            <a:pPr lvl="1"/>
            <a:r>
              <a:rPr lang="fr-FR" smtClean="0"/>
              <a:t>Pas de colonisation connue à BMR</a:t>
            </a:r>
          </a:p>
          <a:p>
            <a:r>
              <a:rPr lang="fr-FR" smtClean="0"/>
              <a:t>LAM avec -5/del(5q) hyperleucocytaire</a:t>
            </a:r>
          </a:p>
          <a:p>
            <a:pPr lvl="1"/>
            <a:r>
              <a:rPr lang="fr-FR" smtClean="0"/>
              <a:t>Sd hyperviscosité</a:t>
            </a:r>
          </a:p>
          <a:p>
            <a:pPr lvl="1"/>
            <a:r>
              <a:rPr lang="fr-FR" smtClean="0"/>
              <a:t>Détresse respiratoire</a:t>
            </a:r>
          </a:p>
          <a:p>
            <a:pPr lvl="1"/>
            <a:r>
              <a:rPr lang="fr-FR" smtClean="0"/>
              <a:t>Chimiothérapie d’induction en réanimation</a:t>
            </a:r>
          </a:p>
          <a:p>
            <a:pPr lvl="2"/>
            <a:r>
              <a:rPr lang="fr-FR" smtClean="0"/>
              <a:t>Aplasie attendue &gt; 3 semaines</a:t>
            </a:r>
          </a:p>
        </p:txBody>
      </p:sp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noFill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Cas clinique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Marqueurs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Faut il faire un dépistage régulier de marqueurs biologiques ? A quelle fréquence ?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Marqueurs biologiques</a:t>
            </a:r>
            <a:endParaRPr lang="fr-FR" dirty="0"/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Non spécifiques:</a:t>
            </a:r>
          </a:p>
          <a:p>
            <a:pPr lvl="1"/>
            <a:r>
              <a:rPr lang="fr-FR" smtClean="0"/>
              <a:t>CRP, fibrinogène: rentabilité non évaluée</a:t>
            </a:r>
          </a:p>
          <a:p>
            <a:pPr lvl="1"/>
            <a:r>
              <a:rPr lang="fr-FR" smtClean="0"/>
              <a:t>PCT: pourrait être utile pour inf bactériennes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4088" y="3573463"/>
            <a:ext cx="248761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843213" y="5545138"/>
            <a:ext cx="2132012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Dupré C. Thèse Lille 2016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Marqueurs </a:t>
            </a:r>
            <a:r>
              <a:rPr lang="fr-FR" dirty="0"/>
              <a:t>biologiques </a:t>
            </a:r>
            <a:r>
              <a:rPr lang="fr-FR" dirty="0" smtClean="0"/>
              <a:t>fongiques</a:t>
            </a:r>
            <a:endParaRPr lang="fr-FR" dirty="0"/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Galactomannane </a:t>
            </a:r>
            <a:r>
              <a:rPr lang="fr-FR" b="1" dirty="0" smtClean="0">
                <a:solidFill>
                  <a:srgbClr val="FF0000"/>
                </a:solidFill>
              </a:rPr>
              <a:t>AII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(aspergillus)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/>
              <a:t>Fréquence usuelle: 2/ semaine pendant l’aplasie (3/semaine dans certains centres)</a:t>
            </a:r>
          </a:p>
          <a:p>
            <a:r>
              <a:rPr lang="fr-FR" dirty="0" smtClean="0"/>
              <a:t>Bêta-d-</a:t>
            </a:r>
            <a:r>
              <a:rPr lang="fr-FR" dirty="0" err="1" smtClean="0"/>
              <a:t>glucane</a:t>
            </a:r>
            <a:r>
              <a:rPr lang="fr-FR" dirty="0" smtClean="0"/>
              <a:t>: </a:t>
            </a:r>
            <a:r>
              <a:rPr lang="fr-FR" sz="2800" b="1" dirty="0" smtClean="0">
                <a:solidFill>
                  <a:srgbClr val="FF0000"/>
                </a:solidFill>
              </a:rPr>
              <a:t>BII </a:t>
            </a:r>
            <a:r>
              <a:rPr lang="fr-FR" dirty="0" smtClean="0"/>
              <a:t>(aspergillus et candida)</a:t>
            </a:r>
          </a:p>
          <a:p>
            <a:r>
              <a:rPr lang="fr-FR" dirty="0" err="1" smtClean="0"/>
              <a:t>Ac</a:t>
            </a:r>
            <a:r>
              <a:rPr lang="fr-FR" dirty="0" smtClean="0"/>
              <a:t>/Ag </a:t>
            </a:r>
            <a:r>
              <a:rPr lang="fr-FR" dirty="0" err="1" smtClean="0"/>
              <a:t>mannane</a:t>
            </a:r>
            <a:r>
              <a:rPr lang="fr-FR" dirty="0" smtClean="0"/>
              <a:t>: Candida </a:t>
            </a:r>
            <a:r>
              <a:rPr lang="fr-FR" sz="2800" b="1" dirty="0" smtClean="0">
                <a:solidFill>
                  <a:srgbClr val="FF0000"/>
                </a:solidFill>
              </a:rPr>
              <a:t>BIII </a:t>
            </a:r>
            <a:r>
              <a:rPr lang="fr-FR" dirty="0" smtClean="0"/>
              <a:t>pour CHS, </a:t>
            </a:r>
            <a:r>
              <a:rPr lang="fr-FR" sz="2800" b="1" dirty="0" smtClean="0">
                <a:solidFill>
                  <a:srgbClr val="FF0000"/>
                </a:solidFill>
              </a:rPr>
              <a:t>CII</a:t>
            </a:r>
            <a:r>
              <a:rPr lang="fr-FR" dirty="0" smtClean="0"/>
              <a:t> pour candidémies</a:t>
            </a:r>
          </a:p>
          <a:p>
            <a:r>
              <a:rPr lang="fr-FR" dirty="0" smtClean="0"/>
              <a:t>Ag GXM de </a:t>
            </a:r>
            <a:r>
              <a:rPr lang="fr-FR" i="1" dirty="0" err="1" smtClean="0"/>
              <a:t>Cryptococcus</a:t>
            </a:r>
            <a:r>
              <a:rPr lang="fr-FR" i="1" dirty="0" smtClean="0"/>
              <a:t> </a:t>
            </a:r>
            <a:r>
              <a:rPr lang="fr-FR" i="1" dirty="0" err="1" smtClean="0"/>
              <a:t>neoformans</a:t>
            </a:r>
            <a:r>
              <a:rPr lang="fr-FR" i="1" dirty="0" smtClean="0"/>
              <a:t> </a:t>
            </a:r>
            <a:r>
              <a:rPr lang="fr-FR" dirty="0" smtClean="0"/>
              <a:t>(cryptococcose)</a:t>
            </a:r>
          </a:p>
          <a:p>
            <a:r>
              <a:rPr lang="fr-FR" dirty="0" smtClean="0"/>
              <a:t>PCR: Manque de standardisation. Non </a:t>
            </a:r>
            <a:r>
              <a:rPr lang="fr-FR" dirty="0" smtClean="0"/>
              <a:t>coté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608638" y="6022975"/>
            <a:ext cx="2132012" cy="522288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err="1" smtClean="0"/>
              <a:t>Arendrup</a:t>
            </a:r>
            <a:r>
              <a:rPr lang="fr-FR" dirty="0" smtClean="0"/>
              <a:t> et al. </a:t>
            </a:r>
            <a:r>
              <a:rPr lang="fr-FR" dirty="0"/>
              <a:t>BMT </a:t>
            </a:r>
            <a:r>
              <a:rPr lang="fr-FR" dirty="0" smtClean="0"/>
              <a:t>2012</a:t>
            </a:r>
          </a:p>
          <a:p>
            <a:pPr>
              <a:defRPr/>
            </a:pPr>
            <a:r>
              <a:rPr lang="fr-FR" dirty="0" err="1" smtClean="0"/>
              <a:t>Marchetti</a:t>
            </a:r>
            <a:r>
              <a:rPr lang="fr-FR" dirty="0" smtClean="0"/>
              <a:t> et al. </a:t>
            </a:r>
            <a:r>
              <a:rPr lang="fr-FR" dirty="0"/>
              <a:t>BMT </a:t>
            </a:r>
            <a:r>
              <a:rPr lang="fr-FR" dirty="0" smtClean="0"/>
              <a:t>2012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Sujet « à la mode »: 2 grosses revues récentes</a:t>
            </a:r>
          </a:p>
          <a:p>
            <a:r>
              <a:rPr lang="en-US" smtClean="0"/>
              <a:t>Standardisation toujours pas aboutie mais</a:t>
            </a:r>
          </a:p>
          <a:p>
            <a:r>
              <a:rPr lang="en-US" smtClean="0"/>
              <a:t>Va probablement intégrer les critères diagnostiques EORTC/MSG</a:t>
            </a:r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PCR aspergillus (dans le sérum)</a:t>
            </a:r>
            <a:endParaRPr lang="fr-FR" dirty="0"/>
          </a:p>
        </p:txBody>
      </p:sp>
      <p:grpSp>
        <p:nvGrpSpPr>
          <p:cNvPr id="24579" name="Groupe 3"/>
          <p:cNvGrpSpPr>
            <a:grpSpLocks/>
          </p:cNvGrpSpPr>
          <p:nvPr/>
        </p:nvGrpSpPr>
        <p:grpSpPr bwMode="auto">
          <a:xfrm>
            <a:off x="263525" y="4581525"/>
            <a:ext cx="8629650" cy="1927225"/>
            <a:chOff x="514350" y="4662554"/>
            <a:chExt cx="8629650" cy="1927580"/>
          </a:xfrm>
        </p:grpSpPr>
        <p:pic>
          <p:nvPicPr>
            <p:cNvPr id="2458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4662554"/>
              <a:ext cx="8460432" cy="24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" y="5085184"/>
              <a:ext cx="8629650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4591050" y="3500438"/>
            <a:ext cx="3911600" cy="5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6197" tIns="38098" rIns="76197" bIns="38098">
            <a:spAutoFit/>
          </a:bodyPr>
          <a:lstStyle/>
          <a:p>
            <a:pPr>
              <a:defRPr/>
            </a:pPr>
            <a:r>
              <a:rPr lang="it-IT" sz="1400" dirty="0">
                <a:latin typeface="Calibri" panose="020F0502020204030204" pitchFamily="34" charset="0"/>
              </a:rPr>
              <a:t>Cruciani M et al. Cochrane DatabaseSyst. Rev. 2015 </a:t>
            </a:r>
          </a:p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White, </a:t>
            </a:r>
            <a:r>
              <a:rPr lang="en-US" sz="1400" dirty="0" err="1">
                <a:latin typeface="Calibri" panose="020F0502020204030204" pitchFamily="34" charset="0"/>
              </a:rPr>
              <a:t>clin</a:t>
            </a:r>
            <a:r>
              <a:rPr lang="en-US" sz="1400" dirty="0">
                <a:latin typeface="Calibri" panose="020F0502020204030204" pitchFamily="34" charset="0"/>
              </a:rPr>
              <a:t> infect dis 2015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Méta-analyse 27 études entre 1996 -2005. </a:t>
            </a:r>
          </a:p>
          <a:p>
            <a:pPr lvl="1"/>
            <a:r>
              <a:rPr lang="fr-FR" dirty="0" smtClean="0"/>
              <a:t>Performances globales: Se : 71% / </a:t>
            </a:r>
            <a:r>
              <a:rPr lang="fr-FR" dirty="0" err="1" smtClean="0"/>
              <a:t>Sp</a:t>
            </a:r>
            <a:r>
              <a:rPr lang="fr-FR" dirty="0" smtClean="0"/>
              <a:t> : 89%</a:t>
            </a:r>
          </a:p>
          <a:p>
            <a:pPr lvl="1"/>
            <a:r>
              <a:rPr lang="fr-FR" dirty="0" smtClean="0"/>
              <a:t>Variations importantes par population de patients</a:t>
            </a:r>
          </a:p>
          <a:p>
            <a:pPr lvl="2"/>
            <a:r>
              <a:rPr lang="fr-FR" dirty="0" err="1" smtClean="0"/>
              <a:t>Onco-hématologie</a:t>
            </a:r>
            <a:r>
              <a:rPr lang="fr-FR" dirty="0" smtClean="0"/>
              <a:t> adulte: 70% / 92%</a:t>
            </a:r>
          </a:p>
          <a:p>
            <a:pPr lvl="2"/>
            <a:r>
              <a:rPr lang="fr-FR" dirty="0" smtClean="0"/>
              <a:t>Greffe moelle adulte: 82% / 86%</a:t>
            </a:r>
          </a:p>
          <a:p>
            <a:pPr lvl="2"/>
            <a:r>
              <a:rPr lang="fr-FR" dirty="0" err="1" smtClean="0"/>
              <a:t>Onco-hématologie</a:t>
            </a:r>
            <a:r>
              <a:rPr lang="fr-FR" dirty="0" smtClean="0"/>
              <a:t> et greffe enfant: 89% / 85%</a:t>
            </a:r>
          </a:p>
          <a:p>
            <a:pPr lvl="2"/>
            <a:r>
              <a:rPr lang="fr-FR" dirty="0" smtClean="0"/>
              <a:t>Greffe organe: 22% / 84 %</a:t>
            </a:r>
          </a:p>
          <a:p>
            <a:pPr lvl="2"/>
            <a:r>
              <a:rPr lang="fr-FR" dirty="0" smtClean="0"/>
              <a:t>Rentabilité médiocre: Patients non immunodéprimés de réanimation </a:t>
            </a:r>
          </a:p>
          <a:p>
            <a:r>
              <a:rPr lang="fr-FR" dirty="0"/>
              <a:t>faux </a:t>
            </a:r>
            <a:r>
              <a:rPr lang="fr-FR" dirty="0" smtClean="0"/>
              <a:t>positifs</a:t>
            </a:r>
          </a:p>
          <a:p>
            <a:pPr lvl="1"/>
            <a:r>
              <a:rPr lang="fr-FR" dirty="0"/>
              <a:t>Certains solutés IV </a:t>
            </a:r>
            <a:r>
              <a:rPr lang="fr-FR" dirty="0" smtClean="0"/>
              <a:t>: Lots </a:t>
            </a:r>
            <a:r>
              <a:rPr lang="fr-FR" dirty="0"/>
              <a:t>de </a:t>
            </a:r>
            <a:r>
              <a:rPr lang="fr-FR" dirty="0" err="1"/>
              <a:t>Pip</a:t>
            </a:r>
            <a:r>
              <a:rPr lang="fr-FR" dirty="0"/>
              <a:t>-taz ou </a:t>
            </a:r>
            <a:r>
              <a:rPr lang="fr-FR" dirty="0" err="1" smtClean="0"/>
              <a:t>augmentin</a:t>
            </a:r>
            <a:r>
              <a:rPr lang="fr-FR" dirty="0" smtClean="0"/>
              <a:t>, </a:t>
            </a:r>
            <a:r>
              <a:rPr lang="fr-FR" dirty="0" err="1" smtClean="0"/>
              <a:t>IgIV</a:t>
            </a:r>
            <a:endParaRPr lang="fr-FR" dirty="0" smtClean="0"/>
          </a:p>
          <a:p>
            <a:pPr lvl="1"/>
            <a:r>
              <a:rPr lang="fr-FR" dirty="0" smtClean="0"/>
              <a:t>Alimentaire: Lait, produits lactés, Thé ?</a:t>
            </a:r>
          </a:p>
          <a:p>
            <a:r>
              <a:rPr lang="fr-FR" dirty="0"/>
              <a:t>Faux - : rapporté sous ATF</a:t>
            </a:r>
          </a:p>
          <a:p>
            <a:r>
              <a:rPr lang="fr-FR" dirty="0" smtClean="0"/>
              <a:t>Seuil: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érum</a:t>
            </a:r>
            <a:r>
              <a:rPr lang="fr-FR" dirty="0"/>
              <a:t>: &gt;0.5 </a:t>
            </a:r>
            <a:r>
              <a:rPr lang="fr-FR" dirty="0" err="1"/>
              <a:t>ng</a:t>
            </a:r>
            <a:r>
              <a:rPr lang="fr-FR" dirty="0"/>
              <a:t>/ml </a:t>
            </a:r>
          </a:p>
          <a:p>
            <a:pPr lvl="1"/>
            <a:r>
              <a:rPr lang="fr-FR" dirty="0"/>
              <a:t>Autres sites: seuil pas clairement défini</a:t>
            </a:r>
          </a:p>
          <a:p>
            <a:endParaRPr lang="fr-FR" dirty="0" smtClean="0"/>
          </a:p>
        </p:txBody>
      </p:sp>
      <p:sp>
        <p:nvSpPr>
          <p:cNvPr id="3072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Galactomannane sérique: marqueur d’AI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3025" y="6409532"/>
            <a:ext cx="22451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Pfeiffer C. CID 2006</a:t>
            </a:r>
          </a:p>
        </p:txBody>
      </p:sp>
    </p:spTree>
    <p:extLst>
      <p:ext uri="{BB962C8B-B14F-4D97-AF65-F5344CB8AC3E}">
        <p14:creationId xmlns:p14="http://schemas.microsoft.com/office/powerpoint/2010/main" val="3605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contenu 4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Composant pariétal majeur d’un grand nombre d’espèces fongiques</a:t>
            </a:r>
          </a:p>
          <a:p>
            <a:pPr lvl="1"/>
            <a:r>
              <a:rPr lang="fr-FR" i="1" dirty="0" smtClean="0"/>
              <a:t>Candida, Aspergillus, </a:t>
            </a:r>
            <a:r>
              <a:rPr lang="fr-FR" i="1" u="sng" dirty="0" err="1" smtClean="0"/>
              <a:t>Pneumocystis</a:t>
            </a:r>
            <a:r>
              <a:rPr lang="fr-FR" i="1" dirty="0" smtClean="0"/>
              <a:t>, </a:t>
            </a:r>
            <a:r>
              <a:rPr lang="fr-FR" i="1" dirty="0" err="1" smtClean="0"/>
              <a:t>Fusarium</a:t>
            </a:r>
            <a:r>
              <a:rPr lang="fr-FR" i="1" dirty="0" smtClean="0"/>
              <a:t>, </a:t>
            </a:r>
            <a:r>
              <a:rPr lang="fr-FR" i="1" dirty="0" err="1" smtClean="0"/>
              <a:t>Scedosporium</a:t>
            </a:r>
            <a:r>
              <a:rPr lang="fr-FR" i="1" dirty="0" smtClean="0"/>
              <a:t>, </a:t>
            </a:r>
            <a:r>
              <a:rPr lang="fr-FR" i="1" dirty="0" err="1" smtClean="0"/>
              <a:t>Histoplasma</a:t>
            </a:r>
            <a:endParaRPr lang="fr-FR" i="1" dirty="0" smtClean="0"/>
          </a:p>
          <a:p>
            <a:pPr lvl="1"/>
            <a:r>
              <a:rPr lang="fr-FR" dirty="0" smtClean="0"/>
              <a:t>Mais pas </a:t>
            </a:r>
            <a:r>
              <a:rPr lang="fr-FR" dirty="0" err="1" smtClean="0"/>
              <a:t>cryptocoques</a:t>
            </a:r>
            <a:r>
              <a:rPr lang="fr-FR" dirty="0" smtClean="0"/>
              <a:t> et zygomycètes</a:t>
            </a:r>
          </a:p>
          <a:p>
            <a:r>
              <a:rPr lang="fr-FR" dirty="0" smtClean="0"/>
              <a:t>Réaction croisée:</a:t>
            </a:r>
          </a:p>
          <a:p>
            <a:pPr lvl="1"/>
            <a:r>
              <a:rPr lang="fr-FR" dirty="0" smtClean="0"/>
              <a:t>membrane de cellulose : hémodialyse</a:t>
            </a:r>
          </a:p>
          <a:p>
            <a:pPr lvl="1"/>
            <a:r>
              <a:rPr lang="fr-FR" dirty="0" smtClean="0"/>
              <a:t>compresses : chirurgie</a:t>
            </a:r>
          </a:p>
          <a:p>
            <a:pPr lvl="1"/>
            <a:r>
              <a:rPr lang="fr-FR" dirty="0" smtClean="0"/>
              <a:t>Immunoglobulines IV, ABT (</a:t>
            </a:r>
            <a:r>
              <a:rPr lang="fr-FR" dirty="0" err="1" smtClean="0"/>
              <a:t>aug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Autres microorganisme ?:  Bactéries (</a:t>
            </a:r>
            <a:r>
              <a:rPr lang="fr-FR" i="1" dirty="0" smtClean="0"/>
              <a:t>P. aeruginosa</a:t>
            </a:r>
            <a:r>
              <a:rPr lang="fr-FR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Béta 1-3 D glucane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11975" y="4797425"/>
            <a:ext cx="2109788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Held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J. CMI 2012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90360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BDG</a:t>
            </a:r>
            <a:endParaRPr lang="fr-FR" dirty="0"/>
          </a:p>
        </p:txBody>
      </p:sp>
      <p:sp>
        <p:nvSpPr>
          <p:cNvPr id="2970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Pneumocystose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Candidémies</a:t>
            </a:r>
          </a:p>
          <a:p>
            <a:pPr lvl="1"/>
            <a:r>
              <a:rPr lang="fr-FR" smtClean="0"/>
              <a:t>44% négatif (34 épisodes)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263" y="5589588"/>
            <a:ext cx="2592387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Données ME </a:t>
            </a: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Bougnoux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, Necker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737 patients</a:t>
            </a:r>
          </a:p>
          <a:p>
            <a:pPr lvl="1"/>
            <a:r>
              <a:rPr lang="fr-FR" smtClean="0"/>
              <a:t>60% VM / 37% DC</a:t>
            </a:r>
          </a:p>
          <a:p>
            <a:r>
              <a:rPr lang="fr-FR" smtClean="0"/>
              <a:t>1 dosage à l’admission</a:t>
            </a:r>
          </a:p>
          <a:p>
            <a:r>
              <a:rPr lang="fr-FR" smtClean="0"/>
              <a:t>IFI: 10,6%</a:t>
            </a:r>
          </a:p>
          <a:p>
            <a:pPr lvl="1"/>
            <a:r>
              <a:rPr lang="fr-FR" smtClean="0"/>
              <a:t>Taux 144 vs 50 (ifi vs pas ifi): p&lt;0,0001</a:t>
            </a:r>
          </a:p>
          <a:p>
            <a:pPr lvl="1"/>
            <a:r>
              <a:rPr lang="fr-FR" smtClean="0"/>
              <a:t>Sens: 72%</a:t>
            </a:r>
          </a:p>
          <a:p>
            <a:pPr lvl="1"/>
            <a:r>
              <a:rPr lang="fr-FR" smtClean="0"/>
              <a:t>Spe: 65%</a:t>
            </a:r>
          </a:p>
          <a:p>
            <a:pPr lvl="1"/>
            <a:r>
              <a:rPr lang="fr-FR" smtClean="0"/>
              <a:t>VPP: 21%</a:t>
            </a:r>
          </a:p>
          <a:p>
            <a:pPr lvl="1"/>
            <a:r>
              <a:rPr lang="fr-FR" smtClean="0"/>
              <a:t>VPN: 94%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BDG et hémopathies en réanimation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08625" y="6237288"/>
            <a:ext cx="2808288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altLang="fr-F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Azoulay et al, Oncotarget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Estimation du nombre de patients concernés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43421"/>
              </p:ext>
            </p:extLst>
          </p:nvPr>
        </p:nvGraphicFramePr>
        <p:xfrm>
          <a:off x="386809" y="1446703"/>
          <a:ext cx="8345234" cy="499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9864"/>
                <a:gridCol w="2133918"/>
                <a:gridCol w="2981452"/>
              </a:tblGrid>
              <a:tr h="424503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Situation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Année des données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cas annuels estimés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Déficit immunitaire héréditaire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1/4000 naissances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~200/an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Hémopathies malignes </a:t>
                      </a:r>
                    </a:p>
                    <a:p>
                      <a:pPr lvl="1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Leucémies</a:t>
                      </a:r>
                      <a:r>
                        <a:rPr lang="fr-FR" sz="15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aigües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34000</a:t>
                      </a:r>
                    </a:p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3800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Greffes d’organes solides 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5746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Allogreffe de CSH 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1964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Infection par le VIH </a:t>
                      </a:r>
                      <a:r>
                        <a:rPr lang="fr-FR" sz="15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1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Nouveau cas / an: </a:t>
                      </a:r>
                    </a:p>
                    <a:p>
                      <a:pPr lvl="1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SIDA 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150000</a:t>
                      </a:r>
                    </a:p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~7à8000</a:t>
                      </a:r>
                    </a:p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693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pPr lvl="0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Traitements immunosuppresseurs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forte augmentation 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Nouvelle</a:t>
                      </a:r>
                      <a:r>
                        <a:rPr lang="fr-FR" sz="15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molécules, </a:t>
                      </a:r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fr-FR" sz="150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ère</a:t>
                      </a:r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lignes…</a:t>
                      </a: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pPr lvl="1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Biothérapies</a:t>
                      </a:r>
                    </a:p>
                    <a:p>
                      <a:pPr lvl="2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MICI</a:t>
                      </a:r>
                    </a:p>
                    <a:p>
                      <a:pPr lvl="2"/>
                      <a:r>
                        <a:rPr lang="fr-FR" sz="15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Rhumato</a:t>
                      </a:r>
                      <a:endParaRPr lang="fr-FR" sz="1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2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5900</a:t>
                      </a:r>
                    </a:p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Plusieurs</a:t>
                      </a:r>
                      <a:r>
                        <a:rPr lang="fr-FR" sz="15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milliers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Plusieurs</a:t>
                      </a:r>
                      <a:r>
                        <a:rPr lang="fr-FR" sz="15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milliers</a:t>
                      </a:r>
                      <a:endParaRPr lang="fr-FR" sz="1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pPr lvl="1"/>
                      <a:r>
                        <a:rPr lang="fr-FR" sz="15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Corticoides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Plusieurs</a:t>
                      </a:r>
                      <a:r>
                        <a:rPr lang="fr-FR" sz="15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dizaines de milliers</a:t>
                      </a:r>
                      <a:endParaRPr lang="fr-FR" sz="1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pPr lvl="1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Chimiothérapie 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Plusieurs</a:t>
                      </a:r>
                      <a:r>
                        <a:rPr lang="fr-FR" sz="15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dizaines de milliers</a:t>
                      </a:r>
                      <a:endParaRPr lang="fr-FR" sz="15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942">
                <a:tc>
                  <a:txBody>
                    <a:bodyPr/>
                    <a:lstStyle/>
                    <a:p>
                      <a:pPr lvl="1"/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 ciblés des cancers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QQ centaines</a:t>
                      </a: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5536" y="650559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sources: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cededith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InVS/SPF –agence biomédecine – InVS/SPF/rapport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Morlat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b="1" smtClean="0"/>
              <a:t>Ce patient doit il recevoir une prophylaxie des infections fongiques ?</a:t>
            </a:r>
          </a:p>
          <a:p>
            <a:endParaRPr lang="fr-FR" b="1" smtClean="0"/>
          </a:p>
          <a:p>
            <a:endParaRPr lang="fr-FR" b="1" smtClean="0"/>
          </a:p>
          <a:p>
            <a:r>
              <a:rPr lang="fr-FR" b="1" smtClean="0"/>
              <a:t>Si oui, laquelle ?</a:t>
            </a:r>
          </a:p>
        </p:txBody>
      </p:sp>
      <p:sp>
        <p:nvSpPr>
          <p:cNvPr id="48129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/>
              <a:t>J0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b="1" dirty="0" smtClean="0"/>
              <a:t>Ce patient doit il recevoir une prophylaxie des infections fongiques ?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OUI</a:t>
            </a:r>
          </a:p>
          <a:p>
            <a:endParaRPr lang="fr-FR" b="1" dirty="0" smtClean="0"/>
          </a:p>
          <a:p>
            <a:r>
              <a:rPr lang="fr-FR" b="1" dirty="0" smtClean="0"/>
              <a:t>Si oui, laquelle ?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Posaconazole si possible </a:t>
            </a:r>
          </a:p>
          <a:p>
            <a:pPr lvl="4"/>
            <a:r>
              <a:rPr lang="fr-FR" b="1" dirty="0" smtClean="0">
                <a:solidFill>
                  <a:srgbClr val="FF0000"/>
                </a:solidFill>
              </a:rPr>
              <a:t>CP </a:t>
            </a:r>
            <a:r>
              <a:rPr lang="fr-FR" b="1" dirty="0" smtClean="0">
                <a:solidFill>
                  <a:srgbClr val="FF0000"/>
                </a:solidFill>
              </a:rPr>
              <a:t>bien absorbés mais non sécables/écrasables</a:t>
            </a:r>
          </a:p>
          <a:p>
            <a:pPr lvl="4"/>
            <a:r>
              <a:rPr lang="fr-FR" b="1" dirty="0" smtClean="0">
                <a:solidFill>
                  <a:srgbClr val="FF0000"/>
                </a:solidFill>
              </a:rPr>
              <a:t>Solution mal </a:t>
            </a:r>
            <a:r>
              <a:rPr lang="fr-FR" b="1" dirty="0" smtClean="0">
                <a:solidFill>
                  <a:srgbClr val="FF0000"/>
                </a:solidFill>
              </a:rPr>
              <a:t>absorbée</a:t>
            </a:r>
          </a:p>
          <a:p>
            <a:pPr lvl="4"/>
            <a:r>
              <a:rPr lang="fr-FR" b="1" dirty="0" smtClean="0">
                <a:solidFill>
                  <a:srgbClr val="FF0000"/>
                </a:solidFill>
              </a:rPr>
              <a:t>Forme IV possible</a:t>
            </a:r>
            <a:endParaRPr lang="fr-FR" b="1" dirty="0" smtClean="0"/>
          </a:p>
        </p:txBody>
      </p:sp>
      <p:sp>
        <p:nvSpPr>
          <p:cNvPr id="48129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/>
              <a:t>J0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158750" y="3097213"/>
            <a:ext cx="3317875" cy="1951037"/>
          </a:xfrm>
          <a:prstGeom prst="rect">
            <a:avLst/>
          </a:prstGeom>
          <a:noFill/>
          <a:ln w="12700" cmpd="dbl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 eaLnBrk="0" hangingPunct="0"/>
            <a:r>
              <a:rPr lang="fr-FR" sz="2000" b="1"/>
              <a:t>Patients</a:t>
            </a:r>
          </a:p>
          <a:p>
            <a:pPr defTabSz="762000" eaLnBrk="0" hangingPunct="0"/>
            <a:endParaRPr lang="fr-FR" sz="700" b="1"/>
          </a:p>
          <a:p>
            <a:pPr defTabSz="762000" eaLnBrk="0" hangingPunct="0"/>
            <a:r>
              <a:rPr lang="fr-FR" sz="2000" b="1"/>
              <a:t>IFI prouvée/probable</a:t>
            </a:r>
            <a:endParaRPr lang="fr-FR" sz="700" b="1"/>
          </a:p>
          <a:p>
            <a:pPr defTabSz="762000" eaLnBrk="0" hangingPunct="0"/>
            <a:endParaRPr lang="fr-FR" sz="700" b="1"/>
          </a:p>
          <a:p>
            <a:pPr defTabSz="762000" eaLnBrk="0" hangingPunct="0"/>
            <a:r>
              <a:rPr lang="fr-FR" sz="2000" b="1"/>
              <a:t>Aspergillose invasive </a:t>
            </a:r>
          </a:p>
          <a:p>
            <a:pPr defTabSz="762000" eaLnBrk="0" hangingPunct="0"/>
            <a:endParaRPr lang="fr-FR" sz="700" b="1"/>
          </a:p>
          <a:p>
            <a:pPr defTabSz="762000" eaLnBrk="0" hangingPunct="0"/>
            <a:r>
              <a:rPr lang="fr-FR" sz="2000" b="1"/>
              <a:t>Décès « fongiques »</a:t>
            </a:r>
          </a:p>
          <a:p>
            <a:pPr defTabSz="762000" eaLnBrk="0" hangingPunct="0"/>
            <a:r>
              <a:rPr lang="fr-FR" sz="2000" b="1"/>
              <a:t>Décès toutes causes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476625" y="2670175"/>
            <a:ext cx="2190750" cy="2359025"/>
          </a:xfrm>
          <a:prstGeom prst="rect">
            <a:avLst/>
          </a:prstGeom>
          <a:noFill/>
          <a:ln w="12700" cmpd="dbl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fr-FR" sz="2000" b="1"/>
              <a:t>Posaco (</a:t>
            </a:r>
            <a:r>
              <a:rPr lang="fr-FR" sz="1600" b="1"/>
              <a:t>200 x3</a:t>
            </a:r>
            <a:r>
              <a:rPr lang="fr-FR" sz="2000" b="1"/>
              <a:t>)</a:t>
            </a:r>
            <a:endParaRPr lang="fr-FR" b="1"/>
          </a:p>
          <a:p>
            <a:pPr algn="ctr" defTabSz="762000" eaLnBrk="0" hangingPunct="0"/>
            <a:endParaRPr lang="fr-FR" sz="800" b="1"/>
          </a:p>
          <a:p>
            <a:pPr algn="ctr" defTabSz="762000" eaLnBrk="0" hangingPunct="0"/>
            <a:r>
              <a:rPr lang="fr-FR" sz="2000" b="1"/>
              <a:t>304</a:t>
            </a:r>
          </a:p>
          <a:p>
            <a:pPr algn="ctr" defTabSz="762000" eaLnBrk="0" hangingPunct="0"/>
            <a:endParaRPr lang="fr-FR" sz="700" b="1"/>
          </a:p>
          <a:p>
            <a:pPr algn="ctr" defTabSz="762000" eaLnBrk="0" hangingPunct="0"/>
            <a:r>
              <a:rPr lang="fr-FR" sz="2000" b="1"/>
              <a:t>2%</a:t>
            </a:r>
          </a:p>
          <a:p>
            <a:pPr algn="ctr" defTabSz="762000" eaLnBrk="0" hangingPunct="0"/>
            <a:endParaRPr lang="fr-FR" sz="700" b="1"/>
          </a:p>
          <a:p>
            <a:pPr algn="ctr" defTabSz="762000" eaLnBrk="0" hangingPunct="0"/>
            <a:r>
              <a:rPr lang="fr-FR" sz="2000" b="1">
                <a:solidFill>
                  <a:srgbClr val="FF0000"/>
                </a:solidFill>
              </a:rPr>
              <a:t>1%</a:t>
            </a:r>
          </a:p>
          <a:p>
            <a:pPr algn="ctr" defTabSz="762000" eaLnBrk="0" hangingPunct="0"/>
            <a:endParaRPr lang="fr-FR" sz="700" b="1">
              <a:solidFill>
                <a:srgbClr val="FF0000"/>
              </a:solidFill>
            </a:endParaRPr>
          </a:p>
          <a:p>
            <a:pPr algn="ctr" defTabSz="762000" eaLnBrk="0" hangingPunct="0"/>
            <a:r>
              <a:rPr lang="fr-FR" sz="2000" b="1">
                <a:solidFill>
                  <a:srgbClr val="FF0000"/>
                </a:solidFill>
              </a:rPr>
              <a:t>2%</a:t>
            </a:r>
          </a:p>
          <a:p>
            <a:pPr algn="ctr" defTabSz="762000" eaLnBrk="0" hangingPunct="0"/>
            <a:r>
              <a:rPr lang="fr-FR" sz="2000" b="1"/>
              <a:t>16%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870575" y="2670175"/>
            <a:ext cx="1978025" cy="2359025"/>
          </a:xfrm>
          <a:prstGeom prst="rect">
            <a:avLst/>
          </a:prstGeom>
          <a:noFill/>
          <a:ln w="12700" cmpd="dbl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fr-FR" sz="2000" b="1"/>
              <a:t>Fluco ou Itra</a:t>
            </a:r>
          </a:p>
          <a:p>
            <a:pPr algn="ctr" defTabSz="762000" eaLnBrk="0" hangingPunct="0"/>
            <a:endParaRPr lang="fr-FR" sz="800" b="1"/>
          </a:p>
          <a:p>
            <a:pPr algn="ctr" defTabSz="762000" eaLnBrk="0" hangingPunct="0"/>
            <a:r>
              <a:rPr lang="fr-FR" sz="2000" b="1"/>
              <a:t>298</a:t>
            </a:r>
          </a:p>
          <a:p>
            <a:pPr algn="ctr" defTabSz="762000" eaLnBrk="0" hangingPunct="0"/>
            <a:endParaRPr lang="fr-FR" sz="700" b="1"/>
          </a:p>
          <a:p>
            <a:pPr algn="ctr" defTabSz="762000" eaLnBrk="0" hangingPunct="0"/>
            <a:r>
              <a:rPr lang="fr-FR" sz="2000" b="1"/>
              <a:t>8%</a:t>
            </a:r>
          </a:p>
          <a:p>
            <a:pPr algn="ctr" defTabSz="762000" eaLnBrk="0" hangingPunct="0"/>
            <a:endParaRPr lang="fr-FR" sz="700" b="1"/>
          </a:p>
          <a:p>
            <a:pPr algn="ctr" defTabSz="762000" eaLnBrk="0" hangingPunct="0"/>
            <a:r>
              <a:rPr lang="fr-FR" sz="2000" b="1">
                <a:solidFill>
                  <a:srgbClr val="FF0000"/>
                </a:solidFill>
              </a:rPr>
              <a:t>7%</a:t>
            </a:r>
          </a:p>
          <a:p>
            <a:pPr algn="ctr" defTabSz="762000" eaLnBrk="0" hangingPunct="0"/>
            <a:endParaRPr lang="fr-FR" sz="700" b="1">
              <a:solidFill>
                <a:srgbClr val="FF0000"/>
              </a:solidFill>
            </a:endParaRPr>
          </a:p>
          <a:p>
            <a:pPr algn="ctr" defTabSz="762000" eaLnBrk="0" hangingPunct="0"/>
            <a:r>
              <a:rPr lang="fr-FR" sz="2000" b="1">
                <a:solidFill>
                  <a:srgbClr val="FF0000"/>
                </a:solidFill>
              </a:rPr>
              <a:t>5%</a:t>
            </a:r>
          </a:p>
          <a:p>
            <a:pPr algn="ctr" defTabSz="762000" eaLnBrk="0" hangingPunct="0"/>
            <a:r>
              <a:rPr lang="fr-FR" sz="2000" b="1"/>
              <a:t>22%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947025" y="2670175"/>
            <a:ext cx="1163638" cy="2359025"/>
          </a:xfrm>
          <a:prstGeom prst="rect">
            <a:avLst/>
          </a:prstGeom>
          <a:noFill/>
          <a:ln w="12700" cmpd="dbl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fr-FR" sz="2000" b="1"/>
              <a:t>P</a:t>
            </a:r>
          </a:p>
          <a:p>
            <a:pPr algn="ctr" defTabSz="762000" eaLnBrk="0" hangingPunct="0"/>
            <a:endParaRPr lang="fr-FR" sz="800" b="1"/>
          </a:p>
          <a:p>
            <a:pPr algn="ctr" defTabSz="762000" eaLnBrk="0" hangingPunct="0"/>
            <a:r>
              <a:rPr lang="fr-FR" sz="2000" b="1"/>
              <a:t>-</a:t>
            </a:r>
          </a:p>
          <a:p>
            <a:pPr algn="ctr" defTabSz="762000" eaLnBrk="0" hangingPunct="0"/>
            <a:endParaRPr lang="fr-FR" sz="700" b="1"/>
          </a:p>
          <a:p>
            <a:pPr algn="ctr" defTabSz="762000" eaLnBrk="0" hangingPunct="0"/>
            <a:r>
              <a:rPr lang="fr-FR" sz="2000" b="1"/>
              <a:t>0.0009</a:t>
            </a:r>
          </a:p>
          <a:p>
            <a:pPr algn="ctr" defTabSz="762000" eaLnBrk="0" hangingPunct="0"/>
            <a:endParaRPr lang="fr-FR" sz="700" b="1"/>
          </a:p>
          <a:p>
            <a:pPr algn="ctr" defTabSz="762000" eaLnBrk="0" hangingPunct="0"/>
            <a:r>
              <a:rPr lang="fr-FR" sz="2000" b="1">
                <a:solidFill>
                  <a:srgbClr val="FF0000"/>
                </a:solidFill>
              </a:rPr>
              <a:t>0.0001</a:t>
            </a:r>
          </a:p>
          <a:p>
            <a:pPr algn="ctr" defTabSz="762000" eaLnBrk="0" hangingPunct="0"/>
            <a:endParaRPr lang="fr-FR" sz="700" b="1">
              <a:solidFill>
                <a:srgbClr val="FF0000"/>
              </a:solidFill>
            </a:endParaRPr>
          </a:p>
          <a:p>
            <a:pPr algn="ctr" defTabSz="762000" eaLnBrk="0" hangingPunct="0"/>
            <a:r>
              <a:rPr lang="fr-FR" sz="2000" b="1">
                <a:solidFill>
                  <a:srgbClr val="FF0000"/>
                </a:solidFill>
              </a:rPr>
              <a:t>0.012</a:t>
            </a:r>
          </a:p>
          <a:p>
            <a:pPr algn="ctr" defTabSz="762000" eaLnBrk="0" hangingPunct="0"/>
            <a:r>
              <a:rPr lang="fr-FR" sz="2000" b="1"/>
              <a:t>0,048</a:t>
            </a:r>
            <a:endParaRPr lang="fr-FR" sz="700" b="1"/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5076825" y="6308725"/>
            <a:ext cx="3511550" cy="31432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Cornely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et al. N </a:t>
            </a: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Engl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J Med 2007;356:348-59.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140200" y="1816100"/>
            <a:ext cx="4392613" cy="7493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fr-FR" b="1" i="1"/>
              <a:t>Randomisée – non aveugle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fr-FR" b="1" i="1"/>
              <a:t>Evaluation à J100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395288" y="5229225"/>
            <a:ext cx="7489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Médiane de traitement/posaco: 23 j</a:t>
            </a:r>
          </a:p>
          <a:p>
            <a:pPr>
              <a:spcBef>
                <a:spcPct val="50000"/>
              </a:spcBef>
            </a:pPr>
            <a:r>
              <a:rPr lang="fr-FR" sz="2000"/>
              <a:t>Fréquence des effets indésirables comparable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179388" y="2708275"/>
            <a:ext cx="8713787" cy="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179388" y="5229225"/>
            <a:ext cx="8713787" cy="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179388" y="3140075"/>
            <a:ext cx="8713787" cy="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09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400"/>
              <a:t>Posaco et prophylaxie: LAM/SMD acutisés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prophylaxie</a:t>
            </a:r>
            <a:endParaRPr lang="fr-FR" dirty="0"/>
          </a:p>
        </p:txBody>
      </p:sp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Traiter des patients qui n’ont pas d’IFI en espérant qu’ils n’en feront pas</a:t>
            </a:r>
          </a:p>
          <a:p>
            <a:pPr lvl="1"/>
            <a:r>
              <a:rPr lang="fr-FR" smtClean="0"/>
              <a:t>Utilité très difficile à démontrer si faible fréquence de l’évènement</a:t>
            </a:r>
          </a:p>
          <a:p>
            <a:pPr lvl="1"/>
            <a:r>
              <a:rPr lang="fr-FR" smtClean="0"/>
              <a:t>Intérêt de cibler des sous populations de patients</a:t>
            </a: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5364163" y="6073775"/>
            <a:ext cx="2044700" cy="36988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Cornely CMI 2012</a:t>
            </a:r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 idx="1"/>
          </p:nvPr>
        </p:nvSpPr>
        <p:spPr>
          <a:xfrm>
            <a:off x="511175" y="1862138"/>
            <a:ext cx="8229600" cy="4090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500" smtClean="0"/>
              <a:t>Incidence 0,27/1000 admissions (0,07 -0,9 selon hôpitaux) </a:t>
            </a:r>
          </a:p>
          <a:p>
            <a:pPr lvl="2">
              <a:lnSpc>
                <a:spcPct val="90000"/>
              </a:lnSpc>
            </a:pPr>
            <a:r>
              <a:rPr lang="fr-FR" sz="1900" smtClean="0"/>
              <a:t>France </a:t>
            </a:r>
          </a:p>
          <a:p>
            <a:pPr>
              <a:lnSpc>
                <a:spcPct val="90000"/>
              </a:lnSpc>
            </a:pPr>
            <a:r>
              <a:rPr lang="fr-FR" sz="2500" smtClean="0"/>
              <a:t>Greffe</a:t>
            </a:r>
          </a:p>
          <a:p>
            <a:pPr lvl="2">
              <a:lnSpc>
                <a:spcPct val="90000"/>
              </a:lnSpc>
            </a:pPr>
            <a:r>
              <a:rPr lang="fr-FR" sz="1900" smtClean="0"/>
              <a:t>8,1% pour allogreffe</a:t>
            </a:r>
          </a:p>
          <a:p>
            <a:pPr lvl="2">
              <a:lnSpc>
                <a:spcPct val="90000"/>
              </a:lnSpc>
            </a:pPr>
            <a:r>
              <a:rPr lang="fr-FR" sz="1900" smtClean="0"/>
              <a:t>0,8% pour autogreffe</a:t>
            </a:r>
          </a:p>
          <a:p>
            <a:pPr>
              <a:lnSpc>
                <a:spcPct val="90000"/>
              </a:lnSpc>
            </a:pPr>
            <a:r>
              <a:rPr lang="fr-FR" sz="2500" smtClean="0"/>
              <a:t>LAM</a:t>
            </a:r>
          </a:p>
          <a:p>
            <a:pPr lvl="1">
              <a:lnSpc>
                <a:spcPct val="90000"/>
              </a:lnSpc>
            </a:pPr>
            <a:r>
              <a:rPr lang="fr-FR" sz="2100" smtClean="0"/>
              <a:t>~8%</a:t>
            </a:r>
          </a:p>
          <a:p>
            <a:pPr>
              <a:lnSpc>
                <a:spcPct val="90000"/>
              </a:lnSpc>
            </a:pPr>
            <a:r>
              <a:rPr lang="fr-FR" sz="2500" smtClean="0"/>
              <a:t>Lille moins de 5% pour induction de LAM/ allogreffe précoce</a:t>
            </a:r>
          </a:p>
          <a:p>
            <a:pPr>
              <a:lnSpc>
                <a:spcPct val="90000"/>
              </a:lnSpc>
            </a:pPr>
            <a:r>
              <a:rPr lang="fr-FR" sz="2500" smtClean="0"/>
              <a:t>Le candida pose moins de problèmes</a:t>
            </a:r>
          </a:p>
          <a:p>
            <a:pPr lvl="1">
              <a:lnSpc>
                <a:spcPct val="90000"/>
              </a:lnSpc>
            </a:pPr>
            <a:r>
              <a:rPr lang="fr-FR" sz="2100" smtClean="0"/>
              <a:t>MdS : 4 candidémies en 2015</a:t>
            </a:r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Fréquente de l’aspergillose invasive</a:t>
            </a:r>
            <a:br>
              <a:rPr lang="fr-FR" dirty="0" smtClean="0"/>
            </a:br>
            <a:r>
              <a:rPr lang="fr-FR" dirty="0" smtClean="0"/>
              <a:t>en hématologie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6011863" y="2565400"/>
            <a:ext cx="2254250" cy="3667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Lortholary CMI 2011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5795963" y="3357563"/>
            <a:ext cx="3160712" cy="6461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Cornet JHI 2002</a:t>
            </a:r>
          </a:p>
          <a:p>
            <a:r>
              <a:rPr lang="fr-FR"/>
              <a:t>Pagano Haematologica 2006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800" smtClean="0"/>
              <a:t>A J8 d’aplasie, le patient présente un sepsis grave</a:t>
            </a:r>
          </a:p>
          <a:p>
            <a:r>
              <a:rPr lang="fr-FR" sz="2800" smtClean="0"/>
              <a:t>Le SG est rapidement contrôlé mais il reste fébrile malgré une antibiothérapie bien conduite</a:t>
            </a:r>
          </a:p>
          <a:p>
            <a:r>
              <a:rPr lang="fr-FR" sz="2800" smtClean="0"/>
              <a:t>Les prélèvements sont stériles</a:t>
            </a:r>
          </a:p>
          <a:p>
            <a:r>
              <a:rPr lang="fr-FR" sz="2800" smtClean="0"/>
              <a:t>Le thorax est normal</a:t>
            </a:r>
          </a:p>
          <a:p>
            <a:endParaRPr lang="fr-FR" sz="2800" smtClean="0"/>
          </a:p>
          <a:p>
            <a:endParaRPr lang="fr-FR" sz="2800" smtClean="0"/>
          </a:p>
          <a:p>
            <a:r>
              <a:rPr lang="fr-FR" sz="2800" b="1" smtClean="0"/>
              <a:t>Quel examen faites vous ?</a:t>
            </a:r>
          </a:p>
          <a:p>
            <a:endParaRPr lang="fr-FR" sz="280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J8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589338"/>
            <a:ext cx="30686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Un scanner !</a:t>
            </a:r>
            <a:endParaRPr lang="fr-FR" dirty="0"/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2420938"/>
            <a:ext cx="44259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938"/>
            <a:ext cx="443706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ZoneTexte 1"/>
          <p:cNvSpPr txBox="1">
            <a:spLocks noChangeArrowheads="1"/>
          </p:cNvSpPr>
          <p:nvPr/>
        </p:nvSpPr>
        <p:spPr bwMode="auto">
          <a:xfrm>
            <a:off x="1403350" y="1773238"/>
            <a:ext cx="691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Une RP normale n’élimine pas l’API: Même patient, même jour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400" smtClean="0"/>
              <a:t>L’apyrexie est obtenue à J12 mais le patient redevient fébrile.</a:t>
            </a:r>
          </a:p>
          <a:p>
            <a:r>
              <a:rPr lang="fr-FR" sz="2400" smtClean="0"/>
              <a:t>Le bilan biologique est négatif. </a:t>
            </a:r>
          </a:p>
          <a:p>
            <a:r>
              <a:rPr lang="fr-FR" sz="2400" smtClean="0"/>
              <a:t>Le scanner thoracique montre:</a:t>
            </a:r>
          </a:p>
          <a:p>
            <a:endParaRPr lang="fr-FR" sz="2400" smtClean="0"/>
          </a:p>
          <a:p>
            <a:endParaRPr lang="fr-FR" sz="2400" smtClean="0"/>
          </a:p>
          <a:p>
            <a:r>
              <a:rPr lang="fr-FR" sz="2400" b="1" smtClean="0"/>
              <a:t>Quels diagnostics évoquer ?</a:t>
            </a:r>
            <a:endParaRPr lang="fr-FR" smtClean="0"/>
          </a:p>
        </p:txBody>
      </p:sp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J15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150" y="3927475"/>
            <a:ext cx="41624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Le plus probable: aspergillose pulmonaire invasive</a:t>
            </a:r>
          </a:p>
          <a:p>
            <a:pPr lvl="1"/>
            <a:r>
              <a:rPr lang="fr-FR" smtClean="0"/>
              <a:t>10x plus fréquente que autres diagnostics</a:t>
            </a:r>
          </a:p>
          <a:p>
            <a:r>
              <a:rPr lang="fr-FR" smtClean="0"/>
              <a:t>Causes plus rares de nodules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Quel diagnostic ?</a:t>
            </a:r>
            <a:endParaRPr lang="fr-FR" dirty="0"/>
          </a:p>
        </p:txBody>
      </p:sp>
      <p:pic>
        <p:nvPicPr>
          <p:cNvPr id="39939" name="Picture 2" descr="Nocardios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149725"/>
            <a:ext cx="13843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ZoneTexte 5"/>
          <p:cNvSpPr txBox="1">
            <a:spLocks noChangeArrowheads="1"/>
          </p:cNvSpPr>
          <p:nvPr/>
        </p:nvSpPr>
        <p:spPr bwMode="auto">
          <a:xfrm>
            <a:off x="603250" y="5805488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/>
              <a:t>Nocardia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2268538" y="4164013"/>
            <a:ext cx="2033587" cy="1320800"/>
          </a:xfrm>
          <a:prstGeom prst="rect">
            <a:avLst/>
          </a:prstGeom>
          <a:noFill/>
          <a:ln w="38160">
            <a:noFill/>
            <a:miter lim="800000"/>
            <a:headEnd/>
            <a:tailEnd/>
          </a:ln>
        </p:spPr>
      </p:pic>
      <p:sp>
        <p:nvSpPr>
          <p:cNvPr id="39942" name="ZoneTexte 7"/>
          <p:cNvSpPr txBox="1">
            <a:spLocks noChangeArrowheads="1"/>
          </p:cNvSpPr>
          <p:nvPr/>
        </p:nvSpPr>
        <p:spPr bwMode="auto">
          <a:xfrm>
            <a:off x="2187575" y="5805488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BK</a:t>
            </a:r>
          </a:p>
        </p:txBody>
      </p:sp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4572000" y="4149725"/>
            <a:ext cx="1900238" cy="1319213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</p:pic>
      <p:sp>
        <p:nvSpPr>
          <p:cNvPr id="39944" name="ZoneTexte 9"/>
          <p:cNvSpPr txBox="1">
            <a:spLocks noChangeArrowheads="1"/>
          </p:cNvSpPr>
          <p:nvPr/>
        </p:nvSpPr>
        <p:spPr bwMode="auto">
          <a:xfrm>
            <a:off x="4635500" y="5805488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/>
              <a:t>S. aureus</a:t>
            </a:r>
          </a:p>
        </p:txBody>
      </p:sp>
      <p:pic>
        <p:nvPicPr>
          <p:cNvPr id="39945" name="Picture 2" descr="DSCN0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097338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ZoneTexte 11"/>
          <p:cNvSpPr txBox="1">
            <a:spLocks noChangeArrowheads="1"/>
          </p:cNvSpPr>
          <p:nvPr/>
        </p:nvSpPr>
        <p:spPr bwMode="auto">
          <a:xfrm>
            <a:off x="6869113" y="5805488"/>
            <a:ext cx="2239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/>
              <a:t>P. aeruginosa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Nouveau tour de marqueurs fongiques</a:t>
            </a:r>
          </a:p>
          <a:p>
            <a:r>
              <a:rPr lang="fr-FR" smtClean="0"/>
              <a:t>LBA</a:t>
            </a:r>
          </a:p>
          <a:p>
            <a:pPr lvl="1"/>
            <a:r>
              <a:rPr lang="fr-FR" smtClean="0"/>
              <a:t>Direct/culture/marqueurs</a:t>
            </a:r>
          </a:p>
          <a:p>
            <a:pPr lvl="1"/>
            <a:r>
              <a:rPr lang="fr-FR" smtClean="0"/>
              <a:t>Etudes : GM/LBA</a:t>
            </a:r>
          </a:p>
          <a:p>
            <a:pPr lvl="1"/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lvl="1"/>
            <a:r>
              <a:rPr lang="fr-FR" smtClean="0"/>
              <a:t>Seuil GM/LBA pas validé (&gt;0,5 ? &gt; 1 ?)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 pratique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275" y="6092825"/>
            <a:ext cx="2520950" cy="7397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Bergeron A. et al., </a:t>
            </a: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Chest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  <a:p>
            <a:pPr>
              <a:defRPr/>
            </a:pPr>
            <a:r>
              <a:rPr lang="da-DK" sz="1400" b="1" dirty="0">
                <a:solidFill>
                  <a:schemeClr val="bg1"/>
                </a:solidFill>
                <a:latin typeface="Calibri" pitchFamily="34" charset="0"/>
              </a:rPr>
              <a:t>Maertens J et al., CID 2009</a:t>
            </a:r>
          </a:p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Affolter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 AJRCCM 2014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87450" y="3716338"/>
          <a:ext cx="6774307" cy="14020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69085"/>
                <a:gridCol w="1054798"/>
                <a:gridCol w="1627886"/>
                <a:gridCol w="908685"/>
                <a:gridCol w="816210"/>
                <a:gridCol w="797643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Auteurs 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Prévalence AI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Cut off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Se. 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Bergeron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33%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57,6%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Maertens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30%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91,3%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Affolter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568</a:t>
                      </a:r>
                      <a:endParaRPr kumimoji="0" lang="fr-FR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8,6%</a:t>
                      </a:r>
                      <a:endParaRPr kumimoji="0" lang="fr-FR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kumimoji="0" lang="fr-FR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kumimoji="0" lang="fr-FR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73%</a:t>
                      </a:r>
                      <a:endParaRPr kumimoji="0" lang="fr-FR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Complications de l’immunodépression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r>
              <a:rPr lang="fr-FR" sz="2800" dirty="0" smtClean="0"/>
              <a:t>Infections</a:t>
            </a:r>
          </a:p>
          <a:p>
            <a:pPr lvl="1"/>
            <a:r>
              <a:rPr lang="fr-FR" sz="2400" dirty="0" smtClean="0"/>
              <a:t>Infections opportunistes</a:t>
            </a:r>
          </a:p>
          <a:p>
            <a:pPr lvl="1"/>
            <a:r>
              <a:rPr lang="fr-FR" sz="2400" dirty="0" smtClean="0"/>
              <a:t>Infections non opportunistes</a:t>
            </a:r>
          </a:p>
          <a:p>
            <a:r>
              <a:rPr lang="fr-FR" sz="2800" dirty="0" smtClean="0"/>
              <a:t>Manifestations non infectieuses</a:t>
            </a:r>
          </a:p>
          <a:p>
            <a:pPr lvl="1"/>
            <a:r>
              <a:rPr lang="fr-FR" sz="2400" dirty="0" smtClean="0"/>
              <a:t>maladies auto-immunes</a:t>
            </a:r>
          </a:p>
          <a:p>
            <a:pPr lvl="1"/>
            <a:r>
              <a:rPr lang="fr-FR" sz="2400" dirty="0" smtClean="0"/>
              <a:t>cancers</a:t>
            </a:r>
          </a:p>
        </p:txBody>
      </p:sp>
      <p:sp>
        <p:nvSpPr>
          <p:cNvPr id="1945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5220072" y="1916832"/>
            <a:ext cx="3452192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Bactériennes</a:t>
            </a:r>
          </a:p>
          <a:p>
            <a:pPr lvl="1"/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Pyogènes</a:t>
            </a:r>
          </a:p>
          <a:p>
            <a:pPr lvl="1"/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Pathogènes « rares »</a:t>
            </a: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Fongiques</a:t>
            </a: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Parasitaires</a:t>
            </a: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Virales</a:t>
            </a:r>
          </a:p>
        </p:txBody>
      </p:sp>
      <p:sp>
        <p:nvSpPr>
          <p:cNvPr id="2" name="Accolade fermante 1"/>
          <p:cNvSpPr/>
          <p:nvPr/>
        </p:nvSpPr>
        <p:spPr>
          <a:xfrm>
            <a:off x="4355976" y="2060848"/>
            <a:ext cx="720080" cy="154817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J15</a:t>
            </a:r>
            <a:endParaRPr lang="fr-FR" dirty="0"/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Le patient est sous</a:t>
            </a:r>
          </a:p>
          <a:p>
            <a:pPr lvl="1"/>
            <a:r>
              <a:rPr lang="fr-FR" smtClean="0"/>
              <a:t>Pipéracilline / tazobactam</a:t>
            </a:r>
          </a:p>
          <a:p>
            <a:r>
              <a:rPr lang="fr-FR" smtClean="0"/>
              <a:t>Vous recevez ces résultats:</a:t>
            </a:r>
          </a:p>
          <a:p>
            <a:pPr lvl="1"/>
            <a:r>
              <a:rPr lang="fr-FR" smtClean="0"/>
              <a:t>Sang</a:t>
            </a:r>
          </a:p>
          <a:p>
            <a:pPr lvl="2"/>
            <a:r>
              <a:rPr lang="fr-FR" smtClean="0"/>
              <a:t>B-d-glucane négatif</a:t>
            </a:r>
          </a:p>
          <a:p>
            <a:pPr lvl="2"/>
            <a:r>
              <a:rPr lang="fr-FR" smtClean="0"/>
              <a:t>Galactomannane: 0,9 ng/ml</a:t>
            </a:r>
          </a:p>
          <a:p>
            <a:pPr lvl="1"/>
            <a:r>
              <a:rPr lang="fr-FR" smtClean="0"/>
              <a:t>LBA</a:t>
            </a:r>
          </a:p>
          <a:p>
            <a:pPr lvl="2"/>
            <a:r>
              <a:rPr lang="fr-FR" smtClean="0"/>
              <a:t>VRS: PCR +</a:t>
            </a:r>
          </a:p>
          <a:p>
            <a:pPr lvl="2"/>
            <a:r>
              <a:rPr lang="fr-FR" smtClean="0"/>
              <a:t>Galactomannane négatif</a:t>
            </a:r>
          </a:p>
          <a:p>
            <a:r>
              <a:rPr lang="fr-FR" b="1" smtClean="0"/>
              <a:t>Quel traitement débutez vous ?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C’est pas tout a fait « que de la sémantique »</a:t>
            </a:r>
          </a:p>
          <a:p>
            <a:pPr lvl="1"/>
            <a:r>
              <a:rPr lang="fr-FR" smtClean="0"/>
              <a:t>Prouvée = ID + TDM + biopsie/culture site stérile</a:t>
            </a:r>
          </a:p>
          <a:p>
            <a:pPr lvl="1"/>
            <a:r>
              <a:rPr lang="fr-FR" smtClean="0"/>
              <a:t>Probable = ID + TDM + GM ou BDG</a:t>
            </a:r>
          </a:p>
          <a:p>
            <a:pPr lvl="1"/>
            <a:r>
              <a:rPr lang="fr-FR" smtClean="0"/>
              <a:t>Possible = ID + TDM sans signes microbio</a:t>
            </a:r>
          </a:p>
          <a:p>
            <a:r>
              <a:rPr lang="fr-FR" smtClean="0"/>
              <a:t>Survie d’autant moins bonne que diagnostic « certain »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On traite une API « probable »</a:t>
            </a:r>
            <a:endParaRPr lang="fr-FR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4365625"/>
            <a:ext cx="3695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75138"/>
            <a:ext cx="29670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989013" y="6550025"/>
            <a:ext cx="1635125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err="1"/>
              <a:t>Herbrecht</a:t>
            </a:r>
            <a:r>
              <a:rPr lang="fr-FR" dirty="0"/>
              <a:t> JAC 2012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Les antifongiques c’est comme les antibiotiques</a:t>
            </a:r>
          </a:p>
          <a:p>
            <a:r>
              <a:rPr lang="fr-FR" smtClean="0"/>
              <a:t>Il faut tenir compte du:</a:t>
            </a:r>
          </a:p>
          <a:p>
            <a:pPr lvl="1"/>
            <a:r>
              <a:rPr lang="fr-FR" smtClean="0"/>
              <a:t>Du spectre</a:t>
            </a:r>
          </a:p>
          <a:p>
            <a:pPr lvl="1"/>
            <a:r>
              <a:rPr lang="fr-FR" smtClean="0"/>
              <a:t>De la diffusion et du PK/PD</a:t>
            </a:r>
          </a:p>
          <a:p>
            <a:pPr lvl="1"/>
            <a:r>
              <a:rPr lang="fr-FR" smtClean="0"/>
              <a:t>Des résistances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Quel antifongique ?</a:t>
            </a:r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Spectre des antifongiques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977815"/>
              </p:ext>
            </p:extLst>
          </p:nvPr>
        </p:nvGraphicFramePr>
        <p:xfrm>
          <a:off x="467544" y="2132856"/>
          <a:ext cx="8131742" cy="3713889"/>
        </p:xfrm>
        <a:graphic>
          <a:graphicData uri="http://schemas.openxmlformats.org/drawingml/2006/table">
            <a:tbl>
              <a:tblPr/>
              <a:tblGrid>
                <a:gridCol w="1728812"/>
                <a:gridCol w="998106"/>
                <a:gridCol w="688205"/>
                <a:gridCol w="688205"/>
                <a:gridCol w="525700"/>
                <a:gridCol w="777984"/>
                <a:gridCol w="834409"/>
                <a:gridCol w="872779"/>
                <a:gridCol w="1017542"/>
              </a:tblGrid>
              <a:tr h="36158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AFAA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Polyènes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Fluco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5FC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Itra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Vorico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Posaco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Isavuco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Candines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fumigatus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terreus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Fusarium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81277" marR="8127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apiospermum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prolificans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albicans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glabrata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0002" marR="90002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krusei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C. </a:t>
                      </a: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parapsilosis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Cryptococcus</a:t>
                      </a:r>
                      <a:endParaRPr kumimoji="0" lang="fr-F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LCR</a:t>
            </a:r>
          </a:p>
          <a:p>
            <a:pPr lvl="1"/>
            <a:r>
              <a:rPr lang="fr-FR" smtClean="0"/>
              <a:t>Bonne: fluco, vori, 5fc, AmB-L</a:t>
            </a:r>
          </a:p>
          <a:p>
            <a:pPr lvl="1"/>
            <a:r>
              <a:rPr lang="fr-FR" smtClean="0"/>
              <a:t>Médiocre: candine, AmB-D</a:t>
            </a:r>
          </a:p>
          <a:p>
            <a:r>
              <a:rPr lang="fr-FR" smtClean="0"/>
              <a:t>HD:</a:t>
            </a:r>
          </a:p>
          <a:p>
            <a:pPr lvl="1"/>
            <a:r>
              <a:rPr lang="fr-FR" smtClean="0"/>
              <a:t>Dialysables: fluco, 5fc</a:t>
            </a:r>
          </a:p>
          <a:p>
            <a:pPr lvl="1"/>
            <a:r>
              <a:rPr lang="fr-FR" smtClean="0"/>
              <a:t>Non dialysables: itra, vori, posa, AmB</a:t>
            </a:r>
          </a:p>
          <a:p>
            <a:pPr lvl="1"/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Diffusion et PK/PD</a:t>
            </a:r>
            <a:endParaRPr lang="fr-FR" dirty="0"/>
          </a:p>
        </p:txBody>
      </p:sp>
      <p:graphicFrame>
        <p:nvGraphicFramePr>
          <p:cNvPr id="4" name="Group 46"/>
          <p:cNvGraphicFramePr>
            <a:graphicFrameLocks noGrp="1"/>
          </p:cNvGraphicFramePr>
          <p:nvPr/>
        </p:nvGraphicFramePr>
        <p:xfrm>
          <a:off x="468313" y="4508500"/>
          <a:ext cx="8051800" cy="1828800"/>
        </p:xfrm>
        <a:graphic>
          <a:graphicData uri="http://schemas.openxmlformats.org/drawingml/2006/table">
            <a:tbl>
              <a:tblPr/>
              <a:tblGrid>
                <a:gridCol w="1524000"/>
                <a:gridCol w="1431925"/>
                <a:gridCol w="1671637"/>
                <a:gridCol w="1671638"/>
                <a:gridCol w="1752600"/>
              </a:tblGrid>
              <a:tr h="310411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Famille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Paramètre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Effet Post ATB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26620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Azolés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AUC/CMI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Oui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</a:t>
                      </a:r>
                      <a:r>
                        <a:rPr kumimoji="0" lang="fr-FR" altLang="fr-F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max</a:t>
                      </a: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/CMI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Oui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116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Flucytosine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T/CMI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Non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36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Polyènes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</a:t>
                      </a:r>
                      <a:r>
                        <a:rPr kumimoji="0" lang="fr-FR" altLang="fr-F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max</a:t>
                      </a: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/CMI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Oui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435600" y="6451600"/>
            <a:ext cx="2952750" cy="306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fr-FR" altLang="fr-FR" dirty="0" err="1"/>
              <a:t>Sinnollareddy</a:t>
            </a:r>
            <a:r>
              <a:rPr lang="fr-FR" altLang="fr-FR" dirty="0"/>
              <a:t> M, et al. IJAA </a:t>
            </a:r>
            <a:r>
              <a:rPr lang="fr-FR" altLang="fr-FR" dirty="0" smtClean="0"/>
              <a:t>2012</a:t>
            </a:r>
            <a:endParaRPr lang="fr-FR" alt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Essais randomisés contrôlés API prouvées/probables et survie à S12</a:t>
            </a:r>
          </a:p>
          <a:p>
            <a:pPr lvl="2"/>
            <a:r>
              <a:rPr lang="fr-FR" altLang="fr-FR" dirty="0" smtClean="0"/>
              <a:t>Voriconazole vs </a:t>
            </a:r>
            <a:r>
              <a:rPr lang="fr-FR" altLang="fr-FR" dirty="0" err="1" smtClean="0"/>
              <a:t>ampho</a:t>
            </a:r>
            <a:r>
              <a:rPr lang="fr-FR" altLang="fr-FR" dirty="0" smtClean="0"/>
              <a:t> B:		71 vs 58% S</a:t>
            </a:r>
          </a:p>
          <a:p>
            <a:pPr lvl="2"/>
            <a:r>
              <a:rPr lang="fr-FR" altLang="fr-FR" dirty="0" err="1" smtClean="0"/>
              <a:t>Ambisome</a:t>
            </a:r>
            <a:r>
              <a:rPr lang="fr-FR" altLang="fr-FR" dirty="0" smtClean="0"/>
              <a:t> 3 vs 10mg/kg:		72 vs 59% S</a:t>
            </a:r>
          </a:p>
          <a:p>
            <a:pPr lvl="2"/>
            <a:r>
              <a:rPr lang="fr-FR" altLang="fr-FR" dirty="0" err="1" smtClean="0"/>
              <a:t>Isavuconazole</a:t>
            </a:r>
            <a:r>
              <a:rPr lang="fr-FR" altLang="fr-FR" dirty="0" smtClean="0"/>
              <a:t> vs </a:t>
            </a:r>
            <a:r>
              <a:rPr lang="fr-FR" altLang="fr-FR" dirty="0" err="1" smtClean="0"/>
              <a:t>voriconazole</a:t>
            </a:r>
            <a:r>
              <a:rPr lang="fr-FR" altLang="fr-FR" dirty="0" smtClean="0"/>
              <a:t>:	70 vs 63% NS	</a:t>
            </a:r>
          </a:p>
          <a:p>
            <a:r>
              <a:rPr lang="fr-FR" altLang="fr-FR" dirty="0" smtClean="0"/>
              <a:t>Première ligne</a:t>
            </a:r>
          </a:p>
          <a:p>
            <a:pPr lvl="1"/>
            <a:r>
              <a:rPr lang="fr-FR" altLang="fr-FR" dirty="0" err="1" smtClean="0"/>
              <a:t>Vorico</a:t>
            </a:r>
            <a:r>
              <a:rPr lang="fr-FR" altLang="fr-FR" dirty="0" smtClean="0"/>
              <a:t> IV: 	</a:t>
            </a:r>
          </a:p>
          <a:p>
            <a:pPr lvl="1"/>
            <a:r>
              <a:rPr lang="fr-FR" altLang="fr-FR" dirty="0" err="1" smtClean="0"/>
              <a:t>Ambisome</a:t>
            </a:r>
            <a:r>
              <a:rPr lang="fr-FR" altLang="fr-FR" dirty="0" smtClean="0"/>
              <a:t>:</a:t>
            </a:r>
          </a:p>
          <a:p>
            <a:pPr lvl="1"/>
            <a:r>
              <a:rPr lang="fr-FR" altLang="fr-FR" dirty="0" err="1" smtClean="0"/>
              <a:t>Isavuconasole</a:t>
            </a:r>
            <a:r>
              <a:rPr lang="fr-FR" altLang="fr-FR" dirty="0" smtClean="0"/>
              <a:t> (AMM si </a:t>
            </a:r>
            <a:r>
              <a:rPr lang="fr-FR" altLang="fr-FR" dirty="0" err="1" smtClean="0"/>
              <a:t>ClCR</a:t>
            </a:r>
            <a:r>
              <a:rPr lang="fr-FR" altLang="fr-FR" dirty="0" smtClean="0"/>
              <a:t> &lt; 50 ml/mn), place à déterminer</a:t>
            </a:r>
          </a:p>
          <a:p>
            <a:r>
              <a:rPr lang="fr-FR" altLang="fr-FR" dirty="0" smtClean="0"/>
              <a:t>Comment choisir ?:</a:t>
            </a:r>
          </a:p>
          <a:p>
            <a:pPr lvl="1"/>
            <a:r>
              <a:rPr lang="fr-FR" altLang="fr-FR" dirty="0" smtClean="0"/>
              <a:t>Toxicités</a:t>
            </a:r>
          </a:p>
          <a:p>
            <a:pPr lvl="1"/>
            <a:r>
              <a:rPr lang="fr-FR" altLang="fr-FR" dirty="0" smtClean="0"/>
              <a:t>TT antérieurs</a:t>
            </a:r>
          </a:p>
          <a:p>
            <a:pPr lvl="1"/>
            <a:r>
              <a:rPr lang="fr-FR" altLang="fr-FR" dirty="0" smtClean="0"/>
              <a:t>Pathogène suspecté</a:t>
            </a:r>
          </a:p>
          <a:p>
            <a:pPr lvl="1"/>
            <a:endParaRPr lang="fr-FR" altLang="fr-FR" dirty="0" smtClean="0"/>
          </a:p>
        </p:txBody>
      </p:sp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Traitement curatif de l’API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7048" y="2708810"/>
            <a:ext cx="201850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dirty="0" err="1"/>
              <a:t>Cornely</a:t>
            </a:r>
            <a:r>
              <a:rPr lang="en-US" altLang="fr-FR" dirty="0"/>
              <a:t> CID 2007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16216" y="2233643"/>
            <a:ext cx="253146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altLang="fr-FR" dirty="0" err="1"/>
              <a:t>Herbrecht</a:t>
            </a:r>
            <a:r>
              <a:rPr lang="fr-FR" altLang="fr-FR" dirty="0"/>
              <a:t> NEJM </a:t>
            </a:r>
            <a:r>
              <a:rPr lang="fr-FR" altLang="fr-FR" dirty="0" smtClean="0"/>
              <a:t>2002</a:t>
            </a:r>
            <a:endParaRPr lang="fr-FR" altLang="fr-FR" dirty="0"/>
          </a:p>
        </p:txBody>
      </p:sp>
      <p:sp>
        <p:nvSpPr>
          <p:cNvPr id="10" name="Rectangle 9"/>
          <p:cNvSpPr/>
          <p:nvPr/>
        </p:nvSpPr>
        <p:spPr>
          <a:xfrm>
            <a:off x="6516216" y="3140968"/>
            <a:ext cx="24801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dirty="0" err="1"/>
              <a:t>Maertens</a:t>
            </a:r>
            <a:r>
              <a:rPr lang="en-US" altLang="fr-FR" dirty="0"/>
              <a:t> Lancet 2016</a:t>
            </a:r>
          </a:p>
        </p:txBody>
      </p:sp>
    </p:spTree>
    <p:extLst>
      <p:ext uri="{BB962C8B-B14F-4D97-AF65-F5344CB8AC3E}">
        <p14:creationId xmlns:p14="http://schemas.microsoft.com/office/powerpoint/2010/main" val="10808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 2016 aspergillose hématologie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0" y="1989137"/>
            <a:ext cx="4427984" cy="4017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2300" dirty="0"/>
              <a:t>1</a:t>
            </a:r>
            <a:r>
              <a:rPr lang="fr-FR" sz="2300" baseline="30000" dirty="0"/>
              <a:t>ère</a:t>
            </a:r>
            <a:r>
              <a:rPr lang="fr-FR" sz="2300" dirty="0"/>
              <a:t> </a:t>
            </a:r>
            <a:r>
              <a:rPr lang="fr-FR" sz="2300" dirty="0" smtClean="0"/>
              <a:t>ligne</a:t>
            </a:r>
            <a:endParaRPr lang="fr-FR" sz="2300" dirty="0"/>
          </a:p>
          <a:p>
            <a:pPr lvl="1"/>
            <a:r>
              <a:rPr lang="fr-FR" sz="2000" b="1" dirty="0">
                <a:solidFill>
                  <a:srgbClr val="0000FF"/>
                </a:solidFill>
              </a:rPr>
              <a:t>ECIL</a:t>
            </a:r>
            <a:endParaRPr lang="fr-FR" sz="2000" dirty="0"/>
          </a:p>
          <a:p>
            <a:pPr lvl="2"/>
            <a:r>
              <a:rPr lang="it-IT" sz="1800" dirty="0"/>
              <a:t>Voriconazole : </a:t>
            </a:r>
            <a:r>
              <a:rPr lang="it-IT" sz="1800" b="1" dirty="0">
                <a:solidFill>
                  <a:srgbClr val="FF0000"/>
                </a:solidFill>
              </a:rPr>
              <a:t>A I</a:t>
            </a:r>
          </a:p>
          <a:p>
            <a:pPr lvl="2"/>
            <a:r>
              <a:rPr lang="it-IT" sz="1800" dirty="0"/>
              <a:t>Isavuconazole: </a:t>
            </a:r>
            <a:r>
              <a:rPr lang="it-IT" sz="1800" b="1" dirty="0">
                <a:solidFill>
                  <a:srgbClr val="FF0000"/>
                </a:solidFill>
              </a:rPr>
              <a:t>A I</a:t>
            </a:r>
          </a:p>
          <a:p>
            <a:pPr lvl="2"/>
            <a:r>
              <a:rPr lang="it-IT" sz="1800" dirty="0"/>
              <a:t>LAmB : </a:t>
            </a:r>
            <a:r>
              <a:rPr lang="it-IT" sz="1800" b="1" dirty="0">
                <a:solidFill>
                  <a:srgbClr val="FF0000"/>
                </a:solidFill>
              </a:rPr>
              <a:t>B I</a:t>
            </a:r>
          </a:p>
          <a:p>
            <a:pPr lvl="2"/>
            <a:r>
              <a:rPr lang="it-IT" sz="1800" dirty="0"/>
              <a:t>Contre l'utilisation (</a:t>
            </a:r>
            <a:r>
              <a:rPr lang="it-IT" sz="1800" b="1" dirty="0">
                <a:solidFill>
                  <a:srgbClr val="FF0000"/>
                </a:solidFill>
              </a:rPr>
              <a:t>A I</a:t>
            </a:r>
            <a:r>
              <a:rPr lang="it-IT" sz="1800" dirty="0"/>
              <a:t>) : AMBd</a:t>
            </a:r>
          </a:p>
          <a:p>
            <a:pPr lvl="1"/>
            <a:r>
              <a:rPr lang="fr-FR" sz="2000" b="1" dirty="0" smtClean="0">
                <a:solidFill>
                  <a:srgbClr val="0000FF"/>
                </a:solidFill>
              </a:rPr>
              <a:t>IDSA</a:t>
            </a:r>
            <a:endParaRPr lang="fr-FR" sz="2000" b="1" dirty="0">
              <a:solidFill>
                <a:srgbClr val="0000FF"/>
              </a:solidFill>
            </a:endParaRPr>
          </a:p>
          <a:p>
            <a:pPr lvl="2"/>
            <a:r>
              <a:rPr lang="fr-FR" sz="1800" dirty="0"/>
              <a:t>Voriconazole : </a:t>
            </a:r>
            <a:r>
              <a:rPr lang="fr-FR" sz="1800" b="1" dirty="0" err="1">
                <a:solidFill>
                  <a:srgbClr val="FF0000"/>
                </a:solidFill>
              </a:rPr>
              <a:t>strong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R; high-QE</a:t>
            </a:r>
            <a:endParaRPr lang="fr-FR" sz="1800" b="1" dirty="0">
              <a:solidFill>
                <a:srgbClr val="FF0000"/>
              </a:solidFill>
            </a:endParaRPr>
          </a:p>
          <a:p>
            <a:pPr marL="630238" lvl="2" indent="0">
              <a:buNone/>
            </a:pPr>
            <a:r>
              <a:rPr lang="fr-FR" sz="1800" dirty="0"/>
              <a:t>Alternative:</a:t>
            </a:r>
          </a:p>
          <a:p>
            <a:pPr lvl="2"/>
            <a:r>
              <a:rPr lang="fr-FR" sz="1800" dirty="0"/>
              <a:t>LAMB : </a:t>
            </a:r>
            <a:r>
              <a:rPr lang="fr-FR" sz="1800" b="1" dirty="0" err="1">
                <a:solidFill>
                  <a:srgbClr val="FF0000"/>
                </a:solidFill>
              </a:rPr>
              <a:t>strong</a:t>
            </a:r>
            <a:r>
              <a:rPr lang="fr-FR" sz="1800" b="1" dirty="0">
                <a:solidFill>
                  <a:srgbClr val="FF0000"/>
                </a:solidFill>
              </a:rPr>
              <a:t> R; </a:t>
            </a:r>
            <a:r>
              <a:rPr lang="fr-FR" sz="1800" b="1" dirty="0" err="1" smtClean="0">
                <a:solidFill>
                  <a:srgbClr val="FF0000"/>
                </a:solidFill>
              </a:rPr>
              <a:t>moderate</a:t>
            </a:r>
            <a:r>
              <a:rPr lang="fr-FR" sz="1800" b="1" dirty="0" smtClean="0">
                <a:solidFill>
                  <a:srgbClr val="FF0000"/>
                </a:solidFill>
              </a:rPr>
              <a:t>-QE</a:t>
            </a:r>
            <a:endParaRPr lang="fr-FR" sz="1800" b="1" dirty="0">
              <a:solidFill>
                <a:srgbClr val="FF0000"/>
              </a:solidFill>
            </a:endParaRPr>
          </a:p>
          <a:p>
            <a:pPr lvl="2"/>
            <a:r>
              <a:rPr lang="fr-FR" sz="1800" dirty="0"/>
              <a:t>Isavuconazole: </a:t>
            </a:r>
            <a:r>
              <a:rPr lang="fr-FR" sz="1800" b="1" dirty="0" err="1">
                <a:solidFill>
                  <a:srgbClr val="FF0000"/>
                </a:solidFill>
              </a:rPr>
              <a:t>strong</a:t>
            </a:r>
            <a:r>
              <a:rPr lang="fr-FR" sz="1800" b="1" dirty="0">
                <a:solidFill>
                  <a:srgbClr val="FF0000"/>
                </a:solidFill>
              </a:rPr>
              <a:t> R; </a:t>
            </a:r>
            <a:r>
              <a:rPr lang="fr-FR" sz="1800" b="1" dirty="0" err="1" smtClean="0">
                <a:solidFill>
                  <a:srgbClr val="FF0000"/>
                </a:solidFill>
              </a:rPr>
              <a:t>moderate</a:t>
            </a:r>
            <a:r>
              <a:rPr lang="fr-FR" sz="1800" b="1" dirty="0" smtClean="0">
                <a:solidFill>
                  <a:srgbClr val="FF0000"/>
                </a:solidFill>
              </a:rPr>
              <a:t>-QE</a:t>
            </a:r>
            <a:endParaRPr lang="fr-FR" sz="1800" b="1" dirty="0">
              <a:solidFill>
                <a:srgbClr val="FF0000"/>
              </a:solidFill>
            </a:endParaRPr>
          </a:p>
          <a:p>
            <a:pPr lvl="1"/>
            <a:endParaRPr lang="fr-FR" sz="2000" dirty="0"/>
          </a:p>
          <a:p>
            <a:endParaRPr lang="fr-FR" sz="2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4499992" y="1989137"/>
            <a:ext cx="4038600" cy="4017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300" dirty="0" smtClean="0"/>
              <a:t>Sauvetage</a:t>
            </a:r>
          </a:p>
          <a:p>
            <a:pPr lvl="1"/>
            <a:r>
              <a:rPr lang="fr-FR" sz="2000" b="1" dirty="0">
                <a:solidFill>
                  <a:srgbClr val="0000FF"/>
                </a:solidFill>
              </a:rPr>
              <a:t>ECIL</a:t>
            </a:r>
            <a:endParaRPr lang="fr-FR" dirty="0"/>
          </a:p>
          <a:p>
            <a:pPr lvl="2"/>
            <a:r>
              <a:rPr lang="it-IT" sz="1800" dirty="0"/>
              <a:t>LAMB, ABLC, caspofungine, posaconazole, voriconazole ou association : </a:t>
            </a:r>
            <a:r>
              <a:rPr lang="it-IT" sz="1800" b="1" dirty="0">
                <a:solidFill>
                  <a:srgbClr val="FF0000"/>
                </a:solidFill>
              </a:rPr>
              <a:t>B II</a:t>
            </a:r>
          </a:p>
          <a:p>
            <a:pPr lvl="1"/>
            <a:r>
              <a:rPr lang="fr-FR" sz="2000" b="1" dirty="0" smtClean="0">
                <a:solidFill>
                  <a:srgbClr val="0000FF"/>
                </a:solidFill>
              </a:rPr>
              <a:t>IDSA</a:t>
            </a:r>
            <a:endParaRPr lang="fr-FR" sz="2000" b="1" dirty="0">
              <a:solidFill>
                <a:srgbClr val="0000FF"/>
              </a:solidFill>
            </a:endParaRPr>
          </a:p>
          <a:p>
            <a:pPr lvl="2"/>
            <a:r>
              <a:rPr lang="fr-FR" sz="1800" dirty="0"/>
              <a:t>LFAMB, </a:t>
            </a:r>
            <a:r>
              <a:rPr lang="fr-FR" sz="1800" dirty="0" err="1" smtClean="0"/>
              <a:t>micafungine</a:t>
            </a:r>
            <a:r>
              <a:rPr lang="fr-FR" sz="1800" dirty="0" smtClean="0"/>
              <a:t>, </a:t>
            </a:r>
            <a:r>
              <a:rPr lang="fr-FR" sz="1800" dirty="0" err="1" smtClean="0"/>
              <a:t>caspofungine</a:t>
            </a:r>
            <a:r>
              <a:rPr lang="fr-FR" sz="1800" dirty="0"/>
              <a:t>, </a:t>
            </a:r>
            <a:r>
              <a:rPr lang="fr-FR" sz="1800" dirty="0" err="1"/>
              <a:t>posaconazole</a:t>
            </a:r>
            <a:r>
              <a:rPr lang="fr-FR" sz="1800" dirty="0"/>
              <a:t>, </a:t>
            </a:r>
            <a:r>
              <a:rPr lang="fr-FR" sz="1800" dirty="0" err="1" smtClean="0"/>
              <a:t>iItraconazole</a:t>
            </a:r>
            <a:r>
              <a:rPr lang="fr-FR" sz="1800" dirty="0" smtClean="0"/>
              <a:t>: </a:t>
            </a:r>
            <a:r>
              <a:rPr lang="fr-FR" sz="1800" b="1" dirty="0" err="1">
                <a:solidFill>
                  <a:srgbClr val="FF0000"/>
                </a:solidFill>
              </a:rPr>
              <a:t>strong</a:t>
            </a:r>
            <a:r>
              <a:rPr lang="fr-FR" sz="1800" b="1" dirty="0">
                <a:solidFill>
                  <a:srgbClr val="FF0000"/>
                </a:solidFill>
              </a:rPr>
              <a:t> R; </a:t>
            </a:r>
            <a:r>
              <a:rPr lang="fr-FR" sz="1800" b="1" dirty="0" err="1" smtClean="0">
                <a:solidFill>
                  <a:srgbClr val="FF0000"/>
                </a:solidFill>
              </a:rPr>
              <a:t>moderate</a:t>
            </a:r>
            <a:r>
              <a:rPr lang="fr-FR" sz="1800" b="1" dirty="0" smtClean="0">
                <a:solidFill>
                  <a:srgbClr val="FF0000"/>
                </a:solidFill>
              </a:rPr>
              <a:t>-QE</a:t>
            </a:r>
            <a:endParaRPr lang="fr-FR" sz="1800" b="1" dirty="0">
              <a:solidFill>
                <a:srgbClr val="FF0000"/>
              </a:solidFill>
            </a:endParaRPr>
          </a:p>
          <a:p>
            <a:pPr lvl="2"/>
            <a:r>
              <a:rPr lang="fr-FR" sz="1800" dirty="0" smtClean="0"/>
              <a:t>Associations: </a:t>
            </a:r>
            <a:r>
              <a:rPr lang="fr-FR" sz="1800" b="1" dirty="0" err="1">
                <a:solidFill>
                  <a:srgbClr val="FF0000"/>
                </a:solidFill>
              </a:rPr>
              <a:t>weak</a:t>
            </a:r>
            <a:r>
              <a:rPr lang="fr-FR" sz="1800" b="1" dirty="0">
                <a:solidFill>
                  <a:srgbClr val="FF0000"/>
                </a:solidFill>
              </a:rPr>
              <a:t> R; </a:t>
            </a:r>
            <a:r>
              <a:rPr lang="fr-FR" sz="1800" b="1" dirty="0" err="1" smtClean="0">
                <a:solidFill>
                  <a:srgbClr val="FF0000"/>
                </a:solidFill>
              </a:rPr>
              <a:t>moderate</a:t>
            </a:r>
            <a:r>
              <a:rPr lang="fr-FR" sz="1800" b="1" dirty="0" smtClean="0">
                <a:solidFill>
                  <a:srgbClr val="FF0000"/>
                </a:solidFill>
              </a:rPr>
              <a:t>-QE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395537" y="6092563"/>
            <a:ext cx="288032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 baseline="0"/>
            </a:lvl1pPr>
          </a:lstStyle>
          <a:p>
            <a:r>
              <a:rPr lang="fr-FR" altLang="fr-FR" dirty="0"/>
              <a:t>Patterson CID 2016</a:t>
            </a:r>
          </a:p>
          <a:p>
            <a:r>
              <a:rPr lang="fr-FR" altLang="fr-FR" dirty="0"/>
              <a:t>Tissot </a:t>
            </a:r>
            <a:r>
              <a:rPr lang="fr-FR" altLang="fr-FR" dirty="0" err="1"/>
              <a:t>Haematologica</a:t>
            </a:r>
            <a:r>
              <a:rPr lang="fr-FR" altLang="fr-FR"/>
              <a:t> </a:t>
            </a:r>
            <a:r>
              <a:rPr lang="fr-FR" altLang="fr-FR" smtClean="0"/>
              <a:t>2017 </a:t>
            </a:r>
            <a:endParaRPr lang="fr-FR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4" y="6092563"/>
            <a:ext cx="3564904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Durée mal définie: variable selon évolution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IDSA: 6-12 </a:t>
            </a:r>
            <a:r>
              <a:rPr lang="fr-FR" dirty="0" err="1" smtClean="0"/>
              <a:t>sem</a:t>
            </a:r>
            <a:r>
              <a:rPr lang="fr-FR" dirty="0" smtClean="0"/>
              <a:t> minimum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9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113" y="3573463"/>
            <a:ext cx="532288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5122863" cy="4090987"/>
          </a:xfrm>
        </p:spPr>
        <p:txBody>
          <a:bodyPr/>
          <a:lstStyle/>
          <a:p>
            <a:r>
              <a:rPr lang="fr-FR" sz="2400" smtClean="0"/>
              <a:t>67 API</a:t>
            </a:r>
          </a:p>
          <a:p>
            <a:pPr lvl="1"/>
            <a:r>
              <a:rPr lang="fr-FR" sz="2000" smtClean="0"/>
              <a:t>Réanimation hôpital St-Louis 1988-2011</a:t>
            </a:r>
          </a:p>
          <a:p>
            <a:pPr lvl="1"/>
            <a:r>
              <a:rPr lang="fr-FR" sz="2000" smtClean="0"/>
              <a:t>Neutropénie (73%), allogreffe (21%) et/ou CTCD (34%). </a:t>
            </a:r>
          </a:p>
          <a:p>
            <a:r>
              <a:rPr lang="fr-FR" sz="2400" smtClean="0"/>
              <a:t>Mortalité globale: 67%</a:t>
            </a:r>
          </a:p>
          <a:p>
            <a:pPr lvl="1"/>
            <a:r>
              <a:rPr lang="fr-FR" sz="2000" smtClean="0"/>
              <a:t>Abaissée si voriconazole</a:t>
            </a:r>
          </a:p>
          <a:p>
            <a:pPr lvl="1"/>
            <a:r>
              <a:rPr lang="fr-FR" sz="2000" smtClean="0"/>
              <a:t>Augmentée si co-infection</a:t>
            </a:r>
          </a:p>
          <a:p>
            <a:pPr lvl="1"/>
            <a:r>
              <a:rPr lang="fr-FR" sz="2000" smtClean="0"/>
              <a:t>Augmentée si VM</a:t>
            </a:r>
          </a:p>
          <a:p>
            <a:endParaRPr lang="fr-FR" sz="2400" smtClean="0"/>
          </a:p>
        </p:txBody>
      </p:sp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mtClean="0"/>
              <a:t>Devenir des aspergilloses invasives ventilées en réanimation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233362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>
                <a:latin typeface="Calibri" pitchFamily="34" charset="0"/>
                <a:cs typeface="Calibri" pitchFamily="34" charset="0"/>
              </a:rPr>
              <a:t>Burghi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dirty="0" err="1">
                <a:latin typeface="Calibri" pitchFamily="34" charset="0"/>
                <a:cs typeface="Calibri" pitchFamily="34" charset="0"/>
              </a:rPr>
              <a:t>Intens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 Care Med 2011</a:t>
            </a:r>
            <a:endParaRPr lang="fr-F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1484313"/>
            <a:ext cx="3524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995738" y="3573463"/>
            <a:ext cx="2889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3"/>
          <a:srcRect b="18959"/>
          <a:stretch>
            <a:fillRect/>
          </a:stretch>
        </p:blipFill>
        <p:spPr bwMode="auto">
          <a:xfrm>
            <a:off x="153988" y="1484313"/>
            <a:ext cx="74898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6172200" y="3779838"/>
            <a:ext cx="2871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400" b="1" u="sng">
                <a:solidFill>
                  <a:srgbClr val="FF0000"/>
                </a:solidFill>
                <a:latin typeface="Times New Roman" pitchFamily="18" charset="0"/>
              </a:rPr>
              <a:t>Grrr-OH, 1990-2011</a:t>
            </a:r>
            <a:endParaRPr lang="fr-FR" altLang="fr-FR" sz="2400"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00788" y="6523038"/>
            <a:ext cx="266700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r-FR" dirty="0" err="1"/>
              <a:t>Azoulay</a:t>
            </a:r>
            <a:r>
              <a:rPr lang="fr-FR" dirty="0"/>
              <a:t> ICM 2014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8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Devenir des hémopathies avec SDRA</a:t>
            </a:r>
            <a:br>
              <a:rPr lang="fr-FR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7729348" cy="170724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32139"/>
                <a:gridCol w="1179513"/>
                <a:gridCol w="1863471"/>
                <a:gridCol w="1231900"/>
                <a:gridCol w="8223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 n </a:t>
                      </a:r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(%).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N=1004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Survivants (N=364)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DC (N=640)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P *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2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Infection pulmonaire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662 (65.9%)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281 (77.2%)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381 (59.5%)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&lt;0.0001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SDRA secondaire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225 (22.4%)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  55 (15.1%)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170 (26.6%)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&lt;0.0001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Infection fongique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293 (30.7%)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  83 (23.2%)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 210 (35.1%)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Pneumocystose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  64 (6.4%)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  30 (8.2%)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  34 (5.3%)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Inconnu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</a:rPr>
                        <a:t>  41 (5.7%)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  12 (4.5%)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  29 (6.4%)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Etiologies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00788" y="6523038"/>
            <a:ext cx="266700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r-FR" dirty="0" err="1"/>
              <a:t>Azoulay</a:t>
            </a:r>
            <a:r>
              <a:rPr lang="fr-FR" dirty="0"/>
              <a:t> ICM 2014</a:t>
            </a:r>
          </a:p>
        </p:txBody>
      </p:sp>
      <p:pic>
        <p:nvPicPr>
          <p:cNvPr id="522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00" y="4471988"/>
            <a:ext cx="28702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967038" y="3995738"/>
            <a:ext cx="33115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Baisse de mortalité 1990-2011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400" dirty="0" smtClean="0"/>
              <a:t>Population très hétérogène</a:t>
            </a:r>
          </a:p>
          <a:p>
            <a:pPr lvl="1"/>
            <a:r>
              <a:rPr lang="fr-FR" sz="2000" dirty="0" smtClean="0"/>
              <a:t>Déficit immunitaire: neutrophiles, lymphocytes, </a:t>
            </a:r>
            <a:r>
              <a:rPr lang="fr-FR" sz="2000" dirty="0" err="1" smtClean="0"/>
              <a:t>Ig</a:t>
            </a:r>
            <a:r>
              <a:rPr lang="fr-FR" sz="2000" dirty="0" smtClean="0"/>
              <a:t>, etc….</a:t>
            </a:r>
          </a:p>
          <a:p>
            <a:pPr lvl="1"/>
            <a:r>
              <a:rPr lang="fr-FR" sz="2000" dirty="0" smtClean="0"/>
              <a:t>Exposition au risque (secteur protégé, domicile….)</a:t>
            </a:r>
          </a:p>
          <a:p>
            <a:r>
              <a:rPr lang="fr-FR" sz="2400" dirty="0" smtClean="0"/>
              <a:t>Atteinte pulmonaire fréquente </a:t>
            </a:r>
          </a:p>
          <a:p>
            <a:r>
              <a:rPr lang="fr-FR" sz="2400" dirty="0" smtClean="0"/>
              <a:t>Multiplicité des causes d’atteinte pulmonaire</a:t>
            </a:r>
          </a:p>
          <a:p>
            <a:pPr lvl="1"/>
            <a:r>
              <a:rPr lang="fr-FR" sz="2000" dirty="0" smtClean="0"/>
              <a:t>Etiologies: fréquence variable selon type ID</a:t>
            </a:r>
          </a:p>
          <a:p>
            <a:pPr lvl="1"/>
            <a:r>
              <a:rPr lang="fr-FR" sz="2000" dirty="0" smtClean="0"/>
              <a:t>Co infections</a:t>
            </a:r>
          </a:p>
          <a:p>
            <a:pPr lvl="1"/>
            <a:r>
              <a:rPr lang="fr-FR" sz="2000" dirty="0" smtClean="0"/>
              <a:t>Causes non infectieuses: EP, hémorragie alvéolaire, OAP, tumorales….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Poumon et immunodépression</a:t>
            </a:r>
            <a:endParaRPr lang="fr-FR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4897438"/>
            <a:ext cx="66690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Determinants of hospital mortality</a:t>
            </a:r>
            <a:endParaRPr lang="fr-FR" alt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39750" y="1844675"/>
          <a:ext cx="6005077" cy="4381091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268903"/>
                <a:gridCol w="696899"/>
                <a:gridCol w="296411"/>
                <a:gridCol w="917568"/>
                <a:gridCol w="825296"/>
              </a:tblGrid>
              <a:tr h="24339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1800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95%CI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Solid tumor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(0.34-0.77)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Need for emergency surgery 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(0.35-1.05)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Allogeneic BMT/HSCT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(1.07-2.71)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 err="1">
                          <a:effectLst/>
                          <a:latin typeface="Calibri" panose="020F0502020204030204" pitchFamily="34" charset="0"/>
                        </a:rPr>
                        <a:t>mSOFA</a:t>
                      </a: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 (per point)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(1.06-1.16)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Cause of respiratory involvement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No definite diagnosis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(Reference)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Primary ARDS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(0.20-0.88)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Secondary ARDS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(0.41-2.01)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Invasive fungal infection</a:t>
                      </a:r>
                      <a:endParaRPr lang="fr-FR" sz="1800" b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(1.25-2.37)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</a:tr>
              <a:tr h="243394">
                <a:tc gridSpan="5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Ventilation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NIV 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(Reference)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NIV failure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(1.80-4.79)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Endotracheal MV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3.24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(2.02-5.24)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 gridSpan="5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ARDS severity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Mild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(Reference)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>
                          <a:effectLst/>
                          <a:latin typeface="Calibri" panose="020F0502020204030204" pitchFamily="34" charset="0"/>
                        </a:rPr>
                        <a:t>(0.88-1.78)</a:t>
                      </a:r>
                      <a:endParaRPr lang="fr-FR" sz="18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2433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Severe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(1.10-2.36)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endParaRPr lang="fr-FR" sz="18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300788" y="6523038"/>
            <a:ext cx="266700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r-FR" dirty="0" err="1"/>
              <a:t>Azoulay</a:t>
            </a:r>
            <a:r>
              <a:rPr lang="fr-FR" dirty="0"/>
              <a:t> ICM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49500"/>
            <a:ext cx="48974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Espace réservé du contenu 4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865187"/>
          </a:xfrm>
        </p:spPr>
        <p:txBody>
          <a:bodyPr/>
          <a:lstStyle/>
          <a:p>
            <a:r>
              <a:rPr lang="fr-FR" smtClean="0"/>
              <a:t>Facteurs de risque de mortalité en multivarié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sz="3600" smtClean="0"/>
              <a:t>Mortalité des hémopathies malignes en réanimation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611188" y="4149725"/>
            <a:ext cx="5040312" cy="2159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188" y="4508500"/>
            <a:ext cx="5040312" cy="2159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92138" y="5934075"/>
            <a:ext cx="194310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fr-FR" altLang="fr-FR" dirty="0" err="1"/>
              <a:t>Azoulay</a:t>
            </a:r>
            <a:r>
              <a:rPr lang="fr-FR" altLang="fr-FR" dirty="0"/>
              <a:t> et al, </a:t>
            </a:r>
            <a:r>
              <a:rPr lang="fr-FR" altLang="fr-FR" dirty="0" smtClean="0"/>
              <a:t>JCO 2013</a:t>
            </a:r>
          </a:p>
        </p:txBody>
      </p:sp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5487988"/>
            <a:ext cx="44354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875463" y="4738688"/>
            <a:ext cx="1944687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fr-FR" altLang="fr-FR" dirty="0" err="1" smtClean="0"/>
              <a:t>Mokartet</a:t>
            </a:r>
            <a:r>
              <a:rPr lang="fr-FR" altLang="fr-FR" dirty="0" smtClean="0"/>
              <a:t> </a:t>
            </a:r>
            <a:r>
              <a:rPr lang="fr-FR" altLang="fr-FR" dirty="0"/>
              <a:t>al, </a:t>
            </a:r>
            <a:r>
              <a:rPr lang="fr-FR" altLang="fr-FR" dirty="0" smtClean="0"/>
              <a:t>ICM 2015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contenu 4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865187"/>
          </a:xfrm>
        </p:spPr>
        <p:txBody>
          <a:bodyPr/>
          <a:lstStyle/>
          <a:p>
            <a:r>
              <a:rPr lang="fr-FR" smtClean="0"/>
              <a:t>Amélioration du pronostic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sz="3600" smtClean="0"/>
              <a:t>Mortalité des hémopathies malignes en réanimation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5508625" y="6249988"/>
            <a:ext cx="287972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fr-FR" altLang="fr-FR" dirty="0" err="1"/>
              <a:t>Azoulay</a:t>
            </a:r>
            <a:r>
              <a:rPr lang="fr-FR" altLang="fr-FR" dirty="0"/>
              <a:t> et al</a:t>
            </a:r>
            <a:r>
              <a:rPr lang="fr-FR" altLang="fr-FR" dirty="0" smtClean="0"/>
              <a:t>, Blood </a:t>
            </a:r>
            <a:r>
              <a:rPr lang="fr-FR" altLang="fr-FR" dirty="0" err="1" smtClean="0"/>
              <a:t>reviews</a:t>
            </a:r>
            <a:r>
              <a:rPr lang="fr-FR" altLang="fr-FR" dirty="0" smtClean="0"/>
              <a:t> 2015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92375"/>
            <a:ext cx="55054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fait on du VRS+ dans le LBA d’un </a:t>
            </a:r>
            <a:r>
              <a:rPr lang="fr-FR" dirty="0" err="1" smtClean="0"/>
              <a:t>allogreffé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57346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190500"/>
            <a:ext cx="46132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86175"/>
            <a:ext cx="4484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3800" smtClean="0"/>
              <a:t>VRS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smtClean="0"/>
              <a:t>Etude rétrospective 280 VRS 1996-2009</a:t>
            </a:r>
          </a:p>
          <a:p>
            <a:pPr lvl="1"/>
            <a:r>
              <a:rPr lang="fr-FR" smtClean="0"/>
              <a:t>29% pneumonies</a:t>
            </a:r>
          </a:p>
          <a:p>
            <a:pPr lvl="1"/>
            <a:r>
              <a:rPr lang="fr-FR" smtClean="0"/>
              <a:t>16% DC dans les 3 mois</a:t>
            </a:r>
          </a:p>
          <a:p>
            <a:pPr lvl="1"/>
            <a:r>
              <a:rPr lang="fr-FR" smtClean="0"/>
              <a:t>Ribavirine: principal réducteur de mortalité en MV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013" y="6375400"/>
            <a:ext cx="2549525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Shah et al. JAC 2013;68:1872-80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05263"/>
            <a:ext cx="2762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3749675"/>
            <a:ext cx="2762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Virus respiratoires: recommandations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Rechercher virus respiratoires si symptomes infection VRS ou VRI chez allogreffés ou candidats à la greffe </a:t>
            </a:r>
            <a:r>
              <a:rPr lang="fr-FR" b="1" smtClean="0">
                <a:solidFill>
                  <a:srgbClr val="FF0000"/>
                </a:solidFill>
              </a:rPr>
              <a:t>AII</a:t>
            </a:r>
          </a:p>
          <a:p>
            <a:pPr>
              <a:lnSpc>
                <a:spcPct val="90000"/>
              </a:lnSpc>
            </a:pPr>
            <a:r>
              <a:rPr lang="fr-FR" smtClean="0"/>
              <a:t>De préférence  </a:t>
            </a:r>
            <a:r>
              <a:rPr lang="fr-FR" b="1" smtClean="0">
                <a:solidFill>
                  <a:srgbClr val="FF0000"/>
                </a:solidFill>
              </a:rPr>
              <a:t>BII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smtClean="0"/>
              <a:t>écouvillons pour VRS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smtClean="0"/>
              <a:t>LBA (à la limite aspiration trachéale) pour VRI</a:t>
            </a:r>
          </a:p>
          <a:p>
            <a:pPr>
              <a:lnSpc>
                <a:spcPct val="90000"/>
              </a:lnSpc>
            </a:pPr>
            <a:r>
              <a:rPr lang="fr-FR" smtClean="0"/>
              <a:t>Tester pour Grippe A et B, VRS, parainfluenza </a:t>
            </a:r>
            <a:r>
              <a:rPr lang="fr-FR" b="1" smtClean="0">
                <a:solidFill>
                  <a:srgbClr val="FF0000"/>
                </a:solidFill>
              </a:rPr>
              <a:t>AII</a:t>
            </a:r>
          </a:p>
          <a:p>
            <a:pPr>
              <a:lnSpc>
                <a:spcPct val="90000"/>
              </a:lnSpc>
            </a:pPr>
            <a:r>
              <a:rPr lang="fr-FR" smtClean="0"/>
              <a:t>Autres virus: selon exposition, épidémio locale ou 1</a:t>
            </a:r>
            <a:r>
              <a:rPr lang="fr-FR" baseline="30000" smtClean="0"/>
              <a:t>ère</a:t>
            </a:r>
            <a:r>
              <a:rPr lang="fr-FR" smtClean="0"/>
              <a:t> ligne négative </a:t>
            </a:r>
            <a:r>
              <a:rPr lang="fr-FR" b="1" smtClean="0">
                <a:solidFill>
                  <a:srgbClr val="FF0000"/>
                </a:solidFill>
              </a:rPr>
              <a:t>BIII</a:t>
            </a:r>
          </a:p>
          <a:p>
            <a:pPr>
              <a:lnSpc>
                <a:spcPct val="90000"/>
              </a:lnSpc>
            </a:pPr>
            <a:r>
              <a:rPr lang="fr-FR" smtClean="0"/>
              <a:t>Si VRI discuter LBA, voire biopsie pulmonaire </a:t>
            </a:r>
            <a:r>
              <a:rPr lang="fr-FR" b="1" smtClean="0">
                <a:solidFill>
                  <a:srgbClr val="FF0000"/>
                </a:solidFill>
              </a:rPr>
              <a:t>BII</a:t>
            </a:r>
          </a:p>
          <a:p>
            <a:pPr>
              <a:lnSpc>
                <a:spcPct val="90000"/>
              </a:lnSpc>
            </a:pPr>
            <a:endParaRPr lang="fr-FR" smtClean="0"/>
          </a:p>
        </p:txBody>
      </p:sp>
      <p:sp>
        <p:nvSpPr>
          <p:cNvPr id="5" name="ZoneTexte 4"/>
          <p:cNvSpPr txBox="1"/>
          <p:nvPr/>
        </p:nvSpPr>
        <p:spPr>
          <a:xfrm>
            <a:off x="4716463" y="5589588"/>
            <a:ext cx="2351087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Hirsch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et al. CID  2013 (ECIL4)</a:t>
            </a:r>
          </a:p>
        </p:txBody>
      </p:sp>
      <p:sp>
        <p:nvSpPr>
          <p:cNvPr id="2" name="Rectangle 1"/>
          <p:cNvSpPr/>
          <p:nvPr/>
        </p:nvSpPr>
        <p:spPr>
          <a:xfrm>
            <a:off x="836613" y="6021388"/>
            <a:ext cx="77597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  <a:latin typeface="Calibri" pitchFamily="34" charset="0"/>
              </a:rPr>
              <a:t>Rhino, </a:t>
            </a:r>
            <a:r>
              <a:rPr lang="fr-FR" sz="2000" dirty="0" err="1">
                <a:solidFill>
                  <a:prstClr val="black"/>
                </a:solidFill>
                <a:latin typeface="Calibri" pitchFamily="34" charset="0"/>
              </a:rPr>
              <a:t>metapneumo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</a:rPr>
              <a:t>, corona, </a:t>
            </a:r>
            <a:r>
              <a:rPr lang="fr-FR" sz="2000" dirty="0" err="1">
                <a:solidFill>
                  <a:prstClr val="black"/>
                </a:solidFill>
                <a:latin typeface="Calibri" pitchFamily="34" charset="0"/>
              </a:rPr>
              <a:t>parainfluenza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Calibri" pitchFamily="34" charset="0"/>
              </a:rPr>
              <a:t>entero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Calibri" pitchFamily="34" charset="0"/>
              </a:rPr>
              <a:t>polyoma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Calibri" pitchFamily="34" charset="0"/>
              </a:rPr>
              <a:t>boca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</a:rPr>
              <a:t>  etc…</a:t>
            </a:r>
            <a:endParaRPr lang="fr-FR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Résultats tous LBA 2012/2013</a:t>
            </a:r>
          </a:p>
          <a:p>
            <a:pPr lvl="1"/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Virus respiratoires et </a:t>
            </a:r>
            <a:r>
              <a:rPr lang="fr-FR" dirty="0" smtClean="0"/>
              <a:t>hématologie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16013" y="2420938"/>
          <a:ext cx="497903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61"/>
                <a:gridCol w="1227455"/>
                <a:gridCol w="2149920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Allogreffe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Autres hémopathies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124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Positifs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32 (26,6%)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6 (20%)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Rhinovirus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VRS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Grippe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Parainfluenzae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Coronavirus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Bocavirus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Adenovirus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16463" y="6237288"/>
            <a:ext cx="2884487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Dr Ph Ramon, données non publiées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VRS: recommandations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Traitement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Pas d’études de bonne qualité</a:t>
            </a:r>
          </a:p>
          <a:p>
            <a:pPr>
              <a:lnSpc>
                <a:spcPct val="90000"/>
              </a:lnSpc>
            </a:pPr>
            <a:r>
              <a:rPr lang="fr-FR" smtClean="0"/>
              <a:t>Ribavirine: </a:t>
            </a:r>
          </a:p>
          <a:p>
            <a:pPr lvl="2">
              <a:lnSpc>
                <a:spcPct val="90000"/>
              </a:lnSpc>
            </a:pPr>
            <a:r>
              <a:rPr lang="fr-FR" smtClean="0"/>
              <a:t>Aérosols 2g en 2h / 8 h ou 6g en 18 h/j 7–10 j (</a:t>
            </a:r>
            <a:r>
              <a:rPr lang="fr-FR" b="1" smtClean="0">
                <a:solidFill>
                  <a:srgbClr val="FF0000"/>
                </a:solidFill>
              </a:rPr>
              <a:t>BII</a:t>
            </a:r>
            <a:r>
              <a:rPr lang="fr-FR" smtClean="0"/>
              <a:t>).</a:t>
            </a:r>
          </a:p>
          <a:p>
            <a:pPr lvl="2">
              <a:lnSpc>
                <a:spcPct val="90000"/>
              </a:lnSpc>
            </a:pPr>
            <a:r>
              <a:rPr lang="fr-FR" smtClean="0"/>
              <a:t>PO</a:t>
            </a:r>
            <a:r>
              <a:rPr lang="fr-FR" b="1" smtClean="0">
                <a:solidFill>
                  <a:srgbClr val="FF0000"/>
                </a:solidFill>
              </a:rPr>
              <a:t> BIII</a:t>
            </a:r>
            <a:r>
              <a:rPr lang="fr-FR" smtClean="0"/>
              <a:t> ou IV si voie PO impossible : 10-30 mg/kg/j en 3 prises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Si infection VRI, association possible à  IG</a:t>
            </a:r>
          </a:p>
          <a:p>
            <a:pPr>
              <a:lnSpc>
                <a:spcPct val="90000"/>
              </a:lnSpc>
            </a:pPr>
            <a:r>
              <a:rPr lang="fr-FR" smtClean="0"/>
              <a:t>Schéma progressif ribavirine systémique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J1: dose de charge 600 mg puis 200 mg/8h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J2: 400 mg/8h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J3: 10 mg/kg/8h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16463" y="5589588"/>
            <a:ext cx="3179762" cy="5238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Gueller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et al. TID 2013;15:435-440</a:t>
            </a:r>
          </a:p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Hirsch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et al. CID  2013;56:258–66 (ECIL4)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fait on du VRS+ dans le LBA ?</a:t>
            </a:r>
            <a:endParaRPr lang="fr-FR" dirty="0"/>
          </a:p>
        </p:txBody>
      </p:sp>
      <p:sp>
        <p:nvSpPr>
          <p:cNvPr id="6349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En dehors de l’allogreffe (ou il faut vraiment), on ne sait pas s’il faut traiter ou pas</a:t>
            </a:r>
          </a:p>
          <a:p>
            <a:pPr lvl="1"/>
            <a:r>
              <a:rPr lang="fr-FR" smtClean="0"/>
              <a:t>Plutôt non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4375150"/>
            <a:ext cx="2636837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ZoneTexte 3"/>
          <p:cNvSpPr txBox="1">
            <a:spLocks noChangeArrowheads="1"/>
          </p:cNvSpPr>
          <p:nvPr/>
        </p:nvSpPr>
        <p:spPr bwMode="auto">
          <a:xfrm>
            <a:off x="971550" y="3429000"/>
            <a:ext cx="720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Un exemple chez un allogreffé,</a:t>
            </a:r>
          </a:p>
          <a:p>
            <a:r>
              <a:rPr lang="fr-FR"/>
              <a:t>Seul pathogène sur le LBA. Mis sous ribavirine.</a:t>
            </a:r>
          </a:p>
          <a:p>
            <a:r>
              <a:rPr lang="fr-FR"/>
              <a:t>9/4			14/4				29/4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437063"/>
            <a:ext cx="28336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4437063"/>
            <a:ext cx="30575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54864" tIns="91440"/>
          <a:lstStyle/>
          <a:p>
            <a:pPr marL="438150" indent="-319088" eaLnBrk="1" hangingPunct="1">
              <a:lnSpc>
                <a:spcPct val="80000"/>
              </a:lnSpc>
            </a:pPr>
            <a:r>
              <a:rPr lang="fr-FR" sz="2000" dirty="0"/>
              <a:t>Traitements immunosuppresseurs (IS) :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 smtClean="0"/>
              <a:t>Nombreuses </a:t>
            </a:r>
            <a:r>
              <a:rPr lang="fr-FR" sz="1600" dirty="0"/>
              <a:t>incertitudes ++++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/>
              <a:t>Risque  variable: CTCD, anti TNF, anti CD20, autres biothérapies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/>
              <a:t>Retour à un risque « normal » 3 mois min après arrêt des IS (parfois plus)</a:t>
            </a:r>
          </a:p>
          <a:p>
            <a:pPr marL="438150" indent="-319088" eaLnBrk="1" hangingPunct="1">
              <a:lnSpc>
                <a:spcPct val="80000"/>
              </a:lnSpc>
            </a:pPr>
            <a:r>
              <a:rPr lang="fr-FR" sz="2000" dirty="0" smtClean="0"/>
              <a:t>Greffe d’organe solide :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 smtClean="0"/>
              <a:t>Majeur dans les 6-12 mois suivant la greffe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 smtClean="0"/>
              <a:t>Persistant à vie car traitement IS</a:t>
            </a:r>
          </a:p>
          <a:p>
            <a:pPr marL="438150" indent="-319088" eaLnBrk="1" hangingPunct="1">
              <a:lnSpc>
                <a:spcPct val="80000"/>
              </a:lnSpc>
            </a:pPr>
            <a:r>
              <a:rPr lang="fr-FR" sz="2000" dirty="0" smtClean="0"/>
              <a:t>Allogreffe de CSH :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 smtClean="0"/>
              <a:t>Majeur dans les 6-12 mois suivant la greffe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fr-FR" sz="1400" dirty="0" smtClean="0"/>
              <a:t>période post-greffe: IS, GVH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fr-FR" sz="1400" dirty="0" smtClean="0"/>
              <a:t>Retour à la normale +/- &gt; 24 mois si arrêt IS / pas de GVH.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 smtClean="0"/>
              <a:t>Persistant à vie pour certaines </a:t>
            </a:r>
            <a:r>
              <a:rPr lang="fr-FR" sz="1600" dirty="0" err="1" smtClean="0"/>
              <a:t>GdM</a:t>
            </a:r>
            <a:r>
              <a:rPr lang="fr-FR" sz="1600" dirty="0" smtClean="0"/>
              <a:t> (selon pathologie sous –jacente)</a:t>
            </a:r>
          </a:p>
          <a:p>
            <a:pPr marL="438150" indent="-319088" eaLnBrk="1" hangingPunct="1">
              <a:lnSpc>
                <a:spcPct val="80000"/>
              </a:lnSpc>
            </a:pPr>
            <a:r>
              <a:rPr lang="fr-FR" sz="2000" dirty="0" smtClean="0"/>
              <a:t>Infection à VIH :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 smtClean="0"/>
              <a:t>Risque majeur d’IO &lt; 200 CD4/mm3 (15%)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fr-FR" sz="1600" dirty="0" smtClean="0"/>
              <a:t>Risque d’infection bactérienne pour des niveaux plus élevés</a:t>
            </a:r>
          </a:p>
          <a:p>
            <a:pPr marL="438150" indent="-319088" eaLnBrk="1" hangingPunct="1">
              <a:lnSpc>
                <a:spcPct val="80000"/>
              </a:lnSpc>
            </a:pPr>
            <a:r>
              <a:rPr lang="fr-FR" sz="1800" dirty="0" smtClean="0"/>
              <a:t>Déficits immunitaires congénitaux</a:t>
            </a:r>
          </a:p>
        </p:txBody>
      </p:sp>
      <p:sp>
        <p:nvSpPr>
          <p:cNvPr id="17412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mtClean="0"/>
              <a:t>Chronologie du risque</a:t>
            </a:r>
          </a:p>
        </p:txBody>
      </p:sp>
    </p:spTree>
    <p:extLst>
      <p:ext uri="{BB962C8B-B14F-4D97-AF65-F5344CB8AC3E}">
        <p14:creationId xmlns:p14="http://schemas.microsoft.com/office/powerpoint/2010/main" val="36793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Le patient est toujours aplasique</a:t>
            </a:r>
          </a:p>
          <a:p>
            <a:r>
              <a:rPr lang="fr-FR" smtClean="0"/>
              <a:t>Le dernier galactomannane est à 3 ng/ml</a:t>
            </a:r>
          </a:p>
          <a:p>
            <a:r>
              <a:rPr lang="fr-FR" smtClean="0"/>
              <a:t>Le scanner de contrôle montre:</a:t>
            </a:r>
          </a:p>
          <a:p>
            <a:endParaRPr lang="fr-FR" smtClean="0"/>
          </a:p>
          <a:p>
            <a:endParaRPr lang="fr-FR" smtClean="0"/>
          </a:p>
          <a:p>
            <a:r>
              <a:rPr lang="fr-FR" b="1" smtClean="0"/>
              <a:t>Comment l’expliquer ?</a:t>
            </a:r>
          </a:p>
          <a:p>
            <a:r>
              <a:rPr lang="fr-FR" b="1" smtClean="0"/>
              <a:t>Que faites vous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On revient sur le cas clinique: J21</a:t>
            </a:r>
            <a:endParaRPr lang="fr-FR" dirty="0"/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038" y="1916113"/>
            <a:ext cx="20812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ZoneTexte 5"/>
          <p:cNvSpPr txBox="1">
            <a:spLocks noChangeArrowheads="1"/>
          </p:cNvSpPr>
          <p:nvPr/>
        </p:nvSpPr>
        <p:spPr bwMode="auto">
          <a:xfrm>
            <a:off x="7164388" y="1538288"/>
            <a:ext cx="197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Rappel: J12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933825"/>
            <a:ext cx="3606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Echec de traitement clair:</a:t>
            </a:r>
          </a:p>
          <a:p>
            <a:r>
              <a:rPr lang="fr-FR" smtClean="0"/>
              <a:t>Possibilités</a:t>
            </a:r>
          </a:p>
          <a:p>
            <a:pPr lvl="1"/>
            <a:r>
              <a:rPr lang="fr-FR" smtClean="0"/>
              <a:t>Souche non sensible au départ</a:t>
            </a:r>
          </a:p>
          <a:p>
            <a:pPr lvl="1"/>
            <a:r>
              <a:rPr lang="fr-FR" smtClean="0"/>
              <a:t>Emergence de résistance</a:t>
            </a:r>
          </a:p>
          <a:p>
            <a:pPr lvl="1"/>
            <a:r>
              <a:rPr lang="fr-FR" smtClean="0"/>
              <a:t>Surinfection à autre pathogène</a:t>
            </a:r>
          </a:p>
          <a:p>
            <a:pPr lvl="1"/>
            <a:r>
              <a:rPr lang="fr-FR" smtClean="0"/>
              <a:t>Molécule sous dosée</a:t>
            </a:r>
          </a:p>
          <a:p>
            <a:r>
              <a:rPr lang="fr-FR" smtClean="0"/>
              <a:t>A faire</a:t>
            </a:r>
          </a:p>
          <a:p>
            <a:pPr lvl="1"/>
            <a:r>
              <a:rPr lang="fr-FR" smtClean="0"/>
              <a:t>Changement de classe</a:t>
            </a:r>
          </a:p>
          <a:p>
            <a:pPr lvl="1"/>
            <a:r>
              <a:rPr lang="fr-FR" smtClean="0"/>
              <a:t>Re LBA </a:t>
            </a:r>
          </a:p>
          <a:p>
            <a:pPr lvl="1"/>
            <a:r>
              <a:rPr lang="fr-FR" smtClean="0"/>
              <a:t>Selon plan de soin discuter biopsie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J21</a:t>
            </a:r>
            <a:endParaRPr lang="fr-FR" dirty="0"/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933825"/>
            <a:ext cx="3606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1916113"/>
            <a:ext cx="20812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ZoneTexte 5"/>
          <p:cNvSpPr txBox="1">
            <a:spLocks noChangeArrowheads="1"/>
          </p:cNvSpPr>
          <p:nvPr/>
        </p:nvSpPr>
        <p:spPr bwMode="auto">
          <a:xfrm>
            <a:off x="7164388" y="1538288"/>
            <a:ext cx="197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Rappel: J12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Résistance aux antifongiques</a:t>
            </a:r>
            <a:endParaRPr lang="fr-FR" dirty="0"/>
          </a:p>
        </p:txBody>
      </p:sp>
      <p:sp>
        <p:nvSpPr>
          <p:cNvPr id="66562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Résistance aux </a:t>
            </a:r>
            <a:r>
              <a:rPr lang="fr-FR" dirty="0" err="1" smtClean="0"/>
              <a:t>azolés</a:t>
            </a:r>
            <a:r>
              <a:rPr lang="fr-FR" dirty="0"/>
              <a:t> </a:t>
            </a:r>
            <a:r>
              <a:rPr lang="fr-FR" dirty="0" smtClean="0"/>
              <a:t>chez </a:t>
            </a:r>
            <a:r>
              <a:rPr lang="fr-FR" i="1" dirty="0"/>
              <a:t>Aspergillus</a:t>
            </a:r>
            <a:r>
              <a:rPr lang="fr-FR" dirty="0" smtClean="0"/>
              <a:t>: </a:t>
            </a:r>
            <a:r>
              <a:rPr lang="fr-FR" dirty="0" smtClean="0"/>
              <a:t>France</a:t>
            </a:r>
          </a:p>
        </p:txBody>
      </p:sp>
      <p:sp>
        <p:nvSpPr>
          <p:cNvPr id="686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3213"/>
            <a:ext cx="8229600" cy="4525962"/>
          </a:xfrm>
        </p:spPr>
        <p:txBody>
          <a:bodyPr/>
          <a:lstStyle/>
          <a:p>
            <a:r>
              <a:rPr lang="fr-FR" sz="2400" smtClean="0"/>
              <a:t>Infections aspergillaires : données françaises/ 2 CHU</a:t>
            </a:r>
          </a:p>
          <a:p>
            <a:pPr lvl="1"/>
            <a:r>
              <a:rPr lang="fr-FR" sz="2000" smtClean="0"/>
              <a:t>166 souches / 134 patients</a:t>
            </a:r>
          </a:p>
          <a:p>
            <a:pPr lvl="1"/>
            <a:r>
              <a:rPr lang="fr-FR" smtClean="0"/>
              <a:t>3 souches résistantes aux azolés</a:t>
            </a:r>
          </a:p>
          <a:p>
            <a:pPr lvl="2"/>
            <a:r>
              <a:rPr lang="fr-FR" smtClean="0"/>
              <a:t>CMI</a:t>
            </a:r>
          </a:p>
          <a:p>
            <a:pPr lvl="3"/>
            <a:r>
              <a:rPr lang="fr-FR" smtClean="0"/>
              <a:t>&gt; 8mg/l itraconazole</a:t>
            </a:r>
          </a:p>
          <a:p>
            <a:pPr lvl="3"/>
            <a:r>
              <a:rPr lang="fr-FR" smtClean="0"/>
              <a:t>&gt; 4 mg/l voriconazole</a:t>
            </a:r>
          </a:p>
          <a:p>
            <a:pPr lvl="3"/>
            <a:r>
              <a:rPr lang="fr-FR" smtClean="0"/>
              <a:t>&gt;1 mg/l posaconazole</a:t>
            </a:r>
          </a:p>
          <a:p>
            <a:pPr lvl="3"/>
            <a:r>
              <a:rPr lang="fr-FR" smtClean="0"/>
              <a:t>Résistance croisée / mutation TR</a:t>
            </a:r>
            <a:r>
              <a:rPr lang="fr-FR" baseline="-25000" smtClean="0"/>
              <a:t>34</a:t>
            </a:r>
            <a:r>
              <a:rPr lang="fr-FR" smtClean="0"/>
              <a:t>/L98H sur gène Cyp51A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8888" y="5889625"/>
            <a:ext cx="4178300" cy="31432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rgbClr val="FFFFFF"/>
                </a:solidFill>
                <a:latin typeface="Calibri" pitchFamily="34" charset="0"/>
              </a:rPr>
              <a:t>Choukri F, Botterel F, Costa JM, et al. Med Mycol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13" y="2708920"/>
            <a:ext cx="3095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4521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Chez </a:t>
            </a:r>
            <a:r>
              <a:rPr lang="fr-FR" i="1" dirty="0"/>
              <a:t>Aspergillus</a:t>
            </a:r>
          </a:p>
        </p:txBody>
      </p:sp>
      <p:sp>
        <p:nvSpPr>
          <p:cNvPr id="15361" name="Espace réservé du contenu 1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Une </a:t>
            </a:r>
            <a:r>
              <a:rPr lang="fr-FR" sz="2400" dirty="0" smtClean="0"/>
              <a:t>étude Néerlandaise inquiétante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105 isolats de patients suspects d’IFI, entre 2010 et 2013 (hémato et réa)</a:t>
            </a:r>
          </a:p>
          <a:p>
            <a:pPr lvl="2">
              <a:lnSpc>
                <a:spcPct val="90000"/>
              </a:lnSpc>
            </a:pPr>
            <a:r>
              <a:rPr lang="fr-FR" sz="1600" dirty="0" smtClean="0"/>
              <a:t>Sensibilité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isolat à </a:t>
            </a:r>
            <a:r>
              <a:rPr lang="fr-FR" sz="1600" dirty="0" err="1" smtClean="0"/>
              <a:t>vori</a:t>
            </a:r>
            <a:r>
              <a:rPr lang="fr-FR" sz="1600" dirty="0" smtClean="0"/>
              <a:t>/posa/</a:t>
            </a:r>
            <a:r>
              <a:rPr lang="fr-FR" sz="1600" dirty="0" err="1" smtClean="0"/>
              <a:t>itra</a:t>
            </a:r>
            <a:r>
              <a:rPr lang="fr-FR" sz="16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fr-FR" sz="1600" dirty="0" smtClean="0"/>
              <a:t>77 AI prouvée/probable</a:t>
            </a:r>
          </a:p>
          <a:p>
            <a:pPr lvl="3">
              <a:lnSpc>
                <a:spcPct val="90000"/>
              </a:lnSpc>
            </a:pPr>
            <a:r>
              <a:rPr lang="fr-FR" sz="1400" dirty="0" smtClean="0"/>
              <a:t>15,9% </a:t>
            </a:r>
            <a:r>
              <a:rPr lang="fr-FR" sz="1400" dirty="0" err="1" smtClean="0"/>
              <a:t>vori</a:t>
            </a:r>
            <a:r>
              <a:rPr lang="fr-FR" sz="1400" dirty="0" smtClean="0"/>
              <a:t>-R dont 25% en hémato</a:t>
            </a:r>
          </a:p>
          <a:p>
            <a:pPr>
              <a:lnSpc>
                <a:spcPct val="90000"/>
              </a:lnSpc>
            </a:pPr>
            <a:endParaRPr lang="fr-FR" sz="2400" dirty="0" smtClean="0"/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endParaRPr lang="fr-FR" sz="2400" dirty="0" smtClean="0"/>
          </a:p>
          <a:p>
            <a:pPr>
              <a:lnSpc>
                <a:spcPct val="90000"/>
              </a:lnSpc>
            </a:pPr>
            <a:r>
              <a:rPr lang="fr-FR" sz="2400" dirty="0" smtClean="0"/>
              <a:t>Prise </a:t>
            </a:r>
            <a:r>
              <a:rPr lang="fr-FR" sz="2400" dirty="0" smtClean="0"/>
              <a:t>en compte des résistances dans les </a:t>
            </a:r>
            <a:r>
              <a:rPr lang="fr-FR" sz="2400" dirty="0" err="1" smtClean="0"/>
              <a:t>recos</a:t>
            </a:r>
            <a:endParaRPr lang="fr-FR" sz="2400" dirty="0" smtClean="0"/>
          </a:p>
          <a:p>
            <a:pPr lvl="1">
              <a:lnSpc>
                <a:spcPct val="90000"/>
              </a:lnSpc>
            </a:pPr>
            <a:r>
              <a:rPr lang="fr-FR" sz="1800" dirty="0" smtClean="0"/>
              <a:t>ESCMID 2018: </a:t>
            </a:r>
          </a:p>
          <a:p>
            <a:pPr lvl="2">
              <a:lnSpc>
                <a:spcPct val="90000"/>
              </a:lnSpc>
            </a:pPr>
            <a:r>
              <a:rPr lang="fr-FR" sz="1600" dirty="0" smtClean="0"/>
              <a:t>CMI = 2 mg/l: </a:t>
            </a:r>
            <a:r>
              <a:rPr lang="fr-FR" sz="1600" dirty="0" err="1" smtClean="0"/>
              <a:t>vori+candine</a:t>
            </a:r>
            <a:r>
              <a:rPr lang="fr-FR" sz="1600" dirty="0" smtClean="0"/>
              <a:t> OU </a:t>
            </a:r>
            <a:r>
              <a:rPr lang="fr-FR" sz="1600" dirty="0" err="1" smtClean="0"/>
              <a:t>AmB</a:t>
            </a:r>
            <a:r>
              <a:rPr lang="fr-FR" sz="1600" dirty="0" smtClean="0"/>
              <a:t>-L</a:t>
            </a:r>
          </a:p>
          <a:p>
            <a:pPr lvl="2">
              <a:lnSpc>
                <a:spcPct val="90000"/>
              </a:lnSpc>
            </a:pPr>
            <a:r>
              <a:rPr lang="fr-FR" sz="1600" dirty="0" smtClean="0"/>
              <a:t>CMI &gt; 2 mg/l: </a:t>
            </a:r>
            <a:r>
              <a:rPr lang="fr-FR" sz="1600" dirty="0" err="1" smtClean="0"/>
              <a:t>AmB</a:t>
            </a:r>
            <a:r>
              <a:rPr lang="fr-FR" sz="1600" dirty="0" smtClean="0"/>
              <a:t>-L 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Pays bas 12/2017</a:t>
            </a:r>
          </a:p>
          <a:p>
            <a:pPr lvl="2">
              <a:lnSpc>
                <a:spcPct val="90000"/>
              </a:lnSpc>
            </a:pPr>
            <a:r>
              <a:rPr lang="fr-FR" sz="1600" dirty="0" smtClean="0"/>
              <a:t>Si sensibilité inconnue ou si R: </a:t>
            </a:r>
            <a:r>
              <a:rPr lang="fr-FR" sz="1600" dirty="0" err="1" smtClean="0"/>
              <a:t>vori</a:t>
            </a:r>
            <a:r>
              <a:rPr lang="fr-FR" sz="1600" dirty="0" smtClean="0"/>
              <a:t>/</a:t>
            </a:r>
            <a:r>
              <a:rPr lang="fr-FR" sz="1600" dirty="0" err="1" smtClean="0"/>
              <a:t>isavu</a:t>
            </a:r>
            <a:r>
              <a:rPr lang="fr-FR" sz="1600" dirty="0" smtClean="0"/>
              <a:t> + </a:t>
            </a:r>
            <a:r>
              <a:rPr lang="fr-FR" sz="1600" dirty="0" err="1" smtClean="0"/>
              <a:t>Amb</a:t>
            </a:r>
            <a:r>
              <a:rPr lang="fr-FR" sz="1600" dirty="0" smtClean="0"/>
              <a:t>-L ou </a:t>
            </a:r>
            <a:r>
              <a:rPr lang="fr-FR" sz="1600" dirty="0" err="1" smtClean="0"/>
              <a:t>vori</a:t>
            </a:r>
            <a:r>
              <a:rPr lang="fr-FR" sz="1600" dirty="0" smtClean="0"/>
              <a:t>/</a:t>
            </a:r>
            <a:r>
              <a:rPr lang="fr-FR" sz="1600" dirty="0" err="1" smtClean="0"/>
              <a:t>isavu</a:t>
            </a:r>
            <a:r>
              <a:rPr lang="fr-FR" sz="1600" dirty="0" smtClean="0"/>
              <a:t> + candine</a:t>
            </a:r>
          </a:p>
          <a:p>
            <a:pPr lvl="2">
              <a:lnSpc>
                <a:spcPct val="90000"/>
              </a:lnSpc>
            </a:pPr>
            <a:r>
              <a:rPr lang="fr-FR" sz="1600" dirty="0" smtClean="0"/>
              <a:t>Monothérapie </a:t>
            </a:r>
            <a:r>
              <a:rPr lang="fr-FR" sz="1600" dirty="0" err="1" smtClean="0"/>
              <a:t>vori</a:t>
            </a:r>
            <a:r>
              <a:rPr lang="fr-FR" sz="1600" dirty="0" smtClean="0"/>
              <a:t> possible si recherche </a:t>
            </a:r>
            <a:r>
              <a:rPr lang="fr-FR" sz="1600" dirty="0" err="1" smtClean="0"/>
              <a:t>resistance</a:t>
            </a:r>
            <a:r>
              <a:rPr lang="fr-FR" sz="1600" dirty="0" smtClean="0"/>
              <a:t> Cyp51 par PCR en cours</a:t>
            </a:r>
          </a:p>
          <a:p>
            <a:pPr lvl="2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800" dirty="0"/>
          </a:p>
          <a:p>
            <a:pPr lvl="1">
              <a:lnSpc>
                <a:spcPct val="90000"/>
              </a:lnSpc>
            </a:pPr>
            <a:endParaRPr lang="fr-FR" sz="1800" dirty="0"/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6084168" y="1628800"/>
            <a:ext cx="2087909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Fuhren</a:t>
            </a:r>
            <a:r>
              <a:rPr lang="fr-FR" dirty="0" smtClean="0"/>
              <a:t> JAC 2015</a:t>
            </a:r>
            <a:endParaRPr lang="fr-FR" altLang="fr-FR" dirty="0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084168" y="6133645"/>
            <a:ext cx="25999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 smtClean="0"/>
              <a:t>www.swab.nl/guidelines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82786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5" descr="6-4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4703763"/>
            <a:ext cx="3514725" cy="2159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9634" name="Picture 5" descr="muco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1500"/>
            <a:ext cx="3563938" cy="24765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96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5175250"/>
            <a:ext cx="1944688" cy="16827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9636" name="Picture 4" descr="lésions cutanées mucormyco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64" y="2387600"/>
            <a:ext cx="22971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Mucormycoses </a:t>
            </a:r>
          </a:p>
        </p:txBody>
      </p:sp>
      <p:sp>
        <p:nvSpPr>
          <p:cNvPr id="97289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Emergence </a:t>
            </a:r>
            <a:r>
              <a:rPr lang="fr-FR" smtClean="0"/>
              <a:t>sous traitement</a:t>
            </a:r>
            <a:endParaRPr lang="fr-FR" dirty="0" smtClean="0"/>
          </a:p>
        </p:txBody>
      </p:sp>
      <p:pic>
        <p:nvPicPr>
          <p:cNvPr id="69639" name="Picture 4" descr="C:\Users\Niko\Pictures\Imagerie Pneumo-Infectio\Iconographie Pneumo\galerie des horreurs et curiosités\mucor et\HPIM1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2387600"/>
            <a:ext cx="34099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33" y="1606550"/>
            <a:ext cx="1600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contenu 1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Mucormycose</a:t>
            </a:r>
          </a:p>
          <a:p>
            <a:pPr lvl="1"/>
            <a:r>
              <a:rPr lang="fr-FR" smtClean="0"/>
              <a:t>Antifungique + baisse immunodepression + chirurgie </a:t>
            </a:r>
            <a:r>
              <a:rPr lang="fr-FR" altLang="fr-FR" sz="2400" b="1" smtClean="0">
                <a:solidFill>
                  <a:srgbClr val="FF0000"/>
                </a:solidFill>
              </a:rPr>
              <a:t>AII</a:t>
            </a:r>
            <a:r>
              <a:rPr lang="fr-FR" smtClean="0"/>
              <a:t> </a:t>
            </a:r>
          </a:p>
          <a:p>
            <a:pPr lvl="1"/>
            <a:r>
              <a:rPr lang="fr-FR" smtClean="0"/>
              <a:t>Ambisome 5 à 10 mg/kg) </a:t>
            </a:r>
            <a:r>
              <a:rPr lang="fr-FR" sz="2400" b="1" smtClean="0">
                <a:solidFill>
                  <a:srgbClr val="FF0000"/>
                </a:solidFill>
              </a:rPr>
              <a:t>BII</a:t>
            </a:r>
            <a:r>
              <a:rPr lang="fr-FR" altLang="fr-FR" sz="2400" smtClean="0"/>
              <a:t> </a:t>
            </a:r>
            <a:endParaRPr lang="fr-FR" smtClean="0"/>
          </a:p>
          <a:p>
            <a:pPr lvl="1"/>
            <a:r>
              <a:rPr lang="fr-FR" smtClean="0"/>
              <a:t>Posaco: </a:t>
            </a:r>
            <a:r>
              <a:rPr lang="fr-FR" sz="2400" b="1" smtClean="0">
                <a:solidFill>
                  <a:srgbClr val="FF0000"/>
                </a:solidFill>
              </a:rPr>
              <a:t>CII</a:t>
            </a:r>
            <a:r>
              <a:rPr lang="fr-FR" altLang="fr-FR" sz="2400" b="1" smtClean="0">
                <a:solidFill>
                  <a:srgbClr val="FF0000"/>
                </a:solidFill>
              </a:rPr>
              <a:t>I</a:t>
            </a:r>
            <a:endParaRPr lang="fr-FR" smtClean="0"/>
          </a:p>
          <a:p>
            <a:r>
              <a:rPr lang="fr-FR" smtClean="0"/>
              <a:t>Fusariose</a:t>
            </a:r>
          </a:p>
          <a:p>
            <a:pPr lvl="1"/>
            <a:r>
              <a:rPr lang="fr-FR" smtClean="0"/>
              <a:t>Voriconazole ou ambisome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dirty="0" smtClean="0"/>
              <a:t>Autres moisissures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2924175"/>
            <a:ext cx="1849437" cy="7397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Ecil5 2013</a:t>
            </a:r>
          </a:p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Lanternier ICAAC 2010</a:t>
            </a:r>
          </a:p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</a:rPr>
              <a:t>Nucci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CMI 2013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Quel monitorage du traitement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J21</a:t>
            </a:r>
            <a:endParaRPr lang="fr-F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contenu 1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altLang="fr-FR" dirty="0" smtClean="0"/>
              <a:t>Efficacité: taux minimum</a:t>
            </a:r>
          </a:p>
          <a:p>
            <a:pPr lvl="1"/>
            <a:r>
              <a:rPr lang="fr-FR" altLang="fr-FR" dirty="0" smtClean="0"/>
              <a:t>Voriconazole</a:t>
            </a:r>
          </a:p>
          <a:p>
            <a:pPr lvl="1"/>
            <a:r>
              <a:rPr lang="fr-FR" altLang="fr-FR" dirty="0" err="1" smtClean="0"/>
              <a:t>Posaconazole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Itraconazole</a:t>
            </a:r>
            <a:endParaRPr lang="fr-FR" altLang="fr-FR" dirty="0" smtClean="0"/>
          </a:p>
          <a:p>
            <a:r>
              <a:rPr lang="fr-FR" altLang="fr-FR" dirty="0" smtClean="0"/>
              <a:t>Toxicité: taux maximum</a:t>
            </a:r>
          </a:p>
          <a:p>
            <a:pPr lvl="1"/>
            <a:r>
              <a:rPr lang="fr-FR" altLang="fr-FR" dirty="0" smtClean="0"/>
              <a:t>Voriconazole</a:t>
            </a:r>
          </a:p>
          <a:p>
            <a:pPr lvl="1"/>
            <a:r>
              <a:rPr lang="fr-FR" altLang="fr-FR" dirty="0" smtClean="0"/>
              <a:t>5FC</a:t>
            </a:r>
          </a:p>
          <a:p>
            <a:r>
              <a:rPr lang="fr-FR" altLang="fr-FR" dirty="0" smtClean="0"/>
              <a:t>Intérêt pas encore clair</a:t>
            </a:r>
          </a:p>
          <a:p>
            <a:pPr lvl="1"/>
            <a:r>
              <a:rPr lang="fr-FR" altLang="fr-FR" dirty="0" err="1" smtClean="0"/>
              <a:t>Isavuconazole</a:t>
            </a:r>
            <a:endParaRPr lang="fr-FR" altLang="fr-FR" dirty="0" smtClean="0"/>
          </a:p>
        </p:txBody>
      </p:sp>
      <p:sp>
        <p:nvSpPr>
          <p:cNvPr id="73732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Dosage sérique des antifongiques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re 1"/>
          <p:cNvSpPr>
            <a:spLocks/>
          </p:cNvSpPr>
          <p:nvPr/>
        </p:nvSpPr>
        <p:spPr bwMode="auto">
          <a:xfrm>
            <a:off x="1547813" y="115888"/>
            <a:ext cx="72104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altLang="fr-FR" sz="2800" b="1">
              <a:solidFill>
                <a:schemeClr val="tx2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3730" name="Espace réservé du contenu 2"/>
          <p:cNvSpPr>
            <a:spLocks/>
          </p:cNvSpPr>
          <p:nvPr/>
        </p:nvSpPr>
        <p:spPr bwMode="auto">
          <a:xfrm>
            <a:off x="457200" y="1136650"/>
            <a:ext cx="82296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>
              <a:solidFill>
                <a:schemeClr val="tx2"/>
              </a:solidFill>
              <a:latin typeface="Calibri" pitchFamily="34" charset="0"/>
              <a:ea typeface="SimSun" pitchFamily="2" charset="-122"/>
            </a:endParaRP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>
              <a:solidFill>
                <a:schemeClr val="tx2"/>
              </a:solidFill>
              <a:latin typeface="Calibri" pitchFamily="34" charset="0"/>
              <a:ea typeface="SimSun" pitchFamily="2" charset="-122"/>
            </a:endParaRP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>
              <a:solidFill>
                <a:schemeClr val="tx2"/>
              </a:solidFill>
              <a:latin typeface="Calibri" pitchFamily="34" charset="0"/>
              <a:ea typeface="SimSun" pitchFamily="2" charset="-122"/>
            </a:endParaRPr>
          </a:p>
          <a:p>
            <a:pPr marL="177800" indent="-177800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>
              <a:solidFill>
                <a:schemeClr val="tx2"/>
              </a:solidFill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73731" name="Text Box 4"/>
          <p:cNvGrpSpPr>
            <a:grpSpLocks/>
          </p:cNvGrpSpPr>
          <p:nvPr/>
        </p:nvGrpSpPr>
        <p:grpSpPr bwMode="auto">
          <a:xfrm>
            <a:off x="781050" y="3316288"/>
            <a:ext cx="2992438" cy="884237"/>
            <a:chOff x="492" y="1962"/>
            <a:chExt cx="1885" cy="557"/>
          </a:xfrm>
        </p:grpSpPr>
        <p:pic>
          <p:nvPicPr>
            <p:cNvPr id="73758" name="Text Box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" y="1962"/>
              <a:ext cx="1885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9" name="Text Box 5"/>
            <p:cNvSpPr txBox="1">
              <a:spLocks noChangeArrowheads="1"/>
            </p:cNvSpPr>
            <p:nvPr/>
          </p:nvSpPr>
          <p:spPr bwMode="auto">
            <a:xfrm>
              <a:off x="561" y="1984"/>
              <a:ext cx="17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buFontTx/>
                <a:buChar char="•"/>
              </a:pPr>
              <a:r>
                <a:rPr lang="fr-FR" altLang="fr-FR" i="1">
                  <a:latin typeface="Calibri" pitchFamily="34" charset="0"/>
                  <a:ea typeface="SimSun" pitchFamily="2" charset="-122"/>
                </a:rPr>
                <a:t> CYP2C19*2 </a:t>
              </a:r>
              <a:r>
                <a:rPr lang="fr-FR" altLang="fr-FR">
                  <a:latin typeface="Calibri" pitchFamily="34" charset="0"/>
                  <a:ea typeface="SimSun" pitchFamily="2" charset="-122"/>
                </a:rPr>
                <a:t>(splice defect)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fr-FR" altLang="fr-FR" i="1">
                  <a:latin typeface="Calibri" pitchFamily="34" charset="0"/>
                  <a:ea typeface="SimSun" pitchFamily="2" charset="-122"/>
                </a:rPr>
                <a:t> CYP2C19*3 </a:t>
              </a:r>
              <a:r>
                <a:rPr lang="fr-FR" altLang="fr-FR">
                  <a:latin typeface="Calibri" pitchFamily="34" charset="0"/>
                  <a:ea typeface="SimSun" pitchFamily="2" charset="-122"/>
                </a:rPr>
                <a:t>(codon stop)</a:t>
              </a:r>
            </a:p>
          </p:txBody>
        </p:sp>
      </p:grpSp>
      <p:grpSp>
        <p:nvGrpSpPr>
          <p:cNvPr id="73732" name="Oval 6"/>
          <p:cNvGrpSpPr>
            <a:grpSpLocks/>
          </p:cNvGrpSpPr>
          <p:nvPr/>
        </p:nvGrpSpPr>
        <p:grpSpPr bwMode="auto">
          <a:xfrm>
            <a:off x="554038" y="4524375"/>
            <a:ext cx="3494087" cy="1712913"/>
            <a:chOff x="349" y="2723"/>
            <a:chExt cx="2201" cy="1079"/>
          </a:xfrm>
        </p:grpSpPr>
        <p:pic>
          <p:nvPicPr>
            <p:cNvPr id="73756" name="Oval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" y="2723"/>
              <a:ext cx="2201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7" name="Text Box 8"/>
            <p:cNvSpPr txBox="1">
              <a:spLocks noChangeArrowheads="1"/>
            </p:cNvSpPr>
            <p:nvPr/>
          </p:nvSpPr>
          <p:spPr bwMode="auto">
            <a:xfrm>
              <a:off x="699" y="2891"/>
              <a:ext cx="1505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>
                <a:solidFill>
                  <a:schemeClr val="bg1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73733" name="Text Box 7"/>
          <p:cNvGrpSpPr>
            <a:grpSpLocks/>
          </p:cNvGrpSpPr>
          <p:nvPr/>
        </p:nvGrpSpPr>
        <p:grpSpPr bwMode="auto">
          <a:xfrm>
            <a:off x="1341438" y="4694238"/>
            <a:ext cx="1919287" cy="542925"/>
            <a:chOff x="845" y="2830"/>
            <a:chExt cx="1209" cy="342"/>
          </a:xfrm>
        </p:grpSpPr>
        <p:pic>
          <p:nvPicPr>
            <p:cNvPr id="73754" name="Text Box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5" y="2830"/>
              <a:ext cx="120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5" name="Text Box 11"/>
            <p:cNvSpPr txBox="1">
              <a:spLocks noChangeArrowheads="1"/>
            </p:cNvSpPr>
            <p:nvPr/>
          </p:nvSpPr>
          <p:spPr bwMode="auto">
            <a:xfrm>
              <a:off x="921" y="2870"/>
              <a:ext cx="10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2000" u="sng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Métab. limités</a:t>
              </a:r>
            </a:p>
          </p:txBody>
        </p:sp>
      </p:grpSp>
      <p:grpSp>
        <p:nvGrpSpPr>
          <p:cNvPr id="73734" name="Text Box 8"/>
          <p:cNvGrpSpPr>
            <a:grpSpLocks/>
          </p:cNvGrpSpPr>
          <p:nvPr/>
        </p:nvGrpSpPr>
        <p:grpSpPr bwMode="auto">
          <a:xfrm>
            <a:off x="854075" y="5127625"/>
            <a:ext cx="2833688" cy="914400"/>
            <a:chOff x="538" y="3103"/>
            <a:chExt cx="1785" cy="576"/>
          </a:xfrm>
        </p:grpSpPr>
        <p:pic>
          <p:nvPicPr>
            <p:cNvPr id="73752" name="Text Box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8" y="3103"/>
              <a:ext cx="178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3" name="Text Box 14"/>
            <p:cNvSpPr txBox="1">
              <a:spLocks noChangeArrowheads="1"/>
            </p:cNvSpPr>
            <p:nvPr/>
          </p:nvSpPr>
          <p:spPr bwMode="auto">
            <a:xfrm>
              <a:off x="615" y="3145"/>
              <a:ext cx="16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fr-FR" altLang="fr-FR" sz="200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 20% chez asiatiques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 3-5% chez caucasiens</a:t>
              </a:r>
            </a:p>
          </p:txBody>
        </p:sp>
      </p:grpSp>
      <p:grpSp>
        <p:nvGrpSpPr>
          <p:cNvPr id="73735" name="Text Box 9"/>
          <p:cNvGrpSpPr>
            <a:grpSpLocks/>
          </p:cNvGrpSpPr>
          <p:nvPr/>
        </p:nvGrpSpPr>
        <p:grpSpPr bwMode="auto">
          <a:xfrm>
            <a:off x="5145088" y="3481388"/>
            <a:ext cx="3322637" cy="549275"/>
            <a:chOff x="3241" y="2066"/>
            <a:chExt cx="2093" cy="346"/>
          </a:xfrm>
        </p:grpSpPr>
        <p:pic>
          <p:nvPicPr>
            <p:cNvPr id="73750" name="Text Box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1" y="2066"/>
              <a:ext cx="209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1" name="Text Box 17"/>
            <p:cNvSpPr txBox="1">
              <a:spLocks noChangeArrowheads="1"/>
            </p:cNvSpPr>
            <p:nvPr/>
          </p:nvSpPr>
          <p:spPr bwMode="auto">
            <a:xfrm>
              <a:off x="3311" y="2088"/>
              <a:ext cx="196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buFontTx/>
                <a:buChar char="•"/>
              </a:pPr>
              <a:r>
                <a:rPr lang="fr-FR" altLang="fr-FR" i="1">
                  <a:latin typeface="Calibri" pitchFamily="34" charset="0"/>
                  <a:ea typeface="SimSun" pitchFamily="2" charset="-122"/>
                </a:rPr>
                <a:t> CYP2C19*17 </a:t>
              </a:r>
              <a:r>
                <a:rPr lang="fr-FR" altLang="fr-FR">
                  <a:latin typeface="Calibri" pitchFamily="34" charset="0"/>
                  <a:ea typeface="SimSun" pitchFamily="2" charset="-122"/>
                </a:rPr>
                <a:t>(promoter SNPs)</a:t>
              </a:r>
            </a:p>
          </p:txBody>
        </p:sp>
      </p:grpSp>
      <p:grpSp>
        <p:nvGrpSpPr>
          <p:cNvPr id="73736" name="Oval 11"/>
          <p:cNvGrpSpPr>
            <a:grpSpLocks/>
          </p:cNvGrpSpPr>
          <p:nvPr/>
        </p:nvGrpSpPr>
        <p:grpSpPr bwMode="auto">
          <a:xfrm>
            <a:off x="5072063" y="4524375"/>
            <a:ext cx="3492500" cy="1712913"/>
            <a:chOff x="3195" y="2723"/>
            <a:chExt cx="2200" cy="1079"/>
          </a:xfrm>
        </p:grpSpPr>
        <p:pic>
          <p:nvPicPr>
            <p:cNvPr id="73748" name="Oval 1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95" y="2723"/>
              <a:ext cx="2200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49" name="Text Box 20"/>
            <p:cNvSpPr txBox="1">
              <a:spLocks noChangeArrowheads="1"/>
            </p:cNvSpPr>
            <p:nvPr/>
          </p:nvSpPr>
          <p:spPr bwMode="auto">
            <a:xfrm>
              <a:off x="3543" y="2891"/>
              <a:ext cx="1505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>
                <a:solidFill>
                  <a:schemeClr val="bg1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73737" name="Text Box 12"/>
          <p:cNvGrpSpPr>
            <a:grpSpLocks/>
          </p:cNvGrpSpPr>
          <p:nvPr/>
        </p:nvGrpSpPr>
        <p:grpSpPr bwMode="auto">
          <a:xfrm>
            <a:off x="5535613" y="4694238"/>
            <a:ext cx="2547937" cy="542925"/>
            <a:chOff x="3487" y="2830"/>
            <a:chExt cx="1605" cy="342"/>
          </a:xfrm>
        </p:grpSpPr>
        <p:pic>
          <p:nvPicPr>
            <p:cNvPr id="73746" name="Text Box 1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87" y="2830"/>
              <a:ext cx="160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47" name="Text Box 23"/>
            <p:cNvSpPr txBox="1">
              <a:spLocks noChangeArrowheads="1"/>
            </p:cNvSpPr>
            <p:nvPr/>
          </p:nvSpPr>
          <p:spPr bwMode="auto">
            <a:xfrm>
              <a:off x="3564" y="2870"/>
              <a:ext cx="14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2000" u="sng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Métab. ultra-rapides</a:t>
              </a:r>
            </a:p>
          </p:txBody>
        </p:sp>
      </p:grpSp>
      <p:grpSp>
        <p:nvGrpSpPr>
          <p:cNvPr id="73738" name="Text Box 13"/>
          <p:cNvGrpSpPr>
            <a:grpSpLocks/>
          </p:cNvGrpSpPr>
          <p:nvPr/>
        </p:nvGrpSpPr>
        <p:grpSpPr bwMode="auto">
          <a:xfrm>
            <a:off x="5364163" y="5091113"/>
            <a:ext cx="2841625" cy="914400"/>
            <a:chOff x="3379" y="3080"/>
            <a:chExt cx="1790" cy="576"/>
          </a:xfrm>
        </p:grpSpPr>
        <p:pic>
          <p:nvPicPr>
            <p:cNvPr id="73744" name="Text Box 1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79" y="3080"/>
              <a:ext cx="17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45" name="Text Box 26"/>
            <p:cNvSpPr txBox="1">
              <a:spLocks noChangeArrowheads="1"/>
            </p:cNvSpPr>
            <p:nvPr/>
          </p:nvSpPr>
          <p:spPr bwMode="auto">
            <a:xfrm>
              <a:off x="3459" y="3124"/>
              <a:ext cx="16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fr-FR" altLang="fr-FR" sz="200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 20% chez caucasians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 1-4% chez asiatiques</a:t>
              </a:r>
            </a:p>
          </p:txBody>
        </p:sp>
      </p:grpSp>
      <p:cxnSp>
        <p:nvCxnSpPr>
          <p:cNvPr id="73739" name="AutoShape 14"/>
          <p:cNvCxnSpPr>
            <a:cxnSpLocks noChangeShapeType="1"/>
          </p:cNvCxnSpPr>
          <p:nvPr/>
        </p:nvCxnSpPr>
        <p:spPr bwMode="auto">
          <a:xfrm>
            <a:off x="2305050" y="4113213"/>
            <a:ext cx="0" cy="4460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40" name="AutoShape 15"/>
          <p:cNvCxnSpPr>
            <a:cxnSpLocks noChangeShapeType="1"/>
          </p:cNvCxnSpPr>
          <p:nvPr/>
        </p:nvCxnSpPr>
        <p:spPr bwMode="auto">
          <a:xfrm>
            <a:off x="6819900" y="3948113"/>
            <a:ext cx="0" cy="6111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41" name="Espace réservé du contenu 17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z="2000" smtClean="0"/>
              <a:t>Polymorphismes génétiques</a:t>
            </a:r>
          </a:p>
          <a:p>
            <a:pPr lvl="1"/>
            <a:r>
              <a:rPr lang="fr-FR" altLang="fr-FR" sz="1800" smtClean="0"/>
              <a:t>Voriconazole</a:t>
            </a:r>
          </a:p>
          <a:p>
            <a:pPr lvl="2"/>
            <a:r>
              <a:rPr lang="fr-FR" altLang="fr-FR" sz="1800" smtClean="0"/>
              <a:t>Métabolisme hépatique par CYP2C19 +++ (+ 2C9 et 3A4)</a:t>
            </a:r>
          </a:p>
          <a:p>
            <a:pPr lvl="2"/>
            <a:r>
              <a:rPr lang="fr-FR" altLang="fr-FR" sz="1800" smtClean="0"/>
              <a:t>CYP2C19 polymorphe (~ 20 variants alléliques)</a:t>
            </a:r>
          </a:p>
          <a:p>
            <a:endParaRPr lang="fr-FR" altLang="fr-FR" sz="200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Diapo: D. Allorge, Lille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Variabilité PK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Infection et greffe de moelle</a:t>
            </a:r>
            <a:br>
              <a:rPr lang="fr-FR" smtClean="0"/>
            </a:br>
            <a:r>
              <a:rPr lang="fr-FR" smtClean="0"/>
              <a:t>ASBMT/EBMT/CDC/IDSA 2009</a:t>
            </a:r>
          </a:p>
        </p:txBody>
      </p:sp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79454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16338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5483225" cy="4090987"/>
          </a:xfrm>
        </p:spPr>
        <p:txBody>
          <a:bodyPr/>
          <a:lstStyle/>
          <a:p>
            <a:r>
              <a:rPr lang="fr-FR" smtClean="0"/>
              <a:t>En 2008: objectif 1-5,5 mg/l</a:t>
            </a:r>
          </a:p>
          <a:p>
            <a:endParaRPr lang="fr-FR" smtClean="0"/>
          </a:p>
          <a:p>
            <a:r>
              <a:rPr lang="fr-FR" smtClean="0"/>
              <a:t>En 2012</a:t>
            </a:r>
          </a:p>
          <a:p>
            <a:pPr lvl="1"/>
            <a:r>
              <a:rPr lang="fr-FR" smtClean="0"/>
              <a:t>Etude prospective: 55 pts – 505 dosages</a:t>
            </a:r>
          </a:p>
          <a:p>
            <a:pPr lvl="2"/>
            <a:r>
              <a:rPr lang="fr-FR" smtClean="0"/>
              <a:t>Echec clinique: 22%</a:t>
            </a:r>
          </a:p>
          <a:p>
            <a:pPr lvl="2"/>
            <a:r>
              <a:rPr lang="fr-FR" smtClean="0"/>
              <a:t>Neurotoxicité grade ¾: 9%</a:t>
            </a:r>
          </a:p>
          <a:p>
            <a:pPr lvl="1"/>
            <a:r>
              <a:rPr lang="fr-FR" smtClean="0"/>
              <a:t>Analyse multivariée</a:t>
            </a:r>
          </a:p>
          <a:p>
            <a:pPr lvl="2"/>
            <a:r>
              <a:rPr lang="fr-FR" smtClean="0"/>
              <a:t>Objectif cible: 1,5-4,5 mg/l</a:t>
            </a:r>
          </a:p>
          <a:p>
            <a:pPr lvl="1"/>
            <a:r>
              <a:rPr lang="fr-FR" smtClean="0"/>
              <a:t>Recommandation: donner posologie PO &gt; poso IV puis ajuster selon dosage</a:t>
            </a:r>
          </a:p>
        </p:txBody>
      </p:sp>
      <p:sp>
        <p:nvSpPr>
          <p:cNvPr id="19354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Monitorage </a:t>
            </a:r>
            <a:r>
              <a:rPr lang="fr-FR" dirty="0" err="1" smtClean="0"/>
              <a:t>voriconazole</a:t>
            </a:r>
            <a:endParaRPr lang="fr-FR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149225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Pascual CID 2012</a:t>
            </a:r>
          </a:p>
        </p:txBody>
      </p:sp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28654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32138" y="2544763"/>
            <a:ext cx="149225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Pascual CID 2008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Etude retrospective – Grenoble – allogreffe avec GVHD</a:t>
            </a:r>
          </a:p>
          <a:p>
            <a:pPr lvl="1"/>
            <a:r>
              <a:rPr lang="fr-FR" smtClean="0"/>
              <a:t>Administré en 3 doses avec boisson acide</a:t>
            </a:r>
          </a:p>
          <a:p>
            <a:pPr lvl="1"/>
            <a:r>
              <a:rPr lang="fr-FR" smtClean="0"/>
              <a:t>29 pts - 292 dosages – 4 API</a:t>
            </a:r>
          </a:p>
          <a:p>
            <a:pPr lvl="1"/>
            <a:r>
              <a:rPr lang="fr-FR" smtClean="0"/>
              <a:t>20% &lt; 0,7 mg/l et 4% indétectable</a:t>
            </a:r>
          </a:p>
          <a:p>
            <a:endParaRPr lang="fr-FR" smtClean="0"/>
          </a:p>
        </p:txBody>
      </p:sp>
      <p:sp>
        <p:nvSpPr>
          <p:cNvPr id="195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Monitorage </a:t>
            </a:r>
            <a:r>
              <a:rPr lang="fr-FR" dirty="0" err="1" smtClean="0"/>
              <a:t>pozaconazole</a:t>
            </a:r>
            <a:endParaRPr lang="fr-FR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1431925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Tolani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AAC 2012</a:t>
            </a: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52963"/>
            <a:ext cx="34829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2924175"/>
            <a:ext cx="35544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644900"/>
            <a:ext cx="36274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724400"/>
            <a:ext cx="262731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Etude monocentrique , à évaluation aveugle (n=110)</a:t>
            </a:r>
          </a:p>
          <a:p>
            <a:pPr lvl="1"/>
            <a:r>
              <a:rPr lang="fr-FR" smtClean="0"/>
              <a:t>Randomisé: avec ou sans taux sérique (objectif 1-5,5mg/l) à j4</a:t>
            </a:r>
          </a:p>
          <a:p>
            <a:pPr lvl="1"/>
            <a:r>
              <a:rPr lang="fr-FR" smtClean="0"/>
              <a:t>Génotype CYP2C19 identique dans les 2 groupes</a:t>
            </a:r>
          </a:p>
          <a:p>
            <a:pPr lvl="1"/>
            <a:r>
              <a:rPr lang="fr-FR" smtClean="0"/>
              <a:t>Indication: IFI ou empirique</a:t>
            </a:r>
          </a:p>
          <a:p>
            <a:pPr lvl="1"/>
            <a:r>
              <a:rPr lang="fr-FR" smtClean="0"/>
              <a:t>Poso : charge 6mg/kg/12h J1, puis 4 mg/kg/12h (IV ou PO)</a:t>
            </a:r>
          </a:p>
          <a:p>
            <a:r>
              <a:rPr lang="fr-FR" smtClean="0"/>
              <a:t>Moins d’arret pour toxicité si monitorage </a:t>
            </a:r>
          </a:p>
          <a:p>
            <a:pPr lvl="1"/>
            <a:r>
              <a:rPr lang="fr-FR" smtClean="0"/>
              <a:t>4 vs 17%; p=0,02</a:t>
            </a:r>
          </a:p>
          <a:p>
            <a:r>
              <a:rPr lang="fr-FR" smtClean="0"/>
              <a:t>Plus de réponses complètes ou partielles</a:t>
            </a:r>
          </a:p>
          <a:p>
            <a:pPr lvl="1"/>
            <a:r>
              <a:rPr lang="fr-FR" smtClean="0"/>
              <a:t>30/37 (81) vs 20/34 (57%); p=0,04</a:t>
            </a:r>
          </a:p>
          <a:p>
            <a:pPr lvl="1"/>
            <a:endParaRPr lang="fr-FR" smtClean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Impact du monitorage du VRC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1630362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Park et al. CID 2012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altLang="fr-FR" dirty="0" smtClean="0"/>
              <a:t>Quel antifongique en curatif devant une aspergillose  chez un patient sous prophylaxie par un </a:t>
            </a:r>
            <a:r>
              <a:rPr lang="fr-FR" altLang="fr-FR" dirty="0" err="1" smtClean="0"/>
              <a:t>azolé</a:t>
            </a:r>
            <a:r>
              <a:rPr lang="fr-FR" altLang="fr-FR" dirty="0" smtClean="0"/>
              <a:t> ?</a:t>
            </a:r>
          </a:p>
          <a:p>
            <a:pPr lvl="2">
              <a:defRPr/>
            </a:pPr>
            <a:r>
              <a:rPr lang="fr-FR" altLang="fr-FR" dirty="0" smtClean="0"/>
              <a:t>Taux </a:t>
            </a:r>
            <a:r>
              <a:rPr lang="fr-FR" altLang="fr-FR" dirty="0"/>
              <a:t>bas </a:t>
            </a:r>
            <a:r>
              <a:rPr lang="fr-FR" altLang="fr-FR" dirty="0" smtClean="0"/>
              <a:t>ou indétectable</a:t>
            </a:r>
          </a:p>
          <a:p>
            <a:pPr lvl="3">
              <a:defRPr/>
            </a:pPr>
            <a:r>
              <a:rPr lang="fr-FR" altLang="fr-FR" dirty="0" smtClean="0"/>
              <a:t>On est en situation de « non prophylaxie »</a:t>
            </a:r>
            <a:endParaRPr lang="fr-FR" altLang="fr-FR" dirty="0"/>
          </a:p>
          <a:p>
            <a:pPr lvl="3">
              <a:defRPr/>
            </a:pPr>
            <a:r>
              <a:rPr lang="fr-FR" altLang="fr-FR" dirty="0"/>
              <a:t>Peu de </a:t>
            </a:r>
            <a:r>
              <a:rPr lang="fr-FR" altLang="fr-FR" dirty="0" smtClean="0"/>
              <a:t>risque d’aspergillose résistante aux </a:t>
            </a:r>
            <a:r>
              <a:rPr lang="fr-FR" altLang="fr-FR" dirty="0" err="1" smtClean="0"/>
              <a:t>azolés</a:t>
            </a:r>
            <a:r>
              <a:rPr lang="fr-FR" altLang="fr-FR" dirty="0" smtClean="0"/>
              <a:t>?</a:t>
            </a:r>
            <a:endParaRPr lang="fr-FR" altLang="fr-FR" dirty="0"/>
          </a:p>
          <a:p>
            <a:pPr lvl="3">
              <a:defRPr/>
            </a:pPr>
            <a:r>
              <a:rPr lang="fr-FR" altLang="fr-FR" dirty="0" smtClean="0"/>
              <a:t>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choix préférentiel: </a:t>
            </a:r>
            <a:r>
              <a:rPr lang="fr-FR" altLang="fr-FR" dirty="0" err="1" smtClean="0"/>
              <a:t>Voriconazole</a:t>
            </a:r>
            <a:r>
              <a:rPr lang="fr-FR" altLang="fr-FR" dirty="0" smtClean="0"/>
              <a:t> </a:t>
            </a:r>
            <a:endParaRPr lang="fr-FR" altLang="fr-FR" dirty="0"/>
          </a:p>
          <a:p>
            <a:pPr lvl="2">
              <a:defRPr/>
            </a:pPr>
            <a:r>
              <a:rPr lang="fr-FR" altLang="fr-FR" dirty="0" smtClean="0"/>
              <a:t>Taux efficace:</a:t>
            </a:r>
          </a:p>
          <a:p>
            <a:pPr lvl="3">
              <a:defRPr/>
            </a:pPr>
            <a:r>
              <a:rPr lang="fr-FR" altLang="fr-FR" dirty="0" smtClean="0"/>
              <a:t>Aspergillose se développant sous un </a:t>
            </a:r>
            <a:r>
              <a:rPr lang="fr-FR" altLang="fr-FR" dirty="0" err="1" smtClean="0"/>
              <a:t>azolé</a:t>
            </a:r>
            <a:endParaRPr lang="fr-FR" altLang="fr-FR" dirty="0" smtClean="0"/>
          </a:p>
          <a:p>
            <a:pPr lvl="3">
              <a:defRPr/>
            </a:pPr>
            <a:r>
              <a:rPr lang="fr-FR" altLang="fr-FR" dirty="0" smtClean="0"/>
              <a:t>Risque aspergillose résistante aux </a:t>
            </a:r>
            <a:r>
              <a:rPr lang="fr-FR" altLang="fr-FR" dirty="0" err="1" smtClean="0"/>
              <a:t>azolés</a:t>
            </a:r>
            <a:endParaRPr lang="fr-FR" altLang="fr-FR" dirty="0" smtClean="0"/>
          </a:p>
          <a:p>
            <a:pPr lvl="3">
              <a:defRPr/>
            </a:pPr>
            <a:r>
              <a:rPr lang="fr-FR" altLang="fr-FR" dirty="0"/>
              <a:t>1</a:t>
            </a:r>
            <a:r>
              <a:rPr lang="fr-FR" altLang="fr-FR" baseline="30000" dirty="0"/>
              <a:t>er</a:t>
            </a:r>
            <a:r>
              <a:rPr lang="fr-FR" altLang="fr-FR" dirty="0"/>
              <a:t> choix préférentiel: 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ampho</a:t>
            </a:r>
            <a:r>
              <a:rPr lang="fr-FR" altLang="fr-FR" dirty="0" smtClean="0"/>
              <a:t> B </a:t>
            </a:r>
            <a:r>
              <a:rPr lang="fr-FR" altLang="fr-FR" dirty="0" err="1" smtClean="0"/>
              <a:t>liposomale</a:t>
            </a:r>
            <a:endParaRPr lang="fr-FR" altLang="fr-FR" dirty="0" smtClean="0"/>
          </a:p>
          <a:p>
            <a:pPr lvl="2">
              <a:defRPr/>
            </a:pPr>
            <a:r>
              <a:rPr lang="fr-FR" altLang="fr-FR" dirty="0" smtClean="0"/>
              <a:t>Pas </a:t>
            </a:r>
            <a:r>
              <a:rPr lang="fr-FR" altLang="fr-FR" dirty="0"/>
              <a:t>de dosage </a:t>
            </a:r>
            <a:endParaRPr lang="fr-FR" altLang="fr-FR" dirty="0" smtClean="0"/>
          </a:p>
          <a:p>
            <a:pPr lvl="3">
              <a:defRPr/>
            </a:pPr>
            <a:r>
              <a:rPr lang="fr-FR" altLang="fr-FR" dirty="0" smtClean="0"/>
              <a:t>Plutôt à considérer comme un échec de prophylaxie</a:t>
            </a:r>
          </a:p>
          <a:p>
            <a:pPr lvl="3">
              <a:defRPr/>
            </a:pPr>
            <a:endParaRPr lang="fr-FR" altLang="fr-FR" dirty="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Quel impact pratique des dosages 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Amorce de sortie d’aplasie: 300 GB</a:t>
            </a:r>
          </a:p>
          <a:p>
            <a:r>
              <a:rPr lang="fr-FR" smtClean="0"/>
              <a:t>Le dernier galactomannane est négatif</a:t>
            </a:r>
          </a:p>
          <a:p>
            <a:endParaRPr lang="fr-FR" smtClean="0"/>
          </a:p>
          <a:p>
            <a:r>
              <a:rPr lang="fr-FR" smtClean="0"/>
              <a:t>Scanner de contrôle:</a:t>
            </a:r>
          </a:p>
          <a:p>
            <a:endParaRPr lang="fr-FR" smtClean="0"/>
          </a:p>
          <a:p>
            <a:r>
              <a:rPr lang="fr-FR" b="1" smtClean="0"/>
              <a:t>Quel traitement par la suite ?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J27</a:t>
            </a:r>
            <a:endParaRPr lang="fr-FR" dirty="0"/>
          </a:p>
        </p:txBody>
      </p:sp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365625"/>
            <a:ext cx="38814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Variable selon PEC hémopathie</a:t>
            </a:r>
          </a:p>
          <a:p>
            <a:pPr lvl="1"/>
            <a:r>
              <a:rPr lang="fr-FR" smtClean="0"/>
              <a:t>Allogreffe ou non</a:t>
            </a:r>
          </a:p>
          <a:p>
            <a:pPr lvl="1"/>
            <a:r>
              <a:rPr lang="fr-FR" smtClean="0"/>
              <a:t>Mise en RC ou non</a:t>
            </a:r>
          </a:p>
          <a:p>
            <a:pPr lvl="1"/>
            <a:r>
              <a:rPr lang="fr-FR" smtClean="0"/>
              <a:t>Type de consolidation….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Prophylaxie secondaire tant que dure l’immunodépression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J27: Quel </a:t>
            </a:r>
            <a:r>
              <a:rPr lang="fr-FR" dirty="0"/>
              <a:t>traitement par la suite 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365625"/>
            <a:ext cx="38814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41" name="Rectangle 5"/>
          <p:cNvSpPr>
            <a:spLocks noChangeArrowheads="1"/>
          </p:cNvSpPr>
          <p:nvPr/>
        </p:nvSpPr>
        <p:spPr bwMode="auto">
          <a:xfrm>
            <a:off x="6804025" y="6461125"/>
            <a:ext cx="1427163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Caillot</a:t>
            </a:r>
            <a:r>
              <a:rPr lang="en-US" altLang="fr-F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JCO 2001</a:t>
            </a:r>
          </a:p>
        </p:txBody>
      </p:sp>
      <p:sp>
        <p:nvSpPr>
          <p:cNvPr id="25602" name="Titr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Evolution typique d’une API</a:t>
            </a:r>
          </a:p>
        </p:txBody>
      </p:sp>
      <p:sp>
        <p:nvSpPr>
          <p:cNvPr id="80899" name="AutoShape 2"/>
          <p:cNvSpPr>
            <a:spLocks noChangeAspect="1" noChangeArrowheads="1" noTextEdit="1"/>
          </p:cNvSpPr>
          <p:nvPr/>
        </p:nvSpPr>
        <p:spPr bwMode="auto">
          <a:xfrm>
            <a:off x="444500" y="1323975"/>
            <a:ext cx="305435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2636838"/>
            <a:ext cx="264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27063" y="2608263"/>
            <a:ext cx="2689225" cy="287655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pic>
        <p:nvPicPr>
          <p:cNvPr id="103470" name="Group 4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913" y="2809875"/>
            <a:ext cx="2109787" cy="512763"/>
          </a:xfrm>
          <a:prstGeom prst="rect">
            <a:avLst/>
          </a:prstGeom>
          <a:noFill/>
        </p:spPr>
      </p:pic>
      <p:sp>
        <p:nvSpPr>
          <p:cNvPr id="80903" name="Rectangle 47"/>
          <p:cNvSpPr>
            <a:spLocks noChangeArrowheads="1"/>
          </p:cNvSpPr>
          <p:nvPr/>
        </p:nvSpPr>
        <p:spPr bwMode="auto">
          <a:xfrm>
            <a:off x="900113" y="2276475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Tres évocateur</a:t>
            </a:r>
            <a:endParaRPr lang="fr-FR">
              <a:latin typeface="Calibri" pitchFamily="34" charset="0"/>
            </a:endParaRPr>
          </a:p>
        </p:txBody>
      </p:sp>
      <p:pic>
        <p:nvPicPr>
          <p:cNvPr id="103524" name="Group 10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52588"/>
            <a:ext cx="1504950" cy="620712"/>
          </a:xfrm>
          <a:prstGeom prst="rect">
            <a:avLst/>
          </a:prstGeom>
          <a:noFill/>
        </p:spPr>
      </p:pic>
      <p:sp>
        <p:nvSpPr>
          <p:cNvPr id="80905" name="Rectangle 101"/>
          <p:cNvSpPr>
            <a:spLocks noChangeArrowheads="1"/>
          </p:cNvSpPr>
          <p:nvPr/>
        </p:nvSpPr>
        <p:spPr bwMode="auto">
          <a:xfrm>
            <a:off x="1619250" y="1692275"/>
            <a:ext cx="655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Halo </a:t>
            </a:r>
            <a:endParaRPr lang="fr-FR">
              <a:latin typeface="Calibri" pitchFamily="34" charset="0"/>
            </a:endParaRPr>
          </a:p>
        </p:txBody>
      </p:sp>
      <p:sp>
        <p:nvSpPr>
          <p:cNvPr id="80906" name="Freeform 103"/>
          <p:cNvSpPr>
            <a:spLocks/>
          </p:cNvSpPr>
          <p:nvPr/>
        </p:nvSpPr>
        <p:spPr bwMode="auto">
          <a:xfrm>
            <a:off x="514350" y="2279650"/>
            <a:ext cx="179388" cy="203200"/>
          </a:xfrm>
          <a:custGeom>
            <a:avLst/>
            <a:gdLst>
              <a:gd name="T0" fmla="*/ 141140601 w 228"/>
              <a:gd name="T1" fmla="*/ 0 h 128"/>
              <a:gd name="T2" fmla="*/ 0 w 228"/>
              <a:gd name="T3" fmla="*/ 161289973 h 128"/>
              <a:gd name="T4" fmla="*/ 141140601 w 228"/>
              <a:gd name="T5" fmla="*/ 322579945 h 128"/>
              <a:gd name="T6" fmla="*/ 141140601 w 22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128"/>
              <a:gd name="T14" fmla="*/ 228 w 22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128">
                <a:moveTo>
                  <a:pt x="228" y="0"/>
                </a:moveTo>
                <a:lnTo>
                  <a:pt x="0" y="64"/>
                </a:lnTo>
                <a:lnTo>
                  <a:pt x="228" y="128"/>
                </a:lnTo>
                <a:lnTo>
                  <a:pt x="228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07" name="Freeform 104"/>
          <p:cNvSpPr>
            <a:spLocks/>
          </p:cNvSpPr>
          <p:nvPr/>
        </p:nvSpPr>
        <p:spPr bwMode="auto">
          <a:xfrm>
            <a:off x="3232150" y="2279650"/>
            <a:ext cx="180975" cy="203200"/>
          </a:xfrm>
          <a:custGeom>
            <a:avLst/>
            <a:gdLst>
              <a:gd name="T0" fmla="*/ 0 w 228"/>
              <a:gd name="T1" fmla="*/ 322579945 h 128"/>
              <a:gd name="T2" fmla="*/ 143648917 w 228"/>
              <a:gd name="T3" fmla="*/ 161289973 h 128"/>
              <a:gd name="T4" fmla="*/ 0 w 228"/>
              <a:gd name="T5" fmla="*/ 0 h 128"/>
              <a:gd name="T6" fmla="*/ 0 w 228"/>
              <a:gd name="T7" fmla="*/ 322579945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128"/>
              <a:gd name="T14" fmla="*/ 228 w 22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128">
                <a:moveTo>
                  <a:pt x="0" y="128"/>
                </a:moveTo>
                <a:lnTo>
                  <a:pt x="228" y="64"/>
                </a:lnTo>
                <a:lnTo>
                  <a:pt x="0" y="0"/>
                </a:lnTo>
                <a:lnTo>
                  <a:pt x="0" y="12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08" name="Rectangle 105"/>
          <p:cNvSpPr>
            <a:spLocks noChangeArrowheads="1"/>
          </p:cNvSpPr>
          <p:nvPr/>
        </p:nvSpPr>
        <p:spPr bwMode="auto">
          <a:xfrm>
            <a:off x="1552575" y="1946275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J0 - J5</a:t>
            </a:r>
            <a:endParaRPr lang="fr-FR">
              <a:latin typeface="Calibri" pitchFamily="34" charset="0"/>
            </a:endParaRPr>
          </a:p>
        </p:txBody>
      </p:sp>
      <p:sp>
        <p:nvSpPr>
          <p:cNvPr id="80909" name="AutoShape 107"/>
          <p:cNvSpPr>
            <a:spLocks noChangeAspect="1" noChangeArrowheads="1" noTextEdit="1"/>
          </p:cNvSpPr>
          <p:nvPr/>
        </p:nvSpPr>
        <p:spPr bwMode="auto">
          <a:xfrm>
            <a:off x="3792538" y="1219200"/>
            <a:ext cx="22018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0910" name="Picture 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5888" y="2586038"/>
            <a:ext cx="19637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1" name="Rectangle 110"/>
          <p:cNvSpPr>
            <a:spLocks noChangeArrowheads="1"/>
          </p:cNvSpPr>
          <p:nvPr/>
        </p:nvSpPr>
        <p:spPr bwMode="auto">
          <a:xfrm>
            <a:off x="3913188" y="2571750"/>
            <a:ext cx="1987550" cy="29241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pic>
        <p:nvPicPr>
          <p:cNvPr id="103609" name="Group 18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6738" y="2687638"/>
            <a:ext cx="987425" cy="830262"/>
          </a:xfrm>
          <a:prstGeom prst="rect">
            <a:avLst/>
          </a:prstGeom>
          <a:noFill/>
        </p:spPr>
      </p:pic>
      <p:sp>
        <p:nvSpPr>
          <p:cNvPr id="80913" name="Rectangle 187"/>
          <p:cNvSpPr>
            <a:spLocks noChangeArrowheads="1"/>
          </p:cNvSpPr>
          <p:nvPr/>
        </p:nvSpPr>
        <p:spPr bwMode="auto">
          <a:xfrm>
            <a:off x="4356100" y="2276475"/>
            <a:ext cx="1458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aspecifique</a:t>
            </a:r>
            <a:endParaRPr lang="fr-FR">
              <a:latin typeface="Calibri" pitchFamily="34" charset="0"/>
            </a:endParaRPr>
          </a:p>
        </p:txBody>
      </p:sp>
      <p:pic>
        <p:nvPicPr>
          <p:cNvPr id="103686" name="Group 26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6050" y="1219200"/>
            <a:ext cx="1670050" cy="822325"/>
          </a:xfrm>
          <a:prstGeom prst="rect">
            <a:avLst/>
          </a:prstGeom>
          <a:noFill/>
        </p:spPr>
      </p:pic>
      <p:sp>
        <p:nvSpPr>
          <p:cNvPr id="80915" name="Rectangle 264"/>
          <p:cNvSpPr>
            <a:spLocks noChangeArrowheads="1"/>
          </p:cNvSpPr>
          <p:nvPr/>
        </p:nvSpPr>
        <p:spPr bwMode="auto">
          <a:xfrm>
            <a:off x="4022725" y="1674813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Infiltrat </a:t>
            </a:r>
            <a:endParaRPr lang="fr-FR">
              <a:latin typeface="Calibri" pitchFamily="34" charset="0"/>
            </a:endParaRPr>
          </a:p>
        </p:txBody>
      </p:sp>
      <p:sp>
        <p:nvSpPr>
          <p:cNvPr id="80916" name="Rectangle 265"/>
          <p:cNvSpPr>
            <a:spLocks noChangeArrowheads="1"/>
          </p:cNvSpPr>
          <p:nvPr/>
        </p:nvSpPr>
        <p:spPr bwMode="auto">
          <a:xfrm>
            <a:off x="3997325" y="2355850"/>
            <a:ext cx="170815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17" name="Freeform 266"/>
          <p:cNvSpPr>
            <a:spLocks/>
          </p:cNvSpPr>
          <p:nvPr/>
        </p:nvSpPr>
        <p:spPr bwMode="auto">
          <a:xfrm>
            <a:off x="3819525" y="2279650"/>
            <a:ext cx="180975" cy="203200"/>
          </a:xfrm>
          <a:custGeom>
            <a:avLst/>
            <a:gdLst>
              <a:gd name="T0" fmla="*/ 144281732 w 227"/>
              <a:gd name="T1" fmla="*/ 0 h 128"/>
              <a:gd name="T2" fmla="*/ 0 w 227"/>
              <a:gd name="T3" fmla="*/ 161289973 h 128"/>
              <a:gd name="T4" fmla="*/ 144281732 w 227"/>
              <a:gd name="T5" fmla="*/ 322579945 h 128"/>
              <a:gd name="T6" fmla="*/ 144281732 w 227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128"/>
              <a:gd name="T14" fmla="*/ 227 w 227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128">
                <a:moveTo>
                  <a:pt x="227" y="0"/>
                </a:moveTo>
                <a:lnTo>
                  <a:pt x="0" y="64"/>
                </a:lnTo>
                <a:lnTo>
                  <a:pt x="227" y="128"/>
                </a:lnTo>
                <a:lnTo>
                  <a:pt x="22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18" name="Freeform 267"/>
          <p:cNvSpPr>
            <a:spLocks/>
          </p:cNvSpPr>
          <p:nvPr/>
        </p:nvSpPr>
        <p:spPr bwMode="auto">
          <a:xfrm>
            <a:off x="5702300" y="2279650"/>
            <a:ext cx="180975" cy="203200"/>
          </a:xfrm>
          <a:custGeom>
            <a:avLst/>
            <a:gdLst>
              <a:gd name="T0" fmla="*/ 0 w 228"/>
              <a:gd name="T1" fmla="*/ 322579945 h 128"/>
              <a:gd name="T2" fmla="*/ 143648917 w 228"/>
              <a:gd name="T3" fmla="*/ 161289973 h 128"/>
              <a:gd name="T4" fmla="*/ 0 w 228"/>
              <a:gd name="T5" fmla="*/ 0 h 128"/>
              <a:gd name="T6" fmla="*/ 0 w 228"/>
              <a:gd name="T7" fmla="*/ 322579945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128"/>
              <a:gd name="T14" fmla="*/ 228 w 22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128">
                <a:moveTo>
                  <a:pt x="0" y="128"/>
                </a:moveTo>
                <a:lnTo>
                  <a:pt x="228" y="64"/>
                </a:lnTo>
                <a:lnTo>
                  <a:pt x="0" y="0"/>
                </a:lnTo>
                <a:lnTo>
                  <a:pt x="0" y="12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19" name="Rectangle 268"/>
          <p:cNvSpPr>
            <a:spLocks noChangeArrowheads="1"/>
          </p:cNvSpPr>
          <p:nvPr/>
        </p:nvSpPr>
        <p:spPr bwMode="auto">
          <a:xfrm>
            <a:off x="4338638" y="1946275"/>
            <a:ext cx="90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J5 - J10</a:t>
            </a:r>
            <a:endParaRPr lang="fr-FR">
              <a:latin typeface="Calibri" pitchFamily="34" charset="0"/>
            </a:endParaRPr>
          </a:p>
        </p:txBody>
      </p:sp>
      <p:sp>
        <p:nvSpPr>
          <p:cNvPr id="80920" name="AutoShape 270"/>
          <p:cNvSpPr>
            <a:spLocks noChangeAspect="1" noChangeArrowheads="1" noTextEdit="1"/>
          </p:cNvSpPr>
          <p:nvPr/>
        </p:nvSpPr>
        <p:spPr bwMode="auto">
          <a:xfrm>
            <a:off x="6337300" y="1371600"/>
            <a:ext cx="2236788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0921" name="Picture 2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1938" y="2633663"/>
            <a:ext cx="17827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2" name="Rectangle 273"/>
          <p:cNvSpPr>
            <a:spLocks noChangeArrowheads="1"/>
          </p:cNvSpPr>
          <p:nvPr/>
        </p:nvSpPr>
        <p:spPr bwMode="auto">
          <a:xfrm>
            <a:off x="6594475" y="2613025"/>
            <a:ext cx="1817688" cy="2936875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23" name="Rectangle 274"/>
          <p:cNvSpPr>
            <a:spLocks noChangeArrowheads="1"/>
          </p:cNvSpPr>
          <p:nvPr/>
        </p:nvSpPr>
        <p:spPr bwMode="auto">
          <a:xfrm>
            <a:off x="6616700" y="2638425"/>
            <a:ext cx="1773238" cy="2886075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pic>
        <p:nvPicPr>
          <p:cNvPr id="103739" name="Group 315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50075" y="2859088"/>
            <a:ext cx="1011238" cy="512762"/>
          </a:xfrm>
          <a:prstGeom prst="rect">
            <a:avLst/>
          </a:prstGeom>
          <a:noFill/>
        </p:spPr>
      </p:pic>
      <p:sp>
        <p:nvSpPr>
          <p:cNvPr id="80925" name="Rectangle 316"/>
          <p:cNvSpPr>
            <a:spLocks noChangeArrowheads="1"/>
          </p:cNvSpPr>
          <p:nvPr/>
        </p:nvSpPr>
        <p:spPr bwMode="auto">
          <a:xfrm>
            <a:off x="7019925" y="2276475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retardé</a:t>
            </a:r>
            <a:endParaRPr lang="fr-FR">
              <a:latin typeface="Calibri" pitchFamily="34" charset="0"/>
            </a:endParaRPr>
          </a:p>
        </p:txBody>
      </p:sp>
      <p:sp>
        <p:nvSpPr>
          <p:cNvPr id="80926" name="Freeform 317"/>
          <p:cNvSpPr>
            <a:spLocks/>
          </p:cNvSpPr>
          <p:nvPr/>
        </p:nvSpPr>
        <p:spPr bwMode="auto">
          <a:xfrm>
            <a:off x="7015163" y="4879975"/>
            <a:ext cx="357187" cy="174625"/>
          </a:xfrm>
          <a:custGeom>
            <a:avLst/>
            <a:gdLst>
              <a:gd name="T0" fmla="*/ 282262308 w 452"/>
              <a:gd name="T1" fmla="*/ 37801552 h 110"/>
              <a:gd name="T2" fmla="*/ 275392782 w 452"/>
              <a:gd name="T3" fmla="*/ 0 h 110"/>
              <a:gd name="T4" fmla="*/ 0 w 452"/>
              <a:gd name="T5" fmla="*/ 239415670 h 110"/>
              <a:gd name="T6" fmla="*/ 6869529 w 452"/>
              <a:gd name="T7" fmla="*/ 277217210 h 110"/>
              <a:gd name="T8" fmla="*/ 282262308 w 452"/>
              <a:gd name="T9" fmla="*/ 37801552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2"/>
              <a:gd name="T16" fmla="*/ 0 h 110"/>
              <a:gd name="T17" fmla="*/ 452 w 452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2" h="110">
                <a:moveTo>
                  <a:pt x="452" y="15"/>
                </a:moveTo>
                <a:lnTo>
                  <a:pt x="441" y="0"/>
                </a:lnTo>
                <a:lnTo>
                  <a:pt x="0" y="95"/>
                </a:lnTo>
                <a:lnTo>
                  <a:pt x="11" y="110"/>
                </a:lnTo>
                <a:lnTo>
                  <a:pt x="452" y="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27" name="Freeform 318"/>
          <p:cNvSpPr>
            <a:spLocks/>
          </p:cNvSpPr>
          <p:nvPr/>
        </p:nvSpPr>
        <p:spPr bwMode="auto">
          <a:xfrm>
            <a:off x="7345363" y="4826000"/>
            <a:ext cx="138112" cy="131763"/>
          </a:xfrm>
          <a:custGeom>
            <a:avLst/>
            <a:gdLst>
              <a:gd name="T0" fmla="*/ 34879988 w 175"/>
              <a:gd name="T1" fmla="*/ 209174579 h 83"/>
              <a:gd name="T2" fmla="*/ 108999580 w 175"/>
              <a:gd name="T3" fmla="*/ 27722620 h 83"/>
              <a:gd name="T4" fmla="*/ 0 w 175"/>
              <a:gd name="T5" fmla="*/ 0 h 83"/>
              <a:gd name="T6" fmla="*/ 34879988 w 175"/>
              <a:gd name="T7" fmla="*/ 209174579 h 83"/>
              <a:gd name="T8" fmla="*/ 0 60000 65536"/>
              <a:gd name="T9" fmla="*/ 0 60000 65536"/>
              <a:gd name="T10" fmla="*/ 0 60000 65536"/>
              <a:gd name="T11" fmla="*/ 0 60000 65536"/>
              <a:gd name="T12" fmla="*/ 0 w 175"/>
              <a:gd name="T13" fmla="*/ 0 h 83"/>
              <a:gd name="T14" fmla="*/ 175 w 17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" h="83">
                <a:moveTo>
                  <a:pt x="56" y="83"/>
                </a:moveTo>
                <a:lnTo>
                  <a:pt x="175" y="11"/>
                </a:lnTo>
                <a:lnTo>
                  <a:pt x="0" y="0"/>
                </a:lnTo>
                <a:lnTo>
                  <a:pt x="56" y="8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pic>
        <p:nvPicPr>
          <p:cNvPr id="103795" name="Group 37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0500" y="1371600"/>
            <a:ext cx="2036763" cy="615950"/>
          </a:xfrm>
          <a:prstGeom prst="rect">
            <a:avLst/>
          </a:prstGeom>
          <a:noFill/>
        </p:spPr>
      </p:pic>
      <p:sp>
        <p:nvSpPr>
          <p:cNvPr id="80929" name="Rectangle 372"/>
          <p:cNvSpPr>
            <a:spLocks noChangeArrowheads="1"/>
          </p:cNvSpPr>
          <p:nvPr/>
        </p:nvSpPr>
        <p:spPr bwMode="auto">
          <a:xfrm>
            <a:off x="6604000" y="1687513"/>
            <a:ext cx="211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Croissant gazeux</a:t>
            </a:r>
            <a:endParaRPr lang="fr-FR">
              <a:latin typeface="Calibri" pitchFamily="34" charset="0"/>
            </a:endParaRPr>
          </a:p>
        </p:txBody>
      </p:sp>
      <p:sp>
        <p:nvSpPr>
          <p:cNvPr id="80930" name="Freeform 374"/>
          <p:cNvSpPr>
            <a:spLocks/>
          </p:cNvSpPr>
          <p:nvPr/>
        </p:nvSpPr>
        <p:spPr bwMode="auto">
          <a:xfrm>
            <a:off x="6364288" y="2327275"/>
            <a:ext cx="180975" cy="203200"/>
          </a:xfrm>
          <a:custGeom>
            <a:avLst/>
            <a:gdLst>
              <a:gd name="T0" fmla="*/ 144281732 w 227"/>
              <a:gd name="T1" fmla="*/ 0 h 128"/>
              <a:gd name="T2" fmla="*/ 0 w 227"/>
              <a:gd name="T3" fmla="*/ 161289973 h 128"/>
              <a:gd name="T4" fmla="*/ 144281732 w 227"/>
              <a:gd name="T5" fmla="*/ 322579945 h 128"/>
              <a:gd name="T6" fmla="*/ 144281732 w 227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128"/>
              <a:gd name="T14" fmla="*/ 227 w 227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128">
                <a:moveTo>
                  <a:pt x="227" y="0"/>
                </a:moveTo>
                <a:lnTo>
                  <a:pt x="0" y="64"/>
                </a:lnTo>
                <a:lnTo>
                  <a:pt x="227" y="128"/>
                </a:lnTo>
                <a:lnTo>
                  <a:pt x="22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31" name="Freeform 375"/>
          <p:cNvSpPr>
            <a:spLocks/>
          </p:cNvSpPr>
          <p:nvPr/>
        </p:nvSpPr>
        <p:spPr bwMode="auto">
          <a:xfrm>
            <a:off x="8362950" y="2328863"/>
            <a:ext cx="179388" cy="203200"/>
          </a:xfrm>
          <a:custGeom>
            <a:avLst/>
            <a:gdLst>
              <a:gd name="T0" fmla="*/ 0 w 228"/>
              <a:gd name="T1" fmla="*/ 322579945 h 128"/>
              <a:gd name="T2" fmla="*/ 141140601 w 228"/>
              <a:gd name="T3" fmla="*/ 161289973 h 128"/>
              <a:gd name="T4" fmla="*/ 0 w 228"/>
              <a:gd name="T5" fmla="*/ 0 h 128"/>
              <a:gd name="T6" fmla="*/ 0 w 228"/>
              <a:gd name="T7" fmla="*/ 322579945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128"/>
              <a:gd name="T14" fmla="*/ 228 w 22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128">
                <a:moveTo>
                  <a:pt x="0" y="128"/>
                </a:moveTo>
                <a:lnTo>
                  <a:pt x="228" y="64"/>
                </a:lnTo>
                <a:lnTo>
                  <a:pt x="0" y="0"/>
                </a:lnTo>
                <a:lnTo>
                  <a:pt x="0" y="12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80932" name="Rectangle 376"/>
          <p:cNvSpPr>
            <a:spLocks noChangeArrowheads="1"/>
          </p:cNvSpPr>
          <p:nvPr/>
        </p:nvSpPr>
        <p:spPr bwMode="auto">
          <a:xfrm>
            <a:off x="6889750" y="1993900"/>
            <a:ext cx="1058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b="1">
                <a:latin typeface="Calibri" pitchFamily="34" charset="0"/>
              </a:rPr>
              <a:t>J10 - J20</a:t>
            </a:r>
            <a:endParaRPr lang="fr-FR">
              <a:latin typeface="Calibri" pitchFamily="34" charset="0"/>
            </a:endParaRPr>
          </a:p>
        </p:txBody>
      </p:sp>
      <p:grpSp>
        <p:nvGrpSpPr>
          <p:cNvPr id="103803" name="Group 379"/>
          <p:cNvGrpSpPr>
            <a:grpSpLocks noChangeAspect="1"/>
          </p:cNvGrpSpPr>
          <p:nvPr/>
        </p:nvGrpSpPr>
        <p:grpSpPr bwMode="auto">
          <a:xfrm>
            <a:off x="492125" y="5645150"/>
            <a:ext cx="8313738" cy="647700"/>
            <a:chOff x="310" y="3556"/>
            <a:chExt cx="5237" cy="408"/>
          </a:xfrm>
          <a:noFill/>
        </p:grpSpPr>
        <p:sp>
          <p:nvSpPr>
            <p:cNvPr id="103802" name="AutoShape 378"/>
            <p:cNvSpPr>
              <a:spLocks noChangeAspect="1" noChangeArrowheads="1" noTextEdit="1"/>
            </p:cNvSpPr>
            <p:nvPr/>
          </p:nvSpPr>
          <p:spPr bwMode="auto">
            <a:xfrm>
              <a:off x="310" y="3556"/>
              <a:ext cx="5237" cy="4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04" name="Rectangle 380"/>
            <p:cNvSpPr>
              <a:spLocks noChangeArrowheads="1"/>
            </p:cNvSpPr>
            <p:nvPr/>
          </p:nvSpPr>
          <p:spPr bwMode="auto">
            <a:xfrm>
              <a:off x="1304" y="3682"/>
              <a:ext cx="1131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05" name="Rectangle 381"/>
            <p:cNvSpPr>
              <a:spLocks noChangeArrowheads="1"/>
            </p:cNvSpPr>
            <p:nvPr/>
          </p:nvSpPr>
          <p:spPr bwMode="auto">
            <a:xfrm>
              <a:off x="1341" y="3669"/>
              <a:ext cx="1147" cy="2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2700" b="1">
                  <a:latin typeface="Calibri" pitchFamily="34" charset="0"/>
                  <a:cs typeface="Calibri" pitchFamily="34" charset="0"/>
                </a:rPr>
                <a:t>Neutropenie</a:t>
              </a: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06" name="Freeform 382"/>
            <p:cNvSpPr>
              <a:spLocks/>
            </p:cNvSpPr>
            <p:nvPr/>
          </p:nvSpPr>
          <p:spPr bwMode="auto">
            <a:xfrm>
              <a:off x="439" y="3622"/>
              <a:ext cx="300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6005" y="31"/>
                </a:cxn>
                <a:cxn ang="0">
                  <a:pos x="6005" y="1"/>
                </a:cxn>
                <a:cxn ang="0">
                  <a:pos x="0" y="0"/>
                </a:cxn>
              </a:cxnLst>
              <a:rect l="0" t="0" r="r" b="b"/>
              <a:pathLst>
                <a:path w="6005" h="31">
                  <a:moveTo>
                    <a:pt x="0" y="0"/>
                  </a:moveTo>
                  <a:lnTo>
                    <a:pt x="0" y="30"/>
                  </a:lnTo>
                  <a:lnTo>
                    <a:pt x="6005" y="31"/>
                  </a:lnTo>
                  <a:lnTo>
                    <a:pt x="6005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07" name="Freeform 383"/>
            <p:cNvSpPr>
              <a:spLocks/>
            </p:cNvSpPr>
            <p:nvPr/>
          </p:nvSpPr>
          <p:spPr bwMode="auto">
            <a:xfrm>
              <a:off x="329" y="3576"/>
              <a:ext cx="113" cy="122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0" y="61"/>
                </a:cxn>
                <a:cxn ang="0">
                  <a:pos x="226" y="122"/>
                </a:cxn>
                <a:cxn ang="0">
                  <a:pos x="226" y="0"/>
                </a:cxn>
              </a:cxnLst>
              <a:rect l="0" t="0" r="r" b="b"/>
              <a:pathLst>
                <a:path w="226" h="122">
                  <a:moveTo>
                    <a:pt x="226" y="0"/>
                  </a:moveTo>
                  <a:lnTo>
                    <a:pt x="0" y="61"/>
                  </a:lnTo>
                  <a:lnTo>
                    <a:pt x="226" y="12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08" name="Freeform 384"/>
            <p:cNvSpPr>
              <a:spLocks/>
            </p:cNvSpPr>
            <p:nvPr/>
          </p:nvSpPr>
          <p:spPr bwMode="auto">
            <a:xfrm>
              <a:off x="3439" y="3577"/>
              <a:ext cx="113" cy="12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26" y="61"/>
                </a:cxn>
                <a:cxn ang="0">
                  <a:pos x="0" y="0"/>
                </a:cxn>
                <a:cxn ang="0">
                  <a:pos x="0" y="122"/>
                </a:cxn>
              </a:cxnLst>
              <a:rect l="0" t="0" r="r" b="b"/>
              <a:pathLst>
                <a:path w="226" h="122">
                  <a:moveTo>
                    <a:pt x="0" y="122"/>
                  </a:moveTo>
                  <a:lnTo>
                    <a:pt x="226" y="61"/>
                  </a:lnTo>
                  <a:lnTo>
                    <a:pt x="0" y="0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09" name="Rectangle 385"/>
            <p:cNvSpPr>
              <a:spLocks noChangeArrowheads="1"/>
            </p:cNvSpPr>
            <p:nvPr/>
          </p:nvSpPr>
          <p:spPr bwMode="auto">
            <a:xfrm>
              <a:off x="4170" y="3684"/>
              <a:ext cx="1186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10" name="Rectangle 386"/>
            <p:cNvSpPr>
              <a:spLocks noChangeArrowheads="1"/>
            </p:cNvSpPr>
            <p:nvPr/>
          </p:nvSpPr>
          <p:spPr bwMode="auto">
            <a:xfrm>
              <a:off x="4207" y="3693"/>
              <a:ext cx="389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2600" b="1">
                  <a:latin typeface="Calibri" pitchFamily="34" charset="0"/>
                  <a:cs typeface="Calibri" pitchFamily="34" charset="0"/>
                </a:rPr>
                <a:t>PNN</a:t>
              </a: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11" name="Rectangle 387"/>
            <p:cNvSpPr>
              <a:spLocks noChangeArrowheads="1"/>
            </p:cNvSpPr>
            <p:nvPr/>
          </p:nvSpPr>
          <p:spPr bwMode="auto">
            <a:xfrm>
              <a:off x="4707" y="3666"/>
              <a:ext cx="297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3000" b="1">
                  <a:latin typeface="Calibri" pitchFamily="34" charset="0"/>
                  <a:cs typeface="Calibri" pitchFamily="34" charset="0"/>
                </a:rPr>
                <a:t>&gt;&gt; </a:t>
              </a: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12" name="Rectangle 388"/>
            <p:cNvSpPr>
              <a:spLocks noChangeArrowheads="1"/>
            </p:cNvSpPr>
            <p:nvPr/>
          </p:nvSpPr>
          <p:spPr bwMode="auto">
            <a:xfrm>
              <a:off x="5022" y="3693"/>
              <a:ext cx="31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sz="2600" b="1">
                  <a:latin typeface="Calibri" pitchFamily="34" charset="0"/>
                  <a:cs typeface="Calibri" pitchFamily="34" charset="0"/>
                </a:rPr>
                <a:t>500</a:t>
              </a: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13" name="Freeform 389"/>
            <p:cNvSpPr>
              <a:spLocks/>
            </p:cNvSpPr>
            <p:nvPr/>
          </p:nvSpPr>
          <p:spPr bwMode="auto">
            <a:xfrm>
              <a:off x="4088" y="3620"/>
              <a:ext cx="1329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2659" y="34"/>
                </a:cxn>
                <a:cxn ang="0">
                  <a:pos x="2659" y="5"/>
                </a:cxn>
                <a:cxn ang="0">
                  <a:pos x="0" y="0"/>
                </a:cxn>
              </a:cxnLst>
              <a:rect l="0" t="0" r="r" b="b"/>
              <a:pathLst>
                <a:path w="2659" h="34">
                  <a:moveTo>
                    <a:pt x="0" y="0"/>
                  </a:moveTo>
                  <a:lnTo>
                    <a:pt x="0" y="30"/>
                  </a:lnTo>
                  <a:lnTo>
                    <a:pt x="2659" y="34"/>
                  </a:lnTo>
                  <a:lnTo>
                    <a:pt x="265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14" name="Freeform 390"/>
            <p:cNvSpPr>
              <a:spLocks/>
            </p:cNvSpPr>
            <p:nvPr/>
          </p:nvSpPr>
          <p:spPr bwMode="auto">
            <a:xfrm>
              <a:off x="3977" y="3576"/>
              <a:ext cx="113" cy="11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59"/>
                </a:cxn>
                <a:cxn ang="0">
                  <a:pos x="227" y="118"/>
                </a:cxn>
                <a:cxn ang="0">
                  <a:pos x="227" y="0"/>
                </a:cxn>
              </a:cxnLst>
              <a:rect l="0" t="0" r="r" b="b"/>
              <a:pathLst>
                <a:path w="227" h="118">
                  <a:moveTo>
                    <a:pt x="227" y="0"/>
                  </a:moveTo>
                  <a:lnTo>
                    <a:pt x="0" y="59"/>
                  </a:lnTo>
                  <a:lnTo>
                    <a:pt x="227" y="118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815" name="Freeform 391"/>
            <p:cNvSpPr>
              <a:spLocks/>
            </p:cNvSpPr>
            <p:nvPr/>
          </p:nvSpPr>
          <p:spPr bwMode="auto">
            <a:xfrm>
              <a:off x="5414" y="3580"/>
              <a:ext cx="114" cy="119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226" y="60"/>
                </a:cxn>
                <a:cxn ang="0">
                  <a:pos x="0" y="0"/>
                </a:cxn>
                <a:cxn ang="0">
                  <a:pos x="0" y="119"/>
                </a:cxn>
              </a:cxnLst>
              <a:rect l="0" t="0" r="r" b="b"/>
              <a:pathLst>
                <a:path w="226" h="119">
                  <a:moveTo>
                    <a:pt x="0" y="119"/>
                  </a:moveTo>
                  <a:lnTo>
                    <a:pt x="226" y="60"/>
                  </a:lnTo>
                  <a:lnTo>
                    <a:pt x="0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Pneumocystose</a:t>
            </a:r>
            <a:endParaRPr lang="fr-F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824"/>
            <a:ext cx="284638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ZoneTexte 2"/>
          <p:cNvSpPr txBox="1">
            <a:spLocks noChangeArrowheads="1"/>
          </p:cNvSpPr>
          <p:nvPr/>
        </p:nvSpPr>
        <p:spPr bwMode="auto">
          <a:xfrm>
            <a:off x="495300" y="1484313"/>
            <a:ext cx="5734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Patient 1:  7/2</a:t>
            </a:r>
            <a:r>
              <a:rPr lang="fr-FR" dirty="0"/>
              <a:t>				14/3		</a:t>
            </a: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622" y="1844824"/>
            <a:ext cx="29146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566142" y="4078813"/>
            <a:ext cx="5734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Patient 2:  9/4</a:t>
            </a:r>
            <a:r>
              <a:rPr lang="fr-FR" dirty="0"/>
              <a:t>				</a:t>
            </a:r>
            <a:r>
              <a:rPr lang="fr-FR" dirty="0" smtClean="0"/>
              <a:t>14/4</a:t>
            </a:r>
            <a:r>
              <a:rPr lang="fr-FR" dirty="0"/>
              <a:t>	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6" y="4581128"/>
            <a:ext cx="3492512" cy="22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75488"/>
            <a:ext cx="2880320" cy="22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Autres infections pulmonaires graves</a:t>
            </a:r>
            <a:endParaRPr lang="fr-FR" dirty="0"/>
          </a:p>
        </p:txBody>
      </p:sp>
      <p:sp>
        <p:nvSpPr>
          <p:cNvPr id="82950" name="ZoneTexte 6"/>
          <p:cNvSpPr txBox="1">
            <a:spLocks noChangeArrowheads="1"/>
          </p:cNvSpPr>
          <p:nvPr/>
        </p:nvSpPr>
        <p:spPr bwMode="auto">
          <a:xfrm>
            <a:off x="495300" y="1700808"/>
            <a:ext cx="7749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Tuberculose		</a:t>
            </a:r>
            <a:r>
              <a:rPr lang="fr-FR" dirty="0" smtClean="0"/>
              <a:t>		</a:t>
            </a:r>
            <a:r>
              <a:rPr lang="fr-FR" i="1" dirty="0" smtClean="0"/>
              <a:t>S</a:t>
            </a:r>
            <a:r>
              <a:rPr lang="fr-FR" i="1" dirty="0"/>
              <a:t>. aureus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2204864"/>
            <a:ext cx="2624857" cy="183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259" y="2082519"/>
            <a:ext cx="3612149" cy="223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4" y="4221088"/>
            <a:ext cx="3032120" cy="25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24" y="4458269"/>
            <a:ext cx="3362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8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Infection et greffe d’organe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0" y="5942013"/>
            <a:ext cx="1331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33CC"/>
                </a:solidFill>
              </a:rPr>
              <a:t>Fishman, NEJM 2007</a:t>
            </a:r>
            <a:endParaRPr lang="fr-FR" i="1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624013"/>
            <a:ext cx="9140826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t="53647"/>
          <a:stretch>
            <a:fillRect/>
          </a:stretch>
        </p:blipFill>
        <p:spPr bwMode="auto">
          <a:xfrm>
            <a:off x="0" y="0"/>
            <a:ext cx="9144000" cy="1271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r="65311" b="68581"/>
          <a:stretch>
            <a:fillRect/>
          </a:stretch>
        </p:blipFill>
        <p:spPr bwMode="auto">
          <a:xfrm>
            <a:off x="5972175" y="1066800"/>
            <a:ext cx="3171825" cy="862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Quelle documentation dans les hémopathies avec détresse respiratoire ?</a:t>
            </a:r>
          </a:p>
        </p:txBody>
      </p:sp>
      <p:sp>
        <p:nvSpPr>
          <p:cNvPr id="18434" name="Rectangle 6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smtClean="0"/>
              <a:t>Essai randomisé sur intérêt LBA précoce/retardé si besoin</a:t>
            </a:r>
          </a:p>
          <a:p>
            <a:pPr>
              <a:lnSpc>
                <a:spcPct val="80000"/>
              </a:lnSpc>
            </a:pPr>
            <a:r>
              <a:rPr lang="fr-FR" altLang="fr-FR" sz="2400" smtClean="0"/>
              <a:t>Tests non invasifs à l’admission en réanimation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Imagerie thoracique : RT + TDM thoracique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Echographie cardiaque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Crachats (Bactério, myco, candida, et BK)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Crachats induits (aérosols 15mn/</a:t>
            </a:r>
            <a:r>
              <a:rPr lang="fr-FR" altLang="fr-FR" sz="1900" i="1" smtClean="0"/>
              <a:t>Pneumocystis jiroveci</a:t>
            </a:r>
            <a:r>
              <a:rPr lang="fr-FR" altLang="fr-FR" sz="190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Aspirations nasopharyngées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Hémocultures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PCR HSV et CMV sang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Antigénémie aspergillaire GM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Sérologies </a:t>
            </a:r>
            <a:r>
              <a:rPr lang="fr-FR" altLang="fr-FR" sz="1900" i="1" smtClean="0"/>
              <a:t>Chlamydiae pneumoniae, Mycoplasme pneumoniae </a:t>
            </a:r>
            <a:r>
              <a:rPr lang="fr-FR" altLang="fr-FR" sz="1900" smtClean="0"/>
              <a:t>et</a:t>
            </a:r>
            <a:r>
              <a:rPr lang="fr-FR" altLang="fr-FR" sz="1900" i="1" smtClean="0"/>
              <a:t> Legionella pneumophila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Antigénuries pneumocoque et Légionnelle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08625" y="6237288"/>
            <a:ext cx="345598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fr-FR" altLang="fr-FR" dirty="0" err="1"/>
              <a:t>Azoulay</a:t>
            </a:r>
            <a:r>
              <a:rPr lang="fr-FR" altLang="fr-FR" dirty="0"/>
              <a:t> et al, AJRCCM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2897</Words>
  <Application>Microsoft Office PowerPoint</Application>
  <PresentationFormat>Affichage à l'écran (4:3)</PresentationFormat>
  <Paragraphs>904</Paragraphs>
  <Slides>68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Concourse</vt:lpstr>
      <vt:lpstr>Infections respiratoires de l’immunodéprimé en réanimation</vt:lpstr>
      <vt:lpstr>Estimation du nombre de patients concernés</vt:lpstr>
      <vt:lpstr>Complications de l’immunodépression</vt:lpstr>
      <vt:lpstr>Poumon et immunodépression</vt:lpstr>
      <vt:lpstr>Chronologie du risque</vt:lpstr>
      <vt:lpstr>Infection et greffe de moelle ASBMT/EBMT/CDC/IDSA 2009</vt:lpstr>
      <vt:lpstr>Infection et greffe d’organe</vt:lpstr>
      <vt:lpstr>Présentation PowerPoint</vt:lpstr>
      <vt:lpstr>Quelle documentation dans les hémopathies avec détresse respiratoire ?</vt:lpstr>
      <vt:lpstr>194 diagnostics chez 173/219 (79%) patients</vt:lpstr>
      <vt:lpstr>  </vt:lpstr>
      <vt:lpstr>Marqueurs</vt:lpstr>
      <vt:lpstr>Marqueurs biologiques</vt:lpstr>
      <vt:lpstr>Marqueurs biologiques fongiques</vt:lpstr>
      <vt:lpstr>PCR aspergillus (dans le sérum)</vt:lpstr>
      <vt:lpstr>Galactomannane sérique: marqueur d’AI</vt:lpstr>
      <vt:lpstr>Béta 1-3 D glucane</vt:lpstr>
      <vt:lpstr>BDG</vt:lpstr>
      <vt:lpstr>BDG et hémopathies en réanimation</vt:lpstr>
      <vt:lpstr>J0</vt:lpstr>
      <vt:lpstr>J0</vt:lpstr>
      <vt:lpstr>Posaco et prophylaxie: LAM/SMD acutisés</vt:lpstr>
      <vt:lpstr>La prophylaxie</vt:lpstr>
      <vt:lpstr>Fréquente de l’aspergillose invasive en hématologie</vt:lpstr>
      <vt:lpstr>J8</vt:lpstr>
      <vt:lpstr>Un scanner !</vt:lpstr>
      <vt:lpstr>J15</vt:lpstr>
      <vt:lpstr>Quel diagnostic ?</vt:lpstr>
      <vt:lpstr>En pratique</vt:lpstr>
      <vt:lpstr>J15</vt:lpstr>
      <vt:lpstr>On traite une API « probable »</vt:lpstr>
      <vt:lpstr>Quel antifongique ?</vt:lpstr>
      <vt:lpstr>Spectre des antifongiques</vt:lpstr>
      <vt:lpstr>Diffusion et PK/PD</vt:lpstr>
      <vt:lpstr>Traitement curatif de l’API</vt:lpstr>
      <vt:lpstr>Recommandations 2016 aspergillose hématologie</vt:lpstr>
      <vt:lpstr>Devenir des aspergilloses invasives ventilées en réanimation</vt:lpstr>
      <vt:lpstr>Devenir des hémopathies avec SDRA </vt:lpstr>
      <vt:lpstr>Etiologies </vt:lpstr>
      <vt:lpstr>Determinants of hospital mortality</vt:lpstr>
      <vt:lpstr>Mortalité des hémopathies malignes en réanimation</vt:lpstr>
      <vt:lpstr>Mortalité des hémopathies malignes en réanimation</vt:lpstr>
      <vt:lpstr>Que fait on du VRS+ dans le LBA d’un allogreffé ?</vt:lpstr>
      <vt:lpstr>Présentation PowerPoint</vt:lpstr>
      <vt:lpstr>VRS</vt:lpstr>
      <vt:lpstr>Virus respiratoires: recommandations</vt:lpstr>
      <vt:lpstr>Virus respiratoires et hématologie</vt:lpstr>
      <vt:lpstr>VRS: recommandations</vt:lpstr>
      <vt:lpstr>Que fait on du VRS+ dans le LBA ?</vt:lpstr>
      <vt:lpstr>On revient sur le cas clinique: J21</vt:lpstr>
      <vt:lpstr>J21</vt:lpstr>
      <vt:lpstr>Résistance aux antifongiques</vt:lpstr>
      <vt:lpstr>Résistance aux azolés chez Aspergillus: France</vt:lpstr>
      <vt:lpstr>Chez Aspergillus</vt:lpstr>
      <vt:lpstr>Emergence sous traitement</vt:lpstr>
      <vt:lpstr>Autres moisissures</vt:lpstr>
      <vt:lpstr>J21</vt:lpstr>
      <vt:lpstr>Dosage sérique des antifongiques</vt:lpstr>
      <vt:lpstr>Variabilité PK</vt:lpstr>
      <vt:lpstr>Monitorage voriconazole</vt:lpstr>
      <vt:lpstr>Monitorage pozaconazole</vt:lpstr>
      <vt:lpstr>Impact du monitorage du VRC</vt:lpstr>
      <vt:lpstr>Quel impact pratique des dosages ?</vt:lpstr>
      <vt:lpstr>J27</vt:lpstr>
      <vt:lpstr>J27: Quel traitement par la suite ?</vt:lpstr>
      <vt:lpstr>Evolution typique d’une API</vt:lpstr>
      <vt:lpstr>Pneumocystose</vt:lpstr>
      <vt:lpstr>Autres infections pulmonaires graves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77</cp:revision>
  <dcterms:modified xsi:type="dcterms:W3CDTF">2018-05-15T06:33:23Z</dcterms:modified>
</cp:coreProperties>
</file>