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532" r:id="rId3"/>
    <p:sldId id="538" r:id="rId4"/>
    <p:sldId id="533" r:id="rId5"/>
    <p:sldId id="539" r:id="rId6"/>
    <p:sldId id="528" r:id="rId7"/>
    <p:sldId id="534" r:id="rId8"/>
    <p:sldId id="547" r:id="rId9"/>
    <p:sldId id="540" r:id="rId10"/>
    <p:sldId id="548" r:id="rId11"/>
    <p:sldId id="542" r:id="rId12"/>
    <p:sldId id="541" r:id="rId13"/>
    <p:sldId id="549" r:id="rId14"/>
    <p:sldId id="543" r:id="rId15"/>
    <p:sldId id="550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8561161-8905-48E7-997D-0C242C65739C}" type="datetimeFigureOut">
              <a:rPr lang="fr-FR"/>
              <a:pPr>
                <a:defRPr/>
              </a:pPr>
              <a:t>11/01/2018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84A58A15-A574-40CC-93A1-E0F1AF6400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078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D22127EC-B5A4-4A89-9EB4-FEAACDFF3423}" type="datetimeFigureOut">
              <a:rPr lang="fr-FR"/>
              <a:pPr>
                <a:defRPr/>
              </a:pPr>
              <a:t>11/01/2018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7260904-CE45-41AA-B0AB-8111C2245D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55B2-1C4A-4EDB-BE31-1DBB40D9E8BF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C455-ED69-4B13-98B8-43E95CDF08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35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068B-E6D6-44A8-877E-0E0FBFCD0473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A435-2798-4F78-A081-B5D1881C4B2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DD65-20DC-408C-8E9B-E8B7990C8043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0BDA-0B0B-4669-B0BC-58A0F6B946A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C41E1-39F8-41CA-8D07-63EF1631F6E7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FB1C-59A8-4E57-9813-FD71456DEE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B724-EA38-4587-BBCB-D1A30E860C74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4339-BD9A-497C-B799-6DBA879D390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A28E-71FC-461E-88D7-A46FCE2E2B15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6716-7180-4A4B-A5E5-3473C69471E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350"/>
          </a:xfrm>
        </p:spPr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FFA7-D19B-43B9-9589-77AF739AAEB9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34BE-729E-45AF-A73D-1056EB2A44F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350"/>
          </a:xfrm>
        </p:spPr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A5FB-CDD5-4E48-B21F-BD7E600B91CB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41EC-19DA-4334-B34B-90C92A0288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350"/>
          </a:xfrm>
        </p:spPr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54F9-BDD2-468B-B413-443EFAD39686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9154D-A382-48EA-8E00-6D647A1B9AC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2 contenu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350"/>
          </a:xfrm>
        </p:spPr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9687-8B32-4D90-9D18-40B444698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77198C-AE1D-4477-ACC2-374D71658338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EBD288-D2C0-454D-BC12-697FAFDEF5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72" r:id="rId9"/>
    <p:sldLayoutId id="214748367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/>
          </p:cNvSpPr>
          <p:nvPr>
            <p:ph type="ctrTitle"/>
          </p:nvPr>
        </p:nvSpPr>
        <p:spPr>
          <a:xfrm>
            <a:off x="207963" y="1412875"/>
            <a:ext cx="8467725" cy="1439863"/>
          </a:xfrm>
        </p:spPr>
        <p:txBody>
          <a:bodyPr/>
          <a:lstStyle/>
          <a:p>
            <a:r>
              <a:rPr dirty="0" smtClean="0"/>
              <a:t>Best of</a:t>
            </a:r>
            <a:r>
              <a:rPr lang="fr-FR" dirty="0" smtClean="0"/>
              <a:t> </a:t>
            </a:r>
            <a:r>
              <a:rPr dirty="0" err="1" smtClean="0"/>
              <a:t>i</a:t>
            </a:r>
            <a:r>
              <a:rPr lang="fr-FR" dirty="0" err="1" smtClean="0"/>
              <a:t>nfections</a:t>
            </a:r>
            <a:r>
              <a:rPr lang="fr-FR" dirty="0" smtClean="0"/>
              <a:t> fongiques</a:t>
            </a:r>
            <a:r>
              <a:rPr dirty="0" smtClean="0"/>
              <a:t> 2017</a:t>
            </a:r>
            <a:br>
              <a:rPr dirty="0" smtClean="0"/>
            </a:br>
            <a:r>
              <a:rPr lang="fr-FR" sz="1900" dirty="0" smtClean="0"/>
              <a:t>C’est un best of, et donc, très subjectif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850" y="5373688"/>
            <a:ext cx="6553200" cy="925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Dr S. Alfandari</a:t>
            </a:r>
          </a:p>
          <a:p>
            <a:r>
              <a:rPr lang="fr-FR">
                <a:solidFill>
                  <a:schemeClr val="tx1"/>
                </a:solidFill>
                <a:latin typeface="Arial" charset="0"/>
                <a:cs typeface="Arial" charset="0"/>
              </a:rPr>
              <a:t>Infectiologue et Hygiéniste, CH Tourcoing</a:t>
            </a:r>
          </a:p>
          <a:p>
            <a:r>
              <a:rPr lang="fr-FR">
                <a:solidFill>
                  <a:schemeClr val="tx1"/>
                </a:solidFill>
                <a:latin typeface="Arial" charset="0"/>
                <a:cs typeface="Arial" charset="0"/>
              </a:rPr>
              <a:t>Infectiologue du Service des Maladies du Sang, CHRU Lille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7963" y="116632"/>
            <a:ext cx="8468493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Berlin Sans FB Demi" panose="020E0802020502020306" pitchFamily="34" charset="0"/>
              </a:rPr>
              <a:t>8 </a:t>
            </a:r>
            <a:r>
              <a:rPr lang="en-US" dirty="0" err="1">
                <a:latin typeface="Berlin Sans FB Demi" panose="020E0802020502020306" pitchFamily="34" charset="0"/>
              </a:rPr>
              <a:t>janvier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smtClean="0">
                <a:latin typeface="Berlin Sans FB Demi" panose="020E0802020502020306" pitchFamily="34" charset="0"/>
              </a:rPr>
              <a:t>2018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Epidémies hospitalières </a:t>
            </a:r>
            <a:r>
              <a:rPr lang="fr-FR" dirty="0" smtClean="0"/>
              <a:t>à </a:t>
            </a:r>
            <a:r>
              <a:rPr lang="fr-FR" i="1" dirty="0" smtClean="0"/>
              <a:t>Candida </a:t>
            </a:r>
            <a:r>
              <a:rPr lang="fr-FR" i="1" dirty="0" err="1" smtClean="0"/>
              <a:t>auris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Epidémies hospitalières </a:t>
            </a:r>
          </a:p>
          <a:p>
            <a:pPr lvl="1"/>
            <a:r>
              <a:rPr lang="fr-FR" dirty="0" smtClean="0"/>
              <a:t>33 </a:t>
            </a:r>
            <a:r>
              <a:rPr lang="fr-FR" dirty="0" err="1" smtClean="0"/>
              <a:t>fongémies</a:t>
            </a:r>
            <a:r>
              <a:rPr lang="fr-FR" dirty="0" smtClean="0"/>
              <a:t> dans une réa </a:t>
            </a:r>
            <a:r>
              <a:rPr lang="fr-FR" dirty="0" err="1" smtClean="0"/>
              <a:t>chir</a:t>
            </a:r>
            <a:r>
              <a:rPr lang="fr-FR" dirty="0" smtClean="0"/>
              <a:t> espagnole (</a:t>
            </a:r>
            <a:r>
              <a:rPr lang="fr-FR" dirty="0" err="1" smtClean="0"/>
              <a:t>avr</a:t>
            </a:r>
            <a:r>
              <a:rPr lang="fr-FR" dirty="0"/>
              <a:t> </a:t>
            </a:r>
            <a:r>
              <a:rPr lang="fr-FR" dirty="0" smtClean="0"/>
              <a:t>à  </a:t>
            </a:r>
            <a:r>
              <a:rPr lang="fr-FR" dirty="0" err="1" smtClean="0"/>
              <a:t>nov</a:t>
            </a:r>
            <a:r>
              <a:rPr lang="fr-FR" dirty="0" smtClean="0"/>
              <a:t> 2016)</a:t>
            </a:r>
          </a:p>
          <a:p>
            <a:r>
              <a:rPr lang="fr-FR" dirty="0" smtClean="0"/>
              <a:t>Identification difficile: </a:t>
            </a:r>
            <a:r>
              <a:rPr lang="fr-FR" dirty="0" err="1" smtClean="0"/>
              <a:t>maldi-tof</a:t>
            </a:r>
            <a:r>
              <a:rPr lang="fr-FR" dirty="0" smtClean="0"/>
              <a:t>/PCR</a:t>
            </a:r>
          </a:p>
          <a:p>
            <a:r>
              <a:rPr lang="fr-FR" dirty="0" smtClean="0"/>
              <a:t>Traitement</a:t>
            </a:r>
          </a:p>
          <a:p>
            <a:pPr lvl="1"/>
            <a:r>
              <a:rPr lang="fr-FR" dirty="0" smtClean="0"/>
              <a:t>Contrôle source ↕ CVC</a:t>
            </a:r>
          </a:p>
          <a:p>
            <a:pPr lvl="1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choix </a:t>
            </a:r>
            <a:r>
              <a:rPr lang="fr-FR" dirty="0" err="1" smtClean="0"/>
              <a:t>candines</a:t>
            </a:r>
            <a:endParaRPr lang="fr-FR" dirty="0" smtClean="0"/>
          </a:p>
          <a:p>
            <a:r>
              <a:rPr lang="fr-FR" dirty="0" smtClean="0"/>
              <a:t>Prévention</a:t>
            </a:r>
          </a:p>
          <a:p>
            <a:pPr lvl="1"/>
            <a:r>
              <a:rPr lang="fr-FR" dirty="0" smtClean="0"/>
              <a:t>Précautions contact</a:t>
            </a:r>
          </a:p>
          <a:p>
            <a:pPr lvl="1"/>
            <a:r>
              <a:rPr lang="fr-FR" dirty="0" smtClean="0"/>
              <a:t>Entretien chambre id clostridium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68313" y="5900735"/>
            <a:ext cx="230348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dirty="0" smtClean="0"/>
              <a:t>SEARS IJID2017</a:t>
            </a:r>
          </a:p>
        </p:txBody>
      </p:sp>
    </p:spTree>
    <p:extLst>
      <p:ext uri="{BB962C8B-B14F-4D97-AF65-F5344CB8AC3E}">
        <p14:creationId xmlns:p14="http://schemas.microsoft.com/office/powerpoint/2010/main" val="1655787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Résistance aux </a:t>
            </a:r>
            <a:r>
              <a:rPr lang="fr-FR" dirty="0" err="1" smtClean="0"/>
              <a:t>azolés</a:t>
            </a:r>
            <a:r>
              <a:rPr lang="fr-FR" dirty="0" smtClean="0"/>
              <a:t> chez Aspergillus</a:t>
            </a:r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 smtClean="0"/>
              <a:t>Revue générale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Emergence rattachée plutôt aux </a:t>
            </a:r>
            <a:r>
              <a:rPr lang="fr-FR" sz="2100" dirty="0" err="1" smtClean="0"/>
              <a:t>azolés</a:t>
            </a:r>
            <a:r>
              <a:rPr lang="fr-FR" sz="2100" dirty="0" smtClean="0"/>
              <a:t> en agriculture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Nombreuses mutations possibles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Gène + promoteur: cyp51A (TR34 – TR34/L98H – TR46/Y121F/T289A)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Mutation ponctuelle du cyp51A: G54, G138, G448S, M220….. 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Mutations non </a:t>
            </a:r>
            <a:r>
              <a:rPr lang="fr-FR" sz="1700" dirty="0" smtClean="0"/>
              <a:t>cyp51A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Résistance rapportée dans de nombreux pays Européens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Moyenne 3,2%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0 à 26% selon centre/pays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Associé à échec de traitement</a:t>
            </a:r>
          </a:p>
          <a:p>
            <a:pPr lvl="1">
              <a:lnSpc>
                <a:spcPct val="90000"/>
              </a:lnSpc>
            </a:pPr>
            <a:endParaRPr lang="fr-FR" sz="1700" dirty="0" smtClean="0"/>
          </a:p>
          <a:p>
            <a:pPr lvl="1">
              <a:lnSpc>
                <a:spcPct val="90000"/>
              </a:lnSpc>
            </a:pPr>
            <a:endParaRPr lang="fr-FR" sz="1700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447949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r>
              <a:rPr lang="fr-FR" dirty="0" err="1" smtClean="0"/>
              <a:t>Heo</a:t>
            </a:r>
            <a:r>
              <a:rPr lang="fr-FR" dirty="0" smtClean="0"/>
              <a:t> JID2017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Infections invasives à </a:t>
            </a:r>
            <a:r>
              <a:rPr lang="fr-FR" i="1" dirty="0"/>
              <a:t>Aspergillus </a:t>
            </a:r>
            <a:r>
              <a:rPr lang="fr-FR" i="1" dirty="0" err="1"/>
              <a:t>terreus</a:t>
            </a:r>
            <a:endParaRPr lang="fr-FR" i="1" dirty="0" smtClean="0"/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 smtClean="0"/>
              <a:t>Réputé naturellement résistant aux </a:t>
            </a:r>
            <a:r>
              <a:rPr lang="fr-FR" sz="2100" dirty="0" err="1" smtClean="0"/>
              <a:t>polyenes</a:t>
            </a:r>
            <a:endParaRPr lang="fr-FR" sz="2100" dirty="0" smtClean="0"/>
          </a:p>
          <a:p>
            <a:pPr>
              <a:lnSpc>
                <a:spcPct val="90000"/>
              </a:lnSpc>
            </a:pPr>
            <a:r>
              <a:rPr lang="fr-FR" sz="2100" dirty="0" smtClean="0"/>
              <a:t>370 cas rapportés par 38 centres de 21 pays en 2 ans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~5% des infections à moisissures</a:t>
            </a:r>
            <a:endParaRPr lang="fr-FR" sz="2100" dirty="0"/>
          </a:p>
          <a:p>
            <a:pPr>
              <a:lnSpc>
                <a:spcPct val="90000"/>
              </a:lnSpc>
            </a:pPr>
            <a:r>
              <a:rPr lang="fr-FR" sz="2100" dirty="0" smtClean="0"/>
              <a:t>Formes cliniques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Aspergillose invasive : 25%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ABPA: 12%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Effet centre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CMI à l’</a:t>
            </a:r>
            <a:r>
              <a:rPr lang="fr-FR" sz="2100" dirty="0" err="1" smtClean="0"/>
              <a:t>amphotéricine</a:t>
            </a:r>
            <a:r>
              <a:rPr lang="fr-FR" sz="2100" dirty="0" smtClean="0"/>
              <a:t> </a:t>
            </a:r>
            <a:r>
              <a:rPr lang="fr-FR" sz="2100" dirty="0"/>
              <a:t> </a:t>
            </a:r>
            <a:r>
              <a:rPr lang="fr-FR" sz="2100" dirty="0" smtClean="0"/>
              <a:t>B variant de 0,125 à 32mg/l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9% avec CMI ≤ 1</a:t>
            </a:r>
          </a:p>
          <a:p>
            <a:pPr>
              <a:lnSpc>
                <a:spcPct val="90000"/>
              </a:lnSpc>
            </a:pPr>
            <a:endParaRPr lang="fr-FR" sz="2100" dirty="0" smtClean="0"/>
          </a:p>
          <a:p>
            <a:pPr>
              <a:lnSpc>
                <a:spcPct val="90000"/>
              </a:lnSpc>
            </a:pPr>
            <a:endParaRPr lang="fr-FR" sz="2100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 smtClean="0"/>
              <a:t>Risslegger</a:t>
            </a:r>
            <a:r>
              <a:rPr lang="fr-FR" altLang="fr-FR" smtClean="0"/>
              <a:t> CMI 2017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registre 500 centres allogreffe</a:t>
            </a:r>
          </a:p>
          <a:p>
            <a:r>
              <a:rPr lang="fr-FR" dirty="0" smtClean="0"/>
              <a:t>Revue de 1</a:t>
            </a:r>
            <a:r>
              <a:rPr lang="fr-FR" baseline="30000" dirty="0" smtClean="0"/>
              <a:t>ère</a:t>
            </a:r>
            <a:r>
              <a:rPr lang="fr-FR" dirty="0" smtClean="0"/>
              <a:t> allo pour LAM, LAL, LMC ou SMD 2001/2009</a:t>
            </a:r>
          </a:p>
          <a:p>
            <a:pPr lvl="1"/>
            <a:r>
              <a:rPr lang="fr-FR" dirty="0" smtClean="0"/>
              <a:t>Comparaison 825 cas avec IFI à 10247 sans IFI</a:t>
            </a:r>
          </a:p>
          <a:p>
            <a:r>
              <a:rPr lang="fr-FR" dirty="0" smtClean="0"/>
              <a:t>A 1 an post greffe</a:t>
            </a:r>
          </a:p>
          <a:p>
            <a:pPr lvl="1"/>
            <a:r>
              <a:rPr lang="fr-FR" dirty="0" smtClean="0"/>
              <a:t>IFI: 24% cas / 17% contrôles (p&lt;0,001)</a:t>
            </a:r>
          </a:p>
          <a:p>
            <a:r>
              <a:rPr lang="fr-FR" dirty="0"/>
              <a:t>A </a:t>
            </a:r>
            <a:r>
              <a:rPr lang="fr-FR" dirty="0" smtClean="0"/>
              <a:t>2 </a:t>
            </a:r>
            <a:r>
              <a:rPr lang="fr-FR" dirty="0"/>
              <a:t>ans post greffe</a:t>
            </a:r>
          </a:p>
          <a:p>
            <a:pPr lvl="1"/>
            <a:r>
              <a:rPr lang="fr-FR" dirty="0" smtClean="0"/>
              <a:t>Augmentation mortalité: RR 1,33 si ATCD IFI</a:t>
            </a:r>
            <a:r>
              <a:rPr lang="fr-FR" dirty="0"/>
              <a:t> (p&lt;0,001)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IFI ne </a:t>
            </a:r>
            <a:r>
              <a:rPr lang="fr-FR" dirty="0" err="1" smtClean="0"/>
              <a:t>contreindique</a:t>
            </a:r>
            <a:r>
              <a:rPr lang="fr-FR" dirty="0" smtClean="0"/>
              <a:t> </a:t>
            </a:r>
            <a:r>
              <a:rPr lang="fr-FR" dirty="0" smtClean="0"/>
              <a:t>pas l’allogreffe</a:t>
            </a: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 smtClean="0"/>
              <a:t>Maziarz</a:t>
            </a:r>
            <a:r>
              <a:rPr lang="fr-FR" altLang="fr-FR" dirty="0" smtClean="0"/>
              <a:t> BMT 2017</a:t>
            </a:r>
            <a:endParaRPr lang="fr-FR" alt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4" y="5367423"/>
            <a:ext cx="2458684" cy="149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86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Aspergillose</a:t>
            </a:r>
          </a:p>
          <a:p>
            <a:pPr lvl="1"/>
            <a:r>
              <a:rPr lang="fr-FR" sz="1900" dirty="0"/>
              <a:t>1</a:t>
            </a:r>
            <a:r>
              <a:rPr lang="fr-FR" sz="1900" baseline="30000" dirty="0"/>
              <a:t>ère</a:t>
            </a:r>
            <a:r>
              <a:rPr lang="fr-FR" sz="1900" dirty="0"/>
              <a:t> </a:t>
            </a:r>
            <a:r>
              <a:rPr lang="fr-FR" sz="1900" dirty="0" smtClean="0"/>
              <a:t>ligne</a:t>
            </a:r>
            <a:endParaRPr lang="fr-FR" sz="1600" dirty="0"/>
          </a:p>
          <a:p>
            <a:pPr lvl="2"/>
            <a:r>
              <a:rPr lang="it-IT" sz="1800" dirty="0"/>
              <a:t>Voriconazole : </a:t>
            </a:r>
            <a:r>
              <a:rPr lang="it-IT" sz="1800" b="1" dirty="0">
                <a:solidFill>
                  <a:srgbClr val="FF0000"/>
                </a:solidFill>
              </a:rPr>
              <a:t>A I</a:t>
            </a:r>
          </a:p>
          <a:p>
            <a:pPr lvl="2"/>
            <a:r>
              <a:rPr lang="it-IT" sz="1800" dirty="0"/>
              <a:t>Isavuconazole: </a:t>
            </a:r>
            <a:r>
              <a:rPr lang="it-IT" sz="1800" b="1" dirty="0">
                <a:solidFill>
                  <a:srgbClr val="FF0000"/>
                </a:solidFill>
              </a:rPr>
              <a:t>A I</a:t>
            </a:r>
          </a:p>
          <a:p>
            <a:pPr lvl="2"/>
            <a:r>
              <a:rPr lang="it-IT" sz="1800" dirty="0"/>
              <a:t>LAmB : </a:t>
            </a:r>
            <a:r>
              <a:rPr lang="it-IT" sz="1800" b="1" dirty="0">
                <a:solidFill>
                  <a:srgbClr val="FF0000"/>
                </a:solidFill>
              </a:rPr>
              <a:t>B I</a:t>
            </a:r>
          </a:p>
          <a:p>
            <a:pPr lvl="2"/>
            <a:r>
              <a:rPr lang="it-IT" sz="1800" dirty="0"/>
              <a:t>Contre l'utilisation (</a:t>
            </a:r>
            <a:r>
              <a:rPr lang="it-IT" sz="1800" b="1" dirty="0">
                <a:solidFill>
                  <a:srgbClr val="FF0000"/>
                </a:solidFill>
              </a:rPr>
              <a:t>A I</a:t>
            </a:r>
            <a:r>
              <a:rPr lang="it-IT" sz="1800" dirty="0"/>
              <a:t>) : AMBd</a:t>
            </a:r>
          </a:p>
          <a:p>
            <a:pPr lvl="1"/>
            <a:r>
              <a:rPr lang="fr-FR" sz="2000" dirty="0"/>
              <a:t>Sauvetage</a:t>
            </a:r>
            <a:endParaRPr lang="fr-FR" dirty="0"/>
          </a:p>
          <a:p>
            <a:pPr lvl="2"/>
            <a:r>
              <a:rPr lang="it-IT" sz="1800" dirty="0"/>
              <a:t>LAMB, ABLC, caspofungine, posaconazole, voriconazole ou association : </a:t>
            </a:r>
            <a:r>
              <a:rPr lang="it-IT" sz="1800" b="1" dirty="0">
                <a:solidFill>
                  <a:srgbClr val="FF0000"/>
                </a:solidFill>
              </a:rPr>
              <a:t>B II</a:t>
            </a:r>
          </a:p>
          <a:p>
            <a:pPr>
              <a:lnSpc>
                <a:spcPct val="90000"/>
              </a:lnSpc>
            </a:pPr>
            <a:endParaRPr lang="fr-FR" sz="2100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/>
              <a:t>Candidose </a:t>
            </a:r>
            <a:r>
              <a:rPr lang="fr-FR" sz="2400" dirty="0" smtClean="0"/>
              <a:t>invasive</a:t>
            </a:r>
            <a:endParaRPr lang="fr-FR" sz="2400" dirty="0"/>
          </a:p>
          <a:p>
            <a:pPr lvl="1">
              <a:lnSpc>
                <a:spcPct val="90000"/>
              </a:lnSpc>
            </a:pPr>
            <a:r>
              <a:rPr lang="fr-FR" sz="2000" dirty="0"/>
              <a:t>1</a:t>
            </a:r>
            <a:r>
              <a:rPr lang="fr-FR" sz="2000" baseline="30000" dirty="0"/>
              <a:t>ère</a:t>
            </a:r>
            <a:r>
              <a:rPr lang="fr-FR" sz="2000" dirty="0"/>
              <a:t> ligne avant identification</a:t>
            </a:r>
          </a:p>
          <a:p>
            <a:pPr lvl="2"/>
            <a:r>
              <a:rPr lang="it-IT" sz="1600" dirty="0"/>
              <a:t>Caspo/LAmB/mica : </a:t>
            </a:r>
            <a:r>
              <a:rPr lang="it-IT" sz="1600" b="1" dirty="0">
                <a:solidFill>
                  <a:srgbClr val="FF0000"/>
                </a:solidFill>
              </a:rPr>
              <a:t>A II</a:t>
            </a:r>
          </a:p>
          <a:p>
            <a:pPr lvl="2"/>
            <a:r>
              <a:rPr lang="it-IT" sz="1600" dirty="0"/>
              <a:t>Anidula:</a:t>
            </a:r>
            <a:r>
              <a:rPr lang="it-IT" sz="1600" b="1" dirty="0">
                <a:solidFill>
                  <a:srgbClr val="FF0000"/>
                </a:solidFill>
              </a:rPr>
              <a:t> AII</a:t>
            </a:r>
            <a:r>
              <a:rPr lang="it-IT" sz="1600" dirty="0"/>
              <a:t> (provisoire)</a:t>
            </a:r>
            <a:r>
              <a:rPr lang="it-IT" sz="1800" dirty="0"/>
              <a:t> </a:t>
            </a:r>
            <a:r>
              <a:rPr lang="it-IT" sz="1200" dirty="0"/>
              <a:t>alternative (</a:t>
            </a:r>
            <a:r>
              <a:rPr lang="it-IT" sz="1200" b="1" dirty="0">
                <a:solidFill>
                  <a:srgbClr val="FF0000"/>
                </a:solidFill>
              </a:rPr>
              <a:t>BII</a:t>
            </a:r>
            <a:r>
              <a:rPr lang="it-IT" sz="1200" dirty="0"/>
              <a:t>): ABLC/ABCD /vorico</a:t>
            </a:r>
            <a:endParaRPr lang="fr-FR" sz="1200" dirty="0"/>
          </a:p>
          <a:p>
            <a:pPr lvl="1"/>
            <a:r>
              <a:rPr lang="fr-FR" sz="2000" dirty="0"/>
              <a:t>Après identification</a:t>
            </a:r>
          </a:p>
          <a:p>
            <a:pPr lvl="2"/>
            <a:r>
              <a:rPr lang="it-IT" sz="1600" dirty="0"/>
              <a:t> </a:t>
            </a:r>
            <a:r>
              <a:rPr lang="it-IT" sz="1600" i="1" dirty="0"/>
              <a:t>C. albicans, glabrata</a:t>
            </a:r>
            <a:r>
              <a:rPr lang="it-IT" sz="1600" dirty="0"/>
              <a:t>: candine </a:t>
            </a:r>
            <a:r>
              <a:rPr lang="it-IT" sz="1400" b="1" dirty="0">
                <a:solidFill>
                  <a:srgbClr val="FF0000"/>
                </a:solidFill>
              </a:rPr>
              <a:t>AII</a:t>
            </a:r>
            <a:r>
              <a:rPr lang="it-IT" sz="1600" dirty="0"/>
              <a:t>	</a:t>
            </a:r>
          </a:p>
          <a:p>
            <a:pPr lvl="3"/>
            <a:r>
              <a:rPr lang="it-IT" sz="1400" dirty="0"/>
              <a:t>Alternative (</a:t>
            </a:r>
            <a:r>
              <a:rPr lang="it-IT" sz="1050" b="1" dirty="0">
                <a:solidFill>
                  <a:srgbClr val="FF0000"/>
                </a:solidFill>
              </a:rPr>
              <a:t>BII)</a:t>
            </a:r>
            <a:r>
              <a:rPr lang="it-IT" sz="1400" dirty="0"/>
              <a:t>: LFAMB</a:t>
            </a:r>
          </a:p>
          <a:p>
            <a:pPr lvl="2"/>
            <a:r>
              <a:rPr lang="it-IT" sz="1600" dirty="0"/>
              <a:t> </a:t>
            </a:r>
            <a:r>
              <a:rPr lang="it-IT" sz="1600" i="1" dirty="0"/>
              <a:t>C. krusei</a:t>
            </a:r>
            <a:r>
              <a:rPr lang="it-IT" sz="1600" dirty="0"/>
              <a:t>: candine</a:t>
            </a:r>
            <a:r>
              <a:rPr lang="it-IT" sz="1400" b="1" dirty="0">
                <a:solidFill>
                  <a:srgbClr val="FF0000"/>
                </a:solidFill>
              </a:rPr>
              <a:t> AIII</a:t>
            </a:r>
          </a:p>
          <a:p>
            <a:pPr lvl="3"/>
            <a:r>
              <a:rPr lang="it-IT" sz="1400" dirty="0"/>
              <a:t>Alternative (</a:t>
            </a:r>
            <a:r>
              <a:rPr lang="it-IT" sz="1050" b="1" dirty="0">
                <a:solidFill>
                  <a:srgbClr val="FF0000"/>
                </a:solidFill>
              </a:rPr>
              <a:t>BII</a:t>
            </a:r>
            <a:r>
              <a:rPr lang="it-IT" sz="1400" dirty="0"/>
              <a:t>) : LFAMB</a:t>
            </a:r>
          </a:p>
          <a:p>
            <a:pPr lvl="2"/>
            <a:r>
              <a:rPr lang="it-IT" sz="1600" i="1" dirty="0"/>
              <a:t>C. parapsilosis</a:t>
            </a:r>
            <a:r>
              <a:rPr lang="it-IT" sz="1600" dirty="0"/>
              <a:t>: fluco </a:t>
            </a:r>
            <a:r>
              <a:rPr lang="it-IT" sz="1600" b="1" dirty="0">
                <a:solidFill>
                  <a:srgbClr val="FF0000"/>
                </a:solidFill>
              </a:rPr>
              <a:t>AIII </a:t>
            </a:r>
          </a:p>
          <a:p>
            <a:pPr lvl="3"/>
            <a:r>
              <a:rPr lang="it-IT" sz="1400" dirty="0"/>
              <a:t>Alternative (</a:t>
            </a:r>
            <a:r>
              <a:rPr lang="it-IT" sz="1050" b="1" dirty="0">
                <a:solidFill>
                  <a:srgbClr val="FF0000"/>
                </a:solidFill>
              </a:rPr>
              <a:t>BIII</a:t>
            </a:r>
            <a:r>
              <a:rPr lang="it-IT" sz="1400" dirty="0"/>
              <a:t>) : candines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Recommandations ECIL (hématologie)</a:t>
            </a: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3384053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dirty="0"/>
              <a:t>Tissot </a:t>
            </a:r>
            <a:r>
              <a:rPr lang="fr-FR" altLang="fr-FR" dirty="0" err="1"/>
              <a:t>Haematologica</a:t>
            </a:r>
            <a:r>
              <a:rPr lang="fr-FR" altLang="fr-FR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</a:t>
            </a:r>
            <a:r>
              <a:rPr lang="fr-FR" smtClean="0"/>
              <a:t>votre attention</a:t>
            </a:r>
            <a:endParaRPr lang="fr-FR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2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dirty="0" smtClean="0"/>
              <a:t>Infections fongiques invasives: contexte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 smtClean="0"/>
              <a:t>Augmentation de fréquence</a:t>
            </a:r>
          </a:p>
          <a:p>
            <a:pPr lvl="1">
              <a:lnSpc>
                <a:spcPct val="90000"/>
              </a:lnSpc>
            </a:pPr>
            <a:r>
              <a:rPr lang="fr-FR" sz="1800" dirty="0"/>
              <a:t>~ 5000 cas/an en France (id tuberculoses / </a:t>
            </a:r>
            <a:r>
              <a:rPr lang="fr-FR" sz="1800" dirty="0" err="1"/>
              <a:t>Nvx</a:t>
            </a:r>
            <a:r>
              <a:rPr lang="fr-FR" sz="1800" dirty="0"/>
              <a:t> VIH)</a:t>
            </a:r>
            <a:endParaRPr lang="fr-FR" sz="1600" dirty="0"/>
          </a:p>
          <a:p>
            <a:pPr lvl="1">
              <a:lnSpc>
                <a:spcPct val="90000"/>
              </a:lnSpc>
            </a:pPr>
            <a:r>
              <a:rPr lang="fr-FR" sz="1800" dirty="0" smtClean="0"/>
              <a:t>Réanimation / immunodéprimés</a:t>
            </a:r>
          </a:p>
          <a:p>
            <a:pPr lvl="1">
              <a:lnSpc>
                <a:spcPct val="90000"/>
              </a:lnSpc>
            </a:pPr>
            <a:r>
              <a:rPr lang="fr-FR" sz="1800" dirty="0" err="1" smtClean="0"/>
              <a:t>Candidémies</a:t>
            </a:r>
            <a:r>
              <a:rPr lang="fr-FR" sz="1800" dirty="0" smtClean="0"/>
              <a:t>&gt;aspergilloses</a:t>
            </a:r>
            <a:r>
              <a:rPr lang="fr-FR" sz="1800" dirty="0"/>
              <a:t>&gt; pneumocystoses</a:t>
            </a:r>
            <a:endParaRPr lang="fr-FR" sz="1800" dirty="0" smtClean="0"/>
          </a:p>
          <a:p>
            <a:pPr>
              <a:lnSpc>
                <a:spcPct val="90000"/>
              </a:lnSpc>
            </a:pPr>
            <a:r>
              <a:rPr lang="fr-FR" sz="2000" dirty="0" smtClean="0"/>
              <a:t>Incertitudes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Diagnostic précoce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Timing du traitement: empirique/préemptif/documenté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Résistances chez </a:t>
            </a:r>
            <a:r>
              <a:rPr lang="fr-FR" sz="1800" i="1" dirty="0" smtClean="0"/>
              <a:t>Aspergillus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Recommandations publiées en 2016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USA: </a:t>
            </a:r>
            <a:r>
              <a:rPr lang="fr-FR" sz="1800" i="1" dirty="0" smtClean="0"/>
              <a:t>Candida</a:t>
            </a:r>
            <a:r>
              <a:rPr lang="fr-FR" sz="1800" dirty="0" smtClean="0"/>
              <a:t> et </a:t>
            </a:r>
            <a:r>
              <a:rPr lang="fr-FR" sz="1800" i="1" dirty="0" smtClean="0"/>
              <a:t>Aspergillus</a:t>
            </a:r>
            <a:r>
              <a:rPr lang="fr-FR" sz="1800" dirty="0" smtClean="0"/>
              <a:t> 2016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Europe: IFI hémato / aspergillose chronique / PCP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Un nombre limité de molécules (10)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51500" y="6488113"/>
            <a:ext cx="3282950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/>
              <a:t>Gangneux, J Mycol Med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Candidémies</a:t>
            </a:r>
            <a:r>
              <a:rPr lang="fr-FR" dirty="0"/>
              <a:t> acquises en réanimation en </a:t>
            </a:r>
            <a:r>
              <a:rPr lang="fr-FR" dirty="0" smtClean="0"/>
              <a:t>France 2004-2013</a:t>
            </a:r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 smtClean="0"/>
              <a:t>Analyse basée sur réseau REA-RAISIN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163 services de réa (IGSII: 41 / DC 18%)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851 </a:t>
            </a:r>
            <a:r>
              <a:rPr lang="fr-FR" sz="2100" dirty="0" err="1" smtClean="0"/>
              <a:t>candidémies</a:t>
            </a:r>
            <a:endParaRPr lang="fr-FR" sz="2100" dirty="0" smtClean="0"/>
          </a:p>
          <a:p>
            <a:pPr lvl="1">
              <a:lnSpc>
                <a:spcPct val="90000"/>
              </a:lnSpc>
            </a:pPr>
            <a:r>
              <a:rPr lang="fr-FR" sz="1700" dirty="0" smtClean="0"/>
              <a:t>9,4% des bactériémies </a:t>
            </a:r>
            <a:r>
              <a:rPr lang="fr-FR" sz="1700" dirty="0" err="1" smtClean="0"/>
              <a:t>noso</a:t>
            </a:r>
            <a:r>
              <a:rPr lang="fr-FR" sz="1700" dirty="0" smtClean="0"/>
              <a:t> (6</a:t>
            </a:r>
            <a:r>
              <a:rPr lang="fr-FR" sz="1700" baseline="30000" dirty="0" smtClean="0"/>
              <a:t>ème</a:t>
            </a:r>
            <a:r>
              <a:rPr lang="fr-FR" sz="1700" dirty="0" smtClean="0"/>
              <a:t> pathogène)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0,3% des admissions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Délai moyen post admission: 13j</a:t>
            </a:r>
          </a:p>
          <a:p>
            <a:pPr lvl="1">
              <a:lnSpc>
                <a:spcPct val="90000"/>
              </a:lnSpc>
            </a:pPr>
            <a:r>
              <a:rPr lang="fr-FR" sz="1700" i="1" dirty="0" smtClean="0"/>
              <a:t>C. </a:t>
            </a:r>
            <a:r>
              <a:rPr lang="fr-FR" sz="1700" i="1" dirty="0" err="1" smtClean="0"/>
              <a:t>albicans</a:t>
            </a:r>
            <a:r>
              <a:rPr lang="fr-FR" sz="1700" dirty="0" smtClean="0"/>
              <a:t> 61%</a:t>
            </a:r>
            <a:endParaRPr lang="fr-FR" sz="1700" dirty="0"/>
          </a:p>
          <a:p>
            <a:pPr>
              <a:lnSpc>
                <a:spcPct val="90000"/>
              </a:lnSpc>
            </a:pPr>
            <a:r>
              <a:rPr lang="fr-FR" sz="2100" dirty="0" err="1" smtClean="0"/>
              <a:t>FdR</a:t>
            </a:r>
            <a:r>
              <a:rPr lang="fr-FR" sz="2100" dirty="0" smtClean="0"/>
              <a:t> de </a:t>
            </a:r>
            <a:r>
              <a:rPr lang="fr-FR" sz="2100" dirty="0" err="1" smtClean="0"/>
              <a:t>candidémie</a:t>
            </a:r>
            <a:endParaRPr lang="fr-FR" sz="2100" dirty="0" smtClean="0"/>
          </a:p>
          <a:p>
            <a:pPr lvl="1">
              <a:lnSpc>
                <a:spcPct val="90000"/>
              </a:lnSpc>
            </a:pPr>
            <a:r>
              <a:rPr lang="fr-FR" sz="1700" dirty="0" smtClean="0"/>
              <a:t>Patient venant d’un service de MCO, IGSII &gt; </a:t>
            </a:r>
            <a:r>
              <a:rPr lang="fr-FR" sz="1700" dirty="0"/>
              <a:t>28, </a:t>
            </a:r>
            <a:r>
              <a:rPr lang="fr-FR" sz="1700" dirty="0" smtClean="0"/>
              <a:t>ATB à l'admission </a:t>
            </a:r>
            <a:r>
              <a:rPr lang="fr-FR" sz="1700" dirty="0"/>
              <a:t>(OR=1,76</a:t>
            </a:r>
            <a:r>
              <a:rPr lang="fr-FR" sz="1700" dirty="0" smtClean="0"/>
              <a:t>), CVC), séjour </a:t>
            </a:r>
            <a:r>
              <a:rPr lang="fr-FR" sz="1700" dirty="0"/>
              <a:t>en réanimation </a:t>
            </a:r>
            <a:r>
              <a:rPr lang="fr-FR" sz="1700" dirty="0" smtClean="0"/>
              <a:t>&gt; 5  j </a:t>
            </a:r>
            <a:r>
              <a:rPr lang="fr-FR" sz="1700" dirty="0"/>
              <a:t>et </a:t>
            </a:r>
            <a:r>
              <a:rPr lang="fr-FR" sz="1700" dirty="0" smtClean="0"/>
              <a:t>immunodépression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La </a:t>
            </a:r>
            <a:r>
              <a:rPr lang="fr-FR" sz="2100" dirty="0"/>
              <a:t>survenue d'une </a:t>
            </a:r>
            <a:r>
              <a:rPr lang="fr-FR" sz="2100" dirty="0" err="1"/>
              <a:t>candidémie</a:t>
            </a:r>
            <a:r>
              <a:rPr lang="fr-FR" sz="2100" dirty="0"/>
              <a:t> en réanimation est associée de façon indépendante à la mortalité (OR=1,53 ; p&lt;0,001).</a:t>
            </a:r>
            <a:endParaRPr lang="fr-FR" sz="2100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 smtClean="0"/>
              <a:t>Baldesi</a:t>
            </a:r>
            <a:r>
              <a:rPr lang="fr-FR" altLang="fr-FR" dirty="0" smtClean="0"/>
              <a:t> J Infect 2017</a:t>
            </a:r>
            <a:endParaRPr lang="fr-FR" altLang="fr-FR" dirty="0"/>
          </a:p>
        </p:txBody>
      </p:sp>
      <p:sp>
        <p:nvSpPr>
          <p:cNvPr id="2" name="AutoShape 2" descr="Figure 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792835" cy="264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dirty="0"/>
              <a:t>Traitement </a:t>
            </a:r>
            <a:r>
              <a:rPr lang="fr-FR" dirty="0" smtClean="0"/>
              <a:t>antifongique préventif </a:t>
            </a:r>
            <a:r>
              <a:rPr lang="fr-FR" dirty="0"/>
              <a:t>chez les patients de réanimation </a:t>
            </a:r>
            <a:r>
              <a:rPr lang="fr-FR" dirty="0" smtClean="0"/>
              <a:t>immunocompétents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Méta-analyse de 19 </a:t>
            </a:r>
            <a:r>
              <a:rPr lang="fr-FR" sz="2400" dirty="0"/>
              <a:t>essais </a:t>
            </a:r>
            <a:r>
              <a:rPr lang="fr-FR" sz="2400" dirty="0" smtClean="0"/>
              <a:t>randomisés contrôlés en réanimation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AF vs placebo</a:t>
            </a:r>
          </a:p>
          <a:p>
            <a:pPr>
              <a:lnSpc>
                <a:spcPct val="90000"/>
              </a:lnSpc>
            </a:pPr>
            <a:r>
              <a:rPr lang="fr-FR" sz="2300" dirty="0" smtClean="0"/>
              <a:t>Critère de jugement principal</a:t>
            </a:r>
          </a:p>
          <a:p>
            <a:pPr lvl="1">
              <a:lnSpc>
                <a:spcPct val="90000"/>
              </a:lnSpc>
            </a:pPr>
            <a:r>
              <a:rPr lang="fr-FR" sz="2100" dirty="0" smtClean="0"/>
              <a:t>DC toutes causes et IFI à candida</a:t>
            </a:r>
          </a:p>
          <a:p>
            <a:pPr>
              <a:lnSpc>
                <a:spcPct val="90000"/>
              </a:lnSpc>
            </a:pPr>
            <a:r>
              <a:rPr lang="fr-FR" sz="2500" dirty="0" smtClean="0"/>
              <a:t>Résultats</a:t>
            </a:r>
          </a:p>
          <a:p>
            <a:pPr lvl="1">
              <a:lnSpc>
                <a:spcPct val="90000"/>
              </a:lnSpc>
            </a:pPr>
            <a:r>
              <a:rPr lang="fr-FR" sz="2100" dirty="0" smtClean="0"/>
              <a:t>DC: pas de différence </a:t>
            </a:r>
            <a:r>
              <a:rPr lang="fr-FR" sz="2000" dirty="0" smtClean="0"/>
              <a:t>(</a:t>
            </a:r>
            <a:r>
              <a:rPr lang="fr-FR" sz="2000" dirty="0"/>
              <a:t>RR=0,88, IC95% : 0,74-1,04 ; p=0,14</a:t>
            </a:r>
            <a:r>
              <a:rPr lang="fr-FR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IFI: baisse significative </a:t>
            </a:r>
            <a:r>
              <a:rPr lang="fr-FR" sz="2000" dirty="0"/>
              <a:t> (RR=0,49, IC95% : 0,35-0,68 ; p=0,0001</a:t>
            </a:r>
            <a:r>
              <a:rPr lang="fr-FR" sz="20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Concordant avec résultats antérieurs</a:t>
            </a:r>
          </a:p>
          <a:p>
            <a:pPr>
              <a:lnSpc>
                <a:spcPct val="90000"/>
              </a:lnSpc>
            </a:pPr>
            <a:endParaRPr lang="fr-FR" sz="2400" dirty="0"/>
          </a:p>
          <a:p>
            <a:pPr lvl="1">
              <a:lnSpc>
                <a:spcPct val="90000"/>
              </a:lnSpc>
            </a:pPr>
            <a:endParaRPr lang="fr-FR" sz="2100" dirty="0" smtClean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651500" y="6488113"/>
            <a:ext cx="215956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 smtClean="0"/>
              <a:t>Dupont, CCM 2017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antifongique chez les patients ayant une péritonite à </a:t>
            </a:r>
            <a:r>
              <a:rPr lang="fr-FR" i="1" dirty="0" smtClean="0"/>
              <a:t>Candida</a:t>
            </a:r>
            <a:endParaRPr lang="fr-FR" i="1" dirty="0"/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179512" y="1989138"/>
            <a:ext cx="8856984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 smtClean="0"/>
              <a:t>Cohorte observationnelle Française Amarcand2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3 groupes de péritonites en réanimation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121 AF empirique</a:t>
            </a:r>
            <a:r>
              <a:rPr lang="fr-FR" sz="1800" dirty="0"/>
              <a:t>, mais sans péritonite à </a:t>
            </a:r>
            <a:r>
              <a:rPr lang="fr-FR" sz="1800" i="1" dirty="0"/>
              <a:t>Candida</a:t>
            </a:r>
            <a:r>
              <a:rPr lang="fr-FR" sz="1800" dirty="0"/>
              <a:t> confirmée (EAF/non-CP</a:t>
            </a:r>
            <a:r>
              <a:rPr lang="fr-FR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83 AF </a:t>
            </a:r>
            <a:r>
              <a:rPr lang="fr-FR" sz="1800" dirty="0"/>
              <a:t>empirique avec une péritonite à </a:t>
            </a:r>
            <a:r>
              <a:rPr lang="fr-FR" sz="1800" i="1" dirty="0"/>
              <a:t>Candida</a:t>
            </a:r>
            <a:r>
              <a:rPr lang="fr-FR" sz="1800" dirty="0"/>
              <a:t> </a:t>
            </a:r>
            <a:r>
              <a:rPr lang="fr-FR" sz="1800" dirty="0" smtClean="0"/>
              <a:t>confirmée </a:t>
            </a:r>
            <a:r>
              <a:rPr lang="fr-FR" sz="1800" dirty="0"/>
              <a:t>(EAF/CP</a:t>
            </a:r>
            <a:r>
              <a:rPr lang="fr-FR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75 AF </a:t>
            </a:r>
            <a:r>
              <a:rPr lang="fr-FR" sz="1800" dirty="0"/>
              <a:t>ciblé </a:t>
            </a:r>
            <a:r>
              <a:rPr lang="fr-FR" sz="1800" dirty="0" smtClean="0"/>
              <a:t>après </a:t>
            </a:r>
            <a:r>
              <a:rPr lang="fr-FR" sz="1800" dirty="0"/>
              <a:t>identification de </a:t>
            </a:r>
            <a:r>
              <a:rPr lang="fr-FR" sz="1800" i="1" dirty="0"/>
              <a:t>Candida</a:t>
            </a:r>
            <a:r>
              <a:rPr lang="fr-FR" sz="1800" dirty="0"/>
              <a:t> dans les prélèvements péritonéaux (TAF</a:t>
            </a:r>
            <a:r>
              <a:rPr lang="fr-FR" sz="1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TT empirique donné à des patients plus graves 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IGSII 49/51 vs 35 – SOFA 9/8 vs 5 -  choc 76/66 vs 27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Pas de différence de devenir entre les 3 groupes</a:t>
            </a: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788024" y="639221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 smtClean="0"/>
              <a:t>Montravers</a:t>
            </a:r>
            <a:r>
              <a:rPr lang="fr-FR" altLang="fr-FR" dirty="0" smtClean="0"/>
              <a:t> CMI 2017</a:t>
            </a:r>
            <a:endParaRPr lang="fr-FR" alt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4763274"/>
            <a:ext cx="3510607" cy="199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37981"/>
            <a:ext cx="3539005" cy="182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AmB</a:t>
            </a:r>
            <a:r>
              <a:rPr lang="fr-FR" dirty="0" smtClean="0"/>
              <a:t> </a:t>
            </a:r>
            <a:r>
              <a:rPr lang="fr-FR" dirty="0" err="1"/>
              <a:t>liposomale</a:t>
            </a:r>
            <a:r>
              <a:rPr lang="fr-FR" dirty="0"/>
              <a:t> </a:t>
            </a:r>
            <a:r>
              <a:rPr lang="fr-FR" dirty="0" smtClean="0"/>
              <a:t>haute </a:t>
            </a:r>
            <a:r>
              <a:rPr lang="fr-FR" dirty="0"/>
              <a:t>dose en traitement préemptif </a:t>
            </a:r>
            <a:r>
              <a:rPr lang="fr-FR" dirty="0" smtClean="0"/>
              <a:t>du sepsis grave</a:t>
            </a:r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 smtClean="0"/>
              <a:t>Etude ouverte de faisabilité dans 7 réa en France</a:t>
            </a:r>
          </a:p>
          <a:p>
            <a:pPr>
              <a:lnSpc>
                <a:spcPct val="90000"/>
              </a:lnSpc>
            </a:pPr>
            <a:r>
              <a:rPr lang="fr-FR" sz="2100" dirty="0"/>
              <a:t>Inclusion: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ATB pour infection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Ventilation mécanique, 1 autre défaillance d’organe et pas d’ID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2 sites colonisés à </a:t>
            </a:r>
            <a:r>
              <a:rPr lang="fr-FR" sz="1700" i="1" dirty="0"/>
              <a:t>candida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Traitement 1/</a:t>
            </a:r>
            <a:r>
              <a:rPr lang="fr-FR" sz="2100" dirty="0" err="1" smtClean="0"/>
              <a:t>sem</a:t>
            </a:r>
            <a:r>
              <a:rPr lang="fr-FR" sz="2100" dirty="0" smtClean="0"/>
              <a:t> à forte dose (10 mg/kg) pdt 2 </a:t>
            </a:r>
            <a:r>
              <a:rPr lang="fr-FR" sz="2100" dirty="0" err="1" smtClean="0"/>
              <a:t>sem</a:t>
            </a:r>
            <a:endParaRPr lang="fr-FR" sz="2100" dirty="0" smtClean="0"/>
          </a:p>
          <a:p>
            <a:pPr>
              <a:lnSpc>
                <a:spcPct val="90000"/>
              </a:lnSpc>
            </a:pPr>
            <a:r>
              <a:rPr lang="fr-FR" sz="2100" dirty="0" smtClean="0"/>
              <a:t>20 patients inclus (80% 2 doses / 20%1 dose)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24 effets 2</a:t>
            </a:r>
            <a:r>
              <a:rPr lang="fr-FR" sz="1700" baseline="30000" dirty="0" smtClean="0"/>
              <a:t>nd</a:t>
            </a:r>
            <a:r>
              <a:rPr lang="fr-FR" sz="1700" dirty="0" smtClean="0"/>
              <a:t> / 13 patients</a:t>
            </a:r>
          </a:p>
          <a:p>
            <a:pPr lvl="2">
              <a:lnSpc>
                <a:spcPct val="90000"/>
              </a:lnSpc>
            </a:pPr>
            <a:r>
              <a:rPr lang="fr-FR" sz="1500" dirty="0" smtClean="0"/>
              <a:t>4 liés au TT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Pas de </a:t>
            </a:r>
            <a:r>
              <a:rPr lang="fr-FR" sz="1700" dirty="0" err="1" smtClean="0"/>
              <a:t>modif</a:t>
            </a:r>
            <a:r>
              <a:rPr lang="fr-FR" sz="1700" dirty="0" smtClean="0"/>
              <a:t> </a:t>
            </a:r>
            <a:r>
              <a:rPr lang="fr-FR" sz="1700" dirty="0" err="1" smtClean="0"/>
              <a:t>créat</a:t>
            </a:r>
            <a:r>
              <a:rPr lang="fr-FR" sz="1700" dirty="0" smtClean="0"/>
              <a:t> / 69 patients appariés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1 </a:t>
            </a:r>
            <a:r>
              <a:rPr lang="fr-FR" sz="2100" dirty="0" err="1" smtClean="0"/>
              <a:t>candidémie</a:t>
            </a:r>
            <a:r>
              <a:rPr lang="fr-FR" sz="2100" dirty="0" smtClean="0"/>
              <a:t> observée</a:t>
            </a:r>
          </a:p>
          <a:p>
            <a:pPr>
              <a:lnSpc>
                <a:spcPct val="90000"/>
              </a:lnSpc>
            </a:pPr>
            <a:endParaRPr lang="fr-FR" sz="2100" dirty="0" smtClean="0"/>
          </a:p>
          <a:p>
            <a:pPr>
              <a:lnSpc>
                <a:spcPct val="90000"/>
              </a:lnSpc>
            </a:pPr>
            <a:endParaRPr lang="fr-FR" sz="2100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 smtClean="0"/>
              <a:t>Azoulay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PLoS</a:t>
            </a:r>
            <a:r>
              <a:rPr lang="fr-FR" altLang="fr-FR" dirty="0" smtClean="0"/>
              <a:t> One 2017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Etude </a:t>
            </a:r>
            <a:r>
              <a:rPr lang="fr-FR" dirty="0" err="1"/>
              <a:t>monocentrique</a:t>
            </a:r>
            <a:r>
              <a:rPr lang="fr-FR" dirty="0"/>
              <a:t> randomisée contrôlée </a:t>
            </a:r>
            <a:endParaRPr lang="fr-FR" dirty="0" smtClean="0"/>
          </a:p>
          <a:p>
            <a:r>
              <a:rPr lang="fr-FR" dirty="0"/>
              <a:t>110 patients non-neutropéniques, </a:t>
            </a:r>
            <a:r>
              <a:rPr lang="fr-FR" dirty="0" smtClean="0"/>
              <a:t>sous </a:t>
            </a:r>
            <a:r>
              <a:rPr lang="fr-FR" dirty="0"/>
              <a:t>AF </a:t>
            </a:r>
            <a:r>
              <a:rPr lang="fr-FR" dirty="0" smtClean="0"/>
              <a:t>empirique randomisés</a:t>
            </a:r>
          </a:p>
          <a:p>
            <a:pPr lvl="1"/>
            <a:r>
              <a:rPr lang="fr-FR" dirty="0" smtClean="0"/>
              <a:t>Intervention </a:t>
            </a:r>
            <a:r>
              <a:rPr lang="fr-FR" dirty="0"/>
              <a:t>(n=55</a:t>
            </a:r>
            <a:r>
              <a:rPr lang="fr-FR" dirty="0" smtClean="0"/>
              <a:t>): b-D-</a:t>
            </a:r>
            <a:r>
              <a:rPr lang="fr-FR" dirty="0" err="1" smtClean="0"/>
              <a:t>glucane</a:t>
            </a:r>
            <a:r>
              <a:rPr lang="fr-FR" dirty="0"/>
              <a:t>, </a:t>
            </a:r>
            <a:r>
              <a:rPr lang="fr-FR" dirty="0" err="1" smtClean="0"/>
              <a:t>Ac</a:t>
            </a:r>
            <a:r>
              <a:rPr lang="fr-FR" dirty="0" smtClean="0"/>
              <a:t>/Ag </a:t>
            </a:r>
            <a:r>
              <a:rPr lang="fr-FR" dirty="0" err="1" smtClean="0"/>
              <a:t>mannane</a:t>
            </a:r>
            <a:r>
              <a:rPr lang="fr-FR" dirty="0" smtClean="0"/>
              <a:t> à </a:t>
            </a:r>
            <a:r>
              <a:rPr lang="fr-FR" dirty="0"/>
              <a:t>J0 et J4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Algorithme d'arrêt </a:t>
            </a:r>
            <a:r>
              <a:rPr lang="fr-FR" dirty="0"/>
              <a:t>précoce du traitement AF à partir de J4. </a:t>
            </a:r>
            <a:endParaRPr lang="fr-FR" dirty="0" smtClean="0"/>
          </a:p>
          <a:p>
            <a:pPr lvl="1"/>
            <a:r>
              <a:rPr lang="fr-FR" dirty="0" smtClean="0"/>
              <a:t>Standard </a:t>
            </a:r>
            <a:r>
              <a:rPr lang="fr-FR" dirty="0"/>
              <a:t>(n=55</a:t>
            </a:r>
            <a:r>
              <a:rPr lang="fr-FR" dirty="0" smtClean="0"/>
              <a:t>): </a:t>
            </a:r>
            <a:r>
              <a:rPr lang="fr-FR" dirty="0"/>
              <a:t>14 jours de traitement selon les </a:t>
            </a:r>
            <a:r>
              <a:rPr lang="fr-FR" dirty="0" smtClean="0"/>
              <a:t>recommandations </a:t>
            </a:r>
            <a:r>
              <a:rPr lang="fr-FR" dirty="0"/>
              <a:t>de </a:t>
            </a:r>
            <a:r>
              <a:rPr lang="fr-FR" dirty="0" smtClean="0"/>
              <a:t>l'IDSA</a:t>
            </a:r>
          </a:p>
          <a:p>
            <a:r>
              <a:rPr lang="fr-FR" dirty="0"/>
              <a:t> </a:t>
            </a:r>
            <a:r>
              <a:rPr lang="fr-FR" dirty="0" smtClean="0"/>
              <a:t>Critère </a:t>
            </a:r>
            <a:r>
              <a:rPr lang="fr-FR" dirty="0"/>
              <a:t>de jugement </a:t>
            </a:r>
            <a:r>
              <a:rPr lang="fr-FR" dirty="0" smtClean="0"/>
              <a:t>principal: % arrêt AF &lt; J7 (hors DC)</a:t>
            </a:r>
          </a:p>
          <a:p>
            <a:r>
              <a:rPr lang="fr-FR" dirty="0" smtClean="0"/>
              <a:t>Plus d’</a:t>
            </a:r>
            <a:r>
              <a:rPr lang="fr-FR" dirty="0" err="1" smtClean="0"/>
              <a:t>arret</a:t>
            </a:r>
            <a:r>
              <a:rPr lang="fr-FR" dirty="0" smtClean="0"/>
              <a:t> de TT dans groupe intervention (54 vs 2%; p&lt;0,0001)</a:t>
            </a:r>
          </a:p>
          <a:p>
            <a:pPr lvl="1"/>
            <a:r>
              <a:rPr lang="fr-FR" dirty="0" smtClean="0"/>
              <a:t>Durée de TT plus courte dans ce groupe</a:t>
            </a:r>
          </a:p>
          <a:p>
            <a:r>
              <a:rPr lang="fr-FR" dirty="0" smtClean="0"/>
              <a:t>Pas de différence IFI, jours VM, durée séjour en réa, DC</a:t>
            </a:r>
            <a:endParaRPr lang="fr-FR" dirty="0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Biomarqueurs pour l'arrêt des traitements antifongiques empiriques en réanimation</a:t>
            </a:r>
            <a:endParaRPr lang="fr-FR" dirty="0"/>
          </a:p>
        </p:txBody>
      </p:sp>
      <p:sp>
        <p:nvSpPr>
          <p:cNvPr id="35848" name="Text Box 4"/>
          <p:cNvSpPr txBox="1">
            <a:spLocks noChangeArrowheads="1"/>
          </p:cNvSpPr>
          <p:nvPr/>
        </p:nvSpPr>
        <p:spPr bwMode="auto">
          <a:xfrm>
            <a:off x="5651500" y="6488113"/>
            <a:ext cx="1980029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 err="1" smtClean="0"/>
              <a:t>Rouze</a:t>
            </a:r>
            <a:r>
              <a:rPr lang="fr-FR" altLang="fr-FR" dirty="0" smtClean="0"/>
              <a:t>, ICM 2017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Spondylodiscites à </a:t>
            </a:r>
            <a:r>
              <a:rPr lang="fr-FR" i="1" dirty="0" smtClean="0"/>
              <a:t>Candida</a:t>
            </a:r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 smtClean="0"/>
              <a:t>Etiologie rare (1%) des SPD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Série de 28 patients en France de 2000 à 2010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Pas de différence de présentation clinique-bio-radio / SPD bactérienne</a:t>
            </a:r>
          </a:p>
          <a:p>
            <a:pPr lvl="2">
              <a:lnSpc>
                <a:spcPct val="90000"/>
              </a:lnSpc>
            </a:pPr>
            <a:r>
              <a:rPr lang="fr-FR" sz="1500" dirty="0" smtClean="0"/>
              <a:t>50% de douleur dorsale isolée</a:t>
            </a:r>
          </a:p>
          <a:p>
            <a:pPr lvl="2">
              <a:lnSpc>
                <a:spcPct val="90000"/>
              </a:lnSpc>
            </a:pPr>
            <a:r>
              <a:rPr lang="fr-FR" sz="1500" dirty="0" smtClean="0"/>
              <a:t>75% </a:t>
            </a:r>
            <a:r>
              <a:rPr lang="fr-FR" sz="1500" i="1" dirty="0" smtClean="0"/>
              <a:t>C. </a:t>
            </a:r>
            <a:r>
              <a:rPr lang="fr-FR" sz="1500" i="1" dirty="0" err="1" smtClean="0"/>
              <a:t>albicans</a:t>
            </a:r>
            <a:r>
              <a:rPr lang="fr-FR" sz="1500" dirty="0" smtClean="0"/>
              <a:t>, 11% </a:t>
            </a:r>
            <a:r>
              <a:rPr lang="fr-FR" sz="1500" i="1" dirty="0" smtClean="0"/>
              <a:t>C. </a:t>
            </a:r>
            <a:r>
              <a:rPr lang="fr-FR" sz="1500" i="1" dirty="0" err="1" smtClean="0"/>
              <a:t>glabrata</a:t>
            </a:r>
            <a:endParaRPr lang="fr-FR" sz="1500" i="1" dirty="0" smtClean="0"/>
          </a:p>
          <a:p>
            <a:pPr lvl="2">
              <a:lnSpc>
                <a:spcPct val="90000"/>
              </a:lnSpc>
            </a:pPr>
            <a:r>
              <a:rPr lang="fr-FR" sz="1500" dirty="0" smtClean="0"/>
              <a:t>79% </a:t>
            </a:r>
            <a:r>
              <a:rPr lang="fr-FR" sz="1500" dirty="0" err="1" smtClean="0"/>
              <a:t>fluco</a:t>
            </a:r>
            <a:r>
              <a:rPr lang="fr-FR" sz="1500" dirty="0" smtClean="0"/>
              <a:t> S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Délai symptômes/diagnostic =  2 mois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50% des patients avaient eu un TT de candidose invasive correct</a:t>
            </a:r>
          </a:p>
          <a:p>
            <a:pPr lvl="2">
              <a:lnSpc>
                <a:spcPct val="90000"/>
              </a:lnSpc>
            </a:pPr>
            <a:r>
              <a:rPr lang="fr-FR" sz="1500" dirty="0" smtClean="0"/>
              <a:t>Délai médian entre les 2 infections: 6 semaines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Traitement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25% bithérapie avec </a:t>
            </a:r>
            <a:r>
              <a:rPr lang="fr-FR" sz="1700" dirty="0" err="1" smtClean="0"/>
              <a:t>flucytosine</a:t>
            </a:r>
            <a:endParaRPr lang="fr-FR" sz="1700" dirty="0" smtClean="0"/>
          </a:p>
          <a:p>
            <a:pPr lvl="1">
              <a:lnSpc>
                <a:spcPct val="90000"/>
              </a:lnSpc>
            </a:pPr>
            <a:r>
              <a:rPr lang="fr-FR" sz="1700" dirty="0" smtClean="0"/>
              <a:t>5 PEC chirurgicale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6 DC à 1 an (dont 2 en lien avec une IFI)</a:t>
            </a:r>
          </a:p>
          <a:p>
            <a:pPr lvl="1">
              <a:lnSpc>
                <a:spcPct val="90000"/>
              </a:lnSpc>
            </a:pPr>
            <a:endParaRPr lang="fr-FR" sz="1700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3816101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fr-FR" dirty="0" smtClean="0"/>
              <a:t>Richaud </a:t>
            </a:r>
            <a:r>
              <a:rPr lang="it-IT" altLang="fr-FR" dirty="0"/>
              <a:t>Medicine (Baltimore</a:t>
            </a:r>
            <a:r>
              <a:rPr lang="it-IT" altLang="fr-FR" dirty="0" smtClean="0"/>
              <a:t>) </a:t>
            </a:r>
            <a:r>
              <a:rPr lang="it-IT" altLang="fr-FR" dirty="0"/>
              <a:t>2017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Emergence </a:t>
            </a:r>
            <a:r>
              <a:rPr lang="fr-FR" dirty="0" smtClean="0"/>
              <a:t>de </a:t>
            </a:r>
            <a:r>
              <a:rPr lang="fr-FR" i="1" dirty="0"/>
              <a:t>Candida </a:t>
            </a:r>
            <a:r>
              <a:rPr lang="fr-FR" i="1" dirty="0" err="1"/>
              <a:t>auris</a:t>
            </a:r>
            <a:r>
              <a:rPr lang="fr-FR" dirty="0"/>
              <a:t> </a:t>
            </a:r>
            <a:r>
              <a:rPr lang="fr-FR" dirty="0" err="1" smtClean="0"/>
              <a:t>multirésistant</a:t>
            </a:r>
            <a:endParaRPr lang="fr-FR" dirty="0" smtClean="0"/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sz="2100" dirty="0" smtClean="0"/>
              <a:t>Découvert en 2009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En 2015, le CDC investigue une épidémie de </a:t>
            </a:r>
            <a:r>
              <a:rPr lang="fr-FR" sz="2100" dirty="0" err="1" smtClean="0"/>
              <a:t>candidémies</a:t>
            </a:r>
            <a:r>
              <a:rPr lang="fr-FR" sz="2100" dirty="0" smtClean="0"/>
              <a:t> au Pakistan, et étend l’analyse à des souches d’Inde,  Afrique du Sud, et </a:t>
            </a:r>
            <a:r>
              <a:rPr lang="fr-FR" sz="2100" dirty="0" err="1" smtClean="0"/>
              <a:t>Vénézuela</a:t>
            </a:r>
            <a:endParaRPr lang="fr-FR" sz="2100" dirty="0" smtClean="0"/>
          </a:p>
          <a:p>
            <a:pPr>
              <a:lnSpc>
                <a:spcPct val="90000"/>
              </a:lnSpc>
            </a:pPr>
            <a:r>
              <a:rPr lang="fr-FR" sz="2100" dirty="0" smtClean="0"/>
              <a:t>41 patients  avec données cliniques sur 54 cas (61% </a:t>
            </a:r>
            <a:r>
              <a:rPr lang="fr-FR" sz="2100" dirty="0" err="1" smtClean="0"/>
              <a:t>candidémies</a:t>
            </a:r>
            <a:r>
              <a:rPr lang="fr-FR" sz="21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fr-FR" sz="2100" dirty="0" err="1" smtClean="0"/>
              <a:t>FdR</a:t>
            </a:r>
            <a:r>
              <a:rPr lang="fr-FR" sz="2100" dirty="0" smtClean="0"/>
              <a:t> id C. </a:t>
            </a:r>
            <a:r>
              <a:rPr lang="fr-FR" sz="2100" dirty="0" err="1" smtClean="0"/>
              <a:t>albicans</a:t>
            </a:r>
            <a:endParaRPr lang="fr-FR" sz="2100" dirty="0" smtClean="0"/>
          </a:p>
          <a:p>
            <a:pPr>
              <a:lnSpc>
                <a:spcPct val="90000"/>
              </a:lnSpc>
            </a:pPr>
            <a:r>
              <a:rPr lang="fr-FR" sz="2100" dirty="0" smtClean="0"/>
              <a:t>Délai avant diagnostic: 19j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DC: 59%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Résistances: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93% </a:t>
            </a:r>
            <a:r>
              <a:rPr lang="fr-FR" sz="1700" dirty="0" err="1" smtClean="0"/>
              <a:t>fluco</a:t>
            </a:r>
            <a:r>
              <a:rPr lang="fr-FR" sz="1700" dirty="0" smtClean="0"/>
              <a:t>/ 35% </a:t>
            </a:r>
            <a:r>
              <a:rPr lang="fr-FR" sz="1700" dirty="0" err="1" smtClean="0"/>
              <a:t>AmB</a:t>
            </a:r>
            <a:r>
              <a:rPr lang="fr-FR" sz="1700" dirty="0" smtClean="0"/>
              <a:t> / 7% </a:t>
            </a:r>
            <a:r>
              <a:rPr lang="fr-FR" sz="1700" dirty="0" err="1" smtClean="0"/>
              <a:t>candines</a:t>
            </a:r>
            <a:endParaRPr lang="fr-FR" sz="1700" dirty="0" smtClean="0"/>
          </a:p>
          <a:p>
            <a:pPr lvl="1">
              <a:lnSpc>
                <a:spcPct val="90000"/>
              </a:lnSpc>
            </a:pPr>
            <a:r>
              <a:rPr lang="fr-FR" sz="1700" dirty="0" smtClean="0"/>
              <a:t>41% R à 2 familles et 4% à 3 familles</a:t>
            </a:r>
          </a:p>
          <a:p>
            <a:pPr>
              <a:lnSpc>
                <a:spcPct val="90000"/>
              </a:lnSpc>
            </a:pPr>
            <a:r>
              <a:rPr lang="fr-FR" sz="2100" dirty="0" smtClean="0"/>
              <a:t>Analyse génotypique en faveur émergence simultanée (pas de diffusion clonale)</a:t>
            </a:r>
          </a:p>
          <a:p>
            <a:pPr lvl="1">
              <a:lnSpc>
                <a:spcPct val="90000"/>
              </a:lnSpc>
            </a:pPr>
            <a:r>
              <a:rPr lang="fr-FR" sz="1700" dirty="0" smtClean="0"/>
              <a:t>Pression de sélection sur AF en chirurgie et réanimation ?</a:t>
            </a:r>
          </a:p>
          <a:p>
            <a:pPr>
              <a:lnSpc>
                <a:spcPct val="90000"/>
              </a:lnSpc>
            </a:pPr>
            <a:endParaRPr lang="fr-FR" sz="2100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 smtClean="0"/>
              <a:t>Lockhart</a:t>
            </a:r>
            <a:r>
              <a:rPr lang="fr-FR" altLang="fr-FR" dirty="0" smtClean="0"/>
              <a:t> CID 2017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8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925</Words>
  <Application>Microsoft Office PowerPoint</Application>
  <PresentationFormat>Affichage à l'écran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Concourse</vt:lpstr>
      <vt:lpstr>Best of infections fongiques 2017 C’est un best of, et donc, très subjectif</vt:lpstr>
      <vt:lpstr>Infections fongiques invasives: contexte</vt:lpstr>
      <vt:lpstr>Candidémies acquises en réanimation en France 2004-2013</vt:lpstr>
      <vt:lpstr>Traitement antifongique préventif chez les patients de réanimation immunocompétents</vt:lpstr>
      <vt:lpstr>Traitement antifongique chez les patients ayant une péritonite à Candida</vt:lpstr>
      <vt:lpstr>AmB liposomale haute dose en traitement préemptif du sepsis grave</vt:lpstr>
      <vt:lpstr>Biomarqueurs pour l'arrêt des traitements antifongiques empiriques en réanimation</vt:lpstr>
      <vt:lpstr>Spondylodiscites à Candida</vt:lpstr>
      <vt:lpstr>Emergence de Candida auris multirésistant</vt:lpstr>
      <vt:lpstr>Epidémies hospitalières à Candida auris</vt:lpstr>
      <vt:lpstr>Résistance aux azolés chez Aspergillus</vt:lpstr>
      <vt:lpstr>Infections invasives à Aspergillus terreus</vt:lpstr>
      <vt:lpstr>Une IFI ne contreindique pas l’allogreffe</vt:lpstr>
      <vt:lpstr>Recommandations ECIL (hématologie)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alfandari</dc:creator>
  <cp:lastModifiedBy>serge alfandari</cp:lastModifiedBy>
  <cp:revision>160</cp:revision>
  <dcterms:modified xsi:type="dcterms:W3CDTF">2018-01-11T07:15:00Z</dcterms:modified>
</cp:coreProperties>
</file>