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5" r:id="rId3"/>
    <p:sldMasterId id="2147483706" r:id="rId4"/>
  </p:sldMasterIdLst>
  <p:notesMasterIdLst>
    <p:notesMasterId r:id="rId136"/>
  </p:notesMasterIdLst>
  <p:handoutMasterIdLst>
    <p:handoutMasterId r:id="rId137"/>
  </p:handoutMasterIdLst>
  <p:sldIdLst>
    <p:sldId id="264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9" r:id="rId21"/>
    <p:sldId id="340" r:id="rId22"/>
    <p:sldId id="337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0" r:id="rId43"/>
    <p:sldId id="361" r:id="rId44"/>
    <p:sldId id="362" r:id="rId45"/>
    <p:sldId id="363" r:id="rId46"/>
    <p:sldId id="364" r:id="rId47"/>
    <p:sldId id="365" r:id="rId48"/>
    <p:sldId id="366" r:id="rId49"/>
    <p:sldId id="367" r:id="rId50"/>
    <p:sldId id="368" r:id="rId51"/>
    <p:sldId id="369" r:id="rId52"/>
    <p:sldId id="370" r:id="rId53"/>
    <p:sldId id="371" r:id="rId54"/>
    <p:sldId id="372" r:id="rId55"/>
    <p:sldId id="373" r:id="rId56"/>
    <p:sldId id="374" r:id="rId57"/>
    <p:sldId id="375" r:id="rId58"/>
    <p:sldId id="376" r:id="rId59"/>
    <p:sldId id="377" r:id="rId60"/>
    <p:sldId id="378" r:id="rId61"/>
    <p:sldId id="379" r:id="rId62"/>
    <p:sldId id="380" r:id="rId63"/>
    <p:sldId id="381" r:id="rId64"/>
    <p:sldId id="382" r:id="rId65"/>
    <p:sldId id="383" r:id="rId66"/>
    <p:sldId id="384" r:id="rId67"/>
    <p:sldId id="385" r:id="rId68"/>
    <p:sldId id="386" r:id="rId69"/>
    <p:sldId id="387" r:id="rId70"/>
    <p:sldId id="388" r:id="rId71"/>
    <p:sldId id="389" r:id="rId72"/>
    <p:sldId id="390" r:id="rId73"/>
    <p:sldId id="391" r:id="rId74"/>
    <p:sldId id="392" r:id="rId75"/>
    <p:sldId id="393" r:id="rId76"/>
    <p:sldId id="394" r:id="rId77"/>
    <p:sldId id="395" r:id="rId78"/>
    <p:sldId id="396" r:id="rId79"/>
    <p:sldId id="397" r:id="rId80"/>
    <p:sldId id="398" r:id="rId81"/>
    <p:sldId id="399" r:id="rId82"/>
    <p:sldId id="400" r:id="rId83"/>
    <p:sldId id="401" r:id="rId84"/>
    <p:sldId id="402" r:id="rId85"/>
    <p:sldId id="403" r:id="rId86"/>
    <p:sldId id="404" r:id="rId87"/>
    <p:sldId id="408" r:id="rId88"/>
    <p:sldId id="406" r:id="rId89"/>
    <p:sldId id="263" r:id="rId90"/>
    <p:sldId id="276" r:id="rId91"/>
    <p:sldId id="268" r:id="rId92"/>
    <p:sldId id="269" r:id="rId93"/>
    <p:sldId id="270" r:id="rId94"/>
    <p:sldId id="271" r:id="rId95"/>
    <p:sldId id="273" r:id="rId96"/>
    <p:sldId id="274" r:id="rId97"/>
    <p:sldId id="266" r:id="rId98"/>
    <p:sldId id="260" r:id="rId99"/>
    <p:sldId id="272" r:id="rId100"/>
    <p:sldId id="278" r:id="rId101"/>
    <p:sldId id="279" r:id="rId102"/>
    <p:sldId id="280" r:id="rId103"/>
    <p:sldId id="286" r:id="rId104"/>
    <p:sldId id="287" r:id="rId105"/>
    <p:sldId id="297" r:id="rId106"/>
    <p:sldId id="288" r:id="rId107"/>
    <p:sldId id="289" r:id="rId108"/>
    <p:sldId id="290" r:id="rId109"/>
    <p:sldId id="291" r:id="rId110"/>
    <p:sldId id="292" r:id="rId111"/>
    <p:sldId id="293" r:id="rId112"/>
    <p:sldId id="294" r:id="rId113"/>
    <p:sldId id="295" r:id="rId114"/>
    <p:sldId id="296" r:id="rId115"/>
    <p:sldId id="298" r:id="rId116"/>
    <p:sldId id="309" r:id="rId117"/>
    <p:sldId id="310" r:id="rId118"/>
    <p:sldId id="299" r:id="rId119"/>
    <p:sldId id="300" r:id="rId120"/>
    <p:sldId id="409" r:id="rId121"/>
    <p:sldId id="308" r:id="rId122"/>
    <p:sldId id="321" r:id="rId123"/>
    <p:sldId id="320" r:id="rId124"/>
    <p:sldId id="301" r:id="rId125"/>
    <p:sldId id="302" r:id="rId126"/>
    <p:sldId id="311" r:id="rId127"/>
    <p:sldId id="312" r:id="rId128"/>
    <p:sldId id="313" r:id="rId129"/>
    <p:sldId id="314" r:id="rId130"/>
    <p:sldId id="315" r:id="rId131"/>
    <p:sldId id="410" r:id="rId132"/>
    <p:sldId id="411" r:id="rId133"/>
    <p:sldId id="412" r:id="rId134"/>
    <p:sldId id="319" r:id="rId135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66" autoAdjust="0"/>
    <p:restoredTop sz="94626"/>
  </p:normalViewPr>
  <p:slideViewPr>
    <p:cSldViewPr snapToGrid="0" snapToObjects="1">
      <p:cViewPr varScale="1">
        <p:scale>
          <a:sx n="95" d="100"/>
          <a:sy n="95" d="100"/>
        </p:scale>
        <p:origin x="504" y="17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presProps" Target="presProps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openxmlformats.org/officeDocument/2006/relationships/slide" Target="slides/slide124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slide" Target="slides/slide130.xml"/><Relationship Id="rId139" Type="http://schemas.openxmlformats.org/officeDocument/2006/relationships/viewProps" Target="viewProps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notesMaster" Target="notesMasters/notesMaster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3" Type="http://schemas.openxmlformats.org/officeDocument/2006/relationships/slideMaster" Target="slideMasters/slideMaster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6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C364258-86C3-4681-AFE0-9A298027BF36}" type="slidenum">
              <a:rPr/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915B5-6BA4-45C6-9258-2BAD0612E6A2}" type="datetimeFigureOut">
              <a:rPr lang="en-US"/>
              <a:t>3/13/24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A6E86-FE24-48A4-892B-BA6911AE98A3}" type="slidenum">
              <a:r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71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49B64-9E09-4A08-A1A2-8451F94806C8}" type="datetimeFigureOut">
              <a:rPr lang="en-US"/>
              <a:t>3/13/24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Notes Placeholder 8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0" name="Header Placeholder 9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11" name="Date Placeholder 10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12" name="Footer Placeholder 11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13" name="Slide Number Placeholder 12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F40A87E-6FE4-4E7D-B9E4-B4D0484B8D6F}" type="slidenum">
              <a:r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2353D-567D-4291-BFED-B201BE9ED4E7}" type="slidenum">
              <a:r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08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E5C412-A5AF-43F2-A616-58E465FCBFBE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392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 txBox="1">
            <a:spLocks noGrp="1" noChangeArrowheads="1"/>
          </p:cNvSpPr>
          <p:nvPr/>
        </p:nvSpPr>
        <p:spPr bwMode="auto">
          <a:xfrm>
            <a:off x="4283816" y="10157222"/>
            <a:ext cx="3275859" cy="53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423" tIns="49711" rIns="99423" bIns="49711" anchor="b"/>
          <a:lstStyle/>
          <a:p>
            <a:pPr algn="r" eaLnBrk="0" hangingPunct="0"/>
            <a:fld id="{4B105988-469D-43A4-AE48-C2DF8A498856}" type="slidenum">
              <a:rPr lang="fr-FR" sz="1300">
                <a:ea typeface="ＭＳ Ｐゴシック" pitchFamily="34" charset="-128"/>
              </a:rPr>
              <a:pPr algn="r" eaLnBrk="0" hangingPunct="0"/>
              <a:t>60</a:t>
            </a:fld>
            <a:endParaRPr lang="fr-FR" sz="1300">
              <a:ea typeface="ＭＳ Ｐゴシック" pitchFamily="34" charset="-128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7957" y="5078612"/>
            <a:ext cx="5543762" cy="481131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42C83B-F129-45EF-AA9C-F33B9BF5D1B0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86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608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42C83B-F129-45EF-AA9C-F33B9BF5D1B0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88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091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42C83B-F129-45EF-AA9C-F33B9BF5D1B0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89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992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42C83B-F129-45EF-AA9C-F33B9BF5D1B0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90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212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42C83B-F129-45EF-AA9C-F33B9BF5D1B0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91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201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42C83B-F129-45EF-AA9C-F33B9BF5D1B0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92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973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42C83B-F129-45EF-AA9C-F33B9BF5D1B0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93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222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F40A87E-6FE4-4E7D-B9E4-B4D0484B8D6F}" type="slidenum">
              <a:rPr lang="uk-UA" smtClean="0"/>
              <a:t>94</a:t>
            </a:fld>
            <a:endParaRPr lang="uk-U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2353D-567D-4291-BFED-B201BE9ED4E7}" type="slidenum">
              <a:rPr lang="uk-UA" smtClean="0"/>
              <a:t>94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49514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49B64-9E09-4A08-A1A2-8451F94806C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3/13/24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3C1850-A862-4F91-9AE7-7A29C3CF09BF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95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75D7E-0127-4CCA-8E81-E0125EF8DF7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8840" cy="4114440"/>
          </a:xfr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endParaRPr lang="fr-FR" sz="2400"/>
          </a:p>
        </p:txBody>
      </p:sp>
      <p:sp>
        <p:nvSpPr>
          <p:cNvPr id="4" name="Espace réservé du numéro de diapositive 3"/>
          <p:cNvSpPr/>
          <p:nvPr/>
        </p:nvSpPr>
        <p:spPr>
          <a:xfrm>
            <a:off x="3886200" y="8686800"/>
            <a:ext cx="2971440" cy="45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fld id="{BCEE4D53-0A96-483E-9607-6FE6B2DBEBA3}" type="slidenum">
              <a:rPr/>
              <a:t>95</a:t>
            </a:fld>
            <a:endParaRPr lang="fr-FR" sz="12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+mn-ea" pitchFamily="2"/>
              <a:cs typeface="Arial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3E06CD-C0C2-4F20-B5D9-4083DC5D1E22}" type="slidenum">
              <a:rPr lang="fr-FR" smtClean="0">
                <a:latin typeface="Arial" charset="0"/>
              </a:rPr>
              <a:pPr>
                <a:defRPr/>
              </a:pPr>
              <a:t>12</a:t>
            </a:fld>
            <a:endParaRPr lang="fr-FR">
              <a:latin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49B64-9E09-4A08-A1A2-8451F94806C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3/13/24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3C1850-A862-4F91-9AE7-7A29C3CF09BF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96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75D7E-0127-4CCA-8E81-E0125EF8DF7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8840" cy="4114440"/>
          </a:xfr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endParaRPr lang="fr-FR" sz="2400"/>
          </a:p>
        </p:txBody>
      </p:sp>
      <p:sp>
        <p:nvSpPr>
          <p:cNvPr id="4" name="Espace réservé du numéro de diapositive 3"/>
          <p:cNvSpPr/>
          <p:nvPr/>
        </p:nvSpPr>
        <p:spPr>
          <a:xfrm>
            <a:off x="3886200" y="8686800"/>
            <a:ext cx="2971440" cy="45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fld id="{BCEE4D53-0A96-483E-9607-6FE6B2DBEBA3}" type="slidenum">
              <a:rPr/>
              <a:t>96</a:t>
            </a:fld>
            <a:endParaRPr lang="fr-FR" sz="12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+mn-ea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328553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F40A87E-6FE4-4E7D-B9E4-B4D0484B8D6F}" type="slidenum">
              <a:rPr lang="uk-UA" smtClean="0"/>
              <a:t>97</a:t>
            </a:fld>
            <a:endParaRPr lang="uk-U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2353D-567D-4291-BFED-B201BE9ED4E7}" type="slidenum">
              <a:rPr lang="uk-UA" smtClean="0"/>
              <a:t>97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48780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000" marR="0" indent="-216000" algn="l" rtl="0" hangingPunct="0">
              <a:tabLst/>
            </a:pPr>
            <a:r>
              <a:rPr lang="fr-FR" dirty="0" err="1"/>
              <a:t>Ureaplasma</a:t>
            </a:r>
            <a:r>
              <a:rPr lang="fr-FR" dirty="0"/>
              <a:t>: mycoplasme</a:t>
            </a:r>
          </a:p>
          <a:p>
            <a:pPr marL="216000" marR="0" indent="-216000" algn="l" rtl="0" hangingPunct="0">
              <a:tabLst/>
            </a:pPr>
            <a:r>
              <a:rPr lang="fr-FR" dirty="0" err="1"/>
              <a:t>Gardnerella</a:t>
            </a:r>
            <a:r>
              <a:rPr lang="fr-FR" dirty="0"/>
              <a:t>: coccobacilles ( paroi ressemble GP mais faible paroi dc souvent </a:t>
            </a:r>
            <a:r>
              <a:rPr lang="fr-FR" dirty="0" err="1"/>
              <a:t>appariaot</a:t>
            </a:r>
            <a:r>
              <a:rPr lang="fr-FR" dirty="0"/>
              <a:t> GN ou GP)</a:t>
            </a:r>
          </a:p>
          <a:p>
            <a:pPr marL="216000" marR="0" indent="-216000" algn="l" rtl="0" hangingPunct="0">
              <a:tabLst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9F40A87E-6FE4-4E7D-B9E4-B4D0484B8D6F}" type="slidenum">
              <a:rPr lang="fr-FR" smtClean="0"/>
              <a:t>98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2353D-567D-4291-BFED-B201BE9ED4E7}" type="slidenum">
              <a:rPr lang="fr-FR" smtClean="0"/>
              <a:t>98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3248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49B64-9E09-4A08-A1A2-8451F94806C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3/13/24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3C1850-A862-4F91-9AE7-7A29C3CF09BF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101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75D7E-0127-4CCA-8E81-E0125EF8DF7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8840" cy="4114440"/>
          </a:xfr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endParaRPr lang="fr-FR" sz="2400"/>
          </a:p>
        </p:txBody>
      </p:sp>
      <p:sp>
        <p:nvSpPr>
          <p:cNvPr id="4" name="Espace réservé du numéro de diapositive 3"/>
          <p:cNvSpPr/>
          <p:nvPr/>
        </p:nvSpPr>
        <p:spPr>
          <a:xfrm>
            <a:off x="3886200" y="8686800"/>
            <a:ext cx="2971440" cy="45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fld id="{BCEE4D53-0A96-483E-9607-6FE6B2DBEBA3}" type="slidenum">
              <a:rPr/>
              <a:t>101</a:t>
            </a:fld>
            <a:endParaRPr lang="fr-FR" sz="12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+mn-ea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661849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49B64-9E09-4A08-A1A2-8451F94806C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3/13/24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3C1850-A862-4F91-9AE7-7A29C3CF09BF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102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75D7E-0127-4CCA-8E81-E0125EF8DF7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8840" cy="4114440"/>
          </a:xfr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endParaRPr lang="fr-FR" sz="2400"/>
          </a:p>
        </p:txBody>
      </p:sp>
      <p:sp>
        <p:nvSpPr>
          <p:cNvPr id="4" name="Espace réservé du numéro de diapositive 3"/>
          <p:cNvSpPr/>
          <p:nvPr/>
        </p:nvSpPr>
        <p:spPr>
          <a:xfrm>
            <a:off x="3886200" y="8686800"/>
            <a:ext cx="2971440" cy="45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fld id="{BCEE4D53-0A96-483E-9607-6FE6B2DBEBA3}" type="slidenum">
              <a:rPr/>
              <a:t>102</a:t>
            </a:fld>
            <a:endParaRPr lang="fr-FR" sz="12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+mn-ea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599757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000" marR="0" lvl="0" indent="-21600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err="1"/>
              <a:t>Actino</a:t>
            </a:r>
            <a:r>
              <a:rPr lang="fr-FR" dirty="0"/>
              <a:t>: </a:t>
            </a:r>
            <a:r>
              <a:rPr lang="fr-FR" dirty="0" err="1"/>
              <a:t>bacteries</a:t>
            </a:r>
            <a:r>
              <a:rPr lang="fr-FR" dirty="0"/>
              <a:t> gram positifs champignon</a:t>
            </a:r>
          </a:p>
          <a:p>
            <a:pPr marL="216000" marR="0" indent="-216000" algn="l" rtl="0" hangingPunct="0">
              <a:tabLst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9F40A87E-6FE4-4E7D-B9E4-B4D0484B8D6F}" type="slidenum">
              <a:rPr lang="fr-FR" smtClean="0"/>
              <a:t>104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2353D-567D-4291-BFED-B201BE9ED4E7}" type="slidenum">
              <a:rPr lang="fr-FR" smtClean="0"/>
              <a:t>104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1011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249B64-9E09-4A08-A1A2-8451F94806C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3/13/24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2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3C1850-A862-4F91-9AE7-7A29C3CF09BF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107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2" name="Slide Number Placeholder 6"/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75D7E-0127-4CCA-8E81-E0125EF8DF7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Lucida Sans Unicode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8840" cy="4114440"/>
          </a:xfr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endParaRPr lang="fr-FR" sz="2400"/>
          </a:p>
        </p:txBody>
      </p:sp>
      <p:sp>
        <p:nvSpPr>
          <p:cNvPr id="4" name="Espace réservé du numéro de diapositive 3"/>
          <p:cNvSpPr/>
          <p:nvPr/>
        </p:nvSpPr>
        <p:spPr>
          <a:xfrm>
            <a:off x="3886200" y="8686800"/>
            <a:ext cx="2971440" cy="45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fld id="{BCEE4D53-0A96-483E-9607-6FE6B2DBEBA3}" type="slidenum">
              <a:rPr/>
              <a:t>107</a:t>
            </a:fld>
            <a:endParaRPr lang="fr-FR" sz="1200" b="0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+mn-ea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392889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F40A87E-6FE4-4E7D-B9E4-B4D0484B8D6F}" type="slidenum">
              <a:rPr lang="fr-FR" smtClean="0"/>
              <a:t>109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2353D-567D-4291-BFED-B201BE9ED4E7}" type="slidenum">
              <a:rPr lang="fr-FR" smtClean="0"/>
              <a:t>109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8227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F40A87E-6FE4-4E7D-B9E4-B4D0484B8D6F}" type="slidenum">
              <a:rPr lang="fr-FR" smtClean="0"/>
              <a:t>111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2353D-567D-4291-BFED-B201BE9ED4E7}" type="slidenum">
              <a:rPr lang="fr-FR" smtClean="0"/>
              <a:t>111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4199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42C83B-F129-45EF-AA9C-F33B9BF5D1B0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112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937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E4B754-563A-4A78-88A1-649776BA703C}" type="slidenum">
              <a:rPr lang="fr-FR" smtClean="0">
                <a:latin typeface="Arial" charset="0"/>
              </a:rPr>
              <a:pPr>
                <a:defRPr/>
              </a:pPr>
              <a:t>22</a:t>
            </a:fld>
            <a:endParaRPr lang="fr-FR">
              <a:latin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42C83B-F129-45EF-AA9C-F33B9BF5D1B0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113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3397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42C83B-F129-45EF-AA9C-F33B9BF5D1B0}" type="slidenum">
              <a:rPr lang="fr-FR" smtClean="0">
                <a:solidFill>
                  <a:prstClr val="black"/>
                </a:solidFill>
                <a:latin typeface="Arial" charset="0"/>
              </a:rPr>
              <a:pPr>
                <a:defRPr/>
              </a:pPr>
              <a:t>114</a:t>
            </a:fld>
            <a:endParaRPr lang="fr-F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95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000" marR="0" indent="-216000" algn="l" rtl="0" hangingPunct="0">
              <a:tabLst/>
            </a:pPr>
            <a:r>
              <a:rPr lang="fr-FR" dirty="0" err="1"/>
              <a:t>Synthese</a:t>
            </a:r>
            <a:r>
              <a:rPr lang="fr-FR" dirty="0"/>
              <a:t> ARN a partir ADN</a:t>
            </a:r>
          </a:p>
          <a:p>
            <a:pPr marL="216000" marR="0" indent="-216000" algn="l" rtl="0" hangingPunct="0">
              <a:tabLst/>
            </a:pPr>
            <a:r>
              <a:rPr lang="fr-FR" dirty="0"/>
              <a:t>Spore: </a:t>
            </a:r>
            <a:r>
              <a:rPr lang="fr-FR" dirty="0" err="1"/>
              <a:t>prevention</a:t>
            </a:r>
            <a:r>
              <a:rPr lang="fr-FR" dirty="0"/>
              <a:t> </a:t>
            </a:r>
            <a:r>
              <a:rPr lang="fr-FR" dirty="0" err="1"/>
              <a:t>synthse</a:t>
            </a:r>
            <a:r>
              <a:rPr lang="fr-FR" dirty="0"/>
              <a:t> toxine</a:t>
            </a:r>
          </a:p>
          <a:p>
            <a:pPr marL="216000" marR="0" indent="-216000" algn="l" rtl="0" hangingPunct="0">
              <a:tabLst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F40A87E-6FE4-4E7D-B9E4-B4D0484B8D6F}" type="slidenum">
              <a:rPr lang="uk-UA" smtClean="0"/>
              <a:t>115</a:t>
            </a:fld>
            <a:endParaRPr lang="uk-U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2353D-567D-4291-BFED-B201BE9ED4E7}" type="slidenum">
              <a:rPr lang="uk-UA" smtClean="0"/>
              <a:t>115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94594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F40A87E-6FE4-4E7D-B9E4-B4D0484B8D6F}" type="slidenum">
              <a:rPr lang="uk-UA" smtClean="0"/>
              <a:t>116</a:t>
            </a:fld>
            <a:endParaRPr lang="uk-U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2353D-567D-4291-BFED-B201BE9ED4E7}" type="slidenum">
              <a:rPr lang="uk-UA" smtClean="0"/>
              <a:t>116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66295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F40A87E-6FE4-4E7D-B9E4-B4D0484B8D6F}" type="slidenum">
              <a:rPr lang="uk-UA" smtClean="0"/>
              <a:t>117</a:t>
            </a:fld>
            <a:endParaRPr lang="uk-U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2353D-567D-4291-BFED-B201BE9ED4E7}" type="slidenum">
              <a:rPr lang="uk-UA" smtClean="0"/>
              <a:t>117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382089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F40A87E-6FE4-4E7D-B9E4-B4D0484B8D6F}" type="slidenum">
              <a:rPr lang="uk-UA" smtClean="0"/>
              <a:t>118</a:t>
            </a:fld>
            <a:endParaRPr lang="uk-U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2353D-567D-4291-BFED-B201BE9ED4E7}" type="slidenum">
              <a:rPr lang="uk-UA" smtClean="0"/>
              <a:t>118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1721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086D7E-AAF1-4EF8-86AA-91A12A81F8DD}" type="slidenum">
              <a:rPr lang="fr-FR" smtClean="0">
                <a:latin typeface="Arial" charset="0"/>
              </a:rPr>
              <a:pPr>
                <a:defRPr/>
              </a:pPr>
              <a:t>31</a:t>
            </a:fld>
            <a:endParaRPr lang="fr-FR">
              <a:latin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>
          <a:xfrm>
            <a:off x="4282067" y="10155366"/>
            <a:ext cx="3275859" cy="534591"/>
          </a:xfrm>
          <a:prstGeom prst="rect">
            <a:avLst/>
          </a:prstGeom>
          <a:noFill/>
        </p:spPr>
        <p:txBody>
          <a:bodyPr lIns="99423" tIns="49711" rIns="99423" bIns="49711" anchor="b"/>
          <a:lstStyle/>
          <a:p>
            <a:pPr algn="r">
              <a:defRPr/>
            </a:pPr>
            <a:fld id="{0EC3E104-F65B-4432-AC12-55381DCC9EA6}" type="slidenum">
              <a:rPr lang="fr-FR" sz="1300"/>
              <a:pPr algn="r">
                <a:defRPr/>
              </a:pPr>
              <a:t>40</a:t>
            </a:fld>
            <a:endParaRPr lang="fr-FR" sz="13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>
          <a:xfrm>
            <a:off x="4282067" y="10155366"/>
            <a:ext cx="3275859" cy="534591"/>
          </a:xfrm>
          <a:prstGeom prst="rect">
            <a:avLst/>
          </a:prstGeom>
          <a:noFill/>
        </p:spPr>
        <p:txBody>
          <a:bodyPr lIns="99423" tIns="49711" rIns="99423" bIns="49711" anchor="b"/>
          <a:lstStyle/>
          <a:p>
            <a:pPr algn="r">
              <a:defRPr/>
            </a:pPr>
            <a:fld id="{0EC3E104-F65B-4432-AC12-55381DCC9EA6}" type="slidenum">
              <a:rPr lang="fr-FR" sz="1300"/>
              <a:pPr algn="r">
                <a:defRPr/>
              </a:pPr>
              <a:t>47</a:t>
            </a:fld>
            <a:endParaRPr lang="fr-FR" sz="13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>
          <a:xfrm>
            <a:off x="4282067" y="10155366"/>
            <a:ext cx="3275859" cy="534591"/>
          </a:xfrm>
          <a:prstGeom prst="rect">
            <a:avLst/>
          </a:prstGeom>
          <a:noFill/>
        </p:spPr>
        <p:txBody>
          <a:bodyPr lIns="99423" tIns="49711" rIns="99423" bIns="49711" anchor="b"/>
          <a:lstStyle/>
          <a:p>
            <a:pPr algn="r">
              <a:defRPr/>
            </a:pPr>
            <a:fld id="{0EC3E104-F65B-4432-AC12-55381DCC9EA6}" type="slidenum">
              <a:rPr lang="fr-FR" sz="1300"/>
              <a:pPr algn="r">
                <a:defRPr/>
              </a:pPr>
              <a:t>53</a:t>
            </a:fld>
            <a:endParaRPr lang="fr-FR" sz="130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 txBox="1">
            <a:spLocks noGrp="1" noChangeArrowheads="1"/>
          </p:cNvSpPr>
          <p:nvPr/>
        </p:nvSpPr>
        <p:spPr bwMode="auto">
          <a:xfrm>
            <a:off x="4283816" y="10157222"/>
            <a:ext cx="3275859" cy="53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423" tIns="49711" rIns="99423" bIns="49711" anchor="b"/>
          <a:lstStyle/>
          <a:p>
            <a:pPr algn="r" eaLnBrk="0" hangingPunct="0"/>
            <a:fld id="{2547394F-F22B-458B-816C-A38E393C8A02}" type="slidenum">
              <a:rPr lang="fr-FR" sz="1300">
                <a:ea typeface="ＭＳ Ｐゴシック" pitchFamily="34" charset="-128"/>
              </a:rPr>
              <a:pPr algn="r" eaLnBrk="0" hangingPunct="0"/>
              <a:t>54</a:t>
            </a:fld>
            <a:endParaRPr lang="fr-FR" sz="1300">
              <a:ea typeface="ＭＳ Ｐゴシック" pitchFamily="34" charset="-128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7957" y="5078612"/>
            <a:ext cx="5543762" cy="481131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 txBox="1">
            <a:spLocks noGrp="1" noChangeArrowheads="1"/>
          </p:cNvSpPr>
          <p:nvPr/>
        </p:nvSpPr>
        <p:spPr bwMode="auto">
          <a:xfrm>
            <a:off x="4283816" y="10157222"/>
            <a:ext cx="3275859" cy="53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423" tIns="49711" rIns="99423" bIns="49711" anchor="b"/>
          <a:lstStyle/>
          <a:p>
            <a:pPr algn="r" eaLnBrk="0" hangingPunct="0"/>
            <a:fld id="{0A7408BC-5C07-4374-A342-ABFCA5DFD59A}" type="slidenum">
              <a:rPr lang="fr-FR" sz="1300">
                <a:ea typeface="ＭＳ Ｐゴシック" pitchFamily="34" charset="-128"/>
              </a:rPr>
              <a:pPr algn="r" eaLnBrk="0" hangingPunct="0"/>
              <a:t>57</a:t>
            </a:fld>
            <a:endParaRPr lang="fr-FR" sz="1300">
              <a:ea typeface="ＭＳ Ｐゴシック" pitchFamily="34" charset="-128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7957" y="5078612"/>
            <a:ext cx="5543762" cy="481131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/>
        </p:nvSpPr>
        <p:spPr>
          <a:xfrm>
            <a:off x="12240" y="0"/>
            <a:ext cx="9143640" cy="139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BB3C6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680" y="6408720"/>
            <a:ext cx="1918800" cy="364679"/>
          </a:xfrm>
        </p:spPr>
        <p:txBody>
          <a:bodyPr/>
          <a:lstStyle/>
          <a:p>
            <a:pPr lvl="0"/>
            <a:fld id="{F864F431-663D-4AA4-8BDC-8CE864C4FD02}" type="datetime1">
              <a:rPr lang="fr-FR"/>
              <a:pPr lvl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760" y="6408720"/>
            <a:ext cx="235080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00" y="6408720"/>
            <a:ext cx="366480" cy="364679"/>
          </a:xfrm>
        </p:spPr>
        <p:txBody>
          <a:bodyPr/>
          <a:lstStyle/>
          <a:p>
            <a:pPr lvl="0"/>
            <a:fld id="{50B7E02C-B2AB-4820-9EE6-B85619B10ECD}" type="slidenum">
              <a:r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18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/>
        </p:nvSpPr>
        <p:spPr>
          <a:xfrm>
            <a:off x="12240" y="0"/>
            <a:ext cx="9143640" cy="139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BB3C6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60" y="260280"/>
            <a:ext cx="8229240" cy="11426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16999"/>
            <a:ext cx="8229240" cy="40899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680" y="6408720"/>
            <a:ext cx="1918800" cy="364679"/>
          </a:xfrm>
        </p:spPr>
        <p:txBody>
          <a:bodyPr/>
          <a:lstStyle/>
          <a:p>
            <a:pPr lvl="0"/>
            <a:fld id="{F864F431-663D-4AA4-8BDC-8CE864C4FD02}" type="datetime1">
              <a:rPr lang="fr-FR"/>
              <a:pPr lvl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760" y="6408720"/>
            <a:ext cx="235080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00" y="6408720"/>
            <a:ext cx="366480" cy="364679"/>
          </a:xfrm>
        </p:spPr>
        <p:txBody>
          <a:bodyPr/>
          <a:lstStyle/>
          <a:p>
            <a:pPr lvl="0"/>
            <a:fld id="{D22ABF24-9DA7-49BE-B0F6-56087F1D5C0C}" type="slidenum">
              <a:r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18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/>
        </p:nvSpPr>
        <p:spPr>
          <a:xfrm>
            <a:off x="12240" y="0"/>
            <a:ext cx="9143640" cy="139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BB3C6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60350"/>
            <a:ext cx="2058988" cy="574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29325" cy="574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680" y="6408720"/>
            <a:ext cx="1918800" cy="364679"/>
          </a:xfrm>
        </p:spPr>
        <p:txBody>
          <a:bodyPr/>
          <a:lstStyle/>
          <a:p>
            <a:pPr lvl="0"/>
            <a:fld id="{F864F431-663D-4AA4-8BDC-8CE864C4FD02}" type="datetime1">
              <a:rPr lang="fr-FR"/>
              <a:pPr lvl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760" y="6408720"/>
            <a:ext cx="235080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00" y="6408720"/>
            <a:ext cx="366480" cy="364679"/>
          </a:xfrm>
        </p:spPr>
        <p:txBody>
          <a:bodyPr/>
          <a:lstStyle/>
          <a:p>
            <a:pPr lvl="0"/>
            <a:fld id="{B71298F5-86AA-4937-816B-B687D91BD9C7}" type="slidenum">
              <a:r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292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4031" y="2112952"/>
            <a:ext cx="9072563" cy="45087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C083-434A-4174-80CC-CD2C79C1A8F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F8911-C3E1-494E-87BB-589911E5C536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2AC4-1080-4D35-83B5-50BD48209AB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F7FD3-CCEE-479F-99B2-40342B5CBC4F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1" y="1632891"/>
            <a:ext cx="9072563" cy="483483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2A965-9406-4865-B3E6-0FCE55473E3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C9AC-1063-4D7B-BC6A-44DCE97C62FF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45049" y="302740"/>
            <a:ext cx="1959537" cy="616498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972432" cy="616498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EBD89-8FE7-469B-BDD5-173240A8FA71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E4363-AA43-46AC-B789-F7641530FF99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/>
            </a:lvl1pPr>
            <a:lvl2pPr marL="503972" indent="0" algn="ctr">
              <a:buNone/>
              <a:defRPr/>
            </a:lvl2pPr>
            <a:lvl3pPr marL="1007943" indent="0" algn="ctr">
              <a:buNone/>
              <a:defRPr/>
            </a:lvl3pPr>
            <a:lvl4pPr marL="1511915" indent="0" algn="ctr">
              <a:buNone/>
              <a:defRPr/>
            </a:lvl4pPr>
            <a:lvl5pPr marL="2015886" indent="0" algn="ctr">
              <a:buNone/>
              <a:defRPr/>
            </a:lvl5pPr>
            <a:lvl6pPr marL="2519858" indent="0" algn="ctr">
              <a:buNone/>
              <a:defRPr/>
            </a:lvl6pPr>
            <a:lvl7pPr marL="3023829" indent="0" algn="ctr">
              <a:buNone/>
              <a:defRPr/>
            </a:lvl7pPr>
            <a:lvl8pPr marL="3527801" indent="0" algn="ctr">
              <a:buNone/>
              <a:defRPr/>
            </a:lvl8pPr>
            <a:lvl9pPr marL="4031772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DC230-C4BC-4BB9-9D29-6DF7040DCFD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F9B74-C5E2-4DEF-8D72-DD899B4D6D6C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080625" cy="1874826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FCA7D-02B4-4875-8CFA-B3B8695A6EA8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66C29-1078-46F7-A9E0-2C9B8FDB8D09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6282" y="286988"/>
            <a:ext cx="9072563" cy="1259946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04031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4318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38867-30F0-4BBA-B71E-F4E45E344C71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92EF5-1E20-41E6-A1EA-5998FD2D3F4D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2521" y="251989"/>
            <a:ext cx="9415584" cy="1259946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32521" y="1763925"/>
            <a:ext cx="4623787" cy="49592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124318" y="1763924"/>
            <a:ext cx="4623787" cy="239564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5124318" y="4327565"/>
            <a:ext cx="4623787" cy="239564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79193-D3A8-4A82-817A-2663A5C6DCD5}" type="slidenum">
              <a:rPr 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/>
        </p:nvSpPr>
        <p:spPr>
          <a:xfrm>
            <a:off x="12240" y="0"/>
            <a:ext cx="9143640" cy="139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BB3C6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60" y="260280"/>
            <a:ext cx="8229240" cy="11426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999"/>
            <a:ext cx="8229240" cy="40899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680" y="6408720"/>
            <a:ext cx="1918800" cy="364679"/>
          </a:xfrm>
        </p:spPr>
        <p:txBody>
          <a:bodyPr/>
          <a:lstStyle/>
          <a:p>
            <a:pPr lvl="0"/>
            <a:fld id="{F864F431-663D-4AA4-8BDC-8CE864C4FD02}" type="datetime1">
              <a:rPr lang="fr-FR"/>
              <a:pPr lvl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760" y="6408720"/>
            <a:ext cx="235080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00" y="6408720"/>
            <a:ext cx="366480" cy="364679"/>
          </a:xfrm>
        </p:spPr>
        <p:txBody>
          <a:bodyPr/>
          <a:lstStyle/>
          <a:p>
            <a:pPr lvl="0"/>
            <a:fld id="{DC2BE18A-FCBB-4058-892C-71C2676CCD93}" type="slidenum">
              <a:r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06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D7C64-001E-43CC-A2A0-2CA7C13AA4B1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E9FA-C7A1-4544-AAB2-BF1C38ADEDC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031" y="321987"/>
            <a:ext cx="9072563" cy="1076204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504031" y="1795423"/>
            <a:ext cx="9072563" cy="4840292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56D84-74B1-674F-B56B-7ACD1E158CEB}" type="slidenum">
              <a:rPr 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4031" y="2112952"/>
            <a:ext cx="9072563" cy="45087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C083-434A-4174-80CC-CD2C79C1A8F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F8911-C3E1-494E-87BB-589911E5C536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2AC4-1080-4D35-83B5-50BD48209AB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F7FD3-CCEE-479F-99B2-40342B5CBC4F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1" y="1632891"/>
            <a:ext cx="9072563" cy="483483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2A965-9406-4865-B3E6-0FCE55473E3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C9AC-1063-4D7B-BC6A-44DCE97C62FF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45049" y="302740"/>
            <a:ext cx="1959537" cy="616498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972432" cy="616498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EBD89-8FE7-469B-BDD5-173240A8FA71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E4363-AA43-46AC-B789-F7641530FF99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/>
            </a:lvl1pPr>
            <a:lvl2pPr marL="503972" indent="0" algn="ctr">
              <a:buNone/>
              <a:defRPr/>
            </a:lvl2pPr>
            <a:lvl3pPr marL="1007943" indent="0" algn="ctr">
              <a:buNone/>
              <a:defRPr/>
            </a:lvl3pPr>
            <a:lvl4pPr marL="1511915" indent="0" algn="ctr">
              <a:buNone/>
              <a:defRPr/>
            </a:lvl4pPr>
            <a:lvl5pPr marL="2015886" indent="0" algn="ctr">
              <a:buNone/>
              <a:defRPr/>
            </a:lvl5pPr>
            <a:lvl6pPr marL="2519858" indent="0" algn="ctr">
              <a:buNone/>
              <a:defRPr/>
            </a:lvl6pPr>
            <a:lvl7pPr marL="3023829" indent="0" algn="ctr">
              <a:buNone/>
              <a:defRPr/>
            </a:lvl7pPr>
            <a:lvl8pPr marL="3527801" indent="0" algn="ctr">
              <a:buNone/>
              <a:defRPr/>
            </a:lvl8pPr>
            <a:lvl9pPr marL="4031772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DC230-C4BC-4BB9-9D29-6DF7040DCFD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F9B74-C5E2-4DEF-8D72-DD899B4D6D6C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080625" cy="1874826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FCA7D-02B4-4875-8CFA-B3B8695A6EA8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66C29-1078-46F7-A9E0-2C9B8FDB8D09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6282" y="286988"/>
            <a:ext cx="9072563" cy="1259946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04031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4318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38867-30F0-4BBA-B71E-F4E45E344C71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92EF5-1E20-41E6-A1EA-5998FD2D3F4D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2521" y="251989"/>
            <a:ext cx="9415584" cy="1259946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32521" y="1763925"/>
            <a:ext cx="4623787" cy="49592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124318" y="1763924"/>
            <a:ext cx="4623787" cy="239564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5124318" y="4327565"/>
            <a:ext cx="4623787" cy="239564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79193-D3A8-4A82-817A-2663A5C6DCD5}" type="slidenum">
              <a:rPr 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/>
        </p:nvSpPr>
        <p:spPr>
          <a:xfrm>
            <a:off x="12240" y="0"/>
            <a:ext cx="9143640" cy="139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BB3C6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680" y="6408720"/>
            <a:ext cx="1918800" cy="364679"/>
          </a:xfrm>
        </p:spPr>
        <p:txBody>
          <a:bodyPr/>
          <a:lstStyle/>
          <a:p>
            <a:pPr lvl="0"/>
            <a:fld id="{F864F431-663D-4AA4-8BDC-8CE864C4FD02}" type="datetime1">
              <a:rPr lang="fr-FR"/>
              <a:pPr lvl="0"/>
              <a:t>13/03/2024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760" y="6408720"/>
            <a:ext cx="235080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00" y="6408720"/>
            <a:ext cx="366480" cy="364679"/>
          </a:xfrm>
        </p:spPr>
        <p:txBody>
          <a:bodyPr/>
          <a:lstStyle/>
          <a:p>
            <a:pPr lvl="0"/>
            <a:fld id="{212EA45C-B0C5-4450-AEE2-65B5E90335F6}" type="slidenum">
              <a:r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1309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D7C64-001E-43CC-A2A0-2CA7C13AA4B1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E9FA-C7A1-4544-AAB2-BF1C38ADEDC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031" y="321987"/>
            <a:ext cx="9072563" cy="1076204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504031" y="1795423"/>
            <a:ext cx="9072563" cy="4840292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56D84-74B1-674F-B56B-7ACD1E158CEB}" type="slidenum">
              <a:rPr 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4031" y="2112952"/>
            <a:ext cx="9072563" cy="45087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C083-434A-4174-80CC-CD2C79C1A8F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F8911-C3E1-494E-87BB-589911E5C536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2AC4-1080-4D35-83B5-50BD48209AB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F7FD3-CCEE-479F-99B2-40342B5CBC4F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1" y="1632891"/>
            <a:ext cx="9072563" cy="483483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2A965-9406-4865-B3E6-0FCE55473E3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C9AC-1063-4D7B-BC6A-44DCE97C62FF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45049" y="302740"/>
            <a:ext cx="1959537" cy="616498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972432" cy="616498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EBD89-8FE7-469B-BDD5-173240A8FA71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E4363-AA43-46AC-B789-F7641530FF99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/>
            </a:lvl1pPr>
            <a:lvl2pPr marL="503972" indent="0" algn="ctr">
              <a:buNone/>
              <a:defRPr/>
            </a:lvl2pPr>
            <a:lvl3pPr marL="1007943" indent="0" algn="ctr">
              <a:buNone/>
              <a:defRPr/>
            </a:lvl3pPr>
            <a:lvl4pPr marL="1511915" indent="0" algn="ctr">
              <a:buNone/>
              <a:defRPr/>
            </a:lvl4pPr>
            <a:lvl5pPr marL="2015886" indent="0" algn="ctr">
              <a:buNone/>
              <a:defRPr/>
            </a:lvl5pPr>
            <a:lvl6pPr marL="2519858" indent="0" algn="ctr">
              <a:buNone/>
              <a:defRPr/>
            </a:lvl6pPr>
            <a:lvl7pPr marL="3023829" indent="0" algn="ctr">
              <a:buNone/>
              <a:defRPr/>
            </a:lvl7pPr>
            <a:lvl8pPr marL="3527801" indent="0" algn="ctr">
              <a:buNone/>
              <a:defRPr/>
            </a:lvl8pPr>
            <a:lvl9pPr marL="4031772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DC230-C4BC-4BB9-9D29-6DF7040DCFD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F9B74-C5E2-4DEF-8D72-DD899B4D6D6C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080625" cy="1874826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FCA7D-02B4-4875-8CFA-B3B8695A6EA8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66C29-1078-46F7-A9E0-2C9B8FDB8D09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6282" y="286988"/>
            <a:ext cx="9072563" cy="1259946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04031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4318" y="2192656"/>
            <a:ext cx="4452276" cy="44290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38867-30F0-4BBA-B71E-F4E45E344C71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92EF5-1E20-41E6-A1EA-5998FD2D3F4D}" type="slidenum">
              <a:rPr lang="en-US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2521" y="251989"/>
            <a:ext cx="9415584" cy="1259946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32521" y="1763925"/>
            <a:ext cx="4623787" cy="49592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124318" y="1763924"/>
            <a:ext cx="4623787" cy="239564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5124318" y="4327565"/>
            <a:ext cx="4623787" cy="239564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79193-D3A8-4A82-817A-2663A5C6DCD5}" type="slidenum">
              <a:rPr 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/>
          <p:nvPr/>
        </p:nvSpPr>
        <p:spPr>
          <a:xfrm>
            <a:off x="12240" y="0"/>
            <a:ext cx="9143640" cy="139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BB3C6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60" y="260280"/>
            <a:ext cx="8229240" cy="11426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7700"/>
            <a:ext cx="4038600" cy="4089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4038600" cy="4089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680" y="6408720"/>
            <a:ext cx="1918800" cy="364679"/>
          </a:xfrm>
        </p:spPr>
        <p:txBody>
          <a:bodyPr/>
          <a:lstStyle/>
          <a:p>
            <a:pPr lvl="0"/>
            <a:fld id="{F864F431-663D-4AA4-8BDC-8CE864C4FD02}" type="datetime1">
              <a:rPr lang="fr-FR"/>
              <a:pPr lvl="0"/>
              <a:t>13/03/2024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760" y="6408720"/>
            <a:ext cx="235080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00" y="6408720"/>
            <a:ext cx="366480" cy="364679"/>
          </a:xfrm>
        </p:spPr>
        <p:txBody>
          <a:bodyPr/>
          <a:lstStyle/>
          <a:p>
            <a:pPr lvl="0"/>
            <a:fld id="{4084B94A-AF6D-4813-B2E5-6801E0368D34}" type="slidenum">
              <a:r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8973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D7C64-001E-43CC-A2A0-2CA7C13AA4B1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FE9FA-C7A1-4544-AAB2-BF1C38ADEDC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031" y="321987"/>
            <a:ext cx="9072563" cy="1076204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504031" y="1795423"/>
            <a:ext cx="9072563" cy="4840292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56D84-74B1-674F-B56B-7ACD1E158CEB}" type="slidenum">
              <a:rPr lang="fr-FR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/>
          <p:nvPr/>
        </p:nvSpPr>
        <p:spPr>
          <a:xfrm>
            <a:off x="12240" y="0"/>
            <a:ext cx="9143640" cy="139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BB3C6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680" y="6408720"/>
            <a:ext cx="1918800" cy="364679"/>
          </a:xfrm>
        </p:spPr>
        <p:txBody>
          <a:bodyPr/>
          <a:lstStyle/>
          <a:p>
            <a:pPr lvl="0"/>
            <a:fld id="{F864F431-663D-4AA4-8BDC-8CE864C4FD02}" type="datetime1">
              <a:rPr lang="fr-FR"/>
              <a:pPr lvl="0"/>
              <a:t>13/03/2024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9760" y="6408720"/>
            <a:ext cx="235080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200" y="6408720"/>
            <a:ext cx="366480" cy="364679"/>
          </a:xfrm>
        </p:spPr>
        <p:txBody>
          <a:bodyPr/>
          <a:lstStyle/>
          <a:p>
            <a:pPr lvl="0"/>
            <a:fld id="{D69150B9-17A4-4AC6-AC53-E63E0444052F}" type="slidenum">
              <a:r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72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/>
          <p:nvPr/>
        </p:nvSpPr>
        <p:spPr>
          <a:xfrm>
            <a:off x="12240" y="0"/>
            <a:ext cx="9143640" cy="139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BB3C6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60" y="260280"/>
            <a:ext cx="8229240" cy="11426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680" y="6408720"/>
            <a:ext cx="1918800" cy="364679"/>
          </a:xfrm>
        </p:spPr>
        <p:txBody>
          <a:bodyPr/>
          <a:lstStyle/>
          <a:p>
            <a:pPr lvl="0"/>
            <a:fld id="{F864F431-663D-4AA4-8BDC-8CE864C4FD02}" type="datetime1">
              <a:rPr lang="fr-FR"/>
              <a:pPr lvl="0"/>
              <a:t>13/03/2024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760" y="6408720"/>
            <a:ext cx="235080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200" y="6408720"/>
            <a:ext cx="366480" cy="364679"/>
          </a:xfrm>
        </p:spPr>
        <p:txBody>
          <a:bodyPr/>
          <a:lstStyle/>
          <a:p>
            <a:pPr lvl="0"/>
            <a:fld id="{1362AA0E-4EE9-41AA-877B-DBCA5DBC5354}" type="slidenum">
              <a:r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12240" y="0"/>
            <a:ext cx="9143640" cy="139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BB3C6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680" y="6408720"/>
            <a:ext cx="1918800" cy="364679"/>
          </a:xfrm>
        </p:spPr>
        <p:txBody>
          <a:bodyPr/>
          <a:lstStyle/>
          <a:p>
            <a:pPr lvl="0"/>
            <a:fld id="{F864F431-663D-4AA4-8BDC-8CE864C4FD02}" type="datetime1">
              <a:rPr lang="fr-FR"/>
              <a:pPr lvl="0"/>
              <a:t>13/03/2024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9760" y="6408720"/>
            <a:ext cx="235080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00" y="6408720"/>
            <a:ext cx="366480" cy="364679"/>
          </a:xfrm>
        </p:spPr>
        <p:txBody>
          <a:bodyPr/>
          <a:lstStyle/>
          <a:p>
            <a:pPr lvl="0"/>
            <a:fld id="{688A89A0-C23C-4640-A1A4-B7D05AF8893E}" type="slidenum">
              <a:r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794970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/>
          <p:nvPr/>
        </p:nvSpPr>
        <p:spPr>
          <a:xfrm>
            <a:off x="12240" y="0"/>
            <a:ext cx="9143640" cy="139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BB3C6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680" y="6408720"/>
            <a:ext cx="1918800" cy="364679"/>
          </a:xfrm>
        </p:spPr>
        <p:txBody>
          <a:bodyPr/>
          <a:lstStyle/>
          <a:p>
            <a:pPr lvl="0"/>
            <a:fld id="{F864F431-663D-4AA4-8BDC-8CE864C4FD02}" type="datetime1">
              <a:rPr lang="fr-FR"/>
              <a:pPr lvl="0"/>
              <a:t>13/03/2024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760" y="6408720"/>
            <a:ext cx="235080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00" y="6408720"/>
            <a:ext cx="366480" cy="364679"/>
          </a:xfrm>
        </p:spPr>
        <p:txBody>
          <a:bodyPr/>
          <a:lstStyle/>
          <a:p>
            <a:pPr lvl="0"/>
            <a:fld id="{438E23F7-0B08-45FF-AA55-42F737245451}" type="slidenum">
              <a:r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82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/>
          <p:nvPr/>
        </p:nvSpPr>
        <p:spPr>
          <a:xfrm>
            <a:off x="12240" y="0"/>
            <a:ext cx="9143640" cy="139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BB3C6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680" y="6408720"/>
            <a:ext cx="1918800" cy="364679"/>
          </a:xfrm>
        </p:spPr>
        <p:txBody>
          <a:bodyPr/>
          <a:lstStyle/>
          <a:p>
            <a:pPr lvl="0"/>
            <a:fld id="{F864F431-663D-4AA4-8BDC-8CE864C4FD02}" type="datetime1">
              <a:rPr lang="fr-FR"/>
              <a:pPr lvl="0"/>
              <a:t>13/03/2024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760" y="6408720"/>
            <a:ext cx="2350800" cy="364679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00" y="6408720"/>
            <a:ext cx="366480" cy="364679"/>
          </a:xfrm>
        </p:spPr>
        <p:txBody>
          <a:bodyPr/>
          <a:lstStyle/>
          <a:p>
            <a:pPr lvl="0"/>
            <a:fld id="{EB00CA34-F5F7-4114-BA1D-C4F04B375725}" type="slidenum">
              <a:r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03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12240" y="0"/>
            <a:ext cx="9143640" cy="1391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BB3C6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Lucida Sans Unicode" pitchFamily="2"/>
              <a:cs typeface="Mangal" pitchFamily="2"/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1916999"/>
            <a:ext cx="8229240" cy="40899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en-US"/>
              <a:t>Cliquez pour éditer le format du plan de texte</a:t>
            </a:r>
          </a:p>
          <a:p>
            <a:pPr lvl="1"/>
            <a:r>
              <a:rPr lang="en-US"/>
              <a:t>Second niveau de plan</a:t>
            </a:r>
          </a:p>
          <a:p>
            <a:pPr lvl="2"/>
            <a:r>
              <a:rPr lang="en-US"/>
              <a:t>Troisième niveau de plan</a:t>
            </a:r>
          </a:p>
          <a:p>
            <a:pPr lvl="3"/>
            <a:r>
              <a:rPr lang="en-US"/>
              <a:t>Quatrième niveau de plan</a:t>
            </a:r>
          </a:p>
          <a:p>
            <a:pPr lvl="4"/>
            <a:r>
              <a:rPr lang="en-US"/>
              <a:t>Cinquième niveau de plan</a:t>
            </a:r>
          </a:p>
          <a:p>
            <a:pPr lvl="5"/>
            <a:r>
              <a:rPr lang="en-US"/>
              <a:t>Sixième niveau de plan</a:t>
            </a:r>
          </a:p>
          <a:p>
            <a:pPr lvl="6"/>
            <a:r>
              <a:rPr lang="en-US"/>
              <a:t>Septième niveau de plan</a:t>
            </a:r>
          </a:p>
          <a:p>
            <a:pPr lvl="7"/>
            <a:r>
              <a:rPr lang="en-US"/>
              <a:t>Huitième niveau de plan</a:t>
            </a:r>
          </a:p>
          <a:p>
            <a:pPr lvl="0"/>
            <a:r>
              <a:rPr lang="en-US"/>
              <a:t>Neuvième niveau de planCliquez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4" name="Titre 6"/>
          <p:cNvSpPr txBox="1">
            <a:spLocks noGrp="1"/>
          </p:cNvSpPr>
          <p:nvPr>
            <p:ph type="title"/>
          </p:nvPr>
        </p:nvSpPr>
        <p:spPr>
          <a:xfrm>
            <a:off x="468360" y="2602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en-US"/>
              <a:t>Cliquez pour éditer le format du texte-titreCliquez pour modifier le style du titre</a:t>
            </a:r>
          </a:p>
        </p:txBody>
      </p:sp>
      <p:sp>
        <p:nvSpPr>
          <p:cNvPr id="5" name="Espace réservé de la date 9"/>
          <p:cNvSpPr txBox="1">
            <a:spLocks noGrp="1"/>
          </p:cNvSpPr>
          <p:nvPr>
            <p:ph type="dt" sz="half" idx="2"/>
          </p:nvPr>
        </p:nvSpPr>
        <p:spPr>
          <a:xfrm>
            <a:off x="6727680" y="6408720"/>
            <a:ext cx="191880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Lucida Sans Unicode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864F431-663D-4AA4-8BDC-8CE864C4FD02}" type="datetime1">
              <a:rPr lang="fr-FR"/>
              <a:pPr lvl="0"/>
              <a:t>13/03/2024</a:t>
            </a:fld>
            <a:endParaRPr lang="fr-FR"/>
          </a:p>
        </p:txBody>
      </p:sp>
      <p:sp>
        <p:nvSpPr>
          <p:cNvPr id="6" name="Espace réservé du pied de page 21"/>
          <p:cNvSpPr txBox="1">
            <a:spLocks noGrp="1"/>
          </p:cNvSpPr>
          <p:nvPr>
            <p:ph type="ftr" sz="quarter" idx="3"/>
          </p:nvPr>
        </p:nvSpPr>
        <p:spPr>
          <a:xfrm>
            <a:off x="4379760" y="6408720"/>
            <a:ext cx="235080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17"/>
          <p:cNvSpPr txBox="1">
            <a:spLocks noGrp="1"/>
          </p:cNvSpPr>
          <p:nvPr>
            <p:ph type="sldNum" sz="quarter" idx="4"/>
          </p:nvPr>
        </p:nvSpPr>
        <p:spPr>
          <a:xfrm>
            <a:off x="8647200" y="6408720"/>
            <a:ext cx="36648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Lucida Sans Unicode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FF90AA6-22C9-404A-A022-F1BCC735360B}" type="slidenum">
              <a:r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lvl="0" algn="l" rtl="0" hangingPunct="0">
        <a:spcBef>
          <a:spcPts val="0"/>
        </a:spcBef>
        <a:spcAft>
          <a:spcPts val="0"/>
        </a:spcAft>
        <a:buNone/>
        <a:tabLst/>
        <a:defRPr lang="en-US" sz="3800" b="1" i="0" u="none" strike="noStrike" kern="1200" spc="0">
          <a:ln>
            <a:noFill/>
          </a:ln>
          <a:solidFill>
            <a:srgbClr val="000000"/>
          </a:solidFill>
          <a:latin typeface="Calibri" pitchFamily="34"/>
          <a:ea typeface="Lucida Sans Unicode" pitchFamily="2"/>
          <a:cs typeface="Arial" pitchFamily="2"/>
        </a:defRPr>
      </a:lvl1pPr>
    </p:titleStyle>
    <p:bodyStyle>
      <a:lvl1pPr marL="0" marR="0" lvl="0" indent="0" algn="l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2700" b="0" i="0" u="none" strike="noStrike" kern="1200" spc="0">
          <a:ln>
            <a:noFill/>
          </a:ln>
          <a:solidFill>
            <a:srgbClr val="000000"/>
          </a:solidFill>
          <a:latin typeface="Calibri" pitchFamily="34"/>
          <a:ea typeface="Lucida Sans Unicode" pitchFamily="2"/>
          <a:cs typeface="Arial" pitchFamily="2"/>
        </a:defRPr>
      </a:lvl1pPr>
      <a:lvl2pPr marL="0" marR="0" lvl="1" indent="0" algn="l" rtl="0" hangingPunct="0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en-US" sz="2700" b="0" i="0" u="none" strike="noStrike" kern="1200" spc="0">
          <a:ln>
            <a:noFill/>
          </a:ln>
          <a:solidFill>
            <a:srgbClr val="000000"/>
          </a:solidFill>
          <a:latin typeface="Calibri" pitchFamily="34"/>
          <a:ea typeface="Lucida Sans Unicode" pitchFamily="2"/>
          <a:cs typeface="Arial" pitchFamily="2"/>
        </a:defRPr>
      </a:lvl2pPr>
      <a:lvl3pPr marL="0" marR="0" lvl="2" indent="0" algn="l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2700" b="0" i="0" u="none" strike="noStrike" kern="1200" spc="0">
          <a:ln>
            <a:noFill/>
          </a:ln>
          <a:solidFill>
            <a:srgbClr val="000000"/>
          </a:solidFill>
          <a:latin typeface="Calibri" pitchFamily="34"/>
          <a:ea typeface="Lucida Sans Unicode" pitchFamily="2"/>
          <a:cs typeface="Arial" pitchFamily="2"/>
        </a:defRPr>
      </a:lvl3pPr>
      <a:lvl4pPr marL="0" marR="0" lvl="3" indent="0" algn="l" rtl="0" hangingPunct="0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en-US" sz="2700" b="0" i="0" u="none" strike="noStrike" kern="1200" spc="0">
          <a:ln>
            <a:noFill/>
          </a:ln>
          <a:solidFill>
            <a:srgbClr val="000000"/>
          </a:solidFill>
          <a:latin typeface="Calibri" pitchFamily="34"/>
          <a:ea typeface="Lucida Sans Unicode" pitchFamily="2"/>
          <a:cs typeface="Arial" pitchFamily="2"/>
        </a:defRPr>
      </a:lvl4pPr>
      <a:lvl5pPr marL="0" marR="0" lvl="4" indent="0" algn="l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2700" b="0" i="0" u="none" strike="noStrike" kern="1200" spc="0">
          <a:ln>
            <a:noFill/>
          </a:ln>
          <a:solidFill>
            <a:srgbClr val="000000"/>
          </a:solidFill>
          <a:latin typeface="Calibri" pitchFamily="34"/>
          <a:ea typeface="Lucida Sans Unicode" pitchFamily="2"/>
          <a:cs typeface="Arial" pitchFamily="2"/>
        </a:defRPr>
      </a:lvl5pPr>
      <a:lvl6pPr marL="0" marR="0" lvl="5" indent="0" algn="l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2700" b="0" i="0" u="none" strike="noStrike" kern="1200" spc="0">
          <a:ln>
            <a:noFill/>
          </a:ln>
          <a:solidFill>
            <a:srgbClr val="000000"/>
          </a:solidFill>
          <a:latin typeface="Calibri" pitchFamily="34"/>
          <a:ea typeface="Lucida Sans Unicode" pitchFamily="2"/>
          <a:cs typeface="Arial" pitchFamily="2"/>
        </a:defRPr>
      </a:lvl6pPr>
      <a:lvl7pPr marL="0" marR="0" lvl="6" indent="0" algn="l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2700" b="0" i="0" u="none" strike="noStrike" kern="1200" spc="0">
          <a:ln>
            <a:noFill/>
          </a:ln>
          <a:solidFill>
            <a:srgbClr val="000000"/>
          </a:solidFill>
          <a:latin typeface="Calibri" pitchFamily="34"/>
          <a:ea typeface="Lucida Sans Unicode" pitchFamily="2"/>
          <a:cs typeface="Arial" pitchFamily="2"/>
        </a:defRPr>
      </a:lvl7pPr>
      <a:lvl8pPr marL="0" marR="0" lvl="7" indent="0" algn="l" rtl="0" hangingPunct="0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en-US" sz="2700" b="0" i="0" u="none" strike="noStrike" kern="1200" spc="0">
          <a:ln>
            <a:noFill/>
          </a:ln>
          <a:solidFill>
            <a:srgbClr val="000000"/>
          </a:solidFill>
          <a:latin typeface="Calibri" pitchFamily="34"/>
          <a:ea typeface="Lucida Sans Unicode" pitchFamily="2"/>
          <a:cs typeface="Arial" pitchFamily="2"/>
        </a:defRPr>
      </a:lvl8pPr>
      <a:lvl9pPr marL="0" marR="0" lvl="0" indent="0" algn="l" rtl="0" hangingPunct="0">
        <a:spcBef>
          <a:spcPts val="400"/>
        </a:spcBef>
        <a:spcAft>
          <a:spcPts val="0"/>
        </a:spcAft>
        <a:buClr>
          <a:srgbClr val="2DA2BF"/>
        </a:buClr>
        <a:buSzPct val="68000"/>
        <a:buFont typeface="Wingdings 3" pitchFamily="16"/>
        <a:buChar char=""/>
        <a:tabLst/>
        <a:defRPr lang="en-US" sz="2700" b="0" i="0" u="none" strike="noStrike" kern="1200" spc="0">
          <a:ln>
            <a:noFill/>
          </a:ln>
          <a:solidFill>
            <a:srgbClr val="000000"/>
          </a:solidFill>
          <a:latin typeface="Calibri" pitchFamily="34"/>
          <a:ea typeface="Lucida Sans Unicode" pitchFamily="2"/>
          <a:cs typeface="Arial" pitchFamily="2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3463" y="0"/>
            <a:ext cx="10080625" cy="1534211"/>
          </a:xfrm>
          <a:prstGeom prst="rect">
            <a:avLst/>
          </a:prstGeom>
          <a:solidFill>
            <a:srgbClr val="6BB3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1984">
              <a:solidFill>
                <a:prstClr val="white"/>
              </a:solidFill>
            </a:endParaRPr>
          </a:p>
        </p:txBody>
      </p:sp>
      <p:sp>
        <p:nvSpPr>
          <p:cNvPr id="31750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516282" y="286988"/>
            <a:ext cx="9072563" cy="1259946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102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504031" y="2192656"/>
            <a:ext cx="9072563" cy="4429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7416960" y="7064447"/>
            <a:ext cx="2115882" cy="40248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102"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A28CB2-B8FC-4C59-8B20-9F85C614968F}" type="datetimeFigureOut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828551" y="7064447"/>
            <a:ext cx="2591910" cy="40248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2"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9532841" y="7064447"/>
            <a:ext cx="404275" cy="40248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2"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4378AB-3E6E-4EDD-8975-8311AD0E51DB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33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189" b="1" kern="1200">
          <a:solidFill>
            <a:schemeClr val="tx1"/>
          </a:solidFill>
          <a:effectLst/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89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89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89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89" b="1">
          <a:solidFill>
            <a:schemeClr val="tx1"/>
          </a:solidFill>
          <a:latin typeface="Calibri" pitchFamily="34" charset="0"/>
        </a:defRPr>
      </a:lvl5pPr>
      <a:lvl6pPr marL="503972" algn="l" rtl="0" fontAlgn="base">
        <a:spcBef>
          <a:spcPct val="0"/>
        </a:spcBef>
        <a:spcAft>
          <a:spcPct val="0"/>
        </a:spcAft>
        <a:defRPr sz="4519" b="1">
          <a:solidFill>
            <a:schemeClr val="tx1"/>
          </a:solidFill>
          <a:latin typeface="Lucida Sans Unicode" pitchFamily="34" charset="0"/>
        </a:defRPr>
      </a:lvl6pPr>
      <a:lvl7pPr marL="1007943" algn="l" rtl="0" fontAlgn="base">
        <a:spcBef>
          <a:spcPct val="0"/>
        </a:spcBef>
        <a:spcAft>
          <a:spcPct val="0"/>
        </a:spcAft>
        <a:defRPr sz="4519" b="1">
          <a:solidFill>
            <a:schemeClr val="tx1"/>
          </a:solidFill>
          <a:latin typeface="Lucida Sans Unicode" pitchFamily="34" charset="0"/>
        </a:defRPr>
      </a:lvl7pPr>
      <a:lvl8pPr marL="1511915" algn="l" rtl="0" fontAlgn="base">
        <a:spcBef>
          <a:spcPct val="0"/>
        </a:spcBef>
        <a:spcAft>
          <a:spcPct val="0"/>
        </a:spcAft>
        <a:defRPr sz="4519" b="1">
          <a:solidFill>
            <a:schemeClr val="tx1"/>
          </a:solidFill>
          <a:latin typeface="Lucida Sans Unicode" pitchFamily="34" charset="0"/>
        </a:defRPr>
      </a:lvl8pPr>
      <a:lvl9pPr marL="2015886" algn="l" rtl="0" fontAlgn="base">
        <a:spcBef>
          <a:spcPct val="0"/>
        </a:spcBef>
        <a:spcAft>
          <a:spcPct val="0"/>
        </a:spcAft>
        <a:defRPr sz="4519" b="1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402477" indent="-281735" algn="l" rtl="0" eaLnBrk="0" fontAlgn="base" hangingPunct="0">
        <a:spcBef>
          <a:spcPts val="441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976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84212" indent="-251986" algn="l" rtl="0" eaLnBrk="0" fontAlgn="base" hangingPunct="0">
        <a:spcBef>
          <a:spcPts val="358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535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46697" indent="-251986" algn="l" rtl="0" eaLnBrk="0" fontAlgn="base" hangingPunct="0">
        <a:spcBef>
          <a:spcPts val="386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315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59929" indent="-251986" algn="l" rtl="0" eaLnBrk="0" fontAlgn="base" hangingPunct="0">
        <a:spcBef>
          <a:spcPts val="386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94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511915" indent="-251986" algn="l" rtl="0" eaLnBrk="0" fontAlgn="base" hangingPunct="0">
        <a:spcBef>
          <a:spcPts val="386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205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63900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2015886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764" kern="1200">
          <a:solidFill>
            <a:schemeClr val="tx1"/>
          </a:solidFill>
          <a:latin typeface="+mn-lt"/>
          <a:ea typeface="+mn-ea"/>
          <a:cs typeface="+mn-cs"/>
        </a:defRPr>
      </a:lvl7pPr>
      <a:lvl8pPr marL="2267872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764" kern="1200">
          <a:solidFill>
            <a:schemeClr val="tx1"/>
          </a:solidFill>
          <a:latin typeface="+mn-lt"/>
          <a:ea typeface="+mn-ea"/>
          <a:cs typeface="+mn-cs"/>
        </a:defRPr>
      </a:lvl8pPr>
      <a:lvl9pPr marL="2519858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764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3463" y="0"/>
            <a:ext cx="10080625" cy="1534211"/>
          </a:xfrm>
          <a:prstGeom prst="rect">
            <a:avLst/>
          </a:prstGeom>
          <a:solidFill>
            <a:srgbClr val="6BB3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1984">
              <a:solidFill>
                <a:prstClr val="white"/>
              </a:solidFill>
            </a:endParaRPr>
          </a:p>
        </p:txBody>
      </p:sp>
      <p:sp>
        <p:nvSpPr>
          <p:cNvPr id="31750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516282" y="286988"/>
            <a:ext cx="9072563" cy="1259946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102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504031" y="2192656"/>
            <a:ext cx="9072563" cy="4429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7416960" y="7064447"/>
            <a:ext cx="2115882" cy="40248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102"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A28CB2-B8FC-4C59-8B20-9F85C614968F}" type="datetimeFigureOut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828551" y="7064447"/>
            <a:ext cx="2591910" cy="40248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2"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9532841" y="7064447"/>
            <a:ext cx="404275" cy="40248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2"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4378AB-3E6E-4EDD-8975-8311AD0E51DB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40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189" b="1" kern="1200">
          <a:solidFill>
            <a:schemeClr val="tx1"/>
          </a:solidFill>
          <a:effectLst/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89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89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89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89" b="1">
          <a:solidFill>
            <a:schemeClr val="tx1"/>
          </a:solidFill>
          <a:latin typeface="Calibri" pitchFamily="34" charset="0"/>
        </a:defRPr>
      </a:lvl5pPr>
      <a:lvl6pPr marL="503972" algn="l" rtl="0" fontAlgn="base">
        <a:spcBef>
          <a:spcPct val="0"/>
        </a:spcBef>
        <a:spcAft>
          <a:spcPct val="0"/>
        </a:spcAft>
        <a:defRPr sz="4519" b="1">
          <a:solidFill>
            <a:schemeClr val="tx1"/>
          </a:solidFill>
          <a:latin typeface="Lucida Sans Unicode" pitchFamily="34" charset="0"/>
        </a:defRPr>
      </a:lvl6pPr>
      <a:lvl7pPr marL="1007943" algn="l" rtl="0" fontAlgn="base">
        <a:spcBef>
          <a:spcPct val="0"/>
        </a:spcBef>
        <a:spcAft>
          <a:spcPct val="0"/>
        </a:spcAft>
        <a:defRPr sz="4519" b="1">
          <a:solidFill>
            <a:schemeClr val="tx1"/>
          </a:solidFill>
          <a:latin typeface="Lucida Sans Unicode" pitchFamily="34" charset="0"/>
        </a:defRPr>
      </a:lvl7pPr>
      <a:lvl8pPr marL="1511915" algn="l" rtl="0" fontAlgn="base">
        <a:spcBef>
          <a:spcPct val="0"/>
        </a:spcBef>
        <a:spcAft>
          <a:spcPct val="0"/>
        </a:spcAft>
        <a:defRPr sz="4519" b="1">
          <a:solidFill>
            <a:schemeClr val="tx1"/>
          </a:solidFill>
          <a:latin typeface="Lucida Sans Unicode" pitchFamily="34" charset="0"/>
        </a:defRPr>
      </a:lvl8pPr>
      <a:lvl9pPr marL="2015886" algn="l" rtl="0" fontAlgn="base">
        <a:spcBef>
          <a:spcPct val="0"/>
        </a:spcBef>
        <a:spcAft>
          <a:spcPct val="0"/>
        </a:spcAft>
        <a:defRPr sz="4519" b="1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402477" indent="-281735" algn="l" rtl="0" eaLnBrk="0" fontAlgn="base" hangingPunct="0">
        <a:spcBef>
          <a:spcPts val="441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976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84212" indent="-251986" algn="l" rtl="0" eaLnBrk="0" fontAlgn="base" hangingPunct="0">
        <a:spcBef>
          <a:spcPts val="358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535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46697" indent="-251986" algn="l" rtl="0" eaLnBrk="0" fontAlgn="base" hangingPunct="0">
        <a:spcBef>
          <a:spcPts val="386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315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59929" indent="-251986" algn="l" rtl="0" eaLnBrk="0" fontAlgn="base" hangingPunct="0">
        <a:spcBef>
          <a:spcPts val="386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94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511915" indent="-251986" algn="l" rtl="0" eaLnBrk="0" fontAlgn="base" hangingPunct="0">
        <a:spcBef>
          <a:spcPts val="386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205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63900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2015886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764" kern="1200">
          <a:solidFill>
            <a:schemeClr val="tx1"/>
          </a:solidFill>
          <a:latin typeface="+mn-lt"/>
          <a:ea typeface="+mn-ea"/>
          <a:cs typeface="+mn-cs"/>
        </a:defRPr>
      </a:lvl7pPr>
      <a:lvl8pPr marL="2267872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764" kern="1200">
          <a:solidFill>
            <a:schemeClr val="tx1"/>
          </a:solidFill>
          <a:latin typeface="+mn-lt"/>
          <a:ea typeface="+mn-ea"/>
          <a:cs typeface="+mn-cs"/>
        </a:defRPr>
      </a:lvl8pPr>
      <a:lvl9pPr marL="2519858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764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3463" y="0"/>
            <a:ext cx="10080625" cy="1534211"/>
          </a:xfrm>
          <a:prstGeom prst="rect">
            <a:avLst/>
          </a:prstGeom>
          <a:solidFill>
            <a:srgbClr val="6BB3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1984">
              <a:solidFill>
                <a:prstClr val="white"/>
              </a:solidFill>
            </a:endParaRPr>
          </a:p>
        </p:txBody>
      </p:sp>
      <p:sp>
        <p:nvSpPr>
          <p:cNvPr id="31750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516282" y="286988"/>
            <a:ext cx="9072563" cy="1259946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102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504031" y="2192656"/>
            <a:ext cx="9072563" cy="4429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7416960" y="7064447"/>
            <a:ext cx="2115882" cy="40248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102"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A28CB2-B8FC-4C59-8B20-9F85C614968F}" type="datetimeFigureOut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3/13/24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828551" y="7064447"/>
            <a:ext cx="2591910" cy="40248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2"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9532841" y="7064447"/>
            <a:ext cx="404275" cy="40248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102"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4378AB-3E6E-4EDD-8975-8311AD0E51DB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65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189" b="1" kern="1200">
          <a:solidFill>
            <a:schemeClr val="tx1"/>
          </a:solidFill>
          <a:effectLst/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89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89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89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89" b="1">
          <a:solidFill>
            <a:schemeClr val="tx1"/>
          </a:solidFill>
          <a:latin typeface="Calibri" pitchFamily="34" charset="0"/>
        </a:defRPr>
      </a:lvl5pPr>
      <a:lvl6pPr marL="503972" algn="l" rtl="0" fontAlgn="base">
        <a:spcBef>
          <a:spcPct val="0"/>
        </a:spcBef>
        <a:spcAft>
          <a:spcPct val="0"/>
        </a:spcAft>
        <a:defRPr sz="4519" b="1">
          <a:solidFill>
            <a:schemeClr val="tx1"/>
          </a:solidFill>
          <a:latin typeface="Lucida Sans Unicode" pitchFamily="34" charset="0"/>
        </a:defRPr>
      </a:lvl6pPr>
      <a:lvl7pPr marL="1007943" algn="l" rtl="0" fontAlgn="base">
        <a:spcBef>
          <a:spcPct val="0"/>
        </a:spcBef>
        <a:spcAft>
          <a:spcPct val="0"/>
        </a:spcAft>
        <a:defRPr sz="4519" b="1">
          <a:solidFill>
            <a:schemeClr val="tx1"/>
          </a:solidFill>
          <a:latin typeface="Lucida Sans Unicode" pitchFamily="34" charset="0"/>
        </a:defRPr>
      </a:lvl7pPr>
      <a:lvl8pPr marL="1511915" algn="l" rtl="0" fontAlgn="base">
        <a:spcBef>
          <a:spcPct val="0"/>
        </a:spcBef>
        <a:spcAft>
          <a:spcPct val="0"/>
        </a:spcAft>
        <a:defRPr sz="4519" b="1">
          <a:solidFill>
            <a:schemeClr val="tx1"/>
          </a:solidFill>
          <a:latin typeface="Lucida Sans Unicode" pitchFamily="34" charset="0"/>
        </a:defRPr>
      </a:lvl8pPr>
      <a:lvl9pPr marL="2015886" algn="l" rtl="0" fontAlgn="base">
        <a:spcBef>
          <a:spcPct val="0"/>
        </a:spcBef>
        <a:spcAft>
          <a:spcPct val="0"/>
        </a:spcAft>
        <a:defRPr sz="4519" b="1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402477" indent="-281735" algn="l" rtl="0" eaLnBrk="0" fontAlgn="base" hangingPunct="0">
        <a:spcBef>
          <a:spcPts val="441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976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84212" indent="-251986" algn="l" rtl="0" eaLnBrk="0" fontAlgn="base" hangingPunct="0">
        <a:spcBef>
          <a:spcPts val="358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535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46697" indent="-251986" algn="l" rtl="0" eaLnBrk="0" fontAlgn="base" hangingPunct="0">
        <a:spcBef>
          <a:spcPts val="386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315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59929" indent="-251986" algn="l" rtl="0" eaLnBrk="0" fontAlgn="base" hangingPunct="0">
        <a:spcBef>
          <a:spcPts val="386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94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511915" indent="-251986" algn="l" rtl="0" eaLnBrk="0" fontAlgn="base" hangingPunct="0">
        <a:spcBef>
          <a:spcPts val="386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205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63900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2015886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764" kern="1200">
          <a:solidFill>
            <a:schemeClr val="tx1"/>
          </a:solidFill>
          <a:latin typeface="+mn-lt"/>
          <a:ea typeface="+mn-ea"/>
          <a:cs typeface="+mn-cs"/>
        </a:defRPr>
      </a:lvl7pPr>
      <a:lvl8pPr marL="2267872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764" kern="1200">
          <a:solidFill>
            <a:schemeClr val="tx1"/>
          </a:solidFill>
          <a:latin typeface="+mn-lt"/>
          <a:ea typeface="+mn-ea"/>
          <a:cs typeface="+mn-cs"/>
        </a:defRPr>
      </a:lvl8pPr>
      <a:lvl9pPr marL="2519858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764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3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6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6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6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2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5804" y="1752976"/>
            <a:ext cx="8567632" cy="341585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100" dirty="0">
                <a:solidFill>
                  <a:srgbClr val="000000"/>
                </a:solidFill>
                <a:latin typeface="Calibri" pitchFamily="34"/>
              </a:rPr>
              <a:t>Cyclines</a:t>
            </a:r>
            <a:br>
              <a:rPr lang="fr-FR" sz="3100" dirty="0">
                <a:solidFill>
                  <a:srgbClr val="000000"/>
                </a:solidFill>
                <a:latin typeface="Calibri" pitchFamily="34"/>
              </a:rPr>
            </a:br>
            <a:r>
              <a:rPr lang="fr-FR" sz="3100" dirty="0" err="1">
                <a:solidFill>
                  <a:srgbClr val="000000"/>
                </a:solidFill>
                <a:latin typeface="Calibri" pitchFamily="34"/>
              </a:rPr>
              <a:t>Imidazolés</a:t>
            </a:r>
            <a:br>
              <a:rPr lang="fr-FR" sz="3100" dirty="0">
                <a:solidFill>
                  <a:srgbClr val="000000"/>
                </a:solidFill>
                <a:latin typeface="Calibri" pitchFamily="34"/>
              </a:rPr>
            </a:br>
            <a:r>
              <a:rPr lang="fr-FR" sz="3100" dirty="0">
                <a:solidFill>
                  <a:srgbClr val="000000"/>
                </a:solidFill>
                <a:latin typeface="Calibri" pitchFamily="34"/>
              </a:rPr>
              <a:t>Association de Sulfamides</a:t>
            </a:r>
            <a:br>
              <a:rPr lang="fr-FR" sz="3100" dirty="0">
                <a:solidFill>
                  <a:srgbClr val="000000"/>
                </a:solidFill>
                <a:latin typeface="Calibri" pitchFamily="34"/>
              </a:rPr>
            </a:br>
            <a:r>
              <a:rPr lang="fr-FR" sz="3100" dirty="0">
                <a:solidFill>
                  <a:srgbClr val="000000"/>
                </a:solidFill>
                <a:latin typeface="Calibri" pitchFamily="34"/>
              </a:rPr>
              <a:t>Polypeptides</a:t>
            </a:r>
            <a:br>
              <a:rPr lang="fr-FR" sz="3100" dirty="0">
                <a:solidFill>
                  <a:srgbClr val="5F5F5F"/>
                </a:solidFill>
                <a:latin typeface="Calibri" pitchFamily="34"/>
              </a:rPr>
            </a:br>
            <a:r>
              <a:rPr lang="fr-FR" sz="3100" dirty="0">
                <a:latin typeface="Calibri" pitchFamily="34"/>
              </a:rPr>
              <a:t>Furanes</a:t>
            </a:r>
            <a:br>
              <a:rPr lang="fr-FR" sz="3100" dirty="0">
                <a:latin typeface="Calibri" pitchFamily="34"/>
              </a:rPr>
            </a:br>
            <a:r>
              <a:rPr lang="fr-FR" sz="3100" dirty="0" err="1">
                <a:latin typeface="Calibri" pitchFamily="34"/>
              </a:rPr>
              <a:t>Phénicolés</a:t>
            </a:r>
            <a:br>
              <a:rPr lang="fr-FR" sz="3100" dirty="0">
                <a:latin typeface="Calibri" pitchFamily="34"/>
              </a:rPr>
            </a:br>
            <a:r>
              <a:rPr lang="fr-FR" sz="3100" dirty="0">
                <a:solidFill>
                  <a:srgbClr val="000000"/>
                </a:solidFill>
                <a:latin typeface="Calibri" pitchFamily="34"/>
              </a:rPr>
              <a:t>Macrolides</a:t>
            </a:r>
            <a:br>
              <a:rPr lang="fr-FR" sz="3100" dirty="0">
                <a:latin typeface="Calibri" pitchFamily="34"/>
              </a:rPr>
            </a:br>
            <a:r>
              <a:rPr lang="fr-FR" sz="3100" dirty="0" err="1">
                <a:latin typeface="Calibri" pitchFamily="34"/>
              </a:rPr>
              <a:t>Fidaxomycine</a:t>
            </a:r>
            <a:endParaRPr lang="fr-FR" b="0" dirty="0"/>
          </a:p>
        </p:txBody>
      </p:sp>
      <p:sp>
        <p:nvSpPr>
          <p:cNvPr id="6" name="Rectangle 5"/>
          <p:cNvSpPr/>
          <p:nvPr/>
        </p:nvSpPr>
        <p:spPr>
          <a:xfrm>
            <a:off x="1144322" y="5527360"/>
            <a:ext cx="1903918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chemeClr val="bg1"/>
                </a:solidFill>
                <a:latin typeface="Calibri" pitchFamily="34" charset="0"/>
              </a:rPr>
              <a:t>Dr S. </a:t>
            </a:r>
            <a:r>
              <a:rPr lang="fr-FR" sz="1600" b="1" dirty="0" err="1">
                <a:solidFill>
                  <a:schemeClr val="bg1"/>
                </a:solidFill>
                <a:latin typeface="Calibri" pitchFamily="34" charset="0"/>
              </a:rPr>
              <a:t>Alfandari</a:t>
            </a:r>
            <a:endParaRPr lang="fr-FR" sz="1600" b="1" dirty="0">
              <a:solidFill>
                <a:schemeClr val="bg1"/>
              </a:solidFill>
              <a:latin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chemeClr val="bg1"/>
                </a:solidFill>
                <a:latin typeface="Calibri" pitchFamily="34" charset="0"/>
              </a:rPr>
              <a:t>Dr A. Boucher</a:t>
            </a:r>
          </a:p>
        </p:txBody>
      </p:sp>
      <p:pic>
        <p:nvPicPr>
          <p:cNvPr id="12294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4278" y="646113"/>
            <a:ext cx="3611845" cy="190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e 7"/>
          <p:cNvGrpSpPr/>
          <p:nvPr/>
        </p:nvGrpSpPr>
        <p:grpSpPr>
          <a:xfrm>
            <a:off x="755576" y="6475928"/>
            <a:ext cx="2441103" cy="566738"/>
            <a:chOff x="114673" y="6291262"/>
            <a:chExt cx="2441103" cy="566738"/>
          </a:xfrm>
        </p:grpSpPr>
        <p:pic>
          <p:nvPicPr>
            <p:cNvPr id="9" name="Picture 2" descr="GILA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673" y="6291262"/>
              <a:ext cx="1490662" cy="566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ZoneTexte 9"/>
            <p:cNvSpPr txBox="1"/>
            <p:nvPr/>
          </p:nvSpPr>
          <p:spPr>
            <a:xfrm>
              <a:off x="755576" y="6389965"/>
              <a:ext cx="1800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2060"/>
                  </a:solidFill>
                </a:rPr>
                <a:t>www.gilar.org  </a:t>
              </a:r>
            </a:p>
          </p:txBody>
        </p:sp>
      </p:grpSp>
      <p:sp>
        <p:nvSpPr>
          <p:cNvPr id="11" name="ZoneTexte 3"/>
          <p:cNvSpPr txBox="1">
            <a:spLocks noChangeArrowheads="1"/>
          </p:cNvSpPr>
          <p:nvPr/>
        </p:nvSpPr>
        <p:spPr bwMode="auto">
          <a:xfrm>
            <a:off x="19435" y="0"/>
            <a:ext cx="10061189" cy="646331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UEL ATB N°4</a:t>
            </a:r>
          </a:p>
          <a:p>
            <a:pPr algn="ctr"/>
            <a:r>
              <a:rPr lang="fr-FR" b="1" dirty="0">
                <a:latin typeface="Calibri" panose="020F0502020204030204" pitchFamily="34" charset="0"/>
                <a:cs typeface="Calibri" panose="020F0502020204030204" pitchFamily="34" charset="0"/>
              </a:rPr>
              <a:t>14/3/24</a:t>
            </a:r>
          </a:p>
        </p:txBody>
      </p:sp>
      <p:cxnSp>
        <p:nvCxnSpPr>
          <p:cNvPr id="3" name="Connecteur droit 2"/>
          <p:cNvCxnSpPr/>
          <p:nvPr/>
        </p:nvCxnSpPr>
        <p:spPr>
          <a:xfrm flipV="1">
            <a:off x="499730" y="4316819"/>
            <a:ext cx="4774548" cy="1063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336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/>
              <a:t>Cyclines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Phénicolés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Imidazolés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Cotrimoxazole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Polypeptides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 Quelles molécules ont une bonne diffusion tissulaire ?</a:t>
            </a:r>
          </a:p>
        </p:txBody>
      </p:sp>
    </p:spTree>
    <p:extLst>
      <p:ext uri="{BB962C8B-B14F-4D97-AF65-F5344CB8AC3E}">
        <p14:creationId xmlns:p14="http://schemas.microsoft.com/office/powerpoint/2010/main" val="168822424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Structure chimique différente des macrolides: acide aminé et sucre reliés par une liaison peptidique</a:t>
            </a:r>
          </a:p>
          <a:p>
            <a:pPr lvl="1"/>
            <a:r>
              <a:rPr lang="fr-FR" sz="2200" u="sng" dirty="0" err="1"/>
              <a:t>Lincomycine</a:t>
            </a:r>
            <a:endParaRPr lang="fr-FR" sz="2200" u="sng" dirty="0"/>
          </a:p>
          <a:p>
            <a:pPr lvl="1"/>
            <a:r>
              <a:rPr lang="fr-FR" sz="2200" u="sng" dirty="0"/>
              <a:t>Clindamycine</a:t>
            </a:r>
            <a:r>
              <a:rPr lang="fr-FR" sz="2200" dirty="0"/>
              <a:t>: dérivé </a:t>
            </a:r>
            <a:r>
              <a:rPr lang="fr-FR" sz="2200" dirty="0" err="1"/>
              <a:t>hémisynthétique</a:t>
            </a:r>
            <a:r>
              <a:rPr lang="fr-FR" sz="2200" dirty="0"/>
              <a:t> ( + actif)</a:t>
            </a:r>
          </a:p>
          <a:p>
            <a:endParaRPr lang="fr-FR" sz="2400" b="1" dirty="0"/>
          </a:p>
          <a:p>
            <a:r>
              <a:rPr lang="fr-FR" sz="2400" b="1" dirty="0"/>
              <a:t>Mécanisme d’action</a:t>
            </a:r>
            <a:endParaRPr lang="fr-FR" sz="1959" dirty="0"/>
          </a:p>
          <a:p>
            <a:pPr lvl="1">
              <a:buFont typeface="Courier New" charset="0"/>
              <a:buChar char="o"/>
            </a:pPr>
            <a:r>
              <a:rPr lang="fr-FR" sz="1959" dirty="0"/>
              <a:t>Inhibition synthèse des protéines (sous-unité 50s du ribosome)</a:t>
            </a:r>
          </a:p>
          <a:p>
            <a:pPr lvl="1">
              <a:buFont typeface="Courier New" charset="0"/>
              <a:buChar char="o"/>
            </a:pPr>
            <a:r>
              <a:rPr lang="fr-FR" sz="1959" b="1" dirty="0">
                <a:solidFill>
                  <a:schemeClr val="bg2">
                    <a:lumMod val="25000"/>
                  </a:schemeClr>
                </a:solidFill>
              </a:rPr>
              <a:t>Propriétés </a:t>
            </a:r>
            <a:r>
              <a:rPr lang="fr-FR" sz="1959" b="1" dirty="0" err="1">
                <a:solidFill>
                  <a:schemeClr val="bg2">
                    <a:lumMod val="25000"/>
                  </a:schemeClr>
                </a:solidFill>
              </a:rPr>
              <a:t>immuno-stimulantes</a:t>
            </a:r>
            <a:r>
              <a:rPr lang="fr-FR" sz="1959" dirty="0"/>
              <a:t>: limite l’adhésion bactérienne, réduit la formation de </a:t>
            </a:r>
            <a:r>
              <a:rPr lang="fr-FR" sz="1959" dirty="0" err="1"/>
              <a:t>slime</a:t>
            </a:r>
            <a:r>
              <a:rPr lang="fr-FR" sz="1959" dirty="0"/>
              <a:t> par </a:t>
            </a:r>
            <a:r>
              <a:rPr lang="fr-FR" sz="1959" i="1" dirty="0" err="1"/>
              <a:t>S.aureus</a:t>
            </a:r>
            <a:r>
              <a:rPr lang="fr-FR" sz="1959" i="1" dirty="0"/>
              <a:t>, </a:t>
            </a:r>
            <a:r>
              <a:rPr lang="fr-FR" sz="1959" dirty="0"/>
              <a:t>facilite le chimiotactisme, l’</a:t>
            </a:r>
            <a:r>
              <a:rPr lang="fr-FR" sz="1959" dirty="0" err="1"/>
              <a:t>opsonisation</a:t>
            </a:r>
            <a:r>
              <a:rPr lang="fr-FR" sz="1959" dirty="0"/>
              <a:t>, la phagocytose et l’activité bactéricide des PNN, module la production de cytokines, </a:t>
            </a:r>
            <a:r>
              <a:rPr lang="fr-FR" sz="1959" b="1" dirty="0"/>
              <a:t>limite la production de toxines bactériennes </a:t>
            </a:r>
            <a:endParaRPr lang="fr-FR" sz="1959" b="1" i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Lincosamines</a:t>
            </a:r>
          </a:p>
        </p:txBody>
      </p:sp>
    </p:spTree>
    <p:extLst>
      <p:ext uri="{BB962C8B-B14F-4D97-AF65-F5344CB8AC3E}">
        <p14:creationId xmlns:p14="http://schemas.microsoft.com/office/powerpoint/2010/main" val="14305292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468359" y="0"/>
            <a:ext cx="9612265" cy="1346200"/>
          </a:xfrm>
          <a:noFill/>
        </p:spPr>
        <p:txBody>
          <a:bodyPr/>
          <a:lstStyle/>
          <a:p>
            <a:pPr lvl="0" hangingPunct="1"/>
            <a:r>
              <a:rPr lang="en-US" dirty="0" err="1"/>
              <a:t>Spectre</a:t>
            </a:r>
            <a:r>
              <a:rPr lang="en-US" dirty="0"/>
              <a:t> </a:t>
            </a:r>
            <a:r>
              <a:rPr lang="en-US" dirty="0" err="1"/>
              <a:t>antibactérien</a:t>
            </a:r>
            <a:endParaRPr lang="en-US" dirty="0"/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860156" y="1932497"/>
            <a:ext cx="8229240" cy="4089960"/>
          </a:xfrm>
        </p:spPr>
        <p:txBody>
          <a:bodyPr/>
          <a:lstStyle/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r>
              <a:rPr lang="en-US" sz="2000" dirty="0"/>
              <a:t>  </a:t>
            </a:r>
            <a:r>
              <a:rPr lang="en-US" sz="2400" b="1" dirty="0"/>
              <a:t>Cocci gram +</a:t>
            </a:r>
          </a:p>
          <a:p>
            <a:pPr marL="918617" lvl="3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en-US" sz="1959" dirty="0" err="1"/>
              <a:t>Streptocoques</a:t>
            </a:r>
            <a:endParaRPr lang="en-US" sz="1959" dirty="0"/>
          </a:p>
          <a:p>
            <a:pPr marL="918617" lvl="3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en-US" sz="1959" dirty="0" err="1"/>
              <a:t>Staphylocoques</a:t>
            </a:r>
            <a:r>
              <a:rPr lang="en-US" sz="1959" dirty="0"/>
              <a:t> </a:t>
            </a:r>
            <a:r>
              <a:rPr lang="en-US" sz="1959" dirty="0" err="1"/>
              <a:t>sensibles</a:t>
            </a:r>
            <a:r>
              <a:rPr lang="en-US" sz="1959" dirty="0"/>
              <a:t> </a:t>
            </a:r>
            <a:r>
              <a:rPr lang="en-US" sz="1959" dirty="0" err="1"/>
              <a:t>à</a:t>
            </a:r>
            <a:r>
              <a:rPr lang="en-US" sz="1959" dirty="0"/>
              <a:t> la </a:t>
            </a:r>
            <a:r>
              <a:rPr lang="en-US" sz="1959" dirty="0" err="1"/>
              <a:t>méticilline</a:t>
            </a:r>
            <a:endParaRPr lang="en-US" sz="1959" dirty="0"/>
          </a:p>
          <a:p>
            <a:pPr marL="548235" lvl="2" indent="-28575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Arial" charset="0"/>
              <a:buChar char="•"/>
            </a:pPr>
            <a:endParaRPr lang="en-US" sz="2180" dirty="0"/>
          </a:p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r>
              <a:rPr lang="en-US" sz="2400" dirty="0"/>
              <a:t> </a:t>
            </a:r>
            <a:r>
              <a:rPr lang="en-US" sz="2400" b="1" dirty="0" err="1"/>
              <a:t>Anaérobies</a:t>
            </a:r>
            <a:r>
              <a:rPr lang="en-US" sz="2400" b="1" dirty="0"/>
              <a:t> (</a:t>
            </a:r>
            <a:r>
              <a:rPr lang="en-US" sz="2400" b="1" dirty="0" err="1"/>
              <a:t>résistances</a:t>
            </a:r>
            <a:r>
              <a:rPr lang="en-US" sz="2400" b="1" dirty="0"/>
              <a:t> </a:t>
            </a:r>
            <a:r>
              <a:rPr lang="en-US" sz="2400" b="1" dirty="0" err="1"/>
              <a:t>acquises</a:t>
            </a:r>
            <a:r>
              <a:rPr lang="en-US" sz="2400" b="1" dirty="0"/>
              <a:t>)</a:t>
            </a:r>
          </a:p>
          <a:p>
            <a:pPr lvl="1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Courier New" charset="0"/>
              <a:buChar char="o"/>
            </a:pPr>
            <a:r>
              <a:rPr lang="en-US" sz="2000" i="1" dirty="0" err="1"/>
              <a:t>Bacteroides</a:t>
            </a:r>
            <a:r>
              <a:rPr lang="en-US" sz="2000" i="1" dirty="0"/>
              <a:t>, Clostridium (</a:t>
            </a:r>
            <a:r>
              <a:rPr lang="en-US" sz="2000" i="1" dirty="0" err="1"/>
              <a:t>sauf</a:t>
            </a:r>
            <a:r>
              <a:rPr lang="en-US" sz="2000" i="1" dirty="0"/>
              <a:t> </a:t>
            </a:r>
            <a:r>
              <a:rPr lang="en-US" sz="2000" i="1" dirty="0" err="1"/>
              <a:t>C.difficile</a:t>
            </a:r>
            <a:r>
              <a:rPr lang="en-US" sz="2000" i="1" dirty="0"/>
              <a:t>), </a:t>
            </a:r>
            <a:r>
              <a:rPr lang="en-US" sz="2000" i="1" dirty="0" err="1"/>
              <a:t>Peptostreptococcus</a:t>
            </a:r>
            <a:r>
              <a:rPr lang="en-US" sz="2000" i="1" dirty="0"/>
              <a:t>, Propionibacterium acnes, </a:t>
            </a:r>
            <a:r>
              <a:rPr lang="en-US" sz="2000" i="1" dirty="0" err="1"/>
              <a:t>Prevotella</a:t>
            </a:r>
            <a:r>
              <a:rPr lang="en-US" sz="2000" i="1" dirty="0"/>
              <a:t>, </a:t>
            </a:r>
            <a:r>
              <a:rPr lang="en-US" sz="2000" i="1" dirty="0" err="1"/>
              <a:t>Porphyromonas</a:t>
            </a:r>
            <a:r>
              <a:rPr lang="en-US" sz="2000" i="1" dirty="0"/>
              <a:t>, Fusobacterium, Bifidobacterium, </a:t>
            </a:r>
            <a:r>
              <a:rPr lang="en-US" sz="2000" i="1" dirty="0" err="1"/>
              <a:t>Veillonella</a:t>
            </a:r>
            <a:r>
              <a:rPr lang="en-US" sz="2000" i="1" dirty="0"/>
              <a:t>, </a:t>
            </a:r>
            <a:r>
              <a:rPr lang="en-US" sz="2000" i="1" dirty="0" err="1"/>
              <a:t>Actinomyces</a:t>
            </a:r>
            <a:endParaRPr lang="en-US" sz="2000" i="1" dirty="0"/>
          </a:p>
          <a:p>
            <a:pPr lvl="1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Courier New" charset="0"/>
              <a:buChar char="o"/>
            </a:pPr>
            <a:endParaRPr lang="en-US" sz="2000" dirty="0"/>
          </a:p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r>
              <a:rPr lang="en-US" sz="2400" b="1" dirty="0"/>
              <a:t> </a:t>
            </a:r>
            <a:r>
              <a:rPr lang="en-US" sz="2400" b="1" dirty="0" err="1"/>
              <a:t>Protozoaires</a:t>
            </a:r>
            <a:endParaRPr lang="en-US" sz="2400" b="1" dirty="0"/>
          </a:p>
          <a:p>
            <a:pPr marL="918617" lvl="3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en-US" sz="1959" i="1" dirty="0"/>
              <a:t>Toxoplasma </a:t>
            </a:r>
            <a:r>
              <a:rPr lang="en-US" sz="1959" i="1" dirty="0" err="1"/>
              <a:t>gondii</a:t>
            </a:r>
            <a:r>
              <a:rPr lang="en-US" sz="1959" i="1" dirty="0"/>
              <a:t> </a:t>
            </a:r>
            <a:endParaRPr lang="en-US" sz="1959" dirty="0"/>
          </a:p>
          <a:p>
            <a:pPr marL="605385" lvl="2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endParaRPr lang="en-US" sz="2180" dirty="0">
              <a:solidFill>
                <a:schemeClr val="accent2"/>
              </a:solidFill>
            </a:endParaRPr>
          </a:p>
          <a:p>
            <a:pPr marL="342900" lvl="1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Wingdings" charset="2"/>
              <a:buChar char="Ø"/>
            </a:pPr>
            <a:endParaRPr lang="en-US" sz="2180" dirty="0"/>
          </a:p>
          <a:p>
            <a:pPr marL="605385" lvl="2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endParaRPr lang="en-US" sz="2180" dirty="0"/>
          </a:p>
          <a:p>
            <a:pPr lvl="1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Verdana" pitchFamily="32"/>
              <a:buChar char="◦"/>
            </a:pPr>
            <a:endParaRPr lang="en-US" sz="2400" i="1" dirty="0"/>
          </a:p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47345749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468359" y="0"/>
            <a:ext cx="9612265" cy="1346200"/>
          </a:xfrm>
          <a:noFill/>
        </p:spPr>
        <p:txBody>
          <a:bodyPr/>
          <a:lstStyle/>
          <a:p>
            <a:pPr lvl="0" hangingPunct="1"/>
            <a:r>
              <a:rPr lang="en-US" err="1"/>
              <a:t>Mécanismes</a:t>
            </a:r>
            <a:r>
              <a:rPr lang="en-US"/>
              <a:t> de résistance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891153" y="1715521"/>
            <a:ext cx="8229240" cy="408996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fr-FR" sz="2400" b="1" dirty="0"/>
              <a:t>Résistances naturelles</a:t>
            </a:r>
          </a:p>
          <a:p>
            <a:pPr lvl="1">
              <a:buFont typeface="Courier New" charset="0"/>
              <a:buChar char="o"/>
            </a:pPr>
            <a:r>
              <a:rPr lang="fr-FR" sz="1959" dirty="0"/>
              <a:t>Imperméabilité paroi bactérienne: bacilles Gram négatifs</a:t>
            </a:r>
          </a:p>
          <a:p>
            <a:pPr lvl="1">
              <a:buFont typeface="Courier New" charset="0"/>
              <a:buChar char="o"/>
            </a:pPr>
            <a:r>
              <a:rPr lang="fr-FR" sz="1959" dirty="0"/>
              <a:t>Entérocoques</a:t>
            </a:r>
          </a:p>
          <a:p>
            <a:pPr lvl="1">
              <a:buFont typeface="Courier New" charset="0"/>
              <a:buChar char="o"/>
            </a:pPr>
            <a:endParaRPr lang="fr-FR" sz="1959" dirty="0"/>
          </a:p>
          <a:p>
            <a:pPr>
              <a:buFont typeface="Wingdings" charset="2"/>
              <a:buChar char="Ø"/>
            </a:pPr>
            <a:r>
              <a:rPr lang="fr-FR" sz="2400" b="1" dirty="0"/>
              <a:t>Résistances acquises</a:t>
            </a:r>
          </a:p>
          <a:p>
            <a:pPr lvl="1">
              <a:buFont typeface="Courier New" charset="0"/>
              <a:buChar char="o"/>
            </a:pPr>
            <a:r>
              <a:rPr lang="fr-FR" sz="2000" dirty="0"/>
              <a:t>Modification de la cible ribosomale ++</a:t>
            </a:r>
          </a:p>
          <a:p>
            <a:pPr marL="432226" lvl="1" indent="0">
              <a:buNone/>
            </a:pPr>
            <a:r>
              <a:rPr lang="fr-FR" sz="2000" b="1" dirty="0">
                <a:solidFill>
                  <a:schemeClr val="bg2">
                    <a:lumMod val="25000"/>
                  </a:schemeClr>
                </a:solidFill>
              </a:rPr>
              <a:t>=&gt; Résistances croisées avec macrolides (phénotype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</a:rPr>
              <a:t>MLSb</a:t>
            </a:r>
            <a:r>
              <a:rPr lang="fr-FR" sz="2000" dirty="0"/>
              <a:t>)</a:t>
            </a:r>
          </a:p>
          <a:p>
            <a:pPr lvl="1">
              <a:buFont typeface="Courier New" charset="0"/>
              <a:buChar char="o"/>
            </a:pPr>
            <a:r>
              <a:rPr lang="fr-FR" sz="2000" dirty="0"/>
              <a:t>Phénomène d’efflux</a:t>
            </a:r>
          </a:p>
          <a:p>
            <a:pPr lvl="1">
              <a:buFont typeface="Courier New" charset="0"/>
              <a:buChar char="o"/>
            </a:pPr>
            <a:r>
              <a:rPr lang="fr-FR" sz="2000" dirty="0"/>
              <a:t>Inactivation enzymatique</a:t>
            </a:r>
          </a:p>
          <a:p>
            <a:pPr marL="605385" lvl="2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endParaRPr lang="en-US" sz="2180" dirty="0">
              <a:solidFill>
                <a:schemeClr val="accent2"/>
              </a:solidFill>
            </a:endParaRPr>
          </a:p>
          <a:p>
            <a:pPr marL="605385" lvl="2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endParaRPr lang="en-US" sz="2180" dirty="0"/>
          </a:p>
          <a:p>
            <a:pPr lvl="1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Verdana" pitchFamily="32"/>
              <a:buChar char="◦"/>
            </a:pPr>
            <a:endParaRPr lang="en-US" sz="2400" i="1" dirty="0"/>
          </a:p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73187679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Absorption</a:t>
            </a:r>
          </a:p>
          <a:p>
            <a:pPr lvl="2"/>
            <a:r>
              <a:rPr lang="fr-FR" dirty="0"/>
              <a:t>Bonne absorption digestive, biodisponibilité 90%</a:t>
            </a:r>
          </a:p>
          <a:p>
            <a:pPr lvl="2"/>
            <a:r>
              <a:rPr lang="fr-FR" dirty="0"/>
              <a:t>Per-os, IV,IM</a:t>
            </a:r>
          </a:p>
          <a:p>
            <a:r>
              <a:rPr lang="fr-FR" dirty="0"/>
              <a:t>½ vie: 2,5h </a:t>
            </a:r>
          </a:p>
          <a:p>
            <a:r>
              <a:rPr lang="fr-FR" dirty="0"/>
              <a:t>Liaison aux protéines plasmatiques élevée: 80-94%</a:t>
            </a:r>
          </a:p>
          <a:p>
            <a:r>
              <a:rPr lang="fr-FR" dirty="0"/>
              <a:t>Concentrations tissulaires élevées:</a:t>
            </a:r>
          </a:p>
          <a:p>
            <a:pPr lvl="1"/>
            <a:r>
              <a:rPr lang="fr-FR" dirty="0"/>
              <a:t>Poumon, foie, rein, os, abcès cérébraux</a:t>
            </a:r>
            <a:r>
              <a:rPr lang="is-IS" dirty="0"/>
              <a:t>…</a:t>
            </a:r>
          </a:p>
          <a:p>
            <a:pPr lvl="1"/>
            <a:r>
              <a:rPr lang="is-IS" dirty="0"/>
              <a:t>Médiocre: LCS</a:t>
            </a:r>
            <a:endParaRPr lang="fr-FR" dirty="0"/>
          </a:p>
          <a:p>
            <a:r>
              <a:rPr lang="fr-FR" dirty="0"/>
              <a:t>Fortes concentrations intracellulaires</a:t>
            </a:r>
          </a:p>
          <a:p>
            <a:r>
              <a:rPr lang="fr-FR" dirty="0"/>
              <a:t>    phagocytes (PNN, macrophages..)</a:t>
            </a:r>
          </a:p>
          <a:p>
            <a:r>
              <a:rPr lang="fr-FR" dirty="0"/>
              <a:t>Métabolisme hépatique (</a:t>
            </a:r>
            <a:r>
              <a:rPr lang="fr-FR" dirty="0" err="1"/>
              <a:t>Cyt</a:t>
            </a:r>
            <a:r>
              <a:rPr lang="fr-FR" dirty="0"/>
              <a:t> P450)</a:t>
            </a:r>
          </a:p>
          <a:p>
            <a:r>
              <a:rPr lang="fr-FR" dirty="0"/>
              <a:t>Elimination biliaire</a:t>
            </a:r>
          </a:p>
          <a:p>
            <a:r>
              <a:rPr lang="fr-FR" dirty="0"/>
              <a:t>Bactériostatique </a:t>
            </a:r>
          </a:p>
        </p:txBody>
      </p:sp>
      <p:sp>
        <p:nvSpPr>
          <p:cNvPr id="20485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Pharmacocinétique</a:t>
            </a:r>
          </a:p>
        </p:txBody>
      </p:sp>
    </p:spTree>
    <p:extLst>
      <p:ext uri="{BB962C8B-B14F-4D97-AF65-F5344CB8AC3E}">
        <p14:creationId xmlns:p14="http://schemas.microsoft.com/office/powerpoint/2010/main" val="80751528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756496" y="6887704"/>
            <a:ext cx="209991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sz="1984"/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3444381" y="6887704"/>
            <a:ext cx="3191863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sz="1984"/>
          </a:p>
        </p:txBody>
      </p:sp>
      <p:sp>
        <p:nvSpPr>
          <p:cNvPr id="26631" name="Rectangle 7"/>
          <p:cNvSpPr>
            <a:spLocks noGrp="1"/>
          </p:cNvSpPr>
          <p:nvPr>
            <p:ph idx="1"/>
          </p:nvPr>
        </p:nvSpPr>
        <p:spPr>
          <a:xfrm>
            <a:off x="504031" y="2046788"/>
            <a:ext cx="9072563" cy="45087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Infectio</a:t>
            </a:r>
            <a:r>
              <a:rPr lang="fr-FR" dirty="0"/>
              <a:t>ns à staphylocoques sensibles </a:t>
            </a:r>
            <a:r>
              <a:rPr lang="fr-FR" dirty="0" err="1"/>
              <a:t>méticilline</a:t>
            </a:r>
            <a:endParaRPr lang="fr-FR" dirty="0"/>
          </a:p>
          <a:p>
            <a:pPr lvl="2"/>
            <a:r>
              <a:rPr lang="fr-FR" dirty="0"/>
              <a:t>Localisations cutanées et ostéo-articulaires ++</a:t>
            </a:r>
          </a:p>
          <a:p>
            <a:r>
              <a:rPr lang="fr-FR" dirty="0" err="1"/>
              <a:t>Dermohypodermites</a:t>
            </a:r>
            <a:r>
              <a:rPr lang="fr-FR" dirty="0"/>
              <a:t> nécrosantes en association à une Béta-lactamine </a:t>
            </a:r>
          </a:p>
          <a:p>
            <a:pPr lvl="1"/>
            <a:r>
              <a:rPr lang="fr-FR" dirty="0"/>
              <a:t>pour l’action </a:t>
            </a:r>
            <a:r>
              <a:rPr lang="fr-FR" dirty="0" err="1"/>
              <a:t>antitoxinique</a:t>
            </a:r>
            <a:endParaRPr lang="fr-FR" dirty="0"/>
          </a:p>
          <a:p>
            <a:pPr lvl="0"/>
            <a:r>
              <a:rPr lang="fr-FR" dirty="0"/>
              <a:t>Infections à anaérobies</a:t>
            </a:r>
          </a:p>
          <a:p>
            <a:pPr lvl="2"/>
            <a:r>
              <a:rPr lang="fr-FR" dirty="0"/>
              <a:t>Péritonite, pleurésie, abcès pulmonaire, </a:t>
            </a:r>
          </a:p>
          <a:p>
            <a:pPr lvl="0"/>
            <a:r>
              <a:rPr lang="fr-FR" dirty="0"/>
              <a:t>Infections à </a:t>
            </a:r>
            <a:r>
              <a:rPr lang="fr-FR" dirty="0" err="1"/>
              <a:t>Actinomyces</a:t>
            </a:r>
            <a:endParaRPr lang="fr-FR" dirty="0"/>
          </a:p>
          <a:p>
            <a:pPr lvl="0"/>
            <a:r>
              <a:rPr lang="fr-FR" dirty="0"/>
              <a:t>Allergies </a:t>
            </a:r>
          </a:p>
          <a:p>
            <a:pPr lvl="2"/>
            <a:r>
              <a:rPr lang="fr-FR" dirty="0" err="1"/>
              <a:t>Toxoplamose</a:t>
            </a:r>
            <a:r>
              <a:rPr lang="fr-FR" dirty="0"/>
              <a:t> cérébrale: association avec </a:t>
            </a:r>
            <a:r>
              <a:rPr lang="fr-FR" dirty="0" err="1"/>
              <a:t>Pyriméthamine</a:t>
            </a:r>
            <a:r>
              <a:rPr lang="fr-FR" dirty="0"/>
              <a:t> (allergie Sulfadiazine)</a:t>
            </a:r>
          </a:p>
          <a:p>
            <a:pPr lvl="2"/>
            <a:r>
              <a:rPr lang="fr-FR" dirty="0"/>
              <a:t>Antibioprophylaxie en cas de chirurgie ou d’endocardite infectieuse (allergie aux </a:t>
            </a:r>
            <a:r>
              <a:rPr lang="fr-FR" dirty="0" err="1"/>
              <a:t>bétalactamines</a:t>
            </a:r>
            <a:r>
              <a:rPr lang="fr-FR" dirty="0"/>
              <a:t>) </a:t>
            </a:r>
          </a:p>
        </p:txBody>
      </p:sp>
      <p:sp>
        <p:nvSpPr>
          <p:cNvPr id="26630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Indications: Clindamycine ++</a:t>
            </a:r>
          </a:p>
        </p:txBody>
      </p:sp>
    </p:spTree>
    <p:extLst>
      <p:ext uri="{BB962C8B-B14F-4D97-AF65-F5344CB8AC3E}">
        <p14:creationId xmlns:p14="http://schemas.microsoft.com/office/powerpoint/2010/main" val="831396188"/>
      </p:ext>
    </p:extLst>
  </p:cSld>
  <p:clrMapOvr>
    <a:masterClrMapping/>
  </p:clrMapOvr>
  <p:transition spd="slow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Troubles digestifs</a:t>
            </a:r>
          </a:p>
          <a:p>
            <a:pPr lvl="1"/>
            <a:r>
              <a:rPr lang="fr-FR" dirty="0"/>
              <a:t>Diarrhées simples (20%)</a:t>
            </a:r>
            <a:endParaRPr lang="fr-FR" altLang="fr-FR" dirty="0"/>
          </a:p>
          <a:p>
            <a:pPr lvl="1"/>
            <a:r>
              <a:rPr lang="fr-FR" altLang="fr-FR" dirty="0"/>
              <a:t>Infections à Clostridium difficile</a:t>
            </a:r>
          </a:p>
          <a:p>
            <a:r>
              <a:rPr lang="fr-FR" altLang="fr-FR" dirty="0"/>
              <a:t>Réactions hépatiques rares</a:t>
            </a:r>
          </a:p>
          <a:p>
            <a:pPr lvl="1"/>
            <a:r>
              <a:rPr lang="fr-FR" altLang="fr-FR" dirty="0"/>
              <a:t>Cytolyses</a:t>
            </a:r>
          </a:p>
          <a:p>
            <a:r>
              <a:rPr lang="fr-FR" altLang="fr-FR" dirty="0"/>
              <a:t>Réactions cutanées allergiques</a:t>
            </a:r>
          </a:p>
          <a:p>
            <a:pPr lvl="1"/>
            <a:r>
              <a:rPr lang="fr-FR" altLang="fr-FR" dirty="0"/>
              <a:t>Plus fréquentes au cours de l’infection à VIH</a:t>
            </a:r>
          </a:p>
          <a:p>
            <a:r>
              <a:rPr lang="fr-FR" altLang="fr-FR" dirty="0"/>
              <a:t>Troubles hématologiques rares</a:t>
            </a:r>
          </a:p>
          <a:p>
            <a:pPr lvl="1"/>
            <a:r>
              <a:rPr lang="fr-FR" dirty="0"/>
              <a:t>Leucopénie, neutropénie, thrombopénie</a:t>
            </a:r>
          </a:p>
          <a:p>
            <a:r>
              <a:rPr lang="fr-FR" dirty="0"/>
              <a:t>Interactions médicamenteuses réduites (CyP3A4)</a:t>
            </a:r>
          </a:p>
          <a:p>
            <a:endParaRPr lang="fr-FR" dirty="0"/>
          </a:p>
          <a:p>
            <a:r>
              <a:rPr lang="fr-FR" dirty="0"/>
              <a:t>Déconseillé pendant allaitement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fr-FR" altLang="fr-FR" dirty="0"/>
          </a:p>
        </p:txBody>
      </p:sp>
      <p:sp>
        <p:nvSpPr>
          <p:cNvPr id="2253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Effets indésirables et contre-indications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681588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Mélange de deux groupes d’antibiotiques polypeptidiques très proches chimiquement (</a:t>
            </a:r>
            <a:r>
              <a:rPr lang="fr-FR" sz="2400" dirty="0" err="1"/>
              <a:t>streptogramines</a:t>
            </a:r>
            <a:r>
              <a:rPr lang="fr-FR" sz="2400" dirty="0"/>
              <a:t> A et B): agissent en synergie</a:t>
            </a:r>
          </a:p>
          <a:p>
            <a:pPr lvl="1"/>
            <a:r>
              <a:rPr lang="fr-FR" sz="2200" u="sng" dirty="0"/>
              <a:t>Pristinamycine</a:t>
            </a:r>
            <a:r>
              <a:rPr lang="fr-FR" sz="2200" u="sng" dirty="0">
                <a:solidFill>
                  <a:schemeClr val="bg2">
                    <a:lumMod val="25000"/>
                  </a:schemeClr>
                </a:solidFill>
              </a:rPr>
              <a:t>:</a:t>
            </a:r>
            <a:r>
              <a:rPr lang="fr-FR" sz="2200" dirty="0"/>
              <a:t> association Pristinamycines I et II; PO</a:t>
            </a:r>
          </a:p>
          <a:p>
            <a:pPr lvl="1"/>
            <a:r>
              <a:rPr lang="fr-FR" sz="2200" u="sng" dirty="0" err="1"/>
              <a:t>Quinupristine</a:t>
            </a:r>
            <a:r>
              <a:rPr lang="fr-FR" sz="2200" u="sng" dirty="0"/>
              <a:t>/</a:t>
            </a:r>
            <a:r>
              <a:rPr lang="fr-FR" sz="2200" u="sng" dirty="0" err="1"/>
              <a:t>dalfopristine</a:t>
            </a:r>
            <a:r>
              <a:rPr lang="fr-FR" sz="2200" dirty="0">
                <a:solidFill>
                  <a:schemeClr val="bg2">
                    <a:lumMod val="25000"/>
                  </a:schemeClr>
                </a:solidFill>
              </a:rPr>
              <a:t>:</a:t>
            </a:r>
            <a:r>
              <a:rPr lang="fr-FR" sz="2200" dirty="0"/>
              <a:t> IV, arrêt commercialisation depuis 2010</a:t>
            </a:r>
          </a:p>
          <a:p>
            <a:pPr lvl="1"/>
            <a:endParaRPr lang="fr-FR" sz="2400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sz="2400" b="1" dirty="0"/>
              <a:t>Mécanisme d’action</a:t>
            </a:r>
            <a:endParaRPr lang="fr-FR" sz="1959" dirty="0"/>
          </a:p>
          <a:p>
            <a:pPr lvl="1">
              <a:buFont typeface="Courier New" charset="0"/>
              <a:buChar char="o"/>
            </a:pPr>
            <a:r>
              <a:rPr lang="fr-FR" sz="1959" dirty="0"/>
              <a:t>Inhibition synthèse des protéines (sous-unité 50s du ribosome)</a:t>
            </a:r>
          </a:p>
          <a:p>
            <a:pPr lvl="1">
              <a:buFont typeface="Courier New" charset="0"/>
              <a:buChar char="o"/>
            </a:pPr>
            <a:r>
              <a:rPr lang="fr-FR" sz="1959" dirty="0"/>
              <a:t>Synergie des 2 composants </a:t>
            </a:r>
          </a:p>
          <a:p>
            <a:pPr lvl="1">
              <a:buFont typeface="Courier New" charset="0"/>
              <a:buChar char="o"/>
            </a:pPr>
            <a:endParaRPr lang="fr-FR" sz="1959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Synergistines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950202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468359" y="0"/>
            <a:ext cx="9612265" cy="1346200"/>
          </a:xfrm>
          <a:noFill/>
        </p:spPr>
        <p:txBody>
          <a:bodyPr/>
          <a:lstStyle/>
          <a:p>
            <a:pPr lvl="0" hangingPunct="1"/>
            <a:r>
              <a:rPr lang="en-US" err="1"/>
              <a:t>Spectre</a:t>
            </a:r>
            <a:r>
              <a:rPr lang="en-US"/>
              <a:t> </a:t>
            </a:r>
            <a:r>
              <a:rPr lang="en-US" err="1"/>
              <a:t>antibactérien</a:t>
            </a:r>
            <a:endParaRPr lang="en-US"/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891153" y="1715521"/>
            <a:ext cx="8229240" cy="4089960"/>
          </a:xfrm>
        </p:spPr>
        <p:txBody>
          <a:bodyPr/>
          <a:lstStyle/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r>
              <a:rPr lang="en-US" sz="2000" dirty="0"/>
              <a:t>  </a:t>
            </a:r>
            <a:r>
              <a:rPr lang="fr-FR" sz="2000" b="1" dirty="0">
                <a:latin typeface="Calibri" charset="0"/>
                <a:ea typeface="Calibri" charset="0"/>
                <a:cs typeface="Calibri" charset="0"/>
              </a:rPr>
              <a:t>Proche des macrolides </a:t>
            </a:r>
          </a:p>
          <a:p>
            <a:pPr marL="918617" lvl="3" indent="-34290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fr-FR" sz="1779" dirty="0">
                <a:latin typeface="Calibri" charset="0"/>
                <a:ea typeface="Calibri" charset="0"/>
                <a:cs typeface="Calibri" charset="0"/>
              </a:rPr>
              <a:t>Meilleure activité sur staphylocoques (dont SARM), streptocoques, entérocoques, pneumocoques, </a:t>
            </a:r>
            <a:r>
              <a:rPr lang="fr-FR" sz="1779" i="1" dirty="0" err="1">
                <a:latin typeface="Calibri" charset="0"/>
                <a:ea typeface="Calibri" charset="0"/>
                <a:cs typeface="Calibri" charset="0"/>
              </a:rPr>
              <a:t>H.influenzae</a:t>
            </a:r>
            <a:endParaRPr lang="fr-FR" sz="1779" i="1" dirty="0">
              <a:latin typeface="Calibri" charset="0"/>
              <a:ea typeface="Calibri" charset="0"/>
              <a:cs typeface="Calibri" charset="0"/>
            </a:endParaRPr>
          </a:p>
          <a:p>
            <a:pPr marL="548235" lvl="2" indent="-28575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Arial" charset="0"/>
              <a:buChar char="•"/>
            </a:pPr>
            <a:endParaRPr lang="en-US" sz="2000" i="1" dirty="0">
              <a:latin typeface="Calibri" charset="0"/>
              <a:ea typeface="Calibri" charset="0"/>
              <a:cs typeface="Calibri" charset="0"/>
            </a:endParaRPr>
          </a:p>
          <a:p>
            <a:pPr>
              <a:buFont typeface="Wingdings" charset="2"/>
              <a:buChar char="Ø"/>
            </a:pPr>
            <a:r>
              <a:rPr lang="fr-FR" sz="2000" b="1" dirty="0">
                <a:latin typeface="Calibri" charset="0"/>
                <a:ea typeface="Calibri" charset="0"/>
                <a:cs typeface="Calibri" charset="0"/>
              </a:rPr>
              <a:t>Résistances naturelles</a:t>
            </a:r>
          </a:p>
          <a:p>
            <a:pPr lvl="1">
              <a:buFont typeface="Courier New" charset="0"/>
              <a:buChar char="o"/>
            </a:pPr>
            <a:r>
              <a:rPr lang="fr-FR" sz="2000" dirty="0">
                <a:latin typeface="Calibri" charset="0"/>
                <a:ea typeface="Calibri" charset="0"/>
                <a:cs typeface="Calibri" charset="0"/>
              </a:rPr>
              <a:t>Imperméabilité paroi bactérienne: bacilles Gram négatifs</a:t>
            </a:r>
          </a:p>
          <a:p>
            <a:pPr lvl="1">
              <a:buFont typeface="Courier New" charset="0"/>
              <a:buChar char="o"/>
            </a:pPr>
            <a:endParaRPr lang="fr-FR" sz="2000" dirty="0"/>
          </a:p>
          <a:p>
            <a:pPr>
              <a:buFont typeface="Wingdings" charset="2"/>
              <a:buChar char="Ø"/>
            </a:pPr>
            <a:r>
              <a:rPr lang="fr-FR" sz="2000" b="1" dirty="0"/>
              <a:t>Résistances acquises</a:t>
            </a:r>
          </a:p>
          <a:p>
            <a:pPr lvl="1">
              <a:buFont typeface="Courier New" charset="0"/>
              <a:buChar char="o"/>
            </a:pPr>
            <a:r>
              <a:rPr lang="fr-FR" sz="2000" dirty="0"/>
              <a:t>Modification de la cible ribosomale ++</a:t>
            </a:r>
          </a:p>
          <a:p>
            <a:pPr marL="432226" lvl="1" indent="0">
              <a:buNone/>
            </a:pPr>
            <a:r>
              <a:rPr lang="fr-FR" sz="2000" b="1" dirty="0">
                <a:solidFill>
                  <a:schemeClr val="bg2">
                    <a:lumMod val="25000"/>
                  </a:schemeClr>
                </a:solidFill>
              </a:rPr>
              <a:t>=&gt; Résistances croisées avec macrolides (phénotype </a:t>
            </a:r>
            <a:r>
              <a:rPr lang="fr-FR" sz="2000" b="1" dirty="0" err="1">
                <a:solidFill>
                  <a:schemeClr val="bg2">
                    <a:lumMod val="25000"/>
                  </a:schemeClr>
                </a:solidFill>
              </a:rPr>
              <a:t>MLSb</a:t>
            </a:r>
            <a:r>
              <a:rPr lang="fr-FR" sz="2000" dirty="0"/>
              <a:t>)</a:t>
            </a:r>
          </a:p>
          <a:p>
            <a:pPr lvl="1">
              <a:buFont typeface="Courier New" charset="0"/>
              <a:buChar char="o"/>
            </a:pPr>
            <a:r>
              <a:rPr lang="fr-FR" sz="2000" dirty="0"/>
              <a:t>Phénomène d’efflux</a:t>
            </a:r>
          </a:p>
          <a:p>
            <a:pPr lvl="1">
              <a:buFont typeface="Courier New" charset="0"/>
              <a:buChar char="o"/>
            </a:pPr>
            <a:r>
              <a:rPr lang="fr-FR" sz="2000" dirty="0"/>
              <a:t>Inactivation enzymatique</a:t>
            </a:r>
          </a:p>
          <a:p>
            <a:pPr marL="548235" lvl="2" indent="-28575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Arial" charset="0"/>
              <a:buChar char="•"/>
            </a:pPr>
            <a:endParaRPr lang="en-US" sz="2180" i="1" dirty="0"/>
          </a:p>
          <a:p>
            <a:pPr lvl="1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Verdana" pitchFamily="32"/>
              <a:buChar char="◦"/>
            </a:pPr>
            <a:endParaRPr lang="en-US" sz="2400" i="1" dirty="0"/>
          </a:p>
          <a:p>
            <a:pPr lvl="1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Verdana" pitchFamily="32"/>
              <a:buChar char="◦"/>
            </a:pPr>
            <a:endParaRPr lang="en-US" sz="2400" i="1" dirty="0"/>
          </a:p>
          <a:p>
            <a:pPr lvl="1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Verdana" pitchFamily="32"/>
              <a:buChar char="◦"/>
            </a:pPr>
            <a:endParaRPr lang="en-US" sz="2400" i="1" dirty="0"/>
          </a:p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32063323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Absorption</a:t>
            </a:r>
          </a:p>
          <a:p>
            <a:pPr lvl="2"/>
            <a:r>
              <a:rPr lang="fr-FR" dirty="0"/>
              <a:t>Bonne absorption digestive </a:t>
            </a:r>
          </a:p>
          <a:p>
            <a:r>
              <a:rPr lang="fr-FR" dirty="0"/>
              <a:t>Concentrations tissulaires élevées:</a:t>
            </a:r>
          </a:p>
          <a:p>
            <a:pPr lvl="1"/>
            <a:r>
              <a:rPr lang="fr-FR" dirty="0"/>
              <a:t>Bonnes: tissus (peau++)</a:t>
            </a:r>
          </a:p>
          <a:p>
            <a:pPr lvl="1"/>
            <a:r>
              <a:rPr lang="fr-FR" dirty="0"/>
              <a:t>Médiocre: LCR et urines</a:t>
            </a:r>
          </a:p>
          <a:p>
            <a:r>
              <a:rPr lang="fr-FR" dirty="0"/>
              <a:t>2 molécules bactériostatiques mais association bactéricide</a:t>
            </a:r>
          </a:p>
        </p:txBody>
      </p:sp>
      <p:sp>
        <p:nvSpPr>
          <p:cNvPr id="20485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Pharmacocinétique</a:t>
            </a:r>
          </a:p>
        </p:txBody>
      </p:sp>
    </p:spTree>
    <p:extLst>
      <p:ext uri="{BB962C8B-B14F-4D97-AF65-F5344CB8AC3E}">
        <p14:creationId xmlns:p14="http://schemas.microsoft.com/office/powerpoint/2010/main" val="151736281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756496" y="6887704"/>
            <a:ext cx="209991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sz="1984"/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3444381" y="6887704"/>
            <a:ext cx="3191863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sz="1984"/>
          </a:p>
        </p:txBody>
      </p:sp>
      <p:sp>
        <p:nvSpPr>
          <p:cNvPr id="26631" name="Rectangle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/>
              <a:t>Infections à staphylocoques (surtout  cutanées)</a:t>
            </a:r>
          </a:p>
          <a:p>
            <a:pPr lvl="0"/>
            <a:r>
              <a:rPr lang="fr-FR" dirty="0"/>
              <a:t>Pneumonie communautaire si doute entre pneumocoque et “bactéries atypiques”</a:t>
            </a:r>
          </a:p>
          <a:p>
            <a:pPr lvl="0"/>
            <a:r>
              <a:rPr lang="fr-FR" dirty="0"/>
              <a:t>Exacerbations de bronchite chronique (durée 4j)</a:t>
            </a:r>
          </a:p>
          <a:p>
            <a:pPr lvl="0"/>
            <a:r>
              <a:rPr lang="fr-FR" dirty="0"/>
              <a:t>Allergies béta-lactamines</a:t>
            </a:r>
          </a:p>
          <a:p>
            <a:pPr lvl="2"/>
            <a:r>
              <a:rPr lang="fr-FR" dirty="0"/>
              <a:t>Infections dont l’étiologie peut-être </a:t>
            </a:r>
            <a:r>
              <a:rPr lang="fr-FR" dirty="0" err="1"/>
              <a:t>staphylococique</a:t>
            </a:r>
            <a:r>
              <a:rPr lang="fr-FR" dirty="0"/>
              <a:t> ou </a:t>
            </a:r>
            <a:r>
              <a:rPr lang="fr-FR" dirty="0" err="1"/>
              <a:t>streptococique</a:t>
            </a:r>
            <a:r>
              <a:rPr lang="fr-FR" dirty="0"/>
              <a:t> : </a:t>
            </a:r>
            <a:r>
              <a:rPr lang="fr-FR" dirty="0" err="1"/>
              <a:t>dermohypodermite</a:t>
            </a:r>
            <a:r>
              <a:rPr lang="fr-FR" dirty="0"/>
              <a:t> bactérienne aigue ou impétigo</a:t>
            </a:r>
          </a:p>
          <a:p>
            <a:pPr lvl="2"/>
            <a:r>
              <a:rPr lang="fr-FR" dirty="0"/>
              <a:t>Otites moyennes aigues de l’adulte</a:t>
            </a:r>
          </a:p>
          <a:p>
            <a:pPr lvl="2"/>
            <a:r>
              <a:rPr lang="fr-FR" dirty="0"/>
              <a:t>Infections </a:t>
            </a:r>
            <a:r>
              <a:rPr lang="fr-FR" dirty="0" err="1"/>
              <a:t>stomatologiques</a:t>
            </a:r>
            <a:r>
              <a:rPr lang="fr-FR" dirty="0"/>
              <a:t> </a:t>
            </a:r>
          </a:p>
          <a:p>
            <a:pPr lvl="2"/>
            <a:r>
              <a:rPr lang="fr-FR" dirty="0"/>
              <a:t>Sinusites aigues maxillaires</a:t>
            </a:r>
          </a:p>
        </p:txBody>
      </p:sp>
      <p:sp>
        <p:nvSpPr>
          <p:cNvPr id="26630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Indications: Pristinamycine</a:t>
            </a:r>
          </a:p>
        </p:txBody>
      </p:sp>
    </p:spTree>
    <p:extLst>
      <p:ext uri="{BB962C8B-B14F-4D97-AF65-F5344CB8AC3E}">
        <p14:creationId xmlns:p14="http://schemas.microsoft.com/office/powerpoint/2010/main" val="66279019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 Quelles molécules ont une bonne diffusion urinaire?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69445" lvl="1" indent="-566968">
              <a:buFont typeface="+mj-lt"/>
              <a:buAutoNum type="alphaUcPeriod"/>
            </a:pPr>
            <a:r>
              <a:rPr lang="fr-FR" sz="3000" dirty="0" err="1"/>
              <a:t>Doxycycline</a:t>
            </a:r>
            <a:endParaRPr lang="fr-FR" sz="3000" dirty="0"/>
          </a:p>
          <a:p>
            <a:pPr marL="969445" lvl="1" indent="-566968">
              <a:buFont typeface="+mj-lt"/>
              <a:buAutoNum type="alphaUcPeriod"/>
            </a:pPr>
            <a:r>
              <a:rPr lang="fr-FR" sz="3000" dirty="0" err="1"/>
              <a:t>Furadantine</a:t>
            </a:r>
            <a:endParaRPr lang="fr-FR" sz="3000" dirty="0"/>
          </a:p>
          <a:p>
            <a:pPr marL="969445" lvl="1" indent="-566968">
              <a:buFont typeface="+mj-lt"/>
              <a:buAutoNum type="alphaUcPeriod"/>
            </a:pPr>
            <a:r>
              <a:rPr lang="fr-FR" sz="3000" dirty="0" err="1"/>
              <a:t>Triméthoprime</a:t>
            </a:r>
            <a:endParaRPr lang="fr-FR" sz="3000" dirty="0"/>
          </a:p>
          <a:p>
            <a:pPr marL="969445" lvl="1" indent="-566968">
              <a:buFont typeface="+mj-lt"/>
              <a:buAutoNum type="alphaUcPeriod"/>
            </a:pPr>
            <a:r>
              <a:rPr lang="fr-FR" sz="3000" dirty="0" err="1"/>
              <a:t>Thiophénicol</a:t>
            </a:r>
            <a:endParaRPr lang="fr-FR" sz="3000" dirty="0"/>
          </a:p>
          <a:p>
            <a:pPr marL="969445" lvl="1" indent="-566968">
              <a:buFont typeface="+mj-lt"/>
              <a:buAutoNum type="alphaUcPeriod"/>
            </a:pPr>
            <a:r>
              <a:rPr lang="fr-FR" sz="3000" dirty="0"/>
              <a:t>Colistine</a:t>
            </a:r>
          </a:p>
        </p:txBody>
      </p:sp>
    </p:spTree>
    <p:extLst>
      <p:ext uri="{BB962C8B-B14F-4D97-AF65-F5344CB8AC3E}">
        <p14:creationId xmlns:p14="http://schemas.microsoft.com/office/powerpoint/2010/main" val="209557389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Troubles </a:t>
            </a:r>
            <a:r>
              <a:rPr lang="en-GB" dirty="0" err="1"/>
              <a:t>digestifs</a:t>
            </a:r>
            <a:r>
              <a:rPr lang="en-GB" dirty="0"/>
              <a:t> +++</a:t>
            </a:r>
          </a:p>
          <a:p>
            <a:pPr lvl="2"/>
            <a:r>
              <a:rPr lang="en-US" altLang="fr-FR" dirty="0" err="1"/>
              <a:t>Epigastralgies</a:t>
            </a:r>
            <a:r>
              <a:rPr lang="en-US" altLang="fr-FR" dirty="0"/>
              <a:t>, </a:t>
            </a:r>
            <a:r>
              <a:rPr lang="en-US" altLang="fr-FR" dirty="0" err="1"/>
              <a:t>nausées</a:t>
            </a:r>
            <a:r>
              <a:rPr lang="en-US" altLang="fr-FR" dirty="0"/>
              <a:t>, </a:t>
            </a:r>
            <a:r>
              <a:rPr lang="en-US" altLang="fr-FR" dirty="0" err="1"/>
              <a:t>vomissements</a:t>
            </a:r>
            <a:endParaRPr lang="en-US" altLang="fr-FR" dirty="0"/>
          </a:p>
          <a:p>
            <a:pPr lvl="2"/>
            <a:r>
              <a:rPr lang="en-US" altLang="fr-FR" dirty="0" err="1"/>
              <a:t>Diminués</a:t>
            </a:r>
            <a:r>
              <a:rPr lang="en-US" altLang="fr-FR" dirty="0"/>
              <a:t> </a:t>
            </a:r>
            <a:r>
              <a:rPr lang="en-US" altLang="fr-FR" dirty="0" err="1"/>
              <a:t>en</a:t>
            </a:r>
            <a:r>
              <a:rPr lang="en-US" altLang="fr-FR" dirty="0"/>
              <a:t> </a:t>
            </a:r>
            <a:r>
              <a:rPr lang="en-US" altLang="fr-FR" dirty="0" err="1"/>
              <a:t>cas</a:t>
            </a:r>
            <a:r>
              <a:rPr lang="en-US" altLang="fr-FR" dirty="0"/>
              <a:t> de </a:t>
            </a:r>
            <a:r>
              <a:rPr lang="en-US" altLang="fr-FR" dirty="0" err="1"/>
              <a:t>prise</a:t>
            </a:r>
            <a:r>
              <a:rPr lang="en-US" altLang="fr-FR" dirty="0"/>
              <a:t> au </a:t>
            </a:r>
            <a:r>
              <a:rPr lang="en-US" altLang="fr-FR" dirty="0" err="1"/>
              <a:t>cours</a:t>
            </a:r>
            <a:r>
              <a:rPr lang="en-US" altLang="fr-FR" dirty="0"/>
              <a:t> des </a:t>
            </a:r>
            <a:r>
              <a:rPr lang="en-US" altLang="fr-FR" dirty="0" err="1"/>
              <a:t>repas</a:t>
            </a:r>
            <a:endParaRPr lang="fr-FR" altLang="fr-FR" dirty="0"/>
          </a:p>
          <a:p>
            <a:r>
              <a:rPr lang="en-GB" altLang="fr-FR" dirty="0"/>
              <a:t>Allergies </a:t>
            </a:r>
            <a:r>
              <a:rPr lang="en-GB" altLang="fr-FR" dirty="0" err="1"/>
              <a:t>cutanées</a:t>
            </a:r>
            <a:endParaRPr lang="en-GB" altLang="fr-FR" dirty="0"/>
          </a:p>
          <a:p>
            <a:r>
              <a:rPr lang="en-US" dirty="0"/>
              <a:t>Interactions </a:t>
            </a:r>
            <a:r>
              <a:rPr lang="en-US" dirty="0" err="1"/>
              <a:t>médicamenteuses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Ciclosporine</a:t>
            </a:r>
            <a:r>
              <a:rPr lang="en-US" dirty="0"/>
              <a:t>, colchicine, </a:t>
            </a:r>
            <a:r>
              <a:rPr lang="en-US" dirty="0" err="1"/>
              <a:t>avk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Contre</a:t>
            </a:r>
            <a:r>
              <a:rPr lang="en-US" dirty="0"/>
              <a:t>-indications:</a:t>
            </a:r>
          </a:p>
          <a:p>
            <a:pPr lvl="1"/>
            <a:r>
              <a:rPr lang="en-US" dirty="0" err="1"/>
              <a:t>Hyersensiblité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intolérance</a:t>
            </a:r>
            <a:r>
              <a:rPr lang="en-US" dirty="0"/>
              <a:t> au gluten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fr-FR" altLang="fr-FR" dirty="0"/>
          </a:p>
        </p:txBody>
      </p:sp>
      <p:sp>
        <p:nvSpPr>
          <p:cNvPr id="2253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Effets indésirables </a:t>
            </a:r>
          </a:p>
        </p:txBody>
      </p:sp>
    </p:spTree>
    <p:extLst>
      <p:ext uri="{BB962C8B-B14F-4D97-AF65-F5344CB8AC3E}">
        <p14:creationId xmlns:p14="http://schemas.microsoft.com/office/powerpoint/2010/main" val="21986824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Macrolides</a:t>
            </a:r>
          </a:p>
          <a:p>
            <a:pPr lvl="1"/>
            <a:r>
              <a:rPr lang="en-US" altLang="fr-FR" dirty="0" err="1"/>
              <a:t>Intérêt</a:t>
            </a:r>
            <a:r>
              <a:rPr lang="en-US" altLang="fr-FR" dirty="0"/>
              <a:t> </a:t>
            </a:r>
            <a:r>
              <a:rPr lang="en-US" altLang="fr-FR" dirty="0" err="1"/>
              <a:t>dans</a:t>
            </a:r>
            <a:r>
              <a:rPr lang="en-US" altLang="fr-FR" dirty="0"/>
              <a:t> les infections à </a:t>
            </a:r>
            <a:r>
              <a:rPr lang="en-US" altLang="fr-FR" dirty="0" err="1"/>
              <a:t>bactéries</a:t>
            </a:r>
            <a:r>
              <a:rPr lang="en-US" altLang="fr-FR" dirty="0"/>
              <a:t> intra-</a:t>
            </a:r>
            <a:r>
              <a:rPr lang="en-US" altLang="fr-FR" dirty="0" err="1"/>
              <a:t>cellulaires</a:t>
            </a:r>
            <a:endParaRPr lang="en-US" altLang="fr-FR" dirty="0"/>
          </a:p>
          <a:p>
            <a:r>
              <a:rPr lang="en-GB" altLang="fr-FR" dirty="0" err="1"/>
              <a:t>Clindamycine</a:t>
            </a:r>
            <a:r>
              <a:rPr lang="en-GB" altLang="fr-FR" dirty="0"/>
              <a:t> et </a:t>
            </a:r>
            <a:r>
              <a:rPr lang="en-GB" altLang="fr-FR" dirty="0" err="1"/>
              <a:t>Pristinamycine</a:t>
            </a:r>
            <a:endParaRPr lang="en-GB" altLang="fr-FR" dirty="0"/>
          </a:p>
          <a:p>
            <a:pPr lvl="1"/>
            <a:r>
              <a:rPr lang="en-GB" altLang="fr-FR" dirty="0" err="1"/>
              <a:t>Molécules</a:t>
            </a:r>
            <a:r>
              <a:rPr lang="en-GB" altLang="fr-FR" dirty="0"/>
              <a:t> </a:t>
            </a:r>
            <a:r>
              <a:rPr lang="en-GB" altLang="fr-FR" dirty="0" err="1"/>
              <a:t>essentielles</a:t>
            </a:r>
            <a:r>
              <a:rPr lang="en-GB" altLang="fr-FR" dirty="0"/>
              <a:t> pour le </a:t>
            </a:r>
            <a:r>
              <a:rPr lang="en-GB" altLang="fr-FR" dirty="0" err="1"/>
              <a:t>traitement</a:t>
            </a:r>
            <a:r>
              <a:rPr lang="en-GB" altLang="fr-FR" dirty="0"/>
              <a:t> des infections </a:t>
            </a:r>
            <a:r>
              <a:rPr lang="en-GB" altLang="fr-FR" dirty="0" err="1"/>
              <a:t>cutanées</a:t>
            </a:r>
            <a:r>
              <a:rPr lang="en-GB" altLang="fr-FR" dirty="0"/>
              <a:t> à </a:t>
            </a:r>
            <a:r>
              <a:rPr lang="en-GB" altLang="fr-FR" dirty="0" err="1"/>
              <a:t>Staphylocoque</a:t>
            </a:r>
            <a:endParaRPr lang="en-GB" altLang="fr-FR" dirty="0"/>
          </a:p>
          <a:p>
            <a:pPr lvl="1"/>
            <a:r>
              <a:rPr lang="en-GB" altLang="fr-FR" dirty="0"/>
              <a:t>Action </a:t>
            </a:r>
            <a:r>
              <a:rPr lang="en-GB" altLang="fr-FR" dirty="0" err="1"/>
              <a:t>antitoxinique</a:t>
            </a:r>
            <a:r>
              <a:rPr lang="en-GB" altLang="fr-FR" dirty="0"/>
              <a:t> de la </a:t>
            </a:r>
            <a:r>
              <a:rPr lang="en-GB" altLang="fr-FR" dirty="0" err="1"/>
              <a:t>clindamycine</a:t>
            </a:r>
            <a:endParaRPr lang="en-GB" altLang="fr-FR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fr-FR" altLang="fr-FR" dirty="0"/>
          </a:p>
        </p:txBody>
      </p:sp>
      <p:sp>
        <p:nvSpPr>
          <p:cNvPr id="2253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POINTS CLES </a:t>
            </a:r>
          </a:p>
        </p:txBody>
      </p:sp>
    </p:spTree>
    <p:extLst>
      <p:ext uri="{BB962C8B-B14F-4D97-AF65-F5344CB8AC3E}">
        <p14:creationId xmlns:p14="http://schemas.microsoft.com/office/powerpoint/2010/main" val="135990973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496" y="2503382"/>
            <a:ext cx="8567632" cy="254264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100" b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  <a:t>Macrolides</a:t>
            </a:r>
            <a:br>
              <a:rPr lang="fr-FR" sz="3100" b="0">
                <a:solidFill>
                  <a:srgbClr val="000000"/>
                </a:solidFill>
                <a:latin typeface="Calibri" pitchFamily="34"/>
              </a:rPr>
            </a:br>
            <a:r>
              <a:rPr lang="fr-FR" sz="3100" b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  <a:t>Cyclines</a:t>
            </a:r>
            <a:br>
              <a:rPr lang="fr-FR" sz="3100" b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</a:br>
            <a:r>
              <a:rPr lang="fr-FR" sz="3100" b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  <a:t>Polypeptides</a:t>
            </a:r>
            <a:br>
              <a:rPr lang="fr-FR" sz="3100" b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</a:br>
            <a:r>
              <a:rPr lang="fr-FR" sz="3100" b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  <a:t>Association de Sulfamides</a:t>
            </a:r>
            <a:br>
              <a:rPr lang="fr-FR" sz="3100" b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</a:br>
            <a:r>
              <a:rPr lang="fr-FR" sz="3100" b="0" err="1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  <a:t>Imidazolés</a:t>
            </a:r>
            <a:br>
              <a:rPr lang="fr-FR" sz="3100" b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</a:br>
            <a:r>
              <a:rPr lang="fr-FR" sz="3100" b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  <a:t>Furanes</a:t>
            </a:r>
            <a:br>
              <a:rPr lang="fr-FR" sz="3100" b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</a:br>
            <a:r>
              <a:rPr lang="fr-FR" sz="3100" b="0" err="1">
                <a:latin typeface="Calibri" pitchFamily="34"/>
              </a:rPr>
              <a:t>Fidaxomycine</a:t>
            </a:r>
            <a:br>
              <a:rPr lang="fr-FR" sz="400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</a:br>
            <a:endParaRPr lang="fr-FR" sz="3307" b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20421" y="5288273"/>
            <a:ext cx="6171985" cy="13136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984">
                <a:solidFill>
                  <a:prstClr val="black"/>
                </a:solidFill>
                <a:latin typeface="Calibri" panose="020F0502020204030204" pitchFamily="34" charset="0"/>
              </a:rPr>
              <a:t>Mode d’action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984">
                <a:solidFill>
                  <a:prstClr val="black"/>
                </a:solidFill>
                <a:latin typeface="Calibri" panose="020F0502020204030204" pitchFamily="34" charset="0"/>
              </a:rPr>
              <a:t>Spectre </a:t>
            </a:r>
            <a:r>
              <a:rPr lang="fr-FR" sz="1984" err="1">
                <a:solidFill>
                  <a:prstClr val="black"/>
                </a:solidFill>
                <a:latin typeface="Calibri" panose="020F0502020204030204" pitchFamily="34" charset="0"/>
              </a:rPr>
              <a:t>anti-bactérien</a:t>
            </a:r>
            <a:r>
              <a:rPr lang="fr-FR" sz="1984">
                <a:solidFill>
                  <a:prstClr val="black"/>
                </a:solidFill>
                <a:latin typeface="Calibri" panose="020F0502020204030204" pitchFamily="34" charset="0"/>
              </a:rPr>
              <a:t> utile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984">
                <a:solidFill>
                  <a:prstClr val="black"/>
                </a:solidFill>
                <a:latin typeface="Calibri" panose="020F0502020204030204" pitchFamily="34" charset="0"/>
              </a:rPr>
              <a:t>Eléments de pharmacocinétique/pharmacodynamie Principales indications.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33953" y="294468"/>
            <a:ext cx="537791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b="1">
                <a:latin typeface="Calibri" charset="0"/>
                <a:ea typeface="Calibri" charset="0"/>
                <a:cs typeface="Calibri" charset="0"/>
              </a:rPr>
              <a:t>Menu </a:t>
            </a:r>
          </a:p>
        </p:txBody>
      </p:sp>
    </p:spTree>
    <p:extLst>
      <p:ext uri="{BB962C8B-B14F-4D97-AF65-F5344CB8AC3E}">
        <p14:creationId xmlns:p14="http://schemas.microsoft.com/office/powerpoint/2010/main" val="26545942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496" y="2123268"/>
            <a:ext cx="8567632" cy="319265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307" b="0"/>
              <a:t>1. Antibiotique à spectre antimicrobien large</a:t>
            </a:r>
            <a:br>
              <a:rPr lang="fr-FR" sz="3307">
                <a:solidFill>
                  <a:srgbClr val="00B050"/>
                </a:solidFill>
              </a:rPr>
            </a:br>
            <a:r>
              <a:rPr lang="fr-FR" sz="3307" b="0"/>
              <a:t>2. Antibiotique bactéricide sur Clostridium difficile</a:t>
            </a:r>
            <a:br>
              <a:rPr lang="fr-FR" sz="3307">
                <a:solidFill>
                  <a:srgbClr val="00B050"/>
                </a:solidFill>
              </a:rPr>
            </a:br>
            <a:r>
              <a:rPr lang="fr-FR" sz="3307" b="0"/>
              <a:t>3. Antibiotique de la classe des </a:t>
            </a:r>
            <a:r>
              <a:rPr lang="fr-FR" sz="3307" b="0" err="1"/>
              <a:t>glycopeptides</a:t>
            </a:r>
            <a:br>
              <a:rPr lang="fr-FR" sz="3307" b="0"/>
            </a:br>
            <a:r>
              <a:rPr lang="fr-FR" sz="3307" b="0"/>
              <a:t>4. Bonne biodisponibilité</a:t>
            </a:r>
            <a:br>
              <a:rPr lang="fr-FR" sz="3307" b="0"/>
            </a:br>
            <a:r>
              <a:rPr lang="fr-FR" sz="3307" b="0"/>
              <a:t>5. Nombreuses interactions médicamenteuses</a:t>
            </a:r>
            <a:br>
              <a:rPr lang="fr-FR" sz="3307" b="0"/>
            </a:br>
            <a:endParaRPr lang="fr-FR" sz="3307" b="0"/>
          </a:p>
        </p:txBody>
      </p:sp>
      <p:sp>
        <p:nvSpPr>
          <p:cNvPr id="3" name="ZoneTexte 2"/>
          <p:cNvSpPr txBox="1"/>
          <p:nvPr/>
        </p:nvSpPr>
        <p:spPr>
          <a:xfrm>
            <a:off x="433953" y="294468"/>
            <a:ext cx="9020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Calibri" charset="0"/>
                <a:ea typeface="Calibri" charset="0"/>
                <a:cs typeface="Calibri" charset="0"/>
              </a:rPr>
              <a:t>Q1: Pour la </a:t>
            </a:r>
            <a:r>
              <a:rPr lang="fr-FR" sz="2800" b="1" dirty="0" err="1">
                <a:latin typeface="Calibri" charset="0"/>
                <a:ea typeface="Calibri" charset="0"/>
                <a:cs typeface="Calibri" charset="0"/>
              </a:rPr>
              <a:t>fidaxomycine</a:t>
            </a:r>
            <a:r>
              <a:rPr lang="fr-FR" sz="2800" b="1" dirty="0">
                <a:latin typeface="Calibri" charset="0"/>
                <a:ea typeface="Calibri" charset="0"/>
                <a:cs typeface="Calibri" charset="0"/>
              </a:rPr>
              <a:t>, quelle(s) caractéristique(s) est/sont vraies ? </a:t>
            </a:r>
          </a:p>
        </p:txBody>
      </p:sp>
    </p:spTree>
    <p:extLst>
      <p:ext uri="{BB962C8B-B14F-4D97-AF65-F5344CB8AC3E}">
        <p14:creationId xmlns:p14="http://schemas.microsoft.com/office/powerpoint/2010/main" val="9560053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496" y="2123268"/>
            <a:ext cx="8567632" cy="319265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307" b="0"/>
              <a:t>1. Antibiotique à spectre antimicrobien large</a:t>
            </a:r>
            <a:br>
              <a:rPr lang="fr-FR" sz="3307">
                <a:solidFill>
                  <a:srgbClr val="00B050"/>
                </a:solidFill>
              </a:rPr>
            </a:br>
            <a:r>
              <a:rPr lang="fr-FR" sz="3307" b="0"/>
              <a:t>2. </a:t>
            </a:r>
            <a:r>
              <a:rPr lang="fr-FR" sz="3307">
                <a:solidFill>
                  <a:srgbClr val="00B050"/>
                </a:solidFill>
              </a:rPr>
              <a:t>Antibiotique bactéricide sur Clostridium difficile</a:t>
            </a:r>
            <a:br>
              <a:rPr lang="fr-FR" sz="3307">
                <a:solidFill>
                  <a:srgbClr val="00B050"/>
                </a:solidFill>
              </a:rPr>
            </a:br>
            <a:r>
              <a:rPr lang="fr-FR" sz="3307" b="0"/>
              <a:t>3. Antibiotique de la classe des </a:t>
            </a:r>
            <a:r>
              <a:rPr lang="fr-FR" sz="3307" b="0" err="1"/>
              <a:t>glycopeptides</a:t>
            </a:r>
            <a:br>
              <a:rPr lang="fr-FR" sz="3307" b="0"/>
            </a:br>
            <a:r>
              <a:rPr lang="fr-FR" sz="3307" b="0"/>
              <a:t>4. Bonne biodisponibilité</a:t>
            </a:r>
            <a:br>
              <a:rPr lang="fr-FR" sz="3307" b="0"/>
            </a:br>
            <a:r>
              <a:rPr lang="fr-FR" sz="3307" b="0"/>
              <a:t>5. Nombreuses interactions médicamenteuses</a:t>
            </a:r>
            <a:br>
              <a:rPr lang="fr-FR" sz="3307" b="0"/>
            </a:br>
            <a:endParaRPr lang="fr-FR" sz="3307" b="0"/>
          </a:p>
        </p:txBody>
      </p:sp>
      <p:sp>
        <p:nvSpPr>
          <p:cNvPr id="3" name="ZoneTexte 2"/>
          <p:cNvSpPr txBox="1"/>
          <p:nvPr/>
        </p:nvSpPr>
        <p:spPr>
          <a:xfrm>
            <a:off x="433953" y="294468"/>
            <a:ext cx="9020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>
                <a:latin typeface="Calibri" charset="0"/>
                <a:ea typeface="Calibri" charset="0"/>
                <a:cs typeface="Calibri" charset="0"/>
              </a:rPr>
              <a:t>Q1: Pour la </a:t>
            </a:r>
            <a:r>
              <a:rPr lang="fr-FR" sz="2800" b="1" err="1">
                <a:latin typeface="Calibri" charset="0"/>
                <a:ea typeface="Calibri" charset="0"/>
                <a:cs typeface="Calibri" charset="0"/>
              </a:rPr>
              <a:t>fidaxomycine</a:t>
            </a:r>
            <a:r>
              <a:rPr lang="fr-FR" sz="2800" b="1">
                <a:latin typeface="Calibri" charset="0"/>
                <a:ea typeface="Calibri" charset="0"/>
                <a:cs typeface="Calibri" charset="0"/>
              </a:rPr>
              <a:t>, quel(</a:t>
            </a:r>
            <a:r>
              <a:rPr lang="fr-FR" sz="2800" b="1" err="1">
                <a:latin typeface="Calibri" charset="0"/>
                <a:ea typeface="Calibri" charset="0"/>
                <a:cs typeface="Calibri" charset="0"/>
              </a:rPr>
              <a:t>lles</a:t>
            </a:r>
            <a:r>
              <a:rPr lang="fr-FR" sz="2800" b="1">
                <a:latin typeface="Calibri" charset="0"/>
                <a:ea typeface="Calibri" charset="0"/>
                <a:cs typeface="Calibri" charset="0"/>
              </a:rPr>
              <a:t>) caractéristiques est/sont vraies ? </a:t>
            </a:r>
          </a:p>
        </p:txBody>
      </p:sp>
    </p:spTree>
    <p:extLst>
      <p:ext uri="{BB962C8B-B14F-4D97-AF65-F5344CB8AC3E}">
        <p14:creationId xmlns:p14="http://schemas.microsoft.com/office/powerpoint/2010/main" val="201306749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Dificlir</a:t>
            </a:r>
            <a:endParaRPr lang="en-US" dirty="0"/>
          </a:p>
          <a:p>
            <a:pPr lvl="2"/>
            <a:r>
              <a:rPr lang="en-US" dirty="0" err="1"/>
              <a:t>Antibactérien</a:t>
            </a:r>
            <a:r>
              <a:rPr lang="en-US" dirty="0"/>
              <a:t> </a:t>
            </a:r>
            <a:r>
              <a:rPr lang="en-US" dirty="0" err="1"/>
              <a:t>macrocyclique</a:t>
            </a:r>
            <a:endParaRPr lang="en-US" dirty="0"/>
          </a:p>
          <a:p>
            <a:pPr lvl="2"/>
            <a:r>
              <a:rPr lang="en-US" dirty="0" err="1"/>
              <a:t>Seul</a:t>
            </a:r>
            <a:r>
              <a:rPr lang="en-US" dirty="0"/>
              <a:t> </a:t>
            </a:r>
            <a:r>
              <a:rPr lang="en-US" dirty="0" err="1"/>
              <a:t>représentant</a:t>
            </a:r>
            <a:r>
              <a:rPr lang="en-US" dirty="0"/>
              <a:t> de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classe</a:t>
            </a:r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 err="1"/>
              <a:t>Mécanisme</a:t>
            </a:r>
            <a:r>
              <a:rPr lang="en-US" dirty="0"/>
              <a:t> </a:t>
            </a:r>
            <a:r>
              <a:rPr lang="en-US" dirty="0" err="1"/>
              <a:t>d’action</a:t>
            </a:r>
            <a:endParaRPr lang="en-US" dirty="0"/>
          </a:p>
          <a:p>
            <a:pPr lvl="2"/>
            <a:r>
              <a:rPr lang="en-US" dirty="0"/>
              <a:t>Inhibition de </a:t>
            </a:r>
            <a:r>
              <a:rPr lang="en-US" dirty="0" err="1"/>
              <a:t>l’ARN</a:t>
            </a:r>
            <a:r>
              <a:rPr lang="en-US" dirty="0"/>
              <a:t> </a:t>
            </a:r>
            <a:r>
              <a:rPr lang="en-US" dirty="0" err="1"/>
              <a:t>polymérase</a:t>
            </a:r>
            <a:r>
              <a:rPr lang="en-US" dirty="0"/>
              <a:t> </a:t>
            </a:r>
            <a:r>
              <a:rPr lang="en-US" dirty="0" err="1"/>
              <a:t>bactérienne</a:t>
            </a:r>
            <a:endParaRPr lang="en-US" dirty="0"/>
          </a:p>
          <a:p>
            <a:pPr lvl="2"/>
            <a:r>
              <a:rPr lang="en-US" dirty="0"/>
              <a:t>Inhibition in vitro de la sporulation de Clostridium difficile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Resistances </a:t>
            </a:r>
            <a:r>
              <a:rPr lang="en-US" dirty="0" err="1"/>
              <a:t>acquises</a:t>
            </a:r>
            <a:endParaRPr lang="en-US" dirty="0"/>
          </a:p>
          <a:p>
            <a:pPr lvl="2"/>
            <a:r>
              <a:rPr lang="en-US" dirty="0"/>
              <a:t>Modification </a:t>
            </a:r>
            <a:r>
              <a:rPr lang="en-US" dirty="0" err="1"/>
              <a:t>cible</a:t>
            </a:r>
            <a:r>
              <a:rPr lang="en-US" dirty="0"/>
              <a:t> (mutants </a:t>
            </a:r>
            <a:r>
              <a:rPr lang="en-US" dirty="0" err="1"/>
              <a:t>moindre</a:t>
            </a:r>
            <a:r>
              <a:rPr lang="en-US" dirty="0"/>
              <a:t> </a:t>
            </a:r>
            <a:r>
              <a:rPr lang="en-US" dirty="0" err="1"/>
              <a:t>sensiblité</a:t>
            </a:r>
            <a:r>
              <a:rPr lang="en-US" dirty="0"/>
              <a:t>)</a:t>
            </a:r>
          </a:p>
          <a:p>
            <a:endParaRPr lang="fr-FR" altLang="fr-FR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Fidaxomycine</a:t>
            </a:r>
          </a:p>
        </p:txBody>
      </p:sp>
    </p:spTree>
    <p:extLst>
      <p:ext uri="{BB962C8B-B14F-4D97-AF65-F5344CB8AC3E}">
        <p14:creationId xmlns:p14="http://schemas.microsoft.com/office/powerpoint/2010/main" val="129531809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 Clostridium difficile</a:t>
            </a:r>
          </a:p>
          <a:p>
            <a:pPr lvl="2"/>
            <a:r>
              <a:rPr lang="en-US" dirty="0" err="1"/>
              <a:t>Activité</a:t>
            </a:r>
            <a:r>
              <a:rPr lang="en-US" dirty="0"/>
              <a:t> </a:t>
            </a:r>
            <a:r>
              <a:rPr lang="en-US" dirty="0" err="1"/>
              <a:t>bactéricide</a:t>
            </a:r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err="1"/>
              <a:t>Activité</a:t>
            </a:r>
            <a:r>
              <a:rPr lang="en-US" dirty="0"/>
              <a:t> </a:t>
            </a:r>
            <a:r>
              <a:rPr lang="en-US" dirty="0" err="1"/>
              <a:t>antibactérienne</a:t>
            </a:r>
            <a:r>
              <a:rPr lang="en-US" dirty="0"/>
              <a:t>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limitée</a:t>
            </a:r>
            <a:r>
              <a:rPr lang="en-US" dirty="0"/>
              <a:t> sur les </a:t>
            </a:r>
            <a:r>
              <a:rPr lang="en-US" dirty="0" err="1"/>
              <a:t>autres</a:t>
            </a:r>
            <a:r>
              <a:rPr lang="en-US" dirty="0"/>
              <a:t> </a:t>
            </a:r>
            <a:r>
              <a:rPr lang="en-US" dirty="0" err="1"/>
              <a:t>anaérobies</a:t>
            </a:r>
            <a:endParaRPr lang="en-US" dirty="0"/>
          </a:p>
          <a:p>
            <a:pPr lvl="1"/>
            <a:r>
              <a:rPr lang="en-US" dirty="0"/>
              <a:t>Flore </a:t>
            </a:r>
            <a:r>
              <a:rPr lang="en-US" dirty="0" err="1"/>
              <a:t>colique</a:t>
            </a:r>
            <a:r>
              <a:rPr lang="en-US" dirty="0"/>
              <a:t> </a:t>
            </a:r>
            <a:r>
              <a:rPr lang="en-US" dirty="0" err="1"/>
              <a:t>peu</a:t>
            </a:r>
            <a:r>
              <a:rPr lang="en-US" dirty="0"/>
              <a:t> </a:t>
            </a:r>
            <a:r>
              <a:rPr lang="en-US" dirty="0" err="1"/>
              <a:t>perturbée</a:t>
            </a:r>
            <a:endParaRPr lang="en-US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Spectre antibactérien ETROIT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1666456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altLang="fr-FR"/>
              <a:t>Indications</a:t>
            </a:r>
          </a:p>
        </p:txBody>
      </p:sp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Wingdings 3" pitchFamily="16"/>
              <a:buChar char=""/>
            </a:pPr>
            <a:r>
              <a:rPr lang="en-US" sz="2600" b="1" dirty="0"/>
              <a:t>Indications</a:t>
            </a:r>
            <a:r>
              <a:rPr lang="en-US" sz="2600" dirty="0"/>
              <a:t> : 1er </a:t>
            </a:r>
            <a:r>
              <a:rPr lang="en-US" sz="2600" dirty="0" err="1"/>
              <a:t>choix</a:t>
            </a:r>
            <a:endParaRPr lang="en-US" sz="2600" dirty="0"/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en-US" sz="2200" b="1" dirty="0"/>
              <a:t>1er </a:t>
            </a:r>
            <a:r>
              <a:rPr lang="en-US" sz="2200" b="1" dirty="0" err="1"/>
              <a:t>épisode</a:t>
            </a:r>
            <a:r>
              <a:rPr lang="en-US" sz="2200" b="1" dirty="0"/>
              <a:t> </a:t>
            </a:r>
            <a:r>
              <a:rPr lang="en-US" sz="2200" dirty="0"/>
              <a:t>(alternative </a:t>
            </a:r>
            <a:r>
              <a:rPr lang="en-US" sz="2200" dirty="0" err="1"/>
              <a:t>vancomycine</a:t>
            </a:r>
            <a:r>
              <a:rPr lang="en-US" sz="2200" dirty="0"/>
              <a:t>)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en-US" sz="2200" dirty="0"/>
              <a:t>1er </a:t>
            </a:r>
            <a:r>
              <a:rPr lang="en-US" sz="2200" dirty="0" err="1"/>
              <a:t>récurrence</a:t>
            </a:r>
            <a:r>
              <a:rPr lang="en-US" sz="2200" dirty="0"/>
              <a:t> (</a:t>
            </a:r>
            <a:r>
              <a:rPr lang="en-US" sz="2200" dirty="0" err="1"/>
              <a:t>si</a:t>
            </a:r>
            <a:r>
              <a:rPr lang="en-US" sz="2200" dirty="0"/>
              <a:t> </a:t>
            </a:r>
            <a:r>
              <a:rPr lang="en-US" sz="2200" dirty="0" err="1"/>
              <a:t>vancomycine</a:t>
            </a:r>
            <a:r>
              <a:rPr lang="en-US" sz="2200" dirty="0"/>
              <a:t> </a:t>
            </a:r>
            <a:r>
              <a:rPr lang="en-US" sz="2200" dirty="0" err="1"/>
              <a:t>initiale</a:t>
            </a:r>
            <a:r>
              <a:rPr lang="en-US" sz="2200" dirty="0"/>
              <a:t>)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en-US" sz="2200" dirty="0"/>
              <a:t>FDR de </a:t>
            </a:r>
            <a:r>
              <a:rPr lang="en-US" sz="2200" dirty="0" err="1"/>
              <a:t>gravité</a:t>
            </a:r>
            <a:r>
              <a:rPr lang="en-US" sz="2200" dirty="0"/>
              <a:t> et de recurrence (</a:t>
            </a:r>
            <a:r>
              <a:rPr lang="en-US" sz="2200" dirty="0" err="1"/>
              <a:t>âge</a:t>
            </a:r>
            <a:r>
              <a:rPr lang="en-US" sz="2200" dirty="0"/>
              <a:t> &gt; 65 </a:t>
            </a:r>
            <a:r>
              <a:rPr lang="en-US" sz="2200" dirty="0" err="1"/>
              <a:t>ans</a:t>
            </a:r>
            <a:r>
              <a:rPr lang="en-US" sz="2200" dirty="0"/>
              <a:t>, ATCD ICD, ICD </a:t>
            </a:r>
            <a:r>
              <a:rPr lang="en-US" sz="2200" dirty="0" err="1"/>
              <a:t>liée</a:t>
            </a:r>
            <a:r>
              <a:rPr lang="en-US" sz="2200" dirty="0"/>
              <a:t> aux </a:t>
            </a:r>
            <a:r>
              <a:rPr lang="en-US" sz="2200" dirty="0" err="1"/>
              <a:t>soins</a:t>
            </a:r>
            <a:r>
              <a:rPr lang="en-US" sz="2200" dirty="0"/>
              <a:t> </a:t>
            </a:r>
            <a:r>
              <a:rPr lang="en-US" sz="2200" dirty="0" err="1"/>
              <a:t>ou</a:t>
            </a:r>
            <a:r>
              <a:rPr lang="en-US" sz="2200" dirty="0"/>
              <a:t> hospitalization dans les 3 </a:t>
            </a:r>
            <a:r>
              <a:rPr lang="en-US" sz="2200" dirty="0" err="1"/>
              <a:t>mois</a:t>
            </a:r>
            <a:r>
              <a:rPr lang="en-US" sz="2200" dirty="0"/>
              <a:t>, </a:t>
            </a:r>
            <a:r>
              <a:rPr lang="en-US" sz="2200" dirty="0" err="1"/>
              <a:t>antibiothérapie</a:t>
            </a:r>
            <a:r>
              <a:rPr lang="en-US" sz="2200" dirty="0"/>
              <a:t> </a:t>
            </a:r>
            <a:r>
              <a:rPr lang="en-US" sz="2200" dirty="0" err="1"/>
              <a:t>associée</a:t>
            </a:r>
            <a:r>
              <a:rPr lang="en-US" sz="2200" dirty="0"/>
              <a:t>, IPP): </a:t>
            </a:r>
            <a:r>
              <a:rPr lang="en-US" sz="2200" u="sng" dirty="0" err="1"/>
              <a:t>schéma</a:t>
            </a:r>
            <a:r>
              <a:rPr lang="en-US" sz="2200" u="sng" dirty="0"/>
              <a:t> </a:t>
            </a:r>
            <a:r>
              <a:rPr lang="en-US" sz="2200" u="sng" dirty="0" err="1"/>
              <a:t>pulsé</a:t>
            </a:r>
            <a:endParaRPr lang="en-US" sz="2200" u="sng" dirty="0"/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en-US" sz="2200" dirty="0" err="1"/>
              <a:t>Formes</a:t>
            </a:r>
            <a:r>
              <a:rPr lang="en-US" sz="2200" dirty="0"/>
              <a:t> graves (</a:t>
            </a:r>
            <a:r>
              <a:rPr lang="en-US" sz="2200" dirty="0" err="1"/>
              <a:t>discuter</a:t>
            </a:r>
            <a:r>
              <a:rPr lang="en-US" sz="2200" dirty="0"/>
              <a:t> association tigecycline)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Wingdings 3" pitchFamily="16"/>
              <a:buChar char=""/>
            </a:pPr>
            <a:endParaRPr lang="en-US" sz="2200" dirty="0"/>
          </a:p>
          <a:p>
            <a:pPr lv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Wingdings 3" pitchFamily="16"/>
              <a:buChar char=""/>
            </a:pPr>
            <a:r>
              <a:rPr lang="en-US" sz="2600" b="1" dirty="0" err="1"/>
              <a:t>Limites</a:t>
            </a:r>
            <a:r>
              <a:rPr lang="en-US" sz="2600" b="1" dirty="0"/>
              <a:t> </a:t>
            </a:r>
            <a:r>
              <a:rPr lang="en-US" sz="2600" dirty="0"/>
              <a:t>:</a:t>
            </a:r>
            <a:r>
              <a:rPr lang="en-US" sz="2200" dirty="0"/>
              <a:t> 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en-US" sz="2200" dirty="0"/>
              <a:t>Per </a:t>
            </a:r>
            <a:r>
              <a:rPr lang="en-US" sz="2200" dirty="0" err="1"/>
              <a:t>os</a:t>
            </a:r>
            <a:r>
              <a:rPr lang="en-US" sz="2200" dirty="0"/>
              <a:t> </a:t>
            </a:r>
            <a:r>
              <a:rPr lang="en-US" sz="2200" dirty="0" err="1"/>
              <a:t>uniquement</a:t>
            </a:r>
            <a:endParaRPr lang="en-US" sz="2200" dirty="0"/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en-US" sz="2200" dirty="0" err="1"/>
              <a:t>Cout</a:t>
            </a:r>
            <a:r>
              <a:rPr lang="en-US" sz="2200" dirty="0"/>
              <a:t> </a:t>
            </a:r>
            <a:r>
              <a:rPr lang="en-US" sz="2200" dirty="0" err="1"/>
              <a:t>élevé</a:t>
            </a:r>
            <a:endParaRPr lang="en-US" sz="2200" dirty="0"/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en-US" sz="2200" dirty="0" err="1"/>
              <a:t>Préscription</a:t>
            </a:r>
            <a:r>
              <a:rPr lang="en-US" sz="2200" dirty="0"/>
              <a:t> </a:t>
            </a:r>
            <a:r>
              <a:rPr lang="en-US" sz="2200" dirty="0" err="1"/>
              <a:t>uniquement</a:t>
            </a:r>
            <a:r>
              <a:rPr lang="en-US" sz="2200" dirty="0"/>
              <a:t> </a:t>
            </a:r>
            <a:r>
              <a:rPr lang="en-US" sz="2200" dirty="0" err="1"/>
              <a:t>hospitalière</a:t>
            </a:r>
            <a:r>
              <a:rPr lang="en-US" sz="2200" dirty="0"/>
              <a:t> (début </a:t>
            </a:r>
            <a:r>
              <a:rPr lang="en-US" sz="2200" dirty="0" err="1"/>
              <a:t>traitement</a:t>
            </a:r>
            <a:r>
              <a:rPr lang="en-US" sz="2200" dirty="0"/>
              <a:t>): </a:t>
            </a:r>
            <a:r>
              <a:rPr lang="en-US" sz="2200" b="1" dirty="0" err="1"/>
              <a:t>bientôt</a:t>
            </a:r>
            <a:r>
              <a:rPr lang="en-US" sz="2200" b="1" dirty="0"/>
              <a:t> disponible </a:t>
            </a:r>
            <a:r>
              <a:rPr lang="en-US" sz="2200" b="1" dirty="0" err="1"/>
              <a:t>en</a:t>
            </a:r>
            <a:r>
              <a:rPr lang="en-US" sz="2200" b="1" dirty="0"/>
              <a:t> </a:t>
            </a:r>
            <a:r>
              <a:rPr lang="en-US" sz="2200" b="1" dirty="0" err="1"/>
              <a:t>ville</a:t>
            </a:r>
            <a:endParaRPr lang="en-US" sz="2200" b="1" dirty="0"/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endParaRPr lang="en-US" sz="1759" dirty="0"/>
          </a:p>
          <a:p>
            <a:pPr lv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Font typeface="Wingdings 3" pitchFamily="16"/>
              <a:buChar char=""/>
            </a:pPr>
            <a:endParaRPr lang="en-US" sz="2200" dirty="0"/>
          </a:p>
          <a:p>
            <a:pPr lvl="1">
              <a:spcBef>
                <a:spcPts val="400"/>
              </a:spcBef>
              <a:buClr>
                <a:srgbClr val="2DA2BF"/>
              </a:buClr>
              <a:buSzPct val="68000"/>
              <a:buFont typeface="Courier New" charset="0"/>
              <a:buChar char="o"/>
            </a:pPr>
            <a:endParaRPr lang="en-US" sz="1759" dirty="0"/>
          </a:p>
        </p:txBody>
      </p:sp>
    </p:spTree>
    <p:extLst>
      <p:ext uri="{BB962C8B-B14F-4D97-AF65-F5344CB8AC3E}">
        <p14:creationId xmlns:p14="http://schemas.microsoft.com/office/powerpoint/2010/main" val="411595908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altLang="fr-FR" sz="4000" dirty="0"/>
              <a:t>Indications: </a:t>
            </a:r>
            <a:r>
              <a:rPr lang="fr-FR" altLang="fr-FR" sz="3600" dirty="0"/>
              <a:t>Infections à </a:t>
            </a:r>
            <a:r>
              <a:rPr lang="fr-FR" altLang="fr-FR" sz="3600" i="1" dirty="0"/>
              <a:t>Clostridium difficile</a:t>
            </a:r>
          </a:p>
        </p:txBody>
      </p:sp>
      <p:pic>
        <p:nvPicPr>
          <p:cNvPr id="2" name="Espace réservé du contenu 1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6957"/>
          <a:stretch/>
        </p:blipFill>
        <p:spPr>
          <a:xfrm>
            <a:off x="851487" y="1579079"/>
            <a:ext cx="8737358" cy="419484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398857" y="5904853"/>
            <a:ext cx="4262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                  </a:t>
            </a:r>
            <a:r>
              <a:rPr lang="fr-FR" sz="1400" i="1" dirty="0" err="1"/>
              <a:t>Louie</a:t>
            </a:r>
            <a:r>
              <a:rPr lang="fr-FR" sz="1400" i="1" dirty="0"/>
              <a:t> TJ and al; N </a:t>
            </a:r>
            <a:r>
              <a:rPr lang="fr-FR" sz="1400" i="1" dirty="0" err="1"/>
              <a:t>Engl</a:t>
            </a:r>
            <a:r>
              <a:rPr lang="fr-FR" sz="1400" i="1" dirty="0"/>
              <a:t> J Med.2011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40962" y="5135412"/>
            <a:ext cx="512994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Fidaxomycine</a:t>
            </a:r>
            <a:r>
              <a:rPr lang="fr-FR" dirty="0"/>
              <a:t> &gt; Vancomycine pour prévenir le risque de récidive, même efficacité pour infections non sévères</a:t>
            </a:r>
          </a:p>
        </p:txBody>
      </p:sp>
    </p:spTree>
    <p:extLst>
      <p:ext uri="{BB962C8B-B14F-4D97-AF65-F5344CB8AC3E}">
        <p14:creationId xmlns:p14="http://schemas.microsoft.com/office/powerpoint/2010/main" val="1655388372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Schéma « prolongé-pulsé »: </a:t>
            </a:r>
          </a:p>
          <a:p>
            <a:pPr lvl="1"/>
            <a:r>
              <a:rPr lang="fr-FR" dirty="0"/>
              <a:t>dose standard (200mg X 2/j) pendant 5 jours </a:t>
            </a:r>
          </a:p>
          <a:p>
            <a:pPr lvl="1"/>
            <a:r>
              <a:rPr lang="fr-FR" dirty="0"/>
              <a:t>puis 200mg/j un jour sur deux pendant 20 jours: </a:t>
            </a:r>
          </a:p>
          <a:p>
            <a:pPr lvl="1"/>
            <a:r>
              <a:rPr lang="fr-FR" dirty="0"/>
              <a:t>= même dose mais sur une durée prolongée</a:t>
            </a:r>
          </a:p>
          <a:p>
            <a:r>
              <a:rPr lang="fr-FR" dirty="0"/>
              <a:t>Diminue de manière significative le risque de récidive par rapport à un traitement standard par Vancomycine</a:t>
            </a:r>
          </a:p>
          <a:p>
            <a:pPr lvl="1"/>
            <a:r>
              <a:rPr lang="fr-FR" dirty="0"/>
              <a:t>Etude randomisée, contrôlée, ouverte, menée dans 86 hôpitaux européens</a:t>
            </a:r>
          </a:p>
          <a:p>
            <a:pPr lvl="1"/>
            <a:r>
              <a:rPr lang="fr-FR" dirty="0"/>
              <a:t>Patients &gt; 60ans, infection confirmée à C. difficile</a:t>
            </a:r>
          </a:p>
          <a:p>
            <a:pPr lvl="1"/>
            <a:r>
              <a:rPr lang="fr-FR" dirty="0"/>
              <a:t>362 patients inclus</a:t>
            </a:r>
          </a:p>
          <a:p>
            <a:endParaRPr lang="fr-FR" dirty="0"/>
          </a:p>
        </p:txBody>
      </p:sp>
      <p:sp>
        <p:nvSpPr>
          <p:cNvPr id="20485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err="1"/>
              <a:t>Fidaxomycine</a:t>
            </a:r>
            <a:r>
              <a:rPr lang="fr-FR" altLang="fr-FR" dirty="0"/>
              <a:t> en schéma «prolongé-pulsé»</a:t>
            </a:r>
          </a:p>
        </p:txBody>
      </p:sp>
    </p:spTree>
    <p:extLst>
      <p:ext uri="{BB962C8B-B14F-4D97-AF65-F5344CB8AC3E}">
        <p14:creationId xmlns:p14="http://schemas.microsoft.com/office/powerpoint/2010/main" val="602015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047" y="2348399"/>
            <a:ext cx="8568531" cy="2542641"/>
          </a:xfrm>
        </p:spPr>
        <p:txBody>
          <a:bodyPr/>
          <a:lstStyle/>
          <a:p>
            <a:pPr>
              <a:defRPr/>
            </a:pPr>
            <a:r>
              <a:rPr lang="fr-FR" sz="3300" b="0" dirty="0"/>
              <a:t>Cyclines</a:t>
            </a:r>
            <a:br>
              <a:rPr lang="fr-FR" sz="3300" b="0" dirty="0"/>
            </a:br>
            <a:r>
              <a:rPr lang="fr-FR" sz="3300" b="0" dirty="0">
                <a:solidFill>
                  <a:srgbClr val="969696"/>
                </a:solidFill>
              </a:rPr>
              <a:t>Imidazolés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Sulfamides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Furanes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Phénicolés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Colistine</a:t>
            </a:r>
          </a:p>
        </p:txBody>
      </p:sp>
      <p:sp>
        <p:nvSpPr>
          <p:cNvPr id="3" name="Rectangle 2"/>
          <p:cNvSpPr/>
          <p:nvPr/>
        </p:nvSpPr>
        <p:spPr>
          <a:xfrm>
            <a:off x="2520158" y="5288273"/>
            <a:ext cx="5132500" cy="1209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100794" tIns="50397" rIns="100794" bIns="50397">
            <a:spAutoFit/>
          </a:bodyPr>
          <a:lstStyle/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Mode d’action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Spectre </a:t>
            </a:r>
            <a:r>
              <a:rPr lang="fr-FR" dirty="0" err="1">
                <a:latin typeface="Calibri" panose="020F0502020204030204" pitchFamily="34" charset="0"/>
              </a:rPr>
              <a:t>anti-bactérien</a:t>
            </a:r>
            <a:r>
              <a:rPr lang="fr-FR" dirty="0">
                <a:latin typeface="Calibri" panose="020F0502020204030204" pitchFamily="34" charset="0"/>
              </a:rPr>
              <a:t> utile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Eléments de pharmacocinétique/pharmacodynamie 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Principales indications.</a:t>
            </a:r>
          </a:p>
        </p:txBody>
      </p:sp>
    </p:spTree>
    <p:extLst>
      <p:ext uri="{BB962C8B-B14F-4D97-AF65-F5344CB8AC3E}">
        <p14:creationId xmlns:p14="http://schemas.microsoft.com/office/powerpoint/2010/main" val="405230013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Nouveau: La </a:t>
            </a:r>
            <a:r>
              <a:rPr lang="fr-FR" altLang="fr-FR" dirty="0" err="1"/>
              <a:t>Fidaxomycine</a:t>
            </a:r>
            <a:r>
              <a:rPr lang="fr-FR" altLang="fr-FR" dirty="0"/>
              <a:t> administrée selon un schéma »prolongé-pulsée »</a:t>
            </a:r>
          </a:p>
        </p:txBody>
      </p:sp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9072563" cy="459781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2"/>
              <a:buChar char="Ø"/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800" dirty="0"/>
          </a:p>
          <a:p>
            <a:pPr lvl="1">
              <a:lnSpc>
                <a:spcPct val="90000"/>
              </a:lnSpc>
            </a:pPr>
            <a:endParaRPr lang="fr-FR" altLang="fr-FR" sz="2315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833" y="1670539"/>
            <a:ext cx="6685909" cy="548264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61883" y="2665708"/>
            <a:ext cx="2970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err="1"/>
              <a:t>Guery</a:t>
            </a:r>
            <a:r>
              <a:rPr lang="fr-FR" sz="1400" i="1" dirty="0"/>
              <a:t> B and al; Lancet.2018</a:t>
            </a:r>
          </a:p>
        </p:txBody>
      </p:sp>
    </p:spTree>
    <p:extLst>
      <p:ext uri="{BB962C8B-B14F-4D97-AF65-F5344CB8AC3E}">
        <p14:creationId xmlns:p14="http://schemas.microsoft.com/office/powerpoint/2010/main" val="183704089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Absorption</a:t>
            </a:r>
          </a:p>
          <a:p>
            <a:pPr lvl="2"/>
            <a:r>
              <a:rPr lang="fr-FR"/>
              <a:t>Biodisponibilité très faible</a:t>
            </a:r>
          </a:p>
          <a:p>
            <a:pPr lvl="2"/>
            <a:r>
              <a:rPr lang="fr-FR"/>
              <a:t>&gt; 92%  éliminé dans les selles (fidaxomycine ou métabolite)</a:t>
            </a:r>
          </a:p>
          <a:p>
            <a:r>
              <a:rPr lang="fr-FR"/>
              <a:t>Excrétion digestive</a:t>
            </a:r>
          </a:p>
          <a:p>
            <a:pPr lvl="1"/>
            <a:r>
              <a:rPr lang="fr-FR"/>
              <a:t>&gt; 92%  éliminé dans les selles (fidaxomycine ou métabolite)</a:t>
            </a:r>
          </a:p>
          <a:p>
            <a:pPr lvl="1"/>
            <a:endParaRPr lang="fr-FR"/>
          </a:p>
          <a:p>
            <a:r>
              <a:rPr lang="fr-FR"/>
              <a:t>Pas de modification des posologies en cas d’insuffisance rénale ou hépatique</a:t>
            </a:r>
            <a:endParaRPr lang="fr-FR" dirty="0"/>
          </a:p>
        </p:txBody>
      </p:sp>
      <p:sp>
        <p:nvSpPr>
          <p:cNvPr id="20485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Pharmacocinétique</a:t>
            </a:r>
          </a:p>
        </p:txBody>
      </p:sp>
    </p:spTree>
    <p:extLst>
      <p:ext uri="{BB962C8B-B14F-4D97-AF65-F5344CB8AC3E}">
        <p14:creationId xmlns:p14="http://schemas.microsoft.com/office/powerpoint/2010/main" val="104558492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Troubles </a:t>
            </a:r>
            <a:r>
              <a:rPr lang="en-GB" dirty="0" err="1"/>
              <a:t>digestifs</a:t>
            </a:r>
            <a:r>
              <a:rPr lang="en-GB" dirty="0"/>
              <a:t> +++</a:t>
            </a:r>
          </a:p>
          <a:p>
            <a:pPr lvl="1"/>
            <a:r>
              <a:rPr lang="en-US" altLang="fr-FR" dirty="0" err="1"/>
              <a:t>Nausées</a:t>
            </a:r>
            <a:r>
              <a:rPr lang="en-US" altLang="fr-FR" dirty="0"/>
              <a:t>, </a:t>
            </a:r>
            <a:r>
              <a:rPr lang="en-US" altLang="fr-FR" dirty="0" err="1"/>
              <a:t>vomissements</a:t>
            </a:r>
            <a:r>
              <a:rPr lang="en-US" altLang="fr-FR" dirty="0"/>
              <a:t>, constipation</a:t>
            </a:r>
          </a:p>
          <a:p>
            <a:r>
              <a:rPr lang="en-GB" altLang="fr-FR" dirty="0" err="1"/>
              <a:t>Hypersensiblité</a:t>
            </a:r>
            <a:r>
              <a:rPr lang="en-GB" altLang="fr-FR" dirty="0"/>
              <a:t>: rare </a:t>
            </a:r>
            <a:r>
              <a:rPr lang="en-GB" altLang="fr-FR" dirty="0" err="1"/>
              <a:t>cas</a:t>
            </a:r>
            <a:r>
              <a:rPr lang="en-GB" altLang="fr-FR" dirty="0"/>
              <a:t> </a:t>
            </a:r>
            <a:r>
              <a:rPr lang="en-GB" altLang="fr-FR" dirty="0" err="1"/>
              <a:t>déclarés</a:t>
            </a:r>
            <a:r>
              <a:rPr lang="en-GB" altLang="fr-FR" dirty="0"/>
              <a:t> à la pharmacovigilance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Contre</a:t>
            </a:r>
            <a:r>
              <a:rPr lang="en-US" dirty="0"/>
              <a:t>-indications:</a:t>
            </a:r>
          </a:p>
          <a:p>
            <a:pPr lvl="1"/>
            <a:r>
              <a:rPr lang="en-US" dirty="0"/>
              <a:t>Interactions </a:t>
            </a:r>
            <a:r>
              <a:rPr lang="en-US" dirty="0" err="1"/>
              <a:t>médicamenteuses</a:t>
            </a:r>
            <a:r>
              <a:rPr lang="en-US" dirty="0"/>
              <a:t> : administration </a:t>
            </a:r>
            <a:r>
              <a:rPr lang="en-US" dirty="0" err="1"/>
              <a:t>concomittante</a:t>
            </a:r>
            <a:r>
              <a:rPr lang="en-US" dirty="0"/>
              <a:t> </a:t>
            </a:r>
            <a:r>
              <a:rPr lang="en-US" dirty="0" err="1"/>
              <a:t>d’inhibiteurs</a:t>
            </a:r>
            <a:r>
              <a:rPr lang="en-US" dirty="0"/>
              <a:t> de la P-</a:t>
            </a:r>
            <a:r>
              <a:rPr lang="en-US" dirty="0" err="1"/>
              <a:t>gp</a:t>
            </a:r>
            <a:r>
              <a:rPr lang="en-US" dirty="0"/>
              <a:t> </a:t>
            </a:r>
            <a:r>
              <a:rPr lang="en-US" dirty="0" err="1"/>
              <a:t>déconseillée</a:t>
            </a:r>
            <a:r>
              <a:rPr lang="en-US" dirty="0"/>
              <a:t> (</a:t>
            </a:r>
            <a:r>
              <a:rPr lang="en-US" dirty="0" err="1"/>
              <a:t>kétoconazole</a:t>
            </a:r>
            <a:r>
              <a:rPr lang="en-US" dirty="0"/>
              <a:t>, </a:t>
            </a:r>
            <a:r>
              <a:rPr lang="en-US" dirty="0" err="1"/>
              <a:t>certains</a:t>
            </a:r>
            <a:r>
              <a:rPr lang="en-US" dirty="0"/>
              <a:t> macrolides, cyclosporine, </a:t>
            </a:r>
            <a:r>
              <a:rPr lang="en-US" dirty="0" err="1"/>
              <a:t>vérapamil</a:t>
            </a:r>
            <a:r>
              <a:rPr lang="en-US" dirty="0"/>
              <a:t>, amiodarone)</a:t>
            </a:r>
          </a:p>
          <a:p>
            <a:pPr lvl="1"/>
            <a:r>
              <a:rPr lang="en-US" dirty="0" err="1"/>
              <a:t>Hypersensibilité</a:t>
            </a:r>
            <a:r>
              <a:rPr lang="en-US" dirty="0"/>
              <a:t> </a:t>
            </a:r>
            <a:r>
              <a:rPr lang="en-US" dirty="0" err="1"/>
              <a:t>connue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/>
              <a:t>Déconseillé</a:t>
            </a:r>
            <a:r>
              <a:rPr lang="en-US" dirty="0"/>
              <a:t> (pas  de </a:t>
            </a:r>
            <a:r>
              <a:rPr lang="en-US" dirty="0" err="1"/>
              <a:t>données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Femme enceinte, </a:t>
            </a:r>
            <a:r>
              <a:rPr lang="en-US" dirty="0" err="1"/>
              <a:t>allaitante</a:t>
            </a:r>
            <a:endParaRPr lang="en-US" dirty="0"/>
          </a:p>
          <a:p>
            <a:pPr lvl="1"/>
            <a:r>
              <a:rPr lang="en-US" dirty="0"/>
              <a:t>Nouveau né</a:t>
            </a:r>
          </a:p>
          <a:p>
            <a:pPr lvl="1"/>
            <a:endParaRPr lang="en-US" dirty="0"/>
          </a:p>
          <a:p>
            <a:pPr lvl="1"/>
            <a:endParaRPr lang="fr-FR" altLang="fr-FR" dirty="0"/>
          </a:p>
        </p:txBody>
      </p:sp>
      <p:sp>
        <p:nvSpPr>
          <p:cNvPr id="2253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Effets indésirables : rares</a:t>
            </a:r>
          </a:p>
        </p:txBody>
      </p:sp>
    </p:spTree>
    <p:extLst>
      <p:ext uri="{BB962C8B-B14F-4D97-AF65-F5344CB8AC3E}">
        <p14:creationId xmlns:p14="http://schemas.microsoft.com/office/powerpoint/2010/main" val="25411851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5588425" cy="45087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fr-FR" dirty="0"/>
              <a:t>Un patient de 17 ans vient vous voir en consultation. Il vous explique qu’il se sent fatigué depuis trois-quatre jours et qu’il tousse. Vous objectivez une toux sèche, sans signes de lutte respiratoire ni dyspnée. L’hémodynamique est stable, la température est à 38,5°C. </a:t>
            </a:r>
          </a:p>
          <a:p>
            <a:pPr lvl="0"/>
            <a:r>
              <a:rPr lang="fr-FR" dirty="0"/>
              <a:t>Le patient présente des arthralgies et des myalgies diffuses; le transit est normal mais il a vomi une fois ce matin. L’auscultation pulmonaire retrouve des râles bronchiques bilatéraux sans crépitants. </a:t>
            </a:r>
          </a:p>
          <a:p>
            <a:pPr lvl="0"/>
            <a:r>
              <a:rPr lang="fr-FR" dirty="0"/>
              <a:t>Vous réalisez une radiographie de thorax.</a:t>
            </a:r>
          </a:p>
          <a:p>
            <a:pPr lvl="0"/>
            <a:r>
              <a:rPr lang="fr-FR" dirty="0"/>
              <a:t>La PCR SARS-CoV2 est négative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fr-FR" altLang="fr-FR" dirty="0"/>
          </a:p>
        </p:txBody>
      </p:sp>
      <p:sp>
        <p:nvSpPr>
          <p:cNvPr id="2253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Cas clinique 1</a:t>
            </a:r>
          </a:p>
        </p:txBody>
      </p:sp>
      <p:pic>
        <p:nvPicPr>
          <p:cNvPr id="5" name="Image 4" descr="PNP mycoplasm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520" y="2112952"/>
            <a:ext cx="3879761" cy="340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70999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Cas clinique 1 </a:t>
            </a:r>
          </a:p>
        </p:txBody>
      </p:sp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4858383" cy="459781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fr-FR" sz="7200" dirty="0"/>
              <a:t>Parmi les propositions suivantes laquelle / lesquelles est/sont exacte(s) ?</a:t>
            </a:r>
          </a:p>
          <a:p>
            <a:pPr marL="0" lvl="0" indent="0">
              <a:buNone/>
            </a:pP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A/ Radiographie de thorax normale</a:t>
            </a:r>
          </a:p>
          <a:p>
            <a:pPr marL="0" lvl="0" indent="0">
              <a:buNone/>
            </a:pPr>
            <a:r>
              <a:rPr lang="fr-FR" sz="7200" dirty="0"/>
              <a:t>B/ Atteinte interstitielle sur la radiographie</a:t>
            </a:r>
          </a:p>
          <a:p>
            <a:pPr marL="0" indent="0">
              <a:buNone/>
            </a:pPr>
            <a:r>
              <a:rPr lang="fr-FR" sz="7200" dirty="0"/>
              <a:t>C/ La radiographie est compatible avec une pneumonie à </a:t>
            </a:r>
            <a:r>
              <a:rPr lang="fr-FR" sz="7200" i="1" dirty="0"/>
              <a:t>Chlamydia </a:t>
            </a:r>
            <a:r>
              <a:rPr lang="fr-FR" sz="7200" i="1" dirty="0" err="1"/>
              <a:t>pneumoniae</a:t>
            </a: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D/ La radiographie est compatible avec une pneumonie à </a:t>
            </a:r>
            <a:r>
              <a:rPr lang="fr-FR" sz="7200" i="1" dirty="0" err="1"/>
              <a:t>Mycoplasma</a:t>
            </a:r>
            <a:r>
              <a:rPr lang="fr-FR" sz="7200" i="1" dirty="0"/>
              <a:t> </a:t>
            </a:r>
            <a:r>
              <a:rPr lang="fr-FR" sz="7200" i="1" dirty="0" err="1"/>
              <a:t>pneumoniae</a:t>
            </a: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E/ La radiographie est compatible avec une pneumonie à </a:t>
            </a:r>
            <a:r>
              <a:rPr lang="fr-FR" sz="7200" i="1" dirty="0" err="1"/>
              <a:t>Legionella</a:t>
            </a:r>
            <a:r>
              <a:rPr lang="fr-FR" sz="7200" i="1" dirty="0"/>
              <a:t> </a:t>
            </a:r>
            <a:r>
              <a:rPr lang="fr-FR" sz="7200" i="1" dirty="0" err="1"/>
              <a:t>pneumophila</a:t>
            </a:r>
            <a:endParaRPr lang="fr-FR" sz="7200" dirty="0"/>
          </a:p>
          <a:p>
            <a:pPr lvl="1">
              <a:lnSpc>
                <a:spcPct val="90000"/>
              </a:lnSpc>
            </a:pPr>
            <a:endParaRPr lang="fr-FR" altLang="fr-FR" sz="2315" dirty="0"/>
          </a:p>
        </p:txBody>
      </p:sp>
      <p:pic>
        <p:nvPicPr>
          <p:cNvPr id="5" name="Image 4" descr="PNP mycoplasm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084" y="2112951"/>
            <a:ext cx="4605631" cy="403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954341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Cas clinique 1</a:t>
            </a:r>
          </a:p>
        </p:txBody>
      </p:sp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4858383" cy="459781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fr-FR" sz="7200" dirty="0"/>
              <a:t>Parmi les propositions suivantes laquelle / lesquelles est/sont exacte(s) ?</a:t>
            </a:r>
          </a:p>
          <a:p>
            <a:pPr marL="0" lvl="0" indent="0">
              <a:buNone/>
            </a:pP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A/ Radiographie de thorax normale</a:t>
            </a:r>
          </a:p>
          <a:p>
            <a:pPr marL="0" lvl="0" indent="0">
              <a:buNone/>
            </a:pPr>
            <a:r>
              <a:rPr lang="fr-FR" sz="7200" dirty="0"/>
              <a:t>B/ </a:t>
            </a:r>
            <a:r>
              <a:rPr lang="fr-FR" sz="7200" dirty="0">
                <a:solidFill>
                  <a:srgbClr val="FF0000"/>
                </a:solidFill>
              </a:rPr>
              <a:t>Atteinte interstitielle sur la radiographie</a:t>
            </a:r>
          </a:p>
          <a:p>
            <a:pPr marL="0" lvl="0" indent="0">
              <a:buNone/>
            </a:pPr>
            <a:r>
              <a:rPr lang="fr-FR" sz="7200" dirty="0">
                <a:solidFill>
                  <a:srgbClr val="FF0000"/>
                </a:solidFill>
              </a:rPr>
              <a:t>C/ La radiographie est compatible avec une pneumonie à </a:t>
            </a:r>
            <a:r>
              <a:rPr lang="fr-FR" sz="7200" i="1" dirty="0">
                <a:solidFill>
                  <a:srgbClr val="FF0000"/>
                </a:solidFill>
              </a:rPr>
              <a:t>Chlamydia </a:t>
            </a:r>
            <a:r>
              <a:rPr lang="fr-FR" sz="7200" i="1" dirty="0" err="1">
                <a:solidFill>
                  <a:srgbClr val="FF0000"/>
                </a:solidFill>
              </a:rPr>
              <a:t>pneumoniae</a:t>
            </a:r>
            <a:endParaRPr lang="fr-FR" sz="7200" i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fr-FR" sz="7200" dirty="0">
                <a:solidFill>
                  <a:srgbClr val="FF0000"/>
                </a:solidFill>
              </a:rPr>
              <a:t>D/ La radiographie est compatible avec une pneumonie à </a:t>
            </a:r>
            <a:r>
              <a:rPr lang="fr-FR" sz="7200" i="1" dirty="0">
                <a:solidFill>
                  <a:srgbClr val="FF0000"/>
                </a:solidFill>
              </a:rPr>
              <a:t>Mycoplasme </a:t>
            </a:r>
            <a:r>
              <a:rPr lang="fr-FR" sz="7200" i="1" dirty="0" err="1">
                <a:solidFill>
                  <a:srgbClr val="FF0000"/>
                </a:solidFill>
              </a:rPr>
              <a:t>pneumoniae</a:t>
            </a:r>
            <a:endParaRPr lang="fr-FR" sz="72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fr-FR" sz="7200" dirty="0"/>
              <a:t>E/ La radiographie est compatible avec une pneumonie à </a:t>
            </a:r>
            <a:r>
              <a:rPr lang="fr-FR" sz="7200" i="1" dirty="0" err="1"/>
              <a:t>Legionella</a:t>
            </a:r>
            <a:r>
              <a:rPr lang="fr-FR" sz="7200" i="1" dirty="0"/>
              <a:t> </a:t>
            </a:r>
            <a:r>
              <a:rPr lang="fr-FR" sz="7200" i="1" dirty="0" err="1"/>
              <a:t>pneumophila</a:t>
            </a:r>
            <a:endParaRPr lang="fr-FR" sz="7200" dirty="0"/>
          </a:p>
          <a:p>
            <a:pPr lvl="1">
              <a:lnSpc>
                <a:spcPct val="90000"/>
              </a:lnSpc>
            </a:pPr>
            <a:endParaRPr lang="fr-FR" altLang="fr-FR" sz="2315" dirty="0"/>
          </a:p>
        </p:txBody>
      </p:sp>
      <p:pic>
        <p:nvPicPr>
          <p:cNvPr id="5" name="Image 4" descr="PNP mycoplasm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055" y="2112951"/>
            <a:ext cx="4416659" cy="387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5308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Cas clinique 1 </a:t>
            </a:r>
          </a:p>
        </p:txBody>
      </p:sp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4858383" cy="459781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fr-FR" sz="7200" dirty="0"/>
              <a:t>Vous suspectez une pneumonie aigue communautaire à bactéries « atypiques ».</a:t>
            </a:r>
          </a:p>
          <a:p>
            <a:pPr lvl="0"/>
            <a:r>
              <a:rPr lang="fr-FR" sz="7200" dirty="0"/>
              <a:t>Le patient vous dit qu’il n’a aucune allergie</a:t>
            </a:r>
          </a:p>
          <a:p>
            <a:pPr lvl="0"/>
            <a:r>
              <a:rPr lang="fr-FR" sz="7200" dirty="0"/>
              <a:t>Parmi les traitements suivantes lequel / lesquelles est/sont recommandé(s) en première intention ?</a:t>
            </a:r>
          </a:p>
          <a:p>
            <a:pPr marL="0" lvl="0" indent="0">
              <a:buNone/>
            </a:pP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A/ Macrolide </a:t>
            </a:r>
          </a:p>
          <a:p>
            <a:pPr marL="0" lvl="0" indent="0">
              <a:buNone/>
            </a:pPr>
            <a:r>
              <a:rPr lang="fr-FR" sz="7200" dirty="0"/>
              <a:t>B/ Clindamycine </a:t>
            </a:r>
          </a:p>
          <a:p>
            <a:pPr marL="0" lvl="0" indent="0">
              <a:buNone/>
            </a:pPr>
            <a:r>
              <a:rPr lang="fr-FR" sz="7200" dirty="0"/>
              <a:t>C/ Pristinamycine</a:t>
            </a:r>
          </a:p>
          <a:p>
            <a:pPr marL="0" lvl="0" indent="0">
              <a:buNone/>
            </a:pPr>
            <a:r>
              <a:rPr lang="fr-FR" sz="7200" dirty="0"/>
              <a:t>D/ Amoxicilline</a:t>
            </a:r>
          </a:p>
          <a:p>
            <a:pPr marL="0" lvl="0" indent="0">
              <a:buNone/>
            </a:pPr>
            <a:r>
              <a:rPr lang="fr-FR" sz="7200" dirty="0"/>
              <a:t>E/ </a:t>
            </a:r>
            <a:r>
              <a:rPr lang="fr-FR" sz="7200" dirty="0" err="1"/>
              <a:t>Lévofloxacine</a:t>
            </a:r>
            <a:endParaRPr lang="fr-FR" altLang="fr-FR" sz="2315" dirty="0"/>
          </a:p>
        </p:txBody>
      </p:sp>
      <p:pic>
        <p:nvPicPr>
          <p:cNvPr id="5" name="Image 4" descr="PNP mycoplasm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143" y="2112952"/>
            <a:ext cx="3583572" cy="314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15251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Cas clinique 1</a:t>
            </a:r>
          </a:p>
        </p:txBody>
      </p:sp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4858383" cy="459781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fr-FR" sz="7200" dirty="0"/>
              <a:t>Vous suspectez une pneumonie aigue communautaire à bactéries « atypiques ».</a:t>
            </a:r>
          </a:p>
          <a:p>
            <a:pPr lvl="0"/>
            <a:r>
              <a:rPr lang="fr-FR" sz="7200" dirty="0"/>
              <a:t>Le patient vous dit qu’il n’a aucune allergie</a:t>
            </a:r>
          </a:p>
          <a:p>
            <a:pPr lvl="0"/>
            <a:r>
              <a:rPr lang="fr-FR" sz="7200" dirty="0"/>
              <a:t>Parmi les traitements suivantes lequel / lesquelles est/sont recommandé(s) en première intention ?</a:t>
            </a:r>
          </a:p>
          <a:p>
            <a:pPr marL="0" lvl="0" indent="0">
              <a:buNone/>
            </a:pP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A/ </a:t>
            </a:r>
            <a:r>
              <a:rPr lang="fr-FR" sz="7200" dirty="0">
                <a:solidFill>
                  <a:schemeClr val="accent2"/>
                </a:solidFill>
              </a:rPr>
              <a:t>Macrolide </a:t>
            </a:r>
          </a:p>
          <a:p>
            <a:pPr marL="0" lvl="0" indent="0">
              <a:buNone/>
            </a:pPr>
            <a:r>
              <a:rPr lang="fr-FR" sz="7200" dirty="0"/>
              <a:t>B/ Clindamycine </a:t>
            </a:r>
          </a:p>
          <a:p>
            <a:pPr marL="0" lvl="0" indent="0">
              <a:buNone/>
            </a:pPr>
            <a:r>
              <a:rPr lang="fr-FR" sz="7200" dirty="0"/>
              <a:t>C/ Pristinamycine</a:t>
            </a:r>
          </a:p>
          <a:p>
            <a:pPr marL="0" lvl="0" indent="0">
              <a:buNone/>
            </a:pPr>
            <a:r>
              <a:rPr lang="fr-FR" sz="7200" dirty="0"/>
              <a:t>D/ Amoxicilline</a:t>
            </a:r>
          </a:p>
          <a:p>
            <a:pPr marL="0" lvl="0" indent="0">
              <a:buNone/>
            </a:pPr>
            <a:r>
              <a:rPr lang="fr-FR" sz="7200" dirty="0"/>
              <a:t>E/ </a:t>
            </a:r>
            <a:r>
              <a:rPr lang="fr-FR" sz="7200" dirty="0" err="1"/>
              <a:t>Lévofloxacine</a:t>
            </a:r>
            <a:endParaRPr lang="fr-FR" altLang="fr-FR" sz="2315" dirty="0"/>
          </a:p>
        </p:txBody>
      </p:sp>
      <p:pic>
        <p:nvPicPr>
          <p:cNvPr id="5" name="Image 4" descr="PNP mycoplasm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143" y="2112952"/>
            <a:ext cx="3583572" cy="314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308731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Cas clinique 2 </a:t>
            </a:r>
          </a:p>
        </p:txBody>
      </p:sp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8686464" cy="459781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fr-FR" sz="7200" dirty="0"/>
              <a:t>Vous êtes appelé par un confrère pour un avis concernant une patiente de 50 ans hospitalisée pour une pyélonéphrite aigue à </a:t>
            </a:r>
            <a:r>
              <a:rPr lang="fr-FR" sz="7200" i="1" dirty="0"/>
              <a:t>Escherichia coli </a:t>
            </a:r>
            <a:r>
              <a:rPr lang="fr-FR" sz="7200" dirty="0"/>
              <a:t>non grave. Elle est traitée par </a:t>
            </a:r>
            <a:r>
              <a:rPr lang="fr-FR" sz="7200" dirty="0" err="1"/>
              <a:t>Ceftriaxone</a:t>
            </a:r>
            <a:r>
              <a:rPr lang="fr-FR" sz="7200" dirty="0"/>
              <a:t> IV depuis 16 jours. Depuis hier, elle présente des diarrhées aigues, verdâtres, 4 à 5 selles / jour. A l’examen clinique, il n’existe pas de fièvre ou de signes de déshydratation </a:t>
            </a:r>
            <a:r>
              <a:rPr lang="fr-FR" sz="7200" dirty="0" err="1"/>
              <a:t>extra-cellulaire</a:t>
            </a:r>
            <a:r>
              <a:rPr lang="fr-FR" sz="7200" dirty="0"/>
              <a:t> et l’examen digestif ne retrouve qu’un abdomen légèrement douloureux mais bien souple. Elle n’a pas d’antécédents particuliers.</a:t>
            </a:r>
          </a:p>
          <a:p>
            <a:pPr lvl="0"/>
            <a:r>
              <a:rPr lang="fr-FR" sz="7200" dirty="0"/>
              <a:t>La recherche de la toxine de Clostridium difficile revient positive.</a:t>
            </a:r>
          </a:p>
          <a:p>
            <a:pPr lvl="0"/>
            <a:r>
              <a:rPr lang="fr-FR" sz="7200" dirty="0"/>
              <a:t>Parmi la (les) proposition(s) suivante(s), laquelle/lesquelles est/sont vraie(s) ? </a:t>
            </a:r>
          </a:p>
          <a:p>
            <a:pPr lvl="0"/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A/ Poursuite de la </a:t>
            </a:r>
            <a:r>
              <a:rPr lang="fr-FR" sz="7200" dirty="0" err="1"/>
              <a:t>Ceftriaxone</a:t>
            </a:r>
            <a:r>
              <a:rPr lang="fr-FR" sz="7200" dirty="0"/>
              <a:t> pour une durée de 21 jours au total</a:t>
            </a:r>
          </a:p>
          <a:p>
            <a:pPr marL="0" indent="0">
              <a:buNone/>
            </a:pPr>
            <a:r>
              <a:rPr lang="fr-FR" sz="7200" dirty="0"/>
              <a:t>B/ Poursuite de la </a:t>
            </a:r>
            <a:r>
              <a:rPr lang="fr-FR" sz="7200" dirty="0" err="1"/>
              <a:t>Ceftriaxone</a:t>
            </a:r>
            <a:r>
              <a:rPr lang="fr-FR" sz="7200" dirty="0"/>
              <a:t> pour une durée de 28 jours au total</a:t>
            </a:r>
            <a:endParaRPr lang="fr-FR" sz="7200" dirty="0">
              <a:solidFill>
                <a:schemeClr val="accent2"/>
              </a:solidFill>
            </a:endParaRPr>
          </a:p>
          <a:p>
            <a:pPr marL="0" lvl="0" indent="0">
              <a:buNone/>
            </a:pPr>
            <a:r>
              <a:rPr lang="fr-FR" sz="7200" dirty="0"/>
              <a:t>C/ Traitement par Métronidazole (</a:t>
            </a:r>
            <a:r>
              <a:rPr lang="fr-FR" sz="7200" dirty="0" err="1"/>
              <a:t>Flagyl</a:t>
            </a:r>
            <a:r>
              <a:rPr lang="fr-FR" sz="7200" dirty="0"/>
              <a:t>) </a:t>
            </a:r>
          </a:p>
          <a:p>
            <a:pPr marL="0" lvl="0" indent="0">
              <a:buNone/>
            </a:pPr>
            <a:r>
              <a:rPr lang="fr-FR" sz="7200" dirty="0"/>
              <a:t>D/ Traitement par </a:t>
            </a:r>
            <a:r>
              <a:rPr lang="fr-FR" sz="7200" dirty="0" err="1"/>
              <a:t>Fidaxomycine</a:t>
            </a:r>
            <a:r>
              <a:rPr lang="fr-FR" sz="7200" dirty="0"/>
              <a:t> (</a:t>
            </a:r>
            <a:r>
              <a:rPr lang="fr-FR" sz="7200" dirty="0" err="1"/>
              <a:t>Dificlir</a:t>
            </a:r>
            <a:r>
              <a:rPr lang="fr-FR" sz="7200" dirty="0"/>
              <a:t>)</a:t>
            </a:r>
          </a:p>
          <a:p>
            <a:pPr marL="0" lvl="0" indent="0">
              <a:buNone/>
            </a:pPr>
            <a:r>
              <a:rPr lang="fr-FR" sz="7200" dirty="0"/>
              <a:t>E/ Traitement par Vancomycine per-os</a:t>
            </a:r>
          </a:p>
          <a:p>
            <a:pPr marL="0" lvl="0" indent="0">
              <a:buNone/>
            </a:pPr>
            <a:r>
              <a:rPr lang="fr-FR" sz="7200" dirty="0"/>
              <a:t> </a:t>
            </a:r>
            <a:endParaRPr lang="fr-FR" altLang="fr-FR" sz="2315" dirty="0"/>
          </a:p>
        </p:txBody>
      </p:sp>
    </p:spTree>
    <p:extLst>
      <p:ext uri="{BB962C8B-B14F-4D97-AF65-F5344CB8AC3E}">
        <p14:creationId xmlns:p14="http://schemas.microsoft.com/office/powerpoint/2010/main" val="292440091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Cas clinique 2 </a:t>
            </a:r>
          </a:p>
        </p:txBody>
      </p:sp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8686464" cy="459781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fr-FR" sz="7200" dirty="0"/>
              <a:t>Votre patient évolue bien sous antibiotiques. Cependant , 3 jours après il revient avec sa tante de 50 ans qui présente des diarrhées liquides , verdâtres, 4 à 5 selles /jour, depuis la veille. Vous apprenez à l’interrogatoire qu’elle sous </a:t>
            </a:r>
            <a:r>
              <a:rPr lang="fr-FR" sz="7200" dirty="0" err="1"/>
              <a:t>Ceftriaxone</a:t>
            </a:r>
            <a:r>
              <a:rPr lang="fr-FR" sz="7200" dirty="0"/>
              <a:t> depuis 16 jours pour une pyélonéphrite aigue à Escherichia coli non grave. A l’examen clinique, il n’existe pas de fièvre ou de signes de déshydratation </a:t>
            </a:r>
            <a:r>
              <a:rPr lang="fr-FR" sz="7200" dirty="0" err="1"/>
              <a:t>extra-cellulaire</a:t>
            </a:r>
            <a:r>
              <a:rPr lang="fr-FR" sz="7200" dirty="0"/>
              <a:t> et l’examen digestif ne retrouve qu’un abdomen légèrement douloureux mais bien souple. </a:t>
            </a:r>
          </a:p>
          <a:p>
            <a:pPr lvl="0"/>
            <a:r>
              <a:rPr lang="fr-FR" sz="7200" dirty="0"/>
              <a:t>La recherche de la toxine de Clostridium difficile revient positive.</a:t>
            </a:r>
          </a:p>
          <a:p>
            <a:pPr lvl="0"/>
            <a:r>
              <a:rPr lang="fr-FR" sz="7200" dirty="0"/>
              <a:t>Parmi la (les) proposition(s) suivante(s), laquelle/lesquelles est/sont vraie(s) ? </a:t>
            </a:r>
          </a:p>
          <a:p>
            <a:pPr lvl="0"/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A/ Poursuite de la </a:t>
            </a:r>
            <a:r>
              <a:rPr lang="fr-FR" sz="7200" dirty="0" err="1"/>
              <a:t>Ceftriaxone</a:t>
            </a:r>
            <a:r>
              <a:rPr lang="fr-FR" sz="7200" dirty="0"/>
              <a:t> pour une durée de 21 jours au total</a:t>
            </a:r>
          </a:p>
          <a:p>
            <a:pPr marL="0" indent="0">
              <a:buNone/>
            </a:pPr>
            <a:r>
              <a:rPr lang="fr-FR" sz="7200" dirty="0"/>
              <a:t>B/ Poursuite de la </a:t>
            </a:r>
            <a:r>
              <a:rPr lang="fr-FR" sz="7200" dirty="0" err="1"/>
              <a:t>Ceftriaxone</a:t>
            </a:r>
            <a:r>
              <a:rPr lang="fr-FR" sz="7200" dirty="0"/>
              <a:t> pour une durée de 28 jours au total</a:t>
            </a:r>
            <a:endParaRPr lang="fr-FR" sz="7200" dirty="0">
              <a:solidFill>
                <a:schemeClr val="accent2"/>
              </a:solidFill>
            </a:endParaRPr>
          </a:p>
          <a:p>
            <a:pPr marL="0" lvl="0" indent="0">
              <a:buNone/>
            </a:pPr>
            <a:r>
              <a:rPr lang="fr-FR" sz="7200" dirty="0"/>
              <a:t>C/ Traitement par Métronidazole (</a:t>
            </a:r>
            <a:r>
              <a:rPr lang="fr-FR" sz="7200" dirty="0" err="1"/>
              <a:t>Flagyl</a:t>
            </a:r>
            <a:r>
              <a:rPr lang="fr-FR" sz="7200" dirty="0"/>
              <a:t>) </a:t>
            </a:r>
          </a:p>
          <a:p>
            <a:pPr marL="0" lvl="0" indent="0">
              <a:buNone/>
            </a:pPr>
            <a:r>
              <a:rPr lang="fr-FR" sz="7200" dirty="0"/>
              <a:t>D/ </a:t>
            </a:r>
            <a:r>
              <a:rPr lang="fr-FR" sz="7200" dirty="0">
                <a:solidFill>
                  <a:srgbClr val="FF0000"/>
                </a:solidFill>
              </a:rPr>
              <a:t>Traitement par </a:t>
            </a:r>
            <a:r>
              <a:rPr lang="fr-FR" sz="7200" dirty="0" err="1">
                <a:solidFill>
                  <a:srgbClr val="FF0000"/>
                </a:solidFill>
              </a:rPr>
              <a:t>Fidaxomycine</a:t>
            </a:r>
            <a:r>
              <a:rPr lang="fr-FR" sz="7200" dirty="0">
                <a:solidFill>
                  <a:srgbClr val="FF0000"/>
                </a:solidFill>
              </a:rPr>
              <a:t> (</a:t>
            </a:r>
            <a:r>
              <a:rPr lang="fr-FR" sz="7200" dirty="0" err="1">
                <a:solidFill>
                  <a:srgbClr val="FF0000"/>
                </a:solidFill>
              </a:rPr>
              <a:t>Difficlir</a:t>
            </a:r>
            <a:r>
              <a:rPr lang="fr-FR" sz="7200" dirty="0">
                <a:solidFill>
                  <a:srgbClr val="FF0000"/>
                </a:solidFill>
              </a:rPr>
              <a:t>) possible</a:t>
            </a:r>
          </a:p>
          <a:p>
            <a:pPr marL="0" lvl="0" indent="0">
              <a:buNone/>
            </a:pPr>
            <a:r>
              <a:rPr lang="fr-FR" sz="7200" dirty="0"/>
              <a:t>E/ </a:t>
            </a:r>
            <a:r>
              <a:rPr lang="fr-FR" sz="7200" dirty="0">
                <a:solidFill>
                  <a:srgbClr val="FF0000"/>
                </a:solidFill>
              </a:rPr>
              <a:t>Traitement par Vancomycine per-os possible</a:t>
            </a:r>
          </a:p>
          <a:p>
            <a:pPr marL="0" lvl="0" indent="0">
              <a:buNone/>
            </a:pPr>
            <a:r>
              <a:rPr lang="fr-FR" sz="7200" dirty="0"/>
              <a:t> </a:t>
            </a:r>
            <a:endParaRPr lang="fr-FR" altLang="fr-FR" sz="2315" dirty="0"/>
          </a:p>
        </p:txBody>
      </p:sp>
    </p:spTree>
    <p:extLst>
      <p:ext uri="{BB962C8B-B14F-4D97-AF65-F5344CB8AC3E}">
        <p14:creationId xmlns:p14="http://schemas.microsoft.com/office/powerpoint/2010/main" val="1635153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Cyclines</a:t>
            </a:r>
          </a:p>
          <a:p>
            <a:pPr lvl="1"/>
            <a:r>
              <a:rPr lang="fr-FR" altLang="fr-FR" dirty="0"/>
              <a:t>Doxycycline</a:t>
            </a:r>
          </a:p>
          <a:p>
            <a:pPr lvl="1"/>
            <a:r>
              <a:rPr lang="fr-FR" altLang="fr-FR" dirty="0" err="1"/>
              <a:t>Minocycline</a:t>
            </a:r>
            <a:endParaRPr lang="fr-FR" altLang="fr-FR" dirty="0"/>
          </a:p>
          <a:p>
            <a:pPr lvl="1"/>
            <a:r>
              <a:rPr lang="fr-FR" altLang="fr-FR" dirty="0" err="1"/>
              <a:t>Limécycline</a:t>
            </a:r>
            <a:endParaRPr lang="fr-FR" altLang="fr-FR" dirty="0"/>
          </a:p>
          <a:p>
            <a:pPr lvl="1"/>
            <a:r>
              <a:rPr lang="fr-FR" altLang="fr-FR" dirty="0" err="1"/>
              <a:t>Tetracycline</a:t>
            </a:r>
            <a:r>
              <a:rPr lang="fr-FR" altLang="fr-FR" dirty="0"/>
              <a:t> </a:t>
            </a:r>
            <a:r>
              <a:rPr lang="fr-FR" altLang="fr-FR" sz="2400" dirty="0"/>
              <a:t>(utilisée uniquement comme anti HP dans </a:t>
            </a:r>
            <a:r>
              <a:rPr lang="fr-FR" altLang="fr-FR" sz="2400" dirty="0" err="1"/>
              <a:t>pylera</a:t>
            </a:r>
            <a:r>
              <a:rPr lang="fr-FR" altLang="fr-FR" sz="2400" dirty="0"/>
              <a:t> ®)</a:t>
            </a:r>
            <a:endParaRPr lang="fr-FR" altLang="fr-FR" dirty="0"/>
          </a:p>
          <a:p>
            <a:pPr lvl="1"/>
            <a:r>
              <a:rPr lang="fr-FR" altLang="fr-FR" dirty="0" err="1"/>
              <a:t>Déméclocycline</a:t>
            </a:r>
            <a:r>
              <a:rPr lang="fr-FR" altLang="fr-FR" sz="2400" dirty="0"/>
              <a:t> (utilisée uniquement comme anti ADH)</a:t>
            </a:r>
            <a:endParaRPr lang="fr-FR" altLang="fr-FR" dirty="0"/>
          </a:p>
          <a:p>
            <a:r>
              <a:rPr lang="fr-FR" altLang="fr-FR" dirty="0" err="1"/>
              <a:t>Glycylcyclines</a:t>
            </a:r>
            <a:endParaRPr lang="fr-FR" altLang="fr-FR" dirty="0"/>
          </a:p>
          <a:p>
            <a:pPr lvl="1"/>
            <a:r>
              <a:rPr lang="fr-FR" altLang="fr-FR" dirty="0" err="1"/>
              <a:t>Tigécycline</a:t>
            </a:r>
            <a:endParaRPr lang="fr-FR" altLang="fr-FR" dirty="0"/>
          </a:p>
          <a:p>
            <a:pPr lvl="1"/>
            <a:r>
              <a:rPr lang="fr-FR" altLang="fr-FR" dirty="0" err="1"/>
              <a:t>Eravacycline</a:t>
            </a:r>
            <a:r>
              <a:rPr lang="fr-FR" altLang="fr-FR" dirty="0"/>
              <a:t> (AMM UE, pas commercialisée en France)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Cyclines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72460986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Cas clinique 2 </a:t>
            </a:r>
          </a:p>
        </p:txBody>
      </p:sp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8686464" cy="459781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fr-FR" sz="7200" dirty="0"/>
              <a:t>Vous décidez finalement d’introduire un traitement par Vancomycine  pour l’infection à </a:t>
            </a:r>
            <a:r>
              <a:rPr lang="fr-FR" sz="7200" i="1" dirty="0"/>
              <a:t>Clostridium difficile </a:t>
            </a:r>
            <a:r>
              <a:rPr lang="fr-FR" sz="7200" dirty="0"/>
              <a:t>et d’arrêter la Ceftriaxone. </a:t>
            </a:r>
          </a:p>
          <a:p>
            <a:pPr lvl="0"/>
            <a:r>
              <a:rPr lang="fr-FR" sz="7200" dirty="0"/>
              <a:t>Mais la patiente vous dit qu’elle a déjà eu de la vancomycine il y a deux mois environ pour une infection à Clostridium difficile lors d’une précédente hospitalisation.</a:t>
            </a:r>
          </a:p>
          <a:p>
            <a:pPr lvl="0"/>
            <a:r>
              <a:rPr lang="fr-FR" sz="7200" dirty="0"/>
              <a:t>Parmi la (les) proposition(s) suivante(s), laquelle/lesquelles est/sont vraie(s) ? </a:t>
            </a:r>
          </a:p>
          <a:p>
            <a:pPr lvl="0"/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A/  Maintien du choix du traitement par Vancomycine per os</a:t>
            </a:r>
          </a:p>
          <a:p>
            <a:pPr marL="0" lvl="0" indent="0">
              <a:buNone/>
            </a:pPr>
            <a:r>
              <a:rPr lang="fr-FR" sz="7200" dirty="0"/>
              <a:t>B/ Traitement par Métronidazole IV</a:t>
            </a:r>
          </a:p>
          <a:p>
            <a:pPr marL="0" lvl="0" indent="0">
              <a:buNone/>
            </a:pPr>
            <a:r>
              <a:rPr lang="fr-FR" sz="7200" dirty="0"/>
              <a:t>C/ Traitement par </a:t>
            </a:r>
            <a:r>
              <a:rPr lang="fr-FR" sz="7200" dirty="0" err="1"/>
              <a:t>Fidaxomycine</a:t>
            </a:r>
            <a:r>
              <a:rPr lang="fr-FR" sz="7200" dirty="0"/>
              <a:t> (</a:t>
            </a:r>
            <a:r>
              <a:rPr lang="fr-FR" sz="7200" dirty="0" err="1"/>
              <a:t>Dificlir</a:t>
            </a:r>
            <a:r>
              <a:rPr lang="fr-FR" sz="7200" dirty="0"/>
              <a:t>) per os</a:t>
            </a:r>
          </a:p>
          <a:p>
            <a:pPr marL="0" lvl="0" indent="0">
              <a:buNone/>
            </a:pPr>
            <a:r>
              <a:rPr lang="fr-FR" sz="7200" dirty="0"/>
              <a:t>D/ Contrôle de la Coproculture et de la toxine avant d’arrêter le traitement</a:t>
            </a:r>
          </a:p>
          <a:p>
            <a:pPr marL="0" lvl="0" indent="0">
              <a:buNone/>
            </a:pPr>
            <a:r>
              <a:rPr lang="fr-FR" altLang="x-none" sz="7200" dirty="0">
                <a:solidFill>
                  <a:srgbClr val="000000"/>
                </a:solidFill>
                <a:ea typeface="ＭＳ Ｐゴシック" charset="-128"/>
              </a:rPr>
              <a:t>E/  Isolement contact avec des précautions complémentaires spécifiques au </a:t>
            </a:r>
            <a:r>
              <a:rPr lang="fr-FR" altLang="x-none" sz="7200" i="1" dirty="0">
                <a:solidFill>
                  <a:srgbClr val="000000"/>
                </a:solidFill>
                <a:ea typeface="ＭＳ Ｐゴシック" charset="-128"/>
              </a:rPr>
              <a:t>Clostridium</a:t>
            </a:r>
          </a:p>
          <a:p>
            <a:pPr marL="0" lvl="0" indent="0">
              <a:buNone/>
            </a:pP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 </a:t>
            </a:r>
          </a:p>
          <a:p>
            <a:pPr marL="0" lvl="0" indent="0">
              <a:buNone/>
            </a:pP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 </a:t>
            </a:r>
            <a:endParaRPr lang="fr-FR" altLang="fr-FR" sz="2315" dirty="0"/>
          </a:p>
        </p:txBody>
      </p:sp>
    </p:spTree>
    <p:extLst>
      <p:ext uri="{BB962C8B-B14F-4D97-AF65-F5344CB8AC3E}">
        <p14:creationId xmlns:p14="http://schemas.microsoft.com/office/powerpoint/2010/main" val="266618047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noFill/>
          <a:ln>
            <a:miter lim="800000"/>
          </a:ln>
          <a:effectLst>
            <a:outerShdw dist="381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r>
              <a:rPr lang="fr-FR" altLang="fr-FR" dirty="0"/>
              <a:t>Cas clinique 2 </a:t>
            </a:r>
          </a:p>
        </p:txBody>
      </p:sp>
      <p:sp>
        <p:nvSpPr>
          <p:cNvPr id="22533" name="Rectangle 5"/>
          <p:cNvSpPr>
            <a:spLocks noGrp="1"/>
          </p:cNvSpPr>
          <p:nvPr>
            <p:ph idx="1"/>
          </p:nvPr>
        </p:nvSpPr>
        <p:spPr>
          <a:xfrm>
            <a:off x="504031" y="2112952"/>
            <a:ext cx="8686464" cy="459781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fr-FR" sz="7200" dirty="0"/>
              <a:t>Vous décidez finalement d’introduire un traitement par Vancomycine  pour l’infection à </a:t>
            </a:r>
            <a:r>
              <a:rPr lang="fr-FR" sz="7200" i="1" dirty="0"/>
              <a:t>Clostridium difficile </a:t>
            </a:r>
            <a:r>
              <a:rPr lang="fr-FR" sz="7200" dirty="0"/>
              <a:t>et d’arrêter la Ceftriaxone. </a:t>
            </a:r>
          </a:p>
          <a:p>
            <a:pPr lvl="0"/>
            <a:r>
              <a:rPr lang="fr-FR" sz="7200" dirty="0"/>
              <a:t>Mais la patiente vous dit qu’elle a déjà eu de la vancomycine il y a deux mois environ pour une infection à Clostridium difficile lors d’une précédente hospitalisation.</a:t>
            </a:r>
            <a:r>
              <a:rPr lang="fr-FR" sz="7200" i="1" dirty="0"/>
              <a:t>.</a:t>
            </a:r>
            <a:endParaRPr lang="fr-FR" sz="7200" dirty="0"/>
          </a:p>
          <a:p>
            <a:pPr lvl="0"/>
            <a:r>
              <a:rPr lang="fr-FR" sz="7200" dirty="0"/>
              <a:t>Parmi la (les) proposition(s) suivante(s), laquelle/lesquelles est/sont vraie(s) ? </a:t>
            </a:r>
          </a:p>
          <a:p>
            <a:pPr lvl="0"/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A/  Maintien du choix du traitement par Vancomycine per os</a:t>
            </a:r>
          </a:p>
          <a:p>
            <a:pPr marL="0" lvl="0" indent="0">
              <a:buNone/>
            </a:pPr>
            <a:r>
              <a:rPr lang="fr-FR" sz="7200" dirty="0"/>
              <a:t>B/ Traitement par Métronidazole IV</a:t>
            </a:r>
          </a:p>
          <a:p>
            <a:pPr marL="0" lvl="0" indent="0">
              <a:buNone/>
            </a:pPr>
            <a:r>
              <a:rPr lang="fr-FR" sz="7200" dirty="0"/>
              <a:t>C/ </a:t>
            </a:r>
            <a:r>
              <a:rPr lang="fr-FR" sz="7200" dirty="0">
                <a:solidFill>
                  <a:schemeClr val="accent2"/>
                </a:solidFill>
              </a:rPr>
              <a:t>Traitement par </a:t>
            </a:r>
            <a:r>
              <a:rPr lang="fr-FR" sz="7200" dirty="0" err="1">
                <a:solidFill>
                  <a:schemeClr val="accent2"/>
                </a:solidFill>
              </a:rPr>
              <a:t>Fidaxomycine</a:t>
            </a:r>
            <a:r>
              <a:rPr lang="fr-FR" sz="7200" dirty="0">
                <a:solidFill>
                  <a:schemeClr val="accent2"/>
                </a:solidFill>
              </a:rPr>
              <a:t> (</a:t>
            </a:r>
            <a:r>
              <a:rPr lang="fr-FR" sz="7200" dirty="0" err="1">
                <a:solidFill>
                  <a:schemeClr val="accent2"/>
                </a:solidFill>
              </a:rPr>
              <a:t>Dificlir</a:t>
            </a:r>
            <a:r>
              <a:rPr lang="fr-FR" sz="7200" dirty="0">
                <a:solidFill>
                  <a:schemeClr val="accent2"/>
                </a:solidFill>
              </a:rPr>
              <a:t>) per os</a:t>
            </a:r>
          </a:p>
          <a:p>
            <a:pPr marL="0" lvl="0" indent="0">
              <a:buNone/>
            </a:pPr>
            <a:r>
              <a:rPr lang="fr-FR" sz="7200" dirty="0"/>
              <a:t>D/ Contrôle de la Coproculture et de la toxine avant d’arrêter le traitement</a:t>
            </a:r>
          </a:p>
          <a:p>
            <a:pPr marL="0" lvl="0" indent="0">
              <a:buNone/>
            </a:pPr>
            <a:r>
              <a:rPr lang="fr-FR" altLang="x-none" sz="7200" dirty="0">
                <a:solidFill>
                  <a:srgbClr val="000000"/>
                </a:solidFill>
                <a:ea typeface="ＭＳ Ｐゴシック" charset="-128"/>
              </a:rPr>
              <a:t>E/  </a:t>
            </a:r>
            <a:r>
              <a:rPr lang="fr-FR" altLang="x-none" sz="7200" dirty="0">
                <a:solidFill>
                  <a:schemeClr val="accent2"/>
                </a:solidFill>
                <a:ea typeface="ＭＳ Ｐゴシック" charset="-128"/>
              </a:rPr>
              <a:t>Isolement contact avec des précautions complémentaires spécifiques au </a:t>
            </a:r>
            <a:r>
              <a:rPr lang="fr-FR" altLang="x-none" sz="7200" i="1" dirty="0">
                <a:solidFill>
                  <a:schemeClr val="accent2"/>
                </a:solidFill>
                <a:ea typeface="ＭＳ Ｐゴシック" charset="-128"/>
              </a:rPr>
              <a:t>Clostridium</a:t>
            </a:r>
          </a:p>
          <a:p>
            <a:pPr marL="0" lvl="0" indent="0">
              <a:buNone/>
            </a:pP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 </a:t>
            </a:r>
          </a:p>
          <a:p>
            <a:pPr marL="0" lvl="0" indent="0">
              <a:buNone/>
            </a:pPr>
            <a:endParaRPr lang="fr-FR" sz="7200" dirty="0"/>
          </a:p>
          <a:p>
            <a:pPr marL="0" lvl="0" indent="0">
              <a:buNone/>
            </a:pPr>
            <a:r>
              <a:rPr lang="fr-FR" sz="7200" dirty="0"/>
              <a:t> </a:t>
            </a:r>
            <a:endParaRPr lang="fr-FR" altLang="fr-FR" sz="2315" dirty="0"/>
          </a:p>
        </p:txBody>
      </p:sp>
    </p:spTree>
    <p:extLst>
      <p:ext uri="{BB962C8B-B14F-4D97-AF65-F5344CB8AC3E}">
        <p14:creationId xmlns:p14="http://schemas.microsoft.com/office/powerpoint/2010/main" val="1801798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500" dirty="0"/>
              <a:t>Découvertes en </a:t>
            </a:r>
            <a:r>
              <a:rPr lang="fr-FR" altLang="fr-FR" sz="2500" b="1" dirty="0">
                <a:solidFill>
                  <a:srgbClr val="FF0000"/>
                </a:solidFill>
              </a:rPr>
              <a:t>1948</a:t>
            </a:r>
          </a:p>
          <a:p>
            <a:r>
              <a:rPr lang="fr-FR" altLang="fr-FR" sz="2500" dirty="0"/>
              <a:t>1</a:t>
            </a:r>
            <a:r>
              <a:rPr lang="fr-FR" altLang="fr-FR" sz="2500" baseline="30000" dirty="0"/>
              <a:t>ère</a:t>
            </a:r>
            <a:r>
              <a:rPr lang="fr-FR" altLang="fr-FR" sz="2500" dirty="0"/>
              <a:t> commercialisation en 1955</a:t>
            </a:r>
          </a:p>
          <a:p>
            <a:endParaRPr lang="fr-FR" altLang="fr-FR" sz="2500" dirty="0"/>
          </a:p>
          <a:p>
            <a:r>
              <a:rPr lang="fr-FR" altLang="fr-FR" sz="2500" dirty="0"/>
              <a:t>Inhibition de la synthèse protéique par fixation sur le ribosome bactérien (sous unité 30 S)</a:t>
            </a:r>
          </a:p>
          <a:p>
            <a:endParaRPr lang="fr-FR" altLang="fr-FR" sz="2500" dirty="0"/>
          </a:p>
          <a:p>
            <a:r>
              <a:rPr lang="fr-FR" altLang="fr-FR" sz="2500" dirty="0"/>
              <a:t>Bactériostatiques</a:t>
            </a:r>
          </a:p>
          <a:p>
            <a:endParaRPr lang="fr-FR" altLang="fr-FR" sz="2500" dirty="0"/>
          </a:p>
          <a:p>
            <a:endParaRPr lang="fr-FR" altLang="fr-FR" sz="25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fr-FR" altLang="fr-FR" dirty="0"/>
              <a:t>Mécanisme d’action</a:t>
            </a:r>
          </a:p>
        </p:txBody>
      </p:sp>
    </p:spTree>
    <p:extLst>
      <p:ext uri="{BB962C8B-B14F-4D97-AF65-F5344CB8AC3E}">
        <p14:creationId xmlns:p14="http://schemas.microsoft.com/office/powerpoint/2010/main" val="2625897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altLang="fr-FR"/>
              <a:t>Spectre anti-bactérien</a:t>
            </a:r>
          </a:p>
        </p:txBody>
      </p:sp>
      <p:sp>
        <p:nvSpPr>
          <p:cNvPr id="34817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Doxycycline/</a:t>
            </a:r>
            <a:r>
              <a:rPr lang="fr-FR" dirty="0" err="1"/>
              <a:t>minocycline</a:t>
            </a:r>
            <a:endParaRPr lang="fr-FR" dirty="0"/>
          </a:p>
          <a:p>
            <a:pPr lvl="1"/>
            <a:r>
              <a:rPr lang="fr-FR" dirty="0"/>
              <a:t>Intracellulaires: </a:t>
            </a:r>
            <a:r>
              <a:rPr lang="fr-FR" i="1" dirty="0"/>
              <a:t>Mycoplasma, Chlamydiae, Brucella, </a:t>
            </a:r>
            <a:r>
              <a:rPr lang="fr-FR" i="1" dirty="0" err="1"/>
              <a:t>Rickettsia</a:t>
            </a:r>
            <a:r>
              <a:rPr lang="fr-FR" i="1" dirty="0"/>
              <a:t>, Coxiella</a:t>
            </a:r>
          </a:p>
          <a:p>
            <a:pPr lvl="1"/>
            <a:r>
              <a:rPr lang="fr-FR" dirty="0"/>
              <a:t>Autres: </a:t>
            </a:r>
            <a:r>
              <a:rPr lang="fr-FR" i="1" dirty="0" err="1"/>
              <a:t>Borrelia</a:t>
            </a:r>
            <a:r>
              <a:rPr lang="fr-FR" i="1" dirty="0"/>
              <a:t>, Pasteurella, </a:t>
            </a:r>
            <a:r>
              <a:rPr lang="fr-FR" i="1" dirty="0" err="1"/>
              <a:t>Francisella</a:t>
            </a:r>
            <a:r>
              <a:rPr lang="fr-FR" i="1" dirty="0"/>
              <a:t>, </a:t>
            </a:r>
            <a:r>
              <a:rPr lang="fr-FR" i="1" dirty="0" err="1"/>
              <a:t>Leptospira</a:t>
            </a:r>
            <a:r>
              <a:rPr lang="fr-FR" i="1" dirty="0"/>
              <a:t>, </a:t>
            </a:r>
            <a:r>
              <a:rPr lang="fr-FR" i="1" dirty="0" err="1"/>
              <a:t>Vibrio</a:t>
            </a:r>
            <a:r>
              <a:rPr lang="fr-FR" i="1" dirty="0"/>
              <a:t>, Yersinia, </a:t>
            </a:r>
            <a:r>
              <a:rPr lang="fr-FR" i="1" dirty="0" err="1"/>
              <a:t>Nocardia</a:t>
            </a:r>
            <a:r>
              <a:rPr lang="fr-FR" i="1" dirty="0"/>
              <a:t>, C. </a:t>
            </a:r>
            <a:r>
              <a:rPr lang="fr-FR" i="1" dirty="0" err="1"/>
              <a:t>acnes</a:t>
            </a:r>
            <a:r>
              <a:rPr lang="fr-FR" i="1" dirty="0"/>
              <a:t>, B. </a:t>
            </a:r>
            <a:r>
              <a:rPr lang="fr-FR" i="1" dirty="0" err="1"/>
              <a:t>anthracis</a:t>
            </a:r>
            <a:r>
              <a:rPr lang="fr-FR" i="1" dirty="0"/>
              <a:t>, M. </a:t>
            </a:r>
            <a:r>
              <a:rPr lang="fr-FR" i="1" dirty="0" err="1"/>
              <a:t>leprae</a:t>
            </a:r>
            <a:r>
              <a:rPr lang="fr-FR" i="1" dirty="0"/>
              <a:t>, </a:t>
            </a:r>
            <a:r>
              <a:rPr lang="fr-FR" i="1" dirty="0" err="1"/>
              <a:t>Nocardia</a:t>
            </a:r>
            <a:r>
              <a:rPr lang="fr-FR" i="1" dirty="0"/>
              <a:t>, Haemophilus</a:t>
            </a:r>
          </a:p>
          <a:p>
            <a:pPr lvl="1"/>
            <a:r>
              <a:rPr lang="fr-FR" i="1" dirty="0"/>
              <a:t>P. </a:t>
            </a:r>
            <a:r>
              <a:rPr lang="fr-FR" i="1" dirty="0" err="1"/>
              <a:t>falciparum</a:t>
            </a:r>
            <a:endParaRPr lang="fr-FR" i="1" dirty="0"/>
          </a:p>
          <a:p>
            <a:pPr lvl="1"/>
            <a:r>
              <a:rPr lang="fr-FR" dirty="0"/>
              <a:t>Parfois:</a:t>
            </a:r>
            <a:r>
              <a:rPr lang="fr-FR" i="1" dirty="0"/>
              <a:t>  S. aureus, Enterobacteriacae</a:t>
            </a:r>
          </a:p>
          <a:p>
            <a:r>
              <a:rPr lang="fr-FR" dirty="0" err="1"/>
              <a:t>Tigécycline</a:t>
            </a:r>
            <a:endParaRPr lang="fr-FR" dirty="0"/>
          </a:p>
          <a:p>
            <a:pPr lvl="1"/>
            <a:r>
              <a:rPr lang="fr-FR" dirty="0"/>
              <a:t>CG+: staphylocoques, streptocoques (sauf pneumocoque, variable), entérocoques</a:t>
            </a:r>
          </a:p>
          <a:p>
            <a:pPr lvl="1"/>
            <a:r>
              <a:rPr lang="fr-FR" dirty="0"/>
              <a:t>BGN: entérobactéries, mais pas </a:t>
            </a:r>
            <a:r>
              <a:rPr lang="fr-FR" i="1" dirty="0"/>
              <a:t>Pseudomonas</a:t>
            </a:r>
          </a:p>
          <a:p>
            <a:pPr lvl="1"/>
            <a:r>
              <a:rPr lang="fr-FR" dirty="0"/>
              <a:t>Anaérobies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3660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/>
              <a:t>Doxycycline</a:t>
            </a:r>
            <a:r>
              <a:rPr lang="fr-FR" dirty="0"/>
              <a:t> (PO/IV) et </a:t>
            </a:r>
            <a:r>
              <a:rPr lang="fr-FR" dirty="0" err="1"/>
              <a:t>minocycline</a:t>
            </a:r>
            <a:r>
              <a:rPr lang="fr-FR" dirty="0"/>
              <a:t> (PO):</a:t>
            </a:r>
          </a:p>
          <a:p>
            <a:pPr lvl="1"/>
            <a:r>
              <a:rPr lang="fr-FR" dirty="0"/>
              <a:t>Bonne absorption digestive</a:t>
            </a:r>
          </a:p>
          <a:p>
            <a:pPr lvl="1"/>
            <a:r>
              <a:rPr lang="fr-FR" dirty="0"/>
              <a:t>Diminuée par calcium et </a:t>
            </a:r>
            <a:r>
              <a:rPr lang="fr-FR" dirty="0" err="1"/>
              <a:t>anti-acides</a:t>
            </a:r>
            <a:endParaRPr lang="fr-FR" dirty="0"/>
          </a:p>
          <a:p>
            <a:pPr lvl="1"/>
            <a:r>
              <a:rPr lang="fr-FR" dirty="0"/>
              <a:t>Demi vie: 18h</a:t>
            </a:r>
          </a:p>
          <a:p>
            <a:pPr lvl="1"/>
            <a:r>
              <a:rPr lang="fr-FR" dirty="0"/>
              <a:t>Diffusion: </a:t>
            </a:r>
          </a:p>
          <a:p>
            <a:pPr lvl="2"/>
            <a:r>
              <a:rPr lang="fr-FR" dirty="0"/>
              <a:t>Bonne: tous tissus</a:t>
            </a:r>
          </a:p>
          <a:p>
            <a:pPr lvl="2"/>
            <a:r>
              <a:rPr lang="fr-FR" dirty="0"/>
              <a:t>Moyenne: LCS</a:t>
            </a:r>
          </a:p>
          <a:p>
            <a:r>
              <a:rPr lang="fr-FR" dirty="0" err="1"/>
              <a:t>Tigécycline</a:t>
            </a:r>
            <a:r>
              <a:rPr lang="fr-FR" dirty="0"/>
              <a:t>: IV</a:t>
            </a:r>
          </a:p>
          <a:p>
            <a:pPr lvl="1"/>
            <a:r>
              <a:rPr lang="fr-FR" dirty="0"/>
              <a:t>Diffusion: </a:t>
            </a:r>
          </a:p>
          <a:p>
            <a:pPr lvl="2"/>
            <a:r>
              <a:rPr lang="fr-FR" dirty="0"/>
              <a:t>Bonne: poumon, peau, os</a:t>
            </a:r>
          </a:p>
          <a:p>
            <a:pPr lvl="2"/>
            <a:r>
              <a:rPr lang="fr-FR" dirty="0"/>
              <a:t>Médiocre: LCS, sang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Pharmacocinétique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0682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756047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3444214" y="6887704"/>
            <a:ext cx="3192198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fr-FR" altLang="fr-FR" dirty="0"/>
              <a:t>Indications: </a:t>
            </a:r>
            <a:r>
              <a:rPr lang="fr-FR" altLang="fr-FR" dirty="0" err="1"/>
              <a:t>doxy</a:t>
            </a:r>
            <a:r>
              <a:rPr lang="fr-FR" altLang="fr-FR" dirty="0"/>
              <a:t>/</a:t>
            </a:r>
            <a:r>
              <a:rPr lang="fr-FR" altLang="fr-FR" dirty="0" err="1"/>
              <a:t>mino</a:t>
            </a:r>
            <a:endParaRPr lang="fr-FR" altLang="fr-FR" dirty="0"/>
          </a:p>
        </p:txBody>
      </p:sp>
      <p:sp>
        <p:nvSpPr>
          <p:cNvPr id="36868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FR" altLang="fr-FR" sz="2400" dirty="0"/>
              <a:t>Première intention:</a:t>
            </a:r>
          </a:p>
          <a:p>
            <a:pPr lvl="1"/>
            <a:r>
              <a:rPr lang="fr-FR" altLang="fr-FR" sz="2000" dirty="0"/>
              <a:t>IGH et UNG</a:t>
            </a:r>
          </a:p>
          <a:p>
            <a:pPr lvl="1"/>
            <a:r>
              <a:rPr lang="fr-FR" altLang="fr-FR" sz="2000" dirty="0"/>
              <a:t>Brucellose</a:t>
            </a:r>
          </a:p>
          <a:p>
            <a:pPr lvl="1"/>
            <a:r>
              <a:rPr lang="fr-FR" altLang="fr-FR" sz="2000" dirty="0"/>
              <a:t>Rickettsioses</a:t>
            </a:r>
          </a:p>
          <a:p>
            <a:pPr lvl="1"/>
            <a:r>
              <a:rPr lang="fr-FR" altLang="fr-FR" sz="2000" dirty="0"/>
              <a:t>Lyme</a:t>
            </a:r>
          </a:p>
          <a:p>
            <a:pPr lvl="1"/>
            <a:r>
              <a:rPr lang="fr-FR" altLang="fr-FR" sz="2000" dirty="0" err="1"/>
              <a:t>Coxiella</a:t>
            </a:r>
            <a:r>
              <a:rPr lang="fr-FR" altLang="fr-FR" sz="2000" dirty="0"/>
              <a:t> (fièvre Q)</a:t>
            </a:r>
          </a:p>
          <a:p>
            <a:r>
              <a:rPr lang="fr-FR" altLang="fr-FR" sz="2400" dirty="0"/>
              <a:t>2</a:t>
            </a:r>
            <a:r>
              <a:rPr lang="fr-FR" altLang="fr-FR" sz="2400" baseline="30000" dirty="0"/>
              <a:t>ème</a:t>
            </a:r>
            <a:r>
              <a:rPr lang="fr-FR" altLang="fr-FR" sz="2400" dirty="0"/>
              <a:t> intention</a:t>
            </a:r>
          </a:p>
          <a:p>
            <a:pPr lvl="1"/>
            <a:r>
              <a:rPr lang="fr-FR" altLang="fr-FR" sz="2000" dirty="0"/>
              <a:t>Syphilis</a:t>
            </a:r>
          </a:p>
          <a:p>
            <a:pPr lvl="1"/>
            <a:r>
              <a:rPr lang="fr-FR" altLang="fr-FR" sz="2000" dirty="0"/>
              <a:t>Leptospirose</a:t>
            </a:r>
          </a:p>
          <a:p>
            <a:pPr lvl="1"/>
            <a:r>
              <a:rPr lang="fr-FR" altLang="fr-FR" sz="2000" dirty="0"/>
              <a:t>Lèpre (</a:t>
            </a:r>
            <a:r>
              <a:rPr lang="fr-FR" altLang="fr-FR" sz="2000" dirty="0" err="1"/>
              <a:t>minocycline</a:t>
            </a:r>
            <a:r>
              <a:rPr lang="fr-FR" altLang="fr-FR" sz="2000" dirty="0"/>
              <a:t>)</a:t>
            </a:r>
          </a:p>
          <a:p>
            <a:pPr lvl="1"/>
            <a:endParaRPr lang="fr-FR" altLang="fr-FR" sz="2000" dirty="0"/>
          </a:p>
        </p:txBody>
      </p:sp>
      <p:sp>
        <p:nvSpPr>
          <p:cNvPr id="36869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altLang="fr-FR" sz="2400" dirty="0"/>
              <a:t>Possibles</a:t>
            </a:r>
          </a:p>
          <a:p>
            <a:pPr lvl="1"/>
            <a:r>
              <a:rPr lang="fr-FR" altLang="fr-FR" sz="2000" dirty="0"/>
              <a:t>Pneumonies atypiques</a:t>
            </a:r>
          </a:p>
          <a:p>
            <a:pPr lvl="1"/>
            <a:r>
              <a:rPr lang="fr-FR" altLang="fr-FR" sz="2000" dirty="0"/>
              <a:t>Pasteurellose, tularémie</a:t>
            </a:r>
          </a:p>
          <a:p>
            <a:pPr lvl="1"/>
            <a:r>
              <a:rPr lang="fr-FR" altLang="fr-FR" sz="2000" dirty="0"/>
              <a:t>Cholera, </a:t>
            </a:r>
            <a:r>
              <a:rPr lang="fr-FR" altLang="fr-FR" sz="2000" dirty="0" err="1"/>
              <a:t>yersiniose</a:t>
            </a:r>
            <a:endParaRPr lang="fr-FR" altLang="fr-FR" sz="2000" dirty="0"/>
          </a:p>
          <a:p>
            <a:pPr lvl="1"/>
            <a:r>
              <a:rPr lang="fr-FR" sz="2000" dirty="0"/>
              <a:t>Charbon</a:t>
            </a:r>
          </a:p>
          <a:p>
            <a:pPr lvl="1"/>
            <a:r>
              <a:rPr lang="fr-FR" sz="2000" dirty="0" err="1"/>
              <a:t>Nocardiose</a:t>
            </a:r>
            <a:endParaRPr lang="fr-FR" sz="2000" dirty="0"/>
          </a:p>
          <a:p>
            <a:pPr lvl="1"/>
            <a:r>
              <a:rPr lang="fr-FR" sz="2000" dirty="0"/>
              <a:t>Acné</a:t>
            </a:r>
          </a:p>
          <a:p>
            <a:pPr lvl="1"/>
            <a:r>
              <a:rPr lang="fr-FR" sz="2000" dirty="0"/>
              <a:t>Autres sur avis spécialisé</a:t>
            </a:r>
          </a:p>
          <a:p>
            <a:pPr lvl="2"/>
            <a:r>
              <a:rPr lang="fr-FR" sz="1780" dirty="0" err="1"/>
              <a:t>Inf</a:t>
            </a:r>
            <a:r>
              <a:rPr lang="fr-FR" sz="1780" dirty="0"/>
              <a:t> ostéo articulaires</a:t>
            </a:r>
          </a:p>
          <a:p>
            <a:r>
              <a:rPr lang="fr-FR" sz="2441" dirty="0"/>
              <a:t>Prévention</a:t>
            </a:r>
          </a:p>
          <a:p>
            <a:pPr lvl="1"/>
            <a:r>
              <a:rPr lang="fr-FR" sz="2000" dirty="0"/>
              <a:t>IST (PREP)</a:t>
            </a:r>
          </a:p>
          <a:p>
            <a:pPr lvl="1"/>
            <a:r>
              <a:rPr lang="fr-FR" altLang="fr-FR" sz="2000" dirty="0"/>
              <a:t>Prophylaxie paludisme</a:t>
            </a:r>
          </a:p>
          <a:p>
            <a:pPr lvl="1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26903078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ChangeArrowheads="1"/>
          </p:cNvSpPr>
          <p:nvPr/>
        </p:nvSpPr>
        <p:spPr bwMode="auto">
          <a:xfrm>
            <a:off x="756047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3444214" y="6887704"/>
            <a:ext cx="3192198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37891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AMM</a:t>
            </a:r>
          </a:p>
          <a:p>
            <a:pPr lvl="1"/>
            <a:r>
              <a:rPr lang="fr-FR" dirty="0"/>
              <a:t>Infections compliquées peau/tissus mous</a:t>
            </a:r>
          </a:p>
          <a:p>
            <a:pPr lvl="1"/>
            <a:r>
              <a:rPr lang="fr-FR" dirty="0"/>
              <a:t>Infections intra abdominales compliquées</a:t>
            </a:r>
          </a:p>
          <a:p>
            <a:pPr lvl="3"/>
            <a:r>
              <a:rPr lang="fr-FR" dirty="0"/>
              <a:t>Ne doit être utilisé que s’il n’y a pas d’alternative (sauf pied diabétique)</a:t>
            </a:r>
          </a:p>
          <a:p>
            <a:pPr lvl="4"/>
            <a:r>
              <a:rPr lang="fr-FR" dirty="0"/>
              <a:t>Surmortalité bras </a:t>
            </a:r>
            <a:r>
              <a:rPr lang="fr-FR" dirty="0" err="1"/>
              <a:t>tigé</a:t>
            </a:r>
            <a:r>
              <a:rPr lang="fr-FR" dirty="0"/>
              <a:t> dans essais cliniques</a:t>
            </a:r>
          </a:p>
          <a:p>
            <a:r>
              <a:rPr lang="fr-FR" dirty="0"/>
              <a:t>Recommandations</a:t>
            </a:r>
          </a:p>
          <a:p>
            <a:pPr lvl="1"/>
            <a:r>
              <a:rPr lang="fr-FR" dirty="0"/>
              <a:t>Infections abdominales 2014</a:t>
            </a:r>
          </a:p>
          <a:p>
            <a:pPr lvl="2"/>
            <a:r>
              <a:rPr lang="fr-FR" dirty="0"/>
              <a:t>alternative chez les patients allergiques avec une péritonite communautaire ou associée aux soins</a:t>
            </a:r>
          </a:p>
          <a:p>
            <a:r>
              <a:rPr lang="fr-FR" dirty="0"/>
              <a:t>En pratique:</a:t>
            </a:r>
          </a:p>
          <a:p>
            <a:pPr lvl="1"/>
            <a:r>
              <a:rPr lang="fr-FR" dirty="0"/>
              <a:t>Infections à bactéries </a:t>
            </a:r>
            <a:r>
              <a:rPr lang="fr-FR" dirty="0" err="1"/>
              <a:t>multirésistantes</a:t>
            </a:r>
            <a:r>
              <a:rPr lang="fr-FR" dirty="0"/>
              <a:t> sans alternative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Indications: tigécycline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479693522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Doxycycline:  200 mg/j</a:t>
            </a:r>
          </a:p>
          <a:p>
            <a:pPr lvl="1"/>
            <a:r>
              <a:rPr lang="fr-FR" dirty="0"/>
              <a:t>100 mg/j si &lt; 60 kg</a:t>
            </a:r>
          </a:p>
          <a:p>
            <a:pPr lvl="1"/>
            <a:r>
              <a:rPr lang="fr-FR" dirty="0"/>
              <a:t>100 mg/j pour prévention paludisme</a:t>
            </a:r>
          </a:p>
          <a:p>
            <a:pPr lvl="1"/>
            <a:r>
              <a:rPr lang="fr-FR" dirty="0"/>
              <a:t>400 mg/j Lyme SI encéphalite, myélite ou vascularite du SNC</a:t>
            </a:r>
          </a:p>
          <a:p>
            <a:r>
              <a:rPr lang="fr-FR" dirty="0" err="1"/>
              <a:t>Mynocycline</a:t>
            </a:r>
            <a:endParaRPr lang="fr-FR" dirty="0"/>
          </a:p>
          <a:p>
            <a:pPr lvl="1"/>
            <a:r>
              <a:rPr lang="fr-FR" dirty="0"/>
              <a:t>100 mg x2/j</a:t>
            </a:r>
          </a:p>
          <a:p>
            <a:r>
              <a:rPr lang="fr-FR" dirty="0" err="1"/>
              <a:t>Tigécycline</a:t>
            </a:r>
            <a:endParaRPr lang="fr-FR" dirty="0"/>
          </a:p>
          <a:p>
            <a:pPr lvl="1"/>
            <a:r>
              <a:rPr lang="fr-FR" dirty="0"/>
              <a:t>Charge de 100 mg, puis 50 mg 12 h</a:t>
            </a:r>
          </a:p>
          <a:p>
            <a:pPr lvl="1"/>
            <a:r>
              <a:rPr lang="fr-FR" dirty="0"/>
              <a:t>Infection grave: double dose</a:t>
            </a:r>
          </a:p>
          <a:p>
            <a:r>
              <a:rPr lang="fr-FR" dirty="0"/>
              <a:t>Pas d’adaptation à la fonction rénale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Posologies</a:t>
            </a:r>
          </a:p>
        </p:txBody>
      </p:sp>
    </p:spTree>
    <p:extLst>
      <p:ext uri="{BB962C8B-B14F-4D97-AF65-F5344CB8AC3E}">
        <p14:creationId xmlns:p14="http://schemas.microsoft.com/office/powerpoint/2010/main" val="155534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Pré test</a:t>
            </a:r>
          </a:p>
          <a:p>
            <a:r>
              <a:rPr lang="fr-FR" dirty="0"/>
              <a:t>Cours</a:t>
            </a:r>
          </a:p>
          <a:p>
            <a:r>
              <a:rPr lang="fr-FR" dirty="0"/>
              <a:t>Post test</a:t>
            </a:r>
          </a:p>
          <a:p>
            <a:r>
              <a:rPr lang="fr-FR" dirty="0"/>
              <a:t>Cas clinique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Menu 1</a:t>
            </a:r>
            <a:r>
              <a:rPr lang="fr-FR" baseline="30000" dirty="0"/>
              <a:t>ère</a:t>
            </a:r>
            <a:r>
              <a:rPr lang="fr-FR" dirty="0"/>
              <a:t> partie</a:t>
            </a:r>
          </a:p>
        </p:txBody>
      </p:sp>
      <p:sp>
        <p:nvSpPr>
          <p:cNvPr id="4" name="Rectangle 5"/>
          <p:cNvSpPr txBox="1">
            <a:spLocks/>
          </p:cNvSpPr>
          <p:nvPr/>
        </p:nvSpPr>
        <p:spPr bwMode="auto">
          <a:xfrm>
            <a:off x="6310454" y="2351079"/>
            <a:ext cx="2699050" cy="45087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  <a:normAutofit/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80000"/>
              </a:lnSpc>
            </a:pPr>
            <a:r>
              <a:rPr lang="fr-FR" sz="2000"/>
              <a:t>Cyclines</a:t>
            </a:r>
          </a:p>
          <a:p>
            <a:pPr lvl="1">
              <a:lnSpc>
                <a:spcPct val="80000"/>
              </a:lnSpc>
            </a:pPr>
            <a:r>
              <a:rPr lang="fr-FR" sz="1800"/>
              <a:t>Doxycycline</a:t>
            </a:r>
          </a:p>
          <a:p>
            <a:pPr lvl="1">
              <a:lnSpc>
                <a:spcPct val="80000"/>
              </a:lnSpc>
            </a:pPr>
            <a:r>
              <a:rPr lang="fr-FR" sz="1800"/>
              <a:t>Minocycline</a:t>
            </a:r>
          </a:p>
          <a:p>
            <a:pPr lvl="1">
              <a:lnSpc>
                <a:spcPct val="80000"/>
              </a:lnSpc>
            </a:pPr>
            <a:r>
              <a:rPr lang="fr-FR" sz="1800"/>
              <a:t>Tigécycline</a:t>
            </a:r>
          </a:p>
          <a:p>
            <a:pPr>
              <a:lnSpc>
                <a:spcPct val="80000"/>
              </a:lnSpc>
            </a:pPr>
            <a:r>
              <a:rPr lang="fr-FR" sz="2000"/>
              <a:t>Imidazolés</a:t>
            </a:r>
          </a:p>
          <a:p>
            <a:pPr lvl="1">
              <a:lnSpc>
                <a:spcPct val="80000"/>
              </a:lnSpc>
            </a:pPr>
            <a:r>
              <a:rPr lang="fr-FR" sz="1800"/>
              <a:t>Métronidazole</a:t>
            </a:r>
          </a:p>
          <a:p>
            <a:pPr lvl="1">
              <a:lnSpc>
                <a:spcPct val="80000"/>
              </a:lnSpc>
            </a:pPr>
            <a:r>
              <a:rPr lang="fr-FR" sz="1800"/>
              <a:t>Albendazole</a:t>
            </a:r>
          </a:p>
          <a:p>
            <a:pPr>
              <a:lnSpc>
                <a:spcPct val="80000"/>
              </a:lnSpc>
            </a:pPr>
            <a:r>
              <a:rPr lang="fr-FR" sz="2000"/>
              <a:t>Sulfamides</a:t>
            </a:r>
          </a:p>
          <a:p>
            <a:pPr lvl="1">
              <a:lnSpc>
                <a:spcPct val="80000"/>
              </a:lnSpc>
            </a:pPr>
            <a:r>
              <a:rPr lang="fr-FR" sz="1800"/>
              <a:t>Cotrimoxazole</a:t>
            </a:r>
          </a:p>
          <a:p>
            <a:pPr lvl="1">
              <a:lnSpc>
                <a:spcPct val="80000"/>
              </a:lnSpc>
            </a:pPr>
            <a:r>
              <a:rPr lang="fr-FR" sz="1800"/>
              <a:t>Sulfadiazine</a:t>
            </a:r>
          </a:p>
          <a:p>
            <a:pPr>
              <a:lnSpc>
                <a:spcPct val="80000"/>
              </a:lnSpc>
            </a:pPr>
            <a:r>
              <a:rPr lang="fr-FR" sz="2000"/>
              <a:t>Nitrofurantoines</a:t>
            </a:r>
          </a:p>
          <a:p>
            <a:pPr lvl="1">
              <a:lnSpc>
                <a:spcPct val="80000"/>
              </a:lnSpc>
            </a:pPr>
            <a:r>
              <a:rPr lang="fr-FR" sz="1800"/>
              <a:t>Furadantine</a:t>
            </a:r>
          </a:p>
          <a:p>
            <a:pPr>
              <a:lnSpc>
                <a:spcPct val="80000"/>
              </a:lnSpc>
            </a:pPr>
            <a:r>
              <a:rPr lang="fr-FR" sz="2200"/>
              <a:t>Phénicolés</a:t>
            </a:r>
          </a:p>
          <a:p>
            <a:pPr lvl="1">
              <a:lnSpc>
                <a:spcPct val="80000"/>
              </a:lnSpc>
            </a:pPr>
            <a:r>
              <a:rPr lang="fr-FR" sz="1800"/>
              <a:t>Thiamphénicol</a:t>
            </a:r>
          </a:p>
          <a:p>
            <a:pPr>
              <a:lnSpc>
                <a:spcPct val="80000"/>
              </a:lnSpc>
            </a:pPr>
            <a:r>
              <a:rPr lang="fr-FR" sz="2200"/>
              <a:t>Polypeptides</a:t>
            </a:r>
          </a:p>
          <a:p>
            <a:pPr lvl="1">
              <a:lnSpc>
                <a:spcPct val="80000"/>
              </a:lnSpc>
            </a:pPr>
            <a:r>
              <a:rPr lang="fr-FR" sz="1800"/>
              <a:t>Colistine</a:t>
            </a:r>
            <a:endParaRPr lang="fr-FR" sz="1800" dirty="0"/>
          </a:p>
        </p:txBody>
      </p:sp>
      <p:sp>
        <p:nvSpPr>
          <p:cNvPr id="6" name="Flèche droite 5"/>
          <p:cNvSpPr/>
          <p:nvPr/>
        </p:nvSpPr>
        <p:spPr>
          <a:xfrm>
            <a:off x="3055717" y="2747956"/>
            <a:ext cx="2857818" cy="3175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039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dirty="0"/>
              <a:t>Digestifs: N/V</a:t>
            </a:r>
          </a:p>
          <a:p>
            <a:pPr lvl="1"/>
            <a:r>
              <a:rPr lang="fr-FR" altLang="fr-FR" sz="2300" dirty="0"/>
              <a:t>Ulcération œsophagienne</a:t>
            </a:r>
          </a:p>
          <a:p>
            <a:r>
              <a:rPr lang="fr-FR" altLang="fr-FR" sz="2800" dirty="0" err="1"/>
              <a:t>Phototoxicité</a:t>
            </a:r>
            <a:endParaRPr lang="fr-FR" altLang="fr-FR" sz="2800" dirty="0"/>
          </a:p>
          <a:p>
            <a:r>
              <a:rPr lang="fr-FR" altLang="fr-FR" sz="2800" dirty="0"/>
              <a:t>Anomalies émail dent si &lt; 8 ans</a:t>
            </a:r>
          </a:p>
          <a:p>
            <a:r>
              <a:rPr lang="fr-FR" altLang="fr-FR" sz="2800" dirty="0"/>
              <a:t>Tb vestibulaires aigus (</a:t>
            </a:r>
            <a:r>
              <a:rPr lang="fr-FR" altLang="fr-FR" sz="2800" dirty="0" err="1"/>
              <a:t>mino</a:t>
            </a:r>
            <a:r>
              <a:rPr lang="fr-FR" altLang="fr-FR" sz="2800" dirty="0"/>
              <a:t>)</a:t>
            </a:r>
          </a:p>
          <a:p>
            <a:r>
              <a:rPr lang="fr-FR" altLang="fr-FR" sz="2800" dirty="0"/>
              <a:t>Anomalies biologiques: </a:t>
            </a:r>
          </a:p>
          <a:p>
            <a:pPr lvl="1"/>
            <a:r>
              <a:rPr lang="fr-FR" altLang="fr-FR" sz="2300" dirty="0"/>
              <a:t>↓ lignées sanguines</a:t>
            </a:r>
          </a:p>
          <a:p>
            <a:pPr lvl="1"/>
            <a:r>
              <a:rPr lang="fr-FR" altLang="fr-FR" sz="2300" dirty="0"/>
              <a:t>↗ </a:t>
            </a:r>
            <a:r>
              <a:rPr lang="fr-FR" altLang="fr-FR" sz="2300" dirty="0" err="1"/>
              <a:t>transa</a:t>
            </a:r>
            <a:r>
              <a:rPr lang="fr-FR" altLang="fr-FR" sz="2300" dirty="0"/>
              <a:t>, TCA, </a:t>
            </a:r>
            <a:r>
              <a:rPr lang="fr-FR" altLang="fr-FR" sz="2300" dirty="0" err="1"/>
              <a:t>bili</a:t>
            </a:r>
            <a:r>
              <a:rPr lang="fr-FR" altLang="fr-FR" sz="2300" dirty="0"/>
              <a:t>: </a:t>
            </a:r>
            <a:r>
              <a:rPr lang="fr-FR" altLang="fr-FR" sz="2300" dirty="0" err="1"/>
              <a:t>tigé</a:t>
            </a:r>
            <a:endParaRPr lang="fr-FR" altLang="fr-FR" sz="2300" dirty="0"/>
          </a:p>
          <a:p>
            <a:r>
              <a:rPr lang="fr-FR" altLang="fr-FR" sz="2800" dirty="0"/>
              <a:t>Toxidermies</a:t>
            </a:r>
          </a:p>
          <a:p>
            <a:pPr lvl="1"/>
            <a:r>
              <a:rPr lang="fr-FR" altLang="fr-FR" sz="2400" dirty="0" err="1"/>
              <a:t>Minocycline</a:t>
            </a:r>
            <a:r>
              <a:rPr lang="fr-FR" altLang="fr-FR" sz="2400" dirty="0"/>
              <a:t> et phototype III et IV: risque de DRESS</a:t>
            </a:r>
            <a:endParaRPr lang="fr-FR" altLang="fr-FR" sz="2359" dirty="0"/>
          </a:p>
          <a:p>
            <a:pPr lvl="1"/>
            <a:endParaRPr lang="fr-FR" altLang="fr-FR" sz="2300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fr-FR" altLang="fr-FR" dirty="0"/>
              <a:t>Cyclines: effets indésirables</a:t>
            </a:r>
          </a:p>
        </p:txBody>
      </p:sp>
    </p:spTree>
    <p:extLst>
      <p:ext uri="{BB962C8B-B14F-4D97-AF65-F5344CB8AC3E}">
        <p14:creationId xmlns:p14="http://schemas.microsoft.com/office/powerpoint/2010/main" val="1302218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RCP</a:t>
            </a:r>
          </a:p>
          <a:p>
            <a:pPr lvl="1"/>
            <a:r>
              <a:rPr lang="fr-FR" altLang="fr-FR" dirty="0"/>
              <a:t>CI</a:t>
            </a:r>
          </a:p>
          <a:p>
            <a:pPr lvl="2"/>
            <a:r>
              <a:rPr lang="fr-FR" altLang="fr-FR" dirty="0"/>
              <a:t>Grossesse à partir T2</a:t>
            </a:r>
          </a:p>
          <a:p>
            <a:pPr lvl="2"/>
            <a:r>
              <a:rPr lang="fr-FR" altLang="fr-FR" dirty="0"/>
              <a:t>Association à rétinoïdes </a:t>
            </a:r>
          </a:p>
          <a:p>
            <a:pPr lvl="2"/>
            <a:r>
              <a:rPr lang="fr-FR" altLang="fr-FR" dirty="0"/>
              <a:t>Allergie cyclines</a:t>
            </a:r>
          </a:p>
          <a:p>
            <a:pPr lvl="1"/>
            <a:r>
              <a:rPr lang="fr-FR" altLang="fr-FR" dirty="0"/>
              <a:t>A éviter</a:t>
            </a:r>
          </a:p>
          <a:p>
            <a:pPr lvl="2"/>
            <a:r>
              <a:rPr lang="fr-FR" altLang="fr-FR" dirty="0"/>
              <a:t>Enfant &lt; 8 ans</a:t>
            </a:r>
          </a:p>
          <a:p>
            <a:pPr lvl="2"/>
            <a:r>
              <a:rPr lang="fr-FR" altLang="fr-FR" dirty="0"/>
              <a:t>Grossesse et allaitement</a:t>
            </a:r>
          </a:p>
          <a:p>
            <a:r>
              <a:rPr lang="fr-FR" altLang="fr-FR" dirty="0"/>
              <a:t>CRAT</a:t>
            </a:r>
          </a:p>
          <a:p>
            <a:pPr lvl="2"/>
            <a:r>
              <a:rPr lang="fr-FR" altLang="fr-FR" dirty="0"/>
              <a:t>Utilisation possible </a:t>
            </a:r>
            <a:r>
              <a:rPr lang="fr-FR" altLang="fr-FR" dirty="0" err="1"/>
              <a:t>doxy</a:t>
            </a:r>
            <a:r>
              <a:rPr lang="fr-FR" altLang="fr-FR" dirty="0"/>
              <a:t> si pas d’alternative et si durée courte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altLang="fr-FR" dirty="0"/>
              <a:t>Contre indications</a:t>
            </a:r>
          </a:p>
        </p:txBody>
      </p:sp>
    </p:spTree>
    <p:extLst>
      <p:ext uri="{BB962C8B-B14F-4D97-AF65-F5344CB8AC3E}">
        <p14:creationId xmlns:p14="http://schemas.microsoft.com/office/powerpoint/2010/main" val="1482418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047" y="2348399"/>
            <a:ext cx="8568531" cy="2542641"/>
          </a:xfrm>
        </p:spPr>
        <p:txBody>
          <a:bodyPr/>
          <a:lstStyle/>
          <a:p>
            <a:pPr>
              <a:defRPr/>
            </a:pPr>
            <a:r>
              <a:rPr lang="fr-FR" sz="3300" b="0" dirty="0">
                <a:solidFill>
                  <a:srgbClr val="969696"/>
                </a:solidFill>
              </a:rPr>
              <a:t>Cyclines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/>
              <a:t>Imidazolés</a:t>
            </a:r>
            <a:br>
              <a:rPr lang="fr-FR" sz="3300" b="0" dirty="0"/>
            </a:br>
            <a:r>
              <a:rPr lang="fr-FR" sz="3300" b="0" dirty="0">
                <a:solidFill>
                  <a:srgbClr val="969696"/>
                </a:solidFill>
              </a:rPr>
              <a:t>Sulfamides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Furanes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Phénicolés 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Colistine</a:t>
            </a:r>
          </a:p>
        </p:txBody>
      </p:sp>
      <p:sp>
        <p:nvSpPr>
          <p:cNvPr id="3" name="Rectangle 2"/>
          <p:cNvSpPr/>
          <p:nvPr/>
        </p:nvSpPr>
        <p:spPr>
          <a:xfrm>
            <a:off x="2520157" y="5288273"/>
            <a:ext cx="6172633" cy="1209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Mode d’action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Spectre </a:t>
            </a:r>
            <a:r>
              <a:rPr lang="fr-FR" dirty="0" err="1">
                <a:latin typeface="Calibri" panose="020F0502020204030204" pitchFamily="34" charset="0"/>
              </a:rPr>
              <a:t>anti-bactérien</a:t>
            </a:r>
            <a:r>
              <a:rPr lang="fr-FR" dirty="0">
                <a:latin typeface="Calibri" panose="020F0502020204030204" pitchFamily="34" charset="0"/>
              </a:rPr>
              <a:t> utile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Eléments de pharmacocinétique/pharmacodynamie Principales indications.</a:t>
            </a:r>
          </a:p>
        </p:txBody>
      </p:sp>
    </p:spTree>
    <p:extLst>
      <p:ext uri="{BB962C8B-B14F-4D97-AF65-F5344CB8AC3E}">
        <p14:creationId xmlns:p14="http://schemas.microsoft.com/office/powerpoint/2010/main" val="221068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Imidazolés</a:t>
            </a:r>
            <a:r>
              <a:rPr lang="fr-FR" dirty="0"/>
              <a:t> anti bactériens</a:t>
            </a:r>
            <a:endParaRPr lang="fr-FR" altLang="fr-FR" dirty="0"/>
          </a:p>
        </p:txBody>
      </p:sp>
      <p:sp>
        <p:nvSpPr>
          <p:cNvPr id="4300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altLang="fr-FR" dirty="0"/>
              <a:t>Métronidazole (</a:t>
            </a:r>
            <a:r>
              <a:rPr lang="fr-FR" altLang="fr-FR" dirty="0" err="1"/>
              <a:t>flagyl</a:t>
            </a:r>
            <a:r>
              <a:rPr lang="fr-FR" altLang="fr-FR" dirty="0"/>
              <a:t> ®)</a:t>
            </a:r>
          </a:p>
          <a:p>
            <a:r>
              <a:rPr lang="fr-FR" altLang="fr-FR" dirty="0" err="1"/>
              <a:t>Ordinazole</a:t>
            </a:r>
            <a:r>
              <a:rPr lang="fr-FR" altLang="fr-FR" dirty="0"/>
              <a:t> (</a:t>
            </a:r>
            <a:r>
              <a:rPr lang="fr-FR" altLang="fr-FR" dirty="0" err="1"/>
              <a:t>tibéral</a:t>
            </a:r>
            <a:r>
              <a:rPr lang="fr-FR" altLang="fr-FR" dirty="0"/>
              <a:t> ®)</a:t>
            </a:r>
          </a:p>
          <a:p>
            <a:r>
              <a:rPr lang="fr-FR" altLang="fr-FR" dirty="0" err="1"/>
              <a:t>Tinidazole</a:t>
            </a:r>
            <a:r>
              <a:rPr lang="fr-FR" altLang="fr-FR" dirty="0"/>
              <a:t> (</a:t>
            </a:r>
            <a:r>
              <a:rPr lang="fr-FR" altLang="fr-FR" dirty="0" err="1"/>
              <a:t>fasigyne</a:t>
            </a:r>
            <a:r>
              <a:rPr lang="fr-FR" altLang="fr-FR" dirty="0"/>
              <a:t> ®)</a:t>
            </a:r>
          </a:p>
          <a:p>
            <a:r>
              <a:rPr lang="fr-FR" altLang="fr-FR" dirty="0" err="1"/>
              <a:t>Secnidazole</a:t>
            </a:r>
            <a:r>
              <a:rPr lang="fr-FR" altLang="fr-FR" dirty="0"/>
              <a:t> (</a:t>
            </a:r>
            <a:r>
              <a:rPr lang="fr-FR" altLang="fr-FR" dirty="0" err="1"/>
              <a:t>secnol</a:t>
            </a:r>
            <a:r>
              <a:rPr lang="fr-FR" altLang="fr-FR" dirty="0"/>
              <a:t> ®)</a:t>
            </a:r>
          </a:p>
        </p:txBody>
      </p:sp>
      <p:sp>
        <p:nvSpPr>
          <p:cNvPr id="2" name="Rectangle 1"/>
          <p:cNvSpPr/>
          <p:nvPr/>
        </p:nvSpPr>
        <p:spPr>
          <a:xfrm>
            <a:off x="3928939" y="4811719"/>
            <a:ext cx="4127959" cy="17637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100794" tIns="50397" rIns="100794" bIns="50397">
            <a:spAutoFit/>
          </a:bodyPr>
          <a:lstStyle/>
          <a:p>
            <a:r>
              <a:rPr lang="fr-FR" altLang="fr-FR" dirty="0">
                <a:latin typeface="Calibri" pitchFamily="34" charset="0"/>
              </a:rPr>
              <a:t>Pour info: </a:t>
            </a:r>
            <a:r>
              <a:rPr lang="fr-FR" altLang="fr-FR" dirty="0" err="1">
                <a:latin typeface="Calibri" pitchFamily="34" charset="0"/>
              </a:rPr>
              <a:t>imidazolés</a:t>
            </a:r>
            <a:r>
              <a:rPr lang="fr-FR" altLang="fr-FR" dirty="0">
                <a:latin typeface="Calibri" pitchFamily="34" charset="0"/>
              </a:rPr>
              <a:t> anti parasitaires</a:t>
            </a:r>
          </a:p>
          <a:p>
            <a:pPr lvl="1"/>
            <a:r>
              <a:rPr lang="fr-FR" altLang="fr-FR" dirty="0" err="1">
                <a:latin typeface="Calibri" pitchFamily="34" charset="0"/>
              </a:rPr>
              <a:t>Albendazole</a:t>
            </a:r>
            <a:endParaRPr lang="fr-FR" altLang="fr-FR" dirty="0">
              <a:latin typeface="Calibri" pitchFamily="34" charset="0"/>
            </a:endParaRPr>
          </a:p>
          <a:p>
            <a:pPr lvl="1"/>
            <a:r>
              <a:rPr lang="fr-FR" altLang="fr-FR" dirty="0" err="1">
                <a:latin typeface="Calibri" pitchFamily="34" charset="0"/>
              </a:rPr>
              <a:t>Benznidazole</a:t>
            </a:r>
            <a:endParaRPr lang="fr-FR" altLang="fr-FR" dirty="0">
              <a:latin typeface="Calibri" pitchFamily="34" charset="0"/>
            </a:endParaRPr>
          </a:p>
          <a:p>
            <a:pPr lvl="1"/>
            <a:r>
              <a:rPr lang="fr-FR" dirty="0" err="1">
                <a:latin typeface="Calibri" pitchFamily="34" charset="0"/>
              </a:rPr>
              <a:t>Flubendazole</a:t>
            </a:r>
            <a:endParaRPr lang="fr-FR" altLang="fr-FR" dirty="0">
              <a:latin typeface="Calibri" pitchFamily="34" charset="0"/>
            </a:endParaRPr>
          </a:p>
          <a:p>
            <a:pPr lvl="1"/>
            <a:r>
              <a:rPr lang="fr-FR" dirty="0" err="1">
                <a:latin typeface="Calibri" pitchFamily="34" charset="0"/>
              </a:rPr>
              <a:t>Mebendazole</a:t>
            </a:r>
            <a:endParaRPr lang="fr-FR" dirty="0">
              <a:latin typeface="Calibri" pitchFamily="34" charset="0"/>
            </a:endParaRPr>
          </a:p>
          <a:p>
            <a:pPr lvl="1"/>
            <a:r>
              <a:rPr lang="fr-FR" dirty="0" err="1">
                <a:latin typeface="Calibri" pitchFamily="34" charset="0"/>
              </a:rPr>
              <a:t>Triclabendazole</a:t>
            </a:r>
            <a:endParaRPr lang="fr-FR" altLang="fr-F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186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Découverts en </a:t>
            </a:r>
            <a:r>
              <a:rPr lang="fr-FR" altLang="fr-FR" b="1" dirty="0">
                <a:solidFill>
                  <a:srgbClr val="FF0000"/>
                </a:solidFill>
              </a:rPr>
              <a:t>1957</a:t>
            </a:r>
            <a:r>
              <a:rPr lang="fr-FR" altLang="fr-FR" dirty="0"/>
              <a:t> (métronidazole)</a:t>
            </a:r>
          </a:p>
          <a:p>
            <a:endParaRPr lang="fr-FR" altLang="fr-FR" dirty="0"/>
          </a:p>
          <a:p>
            <a:r>
              <a:rPr lang="fr-FR" altLang="fr-FR" dirty="0"/>
              <a:t>Inhibition de la synthèse des acides nucléiques</a:t>
            </a:r>
          </a:p>
          <a:p>
            <a:endParaRPr lang="fr-FR" altLang="fr-FR" dirty="0"/>
          </a:p>
          <a:p>
            <a:r>
              <a:rPr lang="fr-FR" altLang="fr-FR" dirty="0"/>
              <a:t>Bactéricides</a:t>
            </a:r>
          </a:p>
          <a:p>
            <a:endParaRPr lang="fr-FR" altLang="fr-FR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fr-FR" altLang="fr-FR"/>
              <a:t>Mécanisme d’action</a:t>
            </a:r>
          </a:p>
        </p:txBody>
      </p:sp>
    </p:spTree>
    <p:extLst>
      <p:ext uri="{BB962C8B-B14F-4D97-AF65-F5344CB8AC3E}">
        <p14:creationId xmlns:p14="http://schemas.microsoft.com/office/powerpoint/2010/main" val="1475112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fr-FR" altLang="fr-FR"/>
              <a:t>Spectre anti-bactérien</a:t>
            </a:r>
          </a:p>
        </p:txBody>
      </p:sp>
      <p:sp>
        <p:nvSpPr>
          <p:cNvPr id="45058" name="Rectangle 3"/>
          <p:cNvSpPr>
            <a:spLocks noGrp="1"/>
          </p:cNvSpPr>
          <p:nvPr>
            <p:ph idx="1"/>
          </p:nvPr>
        </p:nvSpPr>
        <p:spPr>
          <a:xfrm>
            <a:off x="504031" y="2192656"/>
            <a:ext cx="9072563" cy="4429059"/>
          </a:xfrm>
        </p:spPr>
        <p:txBody>
          <a:bodyPr/>
          <a:lstStyle/>
          <a:p>
            <a:r>
              <a:rPr lang="fr-FR" dirty="0"/>
              <a:t>Anaérobies</a:t>
            </a:r>
          </a:p>
          <a:p>
            <a:pPr lvl="1"/>
            <a:r>
              <a:rPr lang="fr-FR" i="1" dirty="0" err="1"/>
              <a:t>Bacteroides</a:t>
            </a:r>
            <a:endParaRPr lang="fr-FR" i="1" dirty="0"/>
          </a:p>
          <a:p>
            <a:pPr lvl="1"/>
            <a:r>
              <a:rPr lang="fr-FR" i="1" dirty="0"/>
              <a:t>Clostridium</a:t>
            </a:r>
          </a:p>
          <a:p>
            <a:pPr lvl="1"/>
            <a:r>
              <a:rPr lang="fr-FR" i="1" dirty="0" err="1"/>
              <a:t>Fusobacterium</a:t>
            </a:r>
            <a:endParaRPr lang="fr-FR" i="1" dirty="0"/>
          </a:p>
          <a:p>
            <a:pPr lvl="1"/>
            <a:r>
              <a:rPr lang="fr-FR" i="1" dirty="0" err="1"/>
              <a:t>Peptostreptococcus</a:t>
            </a:r>
            <a:r>
              <a:rPr lang="fr-FR" i="1" dirty="0"/>
              <a:t>, </a:t>
            </a:r>
            <a:r>
              <a:rPr lang="fr-FR" i="1" dirty="0" err="1"/>
              <a:t>Veilloneilla</a:t>
            </a:r>
            <a:r>
              <a:rPr lang="fr-FR" i="1" dirty="0"/>
              <a:t>, </a:t>
            </a:r>
            <a:r>
              <a:rPr lang="fr-FR" i="1" dirty="0" err="1"/>
              <a:t>Prevotella</a:t>
            </a:r>
            <a:endParaRPr lang="fr-FR" i="1" dirty="0"/>
          </a:p>
          <a:p>
            <a:pPr lvl="1"/>
            <a:r>
              <a:rPr lang="fr-FR" i="1" dirty="0"/>
              <a:t>Helicobacter</a:t>
            </a:r>
          </a:p>
          <a:p>
            <a:pPr lvl="1"/>
            <a:r>
              <a:rPr lang="fr-FR" dirty="0"/>
              <a:t>Inactifs sur: </a:t>
            </a:r>
            <a:r>
              <a:rPr lang="fr-FR" i="1" dirty="0"/>
              <a:t>Cutibacterium acnes </a:t>
            </a:r>
            <a:r>
              <a:rPr lang="fr-FR" dirty="0"/>
              <a:t>et </a:t>
            </a:r>
            <a:r>
              <a:rPr lang="fr-FR" i="1" dirty="0" err="1"/>
              <a:t>Actinomyces</a:t>
            </a:r>
            <a:r>
              <a:rPr lang="fr-FR" i="1" dirty="0"/>
              <a:t> </a:t>
            </a:r>
          </a:p>
          <a:p>
            <a:pPr lvl="1"/>
            <a:endParaRPr lang="fr-FR" i="1" dirty="0"/>
          </a:p>
          <a:p>
            <a:r>
              <a:rPr lang="fr-FR" dirty="0"/>
              <a:t>Protozoaires: amibes, </a:t>
            </a:r>
            <a:r>
              <a:rPr lang="fr-FR" i="1" dirty="0"/>
              <a:t>trichomonas, giardia</a:t>
            </a:r>
          </a:p>
        </p:txBody>
      </p:sp>
    </p:spTree>
    <p:extLst>
      <p:ext uri="{BB962C8B-B14F-4D97-AF65-F5344CB8AC3E}">
        <p14:creationId xmlns:p14="http://schemas.microsoft.com/office/powerpoint/2010/main" val="3585706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altLang="fr-FR" dirty="0"/>
              <a:t>Métronidazole IV/PO</a:t>
            </a:r>
          </a:p>
          <a:p>
            <a:pPr lvl="1"/>
            <a:r>
              <a:rPr lang="fr-FR" altLang="fr-FR" dirty="0"/>
              <a:t>Biodisponibilité: 80-100%</a:t>
            </a:r>
          </a:p>
          <a:p>
            <a:pPr lvl="1"/>
            <a:r>
              <a:rPr lang="fr-FR" altLang="fr-FR" dirty="0"/>
              <a:t>½ vie 7h</a:t>
            </a:r>
          </a:p>
          <a:p>
            <a:pPr lvl="1"/>
            <a:r>
              <a:rPr lang="fr-FR" altLang="fr-FR" dirty="0"/>
              <a:t>Bonne diffusion tissulaire y compris dans le SNC</a:t>
            </a:r>
          </a:p>
          <a:p>
            <a:pPr lvl="1"/>
            <a:r>
              <a:rPr lang="fr-FR" altLang="fr-FR" dirty="0"/>
              <a:t>Métabolisme hépatique partiel</a:t>
            </a:r>
          </a:p>
          <a:p>
            <a:pPr lvl="1"/>
            <a:r>
              <a:rPr lang="fr-FR" altLang="fr-FR" dirty="0"/>
              <a:t>Elimination urinaire à 80% (10% fécale)</a:t>
            </a:r>
          </a:p>
          <a:p>
            <a:pPr lvl="1"/>
            <a:r>
              <a:rPr lang="fr-FR" altLang="fr-FR" dirty="0"/>
              <a:t>IV (</a:t>
            </a:r>
            <a:r>
              <a:rPr lang="fr-FR" altLang="fr-FR" dirty="0" err="1"/>
              <a:t>metronidazole</a:t>
            </a:r>
            <a:r>
              <a:rPr lang="fr-FR" altLang="fr-FR" dirty="0"/>
              <a:t>, </a:t>
            </a:r>
            <a:r>
              <a:rPr lang="fr-FR" altLang="fr-FR" dirty="0" err="1"/>
              <a:t>ornidazole</a:t>
            </a:r>
            <a:r>
              <a:rPr lang="fr-FR" altLang="fr-FR" dirty="0"/>
              <a:t>) ou PO (tous)</a:t>
            </a:r>
          </a:p>
          <a:p>
            <a:r>
              <a:rPr lang="fr-FR" altLang="fr-FR" dirty="0"/>
              <a:t>Autres</a:t>
            </a:r>
          </a:p>
          <a:p>
            <a:pPr lvl="1"/>
            <a:r>
              <a:rPr lang="fr-FR" altLang="fr-FR" dirty="0" err="1"/>
              <a:t>Ordinazole</a:t>
            </a:r>
            <a:r>
              <a:rPr lang="fr-FR" altLang="fr-FR" dirty="0"/>
              <a:t> IV/PO: ½ vie 12h</a:t>
            </a:r>
          </a:p>
          <a:p>
            <a:pPr lvl="1"/>
            <a:r>
              <a:rPr lang="fr-FR" altLang="fr-FR" dirty="0" err="1"/>
              <a:t>Tinidazole</a:t>
            </a:r>
            <a:r>
              <a:rPr lang="fr-FR" altLang="fr-FR" dirty="0"/>
              <a:t> PO: ½ vie 10h</a:t>
            </a:r>
          </a:p>
          <a:p>
            <a:pPr lvl="1"/>
            <a:r>
              <a:rPr lang="fr-FR" altLang="fr-FR" dirty="0" err="1"/>
              <a:t>Secnidazole</a:t>
            </a:r>
            <a:r>
              <a:rPr lang="fr-FR" altLang="fr-FR" dirty="0"/>
              <a:t> PO: ½ vie 20h</a:t>
            </a:r>
          </a:p>
          <a:p>
            <a:pPr lvl="1"/>
            <a:endParaRPr lang="fr-FR" altLang="fr-FR" dirty="0"/>
          </a:p>
        </p:txBody>
      </p:sp>
      <p:sp>
        <p:nvSpPr>
          <p:cNvPr id="2970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Pharmacocinétique</a:t>
            </a:r>
          </a:p>
        </p:txBody>
      </p:sp>
    </p:spTree>
    <p:extLst>
      <p:ext uri="{BB962C8B-B14F-4D97-AF65-F5344CB8AC3E}">
        <p14:creationId xmlns:p14="http://schemas.microsoft.com/office/powerpoint/2010/main" val="2185695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ChangeArrowheads="1"/>
          </p:cNvSpPr>
          <p:nvPr/>
        </p:nvSpPr>
        <p:spPr bwMode="auto">
          <a:xfrm>
            <a:off x="756047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47106" name="Rectangle 3"/>
          <p:cNvSpPr>
            <a:spLocks noChangeArrowheads="1"/>
          </p:cNvSpPr>
          <p:nvPr/>
        </p:nvSpPr>
        <p:spPr bwMode="auto">
          <a:xfrm>
            <a:off x="3444214" y="6887704"/>
            <a:ext cx="3192198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107524" name="Rectangle 5"/>
          <p:cNvSpPr>
            <a:spLocks noGrp="1" noChangeArrowheads="1"/>
          </p:cNvSpPr>
          <p:nvPr>
            <p:ph idx="1"/>
          </p:nvPr>
        </p:nvSpPr>
        <p:spPr>
          <a:xfrm>
            <a:off x="504031" y="2112952"/>
            <a:ext cx="9267290" cy="4508763"/>
          </a:xfrm>
        </p:spPr>
        <p:txBody>
          <a:bodyPr>
            <a:normAutofit lnSpcReduction="10000"/>
          </a:bodyPr>
          <a:lstStyle/>
          <a:p>
            <a:r>
              <a:rPr lang="fr-FR" altLang="fr-FR" dirty="0"/>
              <a:t>Infections à anaérobies:  </a:t>
            </a:r>
          </a:p>
          <a:p>
            <a:pPr lvl="1"/>
            <a:r>
              <a:rPr lang="fr-FR" altLang="fr-FR" dirty="0"/>
              <a:t>Métronidazole 500 mg/8h ou </a:t>
            </a:r>
            <a:r>
              <a:rPr lang="fr-FR" altLang="fr-FR" dirty="0" err="1"/>
              <a:t>ornidazole</a:t>
            </a:r>
            <a:r>
              <a:rPr lang="fr-FR" altLang="fr-FR" dirty="0"/>
              <a:t> 1g/24h</a:t>
            </a:r>
          </a:p>
          <a:p>
            <a:r>
              <a:rPr lang="fr-FR" altLang="fr-FR" dirty="0"/>
              <a:t>Eradication </a:t>
            </a:r>
            <a:r>
              <a:rPr lang="fr-FR" altLang="fr-FR" i="1" dirty="0"/>
              <a:t>H. </a:t>
            </a:r>
            <a:r>
              <a:rPr lang="fr-FR" altLang="fr-FR" i="1" dirty="0" err="1"/>
              <a:t>pylori</a:t>
            </a:r>
            <a:endParaRPr lang="fr-FR" altLang="fr-FR" i="1" dirty="0"/>
          </a:p>
          <a:p>
            <a:pPr lvl="1"/>
            <a:r>
              <a:rPr lang="fr-FR" altLang="fr-FR" dirty="0"/>
              <a:t>Quadrithérapie bismuthée:  métronidazole/bismuth/cycline/IPP</a:t>
            </a:r>
          </a:p>
          <a:p>
            <a:pPr lvl="1"/>
            <a:r>
              <a:rPr lang="fr-FR" altLang="fr-FR" dirty="0"/>
              <a:t>Quadrithérapie simultanée: métronidazole/</a:t>
            </a:r>
            <a:r>
              <a:rPr lang="fr-FR" altLang="fr-FR" dirty="0" err="1"/>
              <a:t>amox</a:t>
            </a:r>
            <a:r>
              <a:rPr lang="fr-FR" altLang="fr-FR" dirty="0"/>
              <a:t>/</a:t>
            </a:r>
            <a:r>
              <a:rPr lang="fr-FR" altLang="fr-FR" dirty="0" err="1"/>
              <a:t>clarithro</a:t>
            </a:r>
            <a:r>
              <a:rPr lang="fr-FR" altLang="fr-FR" dirty="0"/>
              <a:t>/IPP</a:t>
            </a:r>
          </a:p>
          <a:p>
            <a:r>
              <a:rPr lang="fr-FR" altLang="fr-FR" dirty="0"/>
              <a:t>Vaginite bactérienne: </a:t>
            </a:r>
          </a:p>
          <a:p>
            <a:pPr lvl="1"/>
            <a:r>
              <a:rPr lang="fr-FR" altLang="fr-FR" dirty="0"/>
              <a:t>Métronidazole 500 mg/12h PO 7j</a:t>
            </a:r>
          </a:p>
          <a:p>
            <a:r>
              <a:rPr lang="fr-FR" altLang="fr-FR" dirty="0"/>
              <a:t>Quasi plus d’indication: </a:t>
            </a:r>
          </a:p>
          <a:p>
            <a:pPr lvl="1"/>
            <a:r>
              <a:rPr lang="fr-FR" altLang="fr-FR" dirty="0"/>
              <a:t>Infection non compliquées à </a:t>
            </a:r>
            <a:r>
              <a:rPr lang="fr-FR" altLang="fr-FR" i="1" dirty="0"/>
              <a:t>Clostridium difficile</a:t>
            </a:r>
          </a:p>
          <a:p>
            <a:pPr lvl="2"/>
            <a:r>
              <a:rPr lang="fr-FR" altLang="fr-FR" dirty="0"/>
              <a:t>Métronidazole 250 mg/6h – 10j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Indications antibactériennes</a:t>
            </a:r>
          </a:p>
        </p:txBody>
      </p:sp>
    </p:spTree>
    <p:extLst>
      <p:ext uri="{BB962C8B-B14F-4D97-AF65-F5344CB8AC3E}">
        <p14:creationId xmlns:p14="http://schemas.microsoft.com/office/powerpoint/2010/main" val="1746302522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ChangeArrowheads="1"/>
          </p:cNvSpPr>
          <p:nvPr/>
        </p:nvSpPr>
        <p:spPr bwMode="auto">
          <a:xfrm>
            <a:off x="756047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47106" name="Rectangle 3"/>
          <p:cNvSpPr>
            <a:spLocks noChangeArrowheads="1"/>
          </p:cNvSpPr>
          <p:nvPr/>
        </p:nvSpPr>
        <p:spPr bwMode="auto">
          <a:xfrm>
            <a:off x="3444214" y="6887704"/>
            <a:ext cx="3192198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10752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altLang="fr-FR" dirty="0"/>
              <a:t>Amibiase intestinale: </a:t>
            </a:r>
          </a:p>
          <a:p>
            <a:pPr lvl="1"/>
            <a:r>
              <a:rPr lang="fr-FR" altLang="fr-FR" dirty="0"/>
              <a:t>Métronidazole 500 mg/8h – 7j </a:t>
            </a:r>
          </a:p>
          <a:p>
            <a:pPr lvl="1"/>
            <a:r>
              <a:rPr lang="fr-FR" altLang="fr-FR" dirty="0" err="1"/>
              <a:t>Tinidazole</a:t>
            </a:r>
            <a:r>
              <a:rPr lang="fr-FR" altLang="fr-FR" dirty="0"/>
              <a:t> 1,5g ou </a:t>
            </a:r>
            <a:r>
              <a:rPr lang="fr-FR" altLang="fr-FR" dirty="0" err="1"/>
              <a:t>secnidazole</a:t>
            </a:r>
            <a:r>
              <a:rPr lang="fr-FR" altLang="fr-FR" dirty="0"/>
              <a:t> 2g dose unique</a:t>
            </a:r>
          </a:p>
          <a:p>
            <a:r>
              <a:rPr lang="fr-FR" altLang="fr-FR" dirty="0"/>
              <a:t>Amibiase hépatique: </a:t>
            </a:r>
          </a:p>
          <a:p>
            <a:pPr lvl="1"/>
            <a:r>
              <a:rPr lang="fr-FR" altLang="fr-FR" dirty="0"/>
              <a:t>Métronidazole 500 mg/8h – 10 j ou </a:t>
            </a:r>
            <a:r>
              <a:rPr lang="fr-FR" altLang="fr-FR" dirty="0" err="1"/>
              <a:t>tinidazole</a:t>
            </a:r>
            <a:r>
              <a:rPr lang="fr-FR" altLang="fr-FR" dirty="0"/>
              <a:t> 1,5g/j - 3J</a:t>
            </a:r>
          </a:p>
          <a:p>
            <a:r>
              <a:rPr lang="fr-FR" altLang="fr-FR" dirty="0" err="1"/>
              <a:t>Giardiase</a:t>
            </a:r>
            <a:r>
              <a:rPr lang="fr-FR" altLang="fr-FR" dirty="0"/>
              <a:t>: </a:t>
            </a:r>
          </a:p>
          <a:p>
            <a:pPr lvl="1"/>
            <a:r>
              <a:rPr lang="fr-FR" altLang="fr-FR" dirty="0"/>
              <a:t>Métronidazole 500 mg/8h – 7j </a:t>
            </a:r>
          </a:p>
          <a:p>
            <a:pPr lvl="1"/>
            <a:r>
              <a:rPr lang="fr-FR" altLang="fr-FR" dirty="0" err="1"/>
              <a:t>Tinidazole</a:t>
            </a:r>
            <a:r>
              <a:rPr lang="fr-FR" altLang="fr-FR" dirty="0"/>
              <a:t> 2g ou </a:t>
            </a:r>
            <a:r>
              <a:rPr lang="fr-FR" altLang="fr-FR" dirty="0" err="1"/>
              <a:t>secnidazole</a:t>
            </a:r>
            <a:r>
              <a:rPr lang="fr-FR" altLang="fr-FR" dirty="0"/>
              <a:t> 2g dose unique</a:t>
            </a:r>
          </a:p>
          <a:p>
            <a:r>
              <a:rPr lang="fr-FR" altLang="fr-FR" dirty="0" err="1"/>
              <a:t>Trichomonase</a:t>
            </a:r>
            <a:r>
              <a:rPr lang="fr-FR" altLang="fr-FR" dirty="0"/>
              <a:t>: </a:t>
            </a:r>
          </a:p>
          <a:p>
            <a:pPr lvl="1"/>
            <a:r>
              <a:rPr lang="fr-FR" altLang="fr-FR" dirty="0"/>
              <a:t>Métronidazole 2g,  </a:t>
            </a:r>
            <a:r>
              <a:rPr lang="fr-FR" altLang="fr-FR" dirty="0" err="1"/>
              <a:t>tinidazole</a:t>
            </a:r>
            <a:r>
              <a:rPr lang="fr-FR" altLang="fr-FR" dirty="0"/>
              <a:t> 2g ou </a:t>
            </a:r>
            <a:r>
              <a:rPr lang="fr-FR" altLang="fr-FR" dirty="0" err="1"/>
              <a:t>secnidazole</a:t>
            </a:r>
            <a:r>
              <a:rPr lang="fr-FR" altLang="fr-FR" dirty="0"/>
              <a:t> 2g dose unique ou </a:t>
            </a:r>
          </a:p>
          <a:p>
            <a:pPr lvl="1"/>
            <a:r>
              <a:rPr lang="fr-FR" altLang="fr-FR" dirty="0" err="1"/>
              <a:t>Metronidazole</a:t>
            </a:r>
            <a:r>
              <a:rPr lang="fr-FR" altLang="fr-FR" dirty="0"/>
              <a:t> ovules: 10j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Indications antiparasitaires</a:t>
            </a:r>
          </a:p>
        </p:txBody>
      </p:sp>
    </p:spTree>
    <p:extLst>
      <p:ext uri="{BB962C8B-B14F-4D97-AF65-F5344CB8AC3E}">
        <p14:creationId xmlns:p14="http://schemas.microsoft.com/office/powerpoint/2010/main" val="548105141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500" dirty="0"/>
              <a:t>T digestifs mineurs: nausées, goût métallique, diarrhée, glossite</a:t>
            </a:r>
          </a:p>
          <a:p>
            <a:r>
              <a:rPr lang="fr-FR" altLang="fr-FR" sz="2500" dirty="0"/>
              <a:t>Hypersensibilité </a:t>
            </a:r>
          </a:p>
          <a:p>
            <a:r>
              <a:rPr lang="fr-FR" altLang="fr-FR" sz="2500" dirty="0"/>
              <a:t>Effet </a:t>
            </a:r>
            <a:r>
              <a:rPr lang="fr-FR" altLang="fr-FR" sz="2500" dirty="0" err="1"/>
              <a:t>antabuse</a:t>
            </a:r>
            <a:r>
              <a:rPr lang="fr-FR" altLang="fr-FR" sz="2500" dirty="0"/>
              <a:t> avec alcool (25%)</a:t>
            </a:r>
          </a:p>
          <a:p>
            <a:r>
              <a:rPr lang="fr-FR" altLang="fr-FR" sz="2500" dirty="0"/>
              <a:t>Neuropathie sensitive, céphalées</a:t>
            </a:r>
          </a:p>
          <a:p>
            <a:r>
              <a:rPr lang="fr-FR" altLang="fr-FR" sz="2500" dirty="0"/>
              <a:t>Hypotension orthostatique</a:t>
            </a:r>
          </a:p>
          <a:p>
            <a:r>
              <a:rPr lang="fr-FR" altLang="fr-FR" sz="2500" dirty="0"/>
              <a:t>Leucopénie, thrombopénie (rare)</a:t>
            </a:r>
          </a:p>
          <a:p>
            <a:r>
              <a:rPr lang="fr-FR" altLang="fr-FR" sz="2600" dirty="0"/>
              <a:t>Potentialisation AVK</a:t>
            </a:r>
            <a:endParaRPr lang="fr-FR" altLang="fr-FR" sz="2500" dirty="0"/>
          </a:p>
          <a:p>
            <a:endParaRPr lang="fr-FR" altLang="fr-FR" sz="2300" dirty="0"/>
          </a:p>
          <a:p>
            <a:endParaRPr lang="fr-FR" altLang="fr-FR" sz="2300" dirty="0"/>
          </a:p>
          <a:p>
            <a:r>
              <a:rPr lang="fr-FR" altLang="fr-FR" sz="2300" dirty="0"/>
              <a:t>Demi dose si DFG &lt; 15 ml/mn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fr-FR" altLang="fr-FR"/>
              <a:t>Effets indésirables</a:t>
            </a:r>
          </a:p>
        </p:txBody>
      </p:sp>
    </p:spTree>
    <p:extLst>
      <p:ext uri="{BB962C8B-B14F-4D97-AF65-F5344CB8AC3E}">
        <p14:creationId xmlns:p14="http://schemas.microsoft.com/office/powerpoint/2010/main" val="335053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Des molécules plus vieilles que vos grands parents</a:t>
            </a:r>
          </a:p>
          <a:p>
            <a:endParaRPr lang="fr-FR" dirty="0"/>
          </a:p>
          <a:p>
            <a:r>
              <a:rPr lang="fr-FR" dirty="0"/>
              <a:t>Qui étaient des produits de niche</a:t>
            </a:r>
          </a:p>
          <a:p>
            <a:endParaRPr lang="fr-FR" dirty="0"/>
          </a:p>
          <a:p>
            <a:r>
              <a:rPr lang="fr-FR" dirty="0"/>
              <a:t>Que l’on redécouvre avec l’explosion de la résistance aux antibiotiques et le besoin d’améliorer le bon usage des ATB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Point commun de la 1ère partie: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15742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Allergie </a:t>
            </a:r>
            <a:r>
              <a:rPr lang="fr-FR" altLang="fr-FR" dirty="0" err="1"/>
              <a:t>imidazolés</a:t>
            </a:r>
            <a:endParaRPr lang="fr-FR" altLang="fr-FR" dirty="0"/>
          </a:p>
          <a:p>
            <a:endParaRPr lang="fr-FR" altLang="fr-FR" dirty="0"/>
          </a:p>
          <a:p>
            <a:r>
              <a:rPr lang="fr-FR" altLang="fr-FR" dirty="0"/>
              <a:t>Grossesse</a:t>
            </a:r>
          </a:p>
          <a:p>
            <a:pPr lvl="1"/>
            <a:r>
              <a:rPr lang="fr-FR" altLang="fr-FR" dirty="0"/>
              <a:t>Métronidazole: possible</a:t>
            </a:r>
          </a:p>
          <a:p>
            <a:pPr lvl="1"/>
            <a:r>
              <a:rPr lang="fr-FR" altLang="fr-FR" dirty="0" err="1"/>
              <a:t>Ordinazole</a:t>
            </a:r>
            <a:r>
              <a:rPr lang="fr-FR" altLang="fr-FR" dirty="0"/>
              <a:t>: à éviter</a:t>
            </a:r>
          </a:p>
          <a:p>
            <a:pPr lvl="1"/>
            <a:r>
              <a:rPr lang="fr-FR" altLang="fr-FR" dirty="0" err="1"/>
              <a:t>Tinidazole</a:t>
            </a:r>
            <a:r>
              <a:rPr lang="fr-FR" altLang="fr-FR" dirty="0"/>
              <a:t>: selon rapport bénéfice/risque</a:t>
            </a:r>
          </a:p>
          <a:p>
            <a:pPr lvl="1"/>
            <a:r>
              <a:rPr lang="fr-FR" altLang="fr-FR" dirty="0" err="1"/>
              <a:t>Secnidazole</a:t>
            </a:r>
            <a:r>
              <a:rPr lang="fr-FR" altLang="fr-FR" dirty="0"/>
              <a:t>:  à éviter au T1</a:t>
            </a:r>
          </a:p>
          <a:p>
            <a:pPr lvl="1"/>
            <a:endParaRPr lang="fr-FR" altLang="fr-FR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altLang="fr-FR" dirty="0"/>
              <a:t>Contre indications</a:t>
            </a:r>
          </a:p>
        </p:txBody>
      </p:sp>
    </p:spTree>
    <p:extLst>
      <p:ext uri="{BB962C8B-B14F-4D97-AF65-F5344CB8AC3E}">
        <p14:creationId xmlns:p14="http://schemas.microsoft.com/office/powerpoint/2010/main" val="18744515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047" y="2348399"/>
            <a:ext cx="8568531" cy="2542641"/>
          </a:xfrm>
        </p:spPr>
        <p:txBody>
          <a:bodyPr/>
          <a:lstStyle/>
          <a:p>
            <a:pPr>
              <a:defRPr/>
            </a:pPr>
            <a:r>
              <a:rPr lang="fr-FR" sz="3300" b="0" dirty="0">
                <a:solidFill>
                  <a:srgbClr val="969696"/>
                </a:solidFill>
              </a:rPr>
              <a:t>Cyclines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Imidazolés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/>
              <a:t>Sulfamides</a:t>
            </a:r>
            <a:br>
              <a:rPr lang="fr-FR" sz="3300" b="0" dirty="0"/>
            </a:br>
            <a:r>
              <a:rPr lang="fr-FR" sz="3300" b="0" dirty="0">
                <a:solidFill>
                  <a:srgbClr val="969696"/>
                </a:solidFill>
              </a:rPr>
              <a:t>Furanes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Phénicolés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Colistine</a:t>
            </a:r>
          </a:p>
        </p:txBody>
      </p:sp>
      <p:sp>
        <p:nvSpPr>
          <p:cNvPr id="3" name="Rectangle 2"/>
          <p:cNvSpPr/>
          <p:nvPr/>
        </p:nvSpPr>
        <p:spPr>
          <a:xfrm>
            <a:off x="2520157" y="5288273"/>
            <a:ext cx="6172633" cy="1209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Mode d’action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Spectre </a:t>
            </a:r>
            <a:r>
              <a:rPr lang="fr-FR" dirty="0" err="1">
                <a:latin typeface="Calibri" panose="020F0502020204030204" pitchFamily="34" charset="0"/>
              </a:rPr>
              <a:t>anti-bactérien</a:t>
            </a:r>
            <a:r>
              <a:rPr lang="fr-FR" dirty="0">
                <a:latin typeface="Calibri" panose="020F0502020204030204" pitchFamily="34" charset="0"/>
              </a:rPr>
              <a:t> utile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Eléments de pharmacocinétique/pharmacodynamie Principales indications.</a:t>
            </a:r>
          </a:p>
        </p:txBody>
      </p:sp>
    </p:spTree>
    <p:extLst>
      <p:ext uri="{BB962C8B-B14F-4D97-AF65-F5344CB8AC3E}">
        <p14:creationId xmlns:p14="http://schemas.microsoft.com/office/powerpoint/2010/main" val="9645353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 err="1"/>
              <a:t>Sulfaméthoxazole+Triméthoprime</a:t>
            </a:r>
            <a:r>
              <a:rPr lang="fr-FR" altLang="fr-FR" dirty="0"/>
              <a:t> = </a:t>
            </a:r>
            <a:r>
              <a:rPr lang="fr-FR" altLang="fr-FR" dirty="0" err="1"/>
              <a:t>cotrimoxazole</a:t>
            </a:r>
            <a:r>
              <a:rPr lang="fr-FR" altLang="fr-FR" dirty="0"/>
              <a:t> </a:t>
            </a:r>
          </a:p>
          <a:p>
            <a:pPr lvl="1"/>
            <a:r>
              <a:rPr lang="fr-FR" altLang="fr-FR" dirty="0" err="1"/>
              <a:t>Bactrim</a:t>
            </a:r>
            <a:r>
              <a:rPr lang="fr-FR" altLang="fr-FR" dirty="0"/>
              <a:t>®, </a:t>
            </a:r>
            <a:r>
              <a:rPr lang="fr-FR" altLang="fr-FR" dirty="0" err="1"/>
              <a:t>Eusaprim</a:t>
            </a:r>
            <a:r>
              <a:rPr lang="fr-FR" altLang="fr-FR" dirty="0"/>
              <a:t>®</a:t>
            </a:r>
          </a:p>
          <a:p>
            <a:r>
              <a:rPr lang="fr-FR" altLang="fr-FR" dirty="0" err="1"/>
              <a:t>Sulfaméthoxazole+érythromycine</a:t>
            </a:r>
            <a:endParaRPr lang="fr-FR" altLang="fr-FR" dirty="0"/>
          </a:p>
          <a:p>
            <a:pPr lvl="1"/>
            <a:r>
              <a:rPr lang="fr-FR" altLang="fr-FR" dirty="0" err="1"/>
              <a:t>Pédiazole</a:t>
            </a:r>
            <a:r>
              <a:rPr lang="fr-FR" altLang="fr-FR" dirty="0"/>
              <a:t>®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Sulfamides en association</a:t>
            </a:r>
            <a:endParaRPr lang="fr-FR" altLang="fr-FR" dirty="0"/>
          </a:p>
        </p:txBody>
      </p:sp>
      <p:sp>
        <p:nvSpPr>
          <p:cNvPr id="2" name="Rectangle 1"/>
          <p:cNvSpPr/>
          <p:nvPr/>
        </p:nvSpPr>
        <p:spPr>
          <a:xfrm>
            <a:off x="4564009" y="5129221"/>
            <a:ext cx="5040313" cy="14867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0794" tIns="50397" rIns="100794" bIns="50397">
            <a:spAutoFit/>
          </a:bodyPr>
          <a:lstStyle/>
          <a:p>
            <a:r>
              <a:rPr lang="fr-FR" altLang="fr-FR" dirty="0">
                <a:latin typeface="Calibri" pitchFamily="34" charset="0"/>
              </a:rPr>
              <a:t>Utilisation principalement antiparasitaire</a:t>
            </a:r>
          </a:p>
          <a:p>
            <a:pPr lvl="1"/>
            <a:r>
              <a:rPr lang="fr-FR" altLang="fr-FR" dirty="0" err="1">
                <a:latin typeface="Calibri" pitchFamily="34" charset="0"/>
              </a:rPr>
              <a:t>Sulfadoxine+Pyriméthamine</a:t>
            </a:r>
            <a:endParaRPr lang="fr-FR" altLang="fr-FR" dirty="0">
              <a:latin typeface="Calibri" pitchFamily="34" charset="0"/>
            </a:endParaRPr>
          </a:p>
          <a:p>
            <a:pPr lvl="2"/>
            <a:r>
              <a:rPr lang="fr-FR" altLang="fr-FR" dirty="0" err="1">
                <a:latin typeface="Calibri" pitchFamily="34" charset="0"/>
              </a:rPr>
              <a:t>Fansidar</a:t>
            </a:r>
            <a:r>
              <a:rPr lang="fr-FR" altLang="fr-FR" dirty="0">
                <a:latin typeface="Calibri" pitchFamily="34" charset="0"/>
              </a:rPr>
              <a:t>®</a:t>
            </a:r>
          </a:p>
          <a:p>
            <a:pPr lvl="1"/>
            <a:r>
              <a:rPr lang="fr-FR" altLang="fr-FR" dirty="0" err="1">
                <a:latin typeface="Calibri" pitchFamily="34" charset="0"/>
              </a:rPr>
              <a:t>Sulfadiazine+Pyriméthamine</a:t>
            </a:r>
            <a:endParaRPr lang="fr-FR" altLang="fr-FR" dirty="0">
              <a:latin typeface="Calibri" pitchFamily="34" charset="0"/>
            </a:endParaRPr>
          </a:p>
          <a:p>
            <a:pPr lvl="2"/>
            <a:r>
              <a:rPr lang="fr-FR" altLang="fr-FR" dirty="0" err="1">
                <a:latin typeface="Calibri" pitchFamily="34" charset="0"/>
              </a:rPr>
              <a:t>Adiazine</a:t>
            </a:r>
            <a:r>
              <a:rPr lang="fr-FR" altLang="fr-FR" dirty="0">
                <a:latin typeface="Calibri" pitchFamily="34" charset="0"/>
              </a:rPr>
              <a:t>®/</a:t>
            </a:r>
            <a:r>
              <a:rPr lang="fr-FR" altLang="fr-FR" dirty="0" err="1">
                <a:latin typeface="Calibri" pitchFamily="34" charset="0"/>
              </a:rPr>
              <a:t>Malocide</a:t>
            </a:r>
            <a:r>
              <a:rPr lang="fr-FR" altLang="fr-FR" dirty="0">
                <a:latin typeface="Calibri" pitchFamily="34" charset="0"/>
              </a:rPr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12861649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Sulfamides</a:t>
            </a:r>
          </a:p>
          <a:p>
            <a:pPr lvl="1"/>
            <a:r>
              <a:rPr lang="fr-FR" altLang="fr-FR" dirty="0"/>
              <a:t>Inhibition synthèse de l’acide folique</a:t>
            </a:r>
          </a:p>
          <a:p>
            <a:pPr lvl="1"/>
            <a:r>
              <a:rPr lang="fr-FR" altLang="fr-FR" dirty="0"/>
              <a:t>Bactériostatiques</a:t>
            </a:r>
          </a:p>
          <a:p>
            <a:pPr lvl="1"/>
            <a:r>
              <a:rPr lang="fr-FR" altLang="fr-FR" dirty="0"/>
              <a:t>Découverts en </a:t>
            </a:r>
            <a:r>
              <a:rPr lang="fr-FR" altLang="fr-FR" b="1" dirty="0">
                <a:solidFill>
                  <a:srgbClr val="FF0000"/>
                </a:solidFill>
              </a:rPr>
              <a:t>1932</a:t>
            </a:r>
            <a:r>
              <a:rPr lang="fr-FR" altLang="fr-FR" dirty="0"/>
              <a:t> !</a:t>
            </a:r>
          </a:p>
          <a:p>
            <a:r>
              <a:rPr lang="fr-FR" altLang="fr-FR" dirty="0" err="1"/>
              <a:t>Triméthoprime</a:t>
            </a:r>
            <a:endParaRPr lang="fr-FR" altLang="fr-FR" dirty="0"/>
          </a:p>
          <a:p>
            <a:pPr lvl="1"/>
            <a:r>
              <a:rPr lang="fr-FR" altLang="fr-FR" dirty="0"/>
              <a:t>Inhibiteurs de la </a:t>
            </a:r>
            <a:r>
              <a:rPr lang="fr-FR" altLang="fr-FR" dirty="0" err="1"/>
              <a:t>dihydrofolateréductase</a:t>
            </a:r>
            <a:r>
              <a:rPr lang="fr-FR" altLang="fr-FR" dirty="0"/>
              <a:t> microbienne</a:t>
            </a:r>
          </a:p>
          <a:p>
            <a:r>
              <a:rPr lang="fr-FR" altLang="fr-FR" dirty="0"/>
              <a:t>Synergie entre les 2 composants (si les 2 sont S):</a:t>
            </a:r>
          </a:p>
          <a:p>
            <a:pPr lvl="1"/>
            <a:r>
              <a:rPr lang="fr-FR" altLang="fr-FR" dirty="0"/>
              <a:t> bactéricide</a:t>
            </a:r>
          </a:p>
          <a:p>
            <a:endParaRPr lang="fr-FR" altLang="fr-FR" dirty="0"/>
          </a:p>
          <a:p>
            <a:r>
              <a:rPr lang="fr-FR" altLang="fr-FR" dirty="0"/>
              <a:t>Découverte synergie TMX/SMX: 1968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fr-FR" altLang="fr-FR"/>
              <a:t>Mécanisme d’action</a:t>
            </a:r>
          </a:p>
        </p:txBody>
      </p:sp>
    </p:spTree>
    <p:extLst>
      <p:ext uri="{BB962C8B-B14F-4D97-AF65-F5344CB8AC3E}">
        <p14:creationId xmlns:p14="http://schemas.microsoft.com/office/powerpoint/2010/main" val="38410400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Gram +</a:t>
            </a:r>
          </a:p>
          <a:p>
            <a:pPr lvl="1"/>
            <a:r>
              <a:rPr lang="fr-FR" dirty="0" err="1"/>
              <a:t>Corynébactéries</a:t>
            </a:r>
            <a:r>
              <a:rPr lang="fr-FR" dirty="0"/>
              <a:t>, entérocoques, </a:t>
            </a:r>
            <a:r>
              <a:rPr lang="fr-FR" i="1" dirty="0"/>
              <a:t>Listeria</a:t>
            </a:r>
            <a:r>
              <a:rPr lang="fr-FR" dirty="0"/>
              <a:t>, </a:t>
            </a:r>
            <a:r>
              <a:rPr lang="fr-FR" i="1" dirty="0"/>
              <a:t>Staphylococcus aureus</a:t>
            </a:r>
            <a:r>
              <a:rPr lang="fr-FR" dirty="0"/>
              <a:t>, staphylocoques à </a:t>
            </a:r>
            <a:r>
              <a:rPr lang="fr-FR" dirty="0" err="1"/>
              <a:t>coagulase</a:t>
            </a:r>
            <a:r>
              <a:rPr lang="fr-FR" dirty="0"/>
              <a:t> négative (5 - 40 % R), streptocoques (5 - 20 % R), pneumocoque (10 - 50 % R), </a:t>
            </a:r>
            <a:r>
              <a:rPr lang="fr-FR" i="1" dirty="0" err="1"/>
              <a:t>Nocardia</a:t>
            </a:r>
            <a:endParaRPr lang="fr-FR" i="1" dirty="0"/>
          </a:p>
          <a:p>
            <a:r>
              <a:rPr lang="fr-FR" dirty="0"/>
              <a:t>Gram-:</a:t>
            </a:r>
          </a:p>
          <a:p>
            <a:pPr lvl="1"/>
            <a:r>
              <a:rPr lang="fr-FR" dirty="0"/>
              <a:t>Entérobactéries (10 à 40% de résistance)</a:t>
            </a:r>
          </a:p>
          <a:p>
            <a:pPr lvl="1"/>
            <a:r>
              <a:rPr lang="fr-FR" i="1" dirty="0"/>
              <a:t>Haemophilus</a:t>
            </a:r>
            <a:r>
              <a:rPr lang="fr-FR" dirty="0"/>
              <a:t> (5 - 15 % R)</a:t>
            </a:r>
          </a:p>
          <a:p>
            <a:pPr lvl="1"/>
            <a:r>
              <a:rPr lang="fr-FR" i="1" dirty="0"/>
              <a:t>Pasteurella</a:t>
            </a:r>
            <a:endParaRPr lang="fr-FR" dirty="0"/>
          </a:p>
          <a:p>
            <a:pPr lvl="1"/>
            <a:r>
              <a:rPr lang="fr-FR" i="1" dirty="0" err="1"/>
              <a:t>Stenotrophomonas</a:t>
            </a:r>
            <a:r>
              <a:rPr lang="fr-FR" i="1" dirty="0"/>
              <a:t> (forte posologie)</a:t>
            </a:r>
          </a:p>
          <a:p>
            <a:r>
              <a:rPr lang="fr-FR" dirty="0"/>
              <a:t>Autres</a:t>
            </a:r>
          </a:p>
          <a:p>
            <a:pPr lvl="1"/>
            <a:r>
              <a:rPr lang="fr-FR" i="1" dirty="0" err="1"/>
              <a:t>Borrelia</a:t>
            </a:r>
            <a:r>
              <a:rPr lang="fr-FR" dirty="0"/>
              <a:t>, Spirochètes</a:t>
            </a:r>
          </a:p>
          <a:p>
            <a:r>
              <a:rPr lang="fr-FR" dirty="0"/>
              <a:t>Parasites</a:t>
            </a:r>
          </a:p>
          <a:p>
            <a:pPr lvl="1"/>
            <a:r>
              <a:rPr lang="fr-FR" i="1" dirty="0" err="1"/>
              <a:t>Isospora</a:t>
            </a:r>
            <a:r>
              <a:rPr lang="fr-FR" i="1" dirty="0"/>
              <a:t> belli, </a:t>
            </a:r>
            <a:r>
              <a:rPr lang="fr-FR" i="1" dirty="0" err="1"/>
              <a:t>Pneumocystis</a:t>
            </a:r>
            <a:r>
              <a:rPr lang="fr-FR" i="1" dirty="0"/>
              <a:t>, </a:t>
            </a:r>
            <a:r>
              <a:rPr lang="fr-FR" i="1" dirty="0" err="1"/>
              <a:t>Toxoplasma</a:t>
            </a:r>
            <a:endParaRPr lang="fr-FR" i="1" dirty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Spectre anti-bactérien</a:t>
            </a:r>
          </a:p>
        </p:txBody>
      </p:sp>
    </p:spTree>
    <p:extLst>
      <p:ext uri="{BB962C8B-B14F-4D97-AF65-F5344CB8AC3E}">
        <p14:creationId xmlns:p14="http://schemas.microsoft.com/office/powerpoint/2010/main" val="224019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PO/IV</a:t>
            </a:r>
          </a:p>
          <a:p>
            <a:r>
              <a:rPr lang="fr-FR" altLang="fr-FR" dirty="0"/>
              <a:t>Biodisponibilité 90%</a:t>
            </a:r>
          </a:p>
          <a:p>
            <a:r>
              <a:rPr lang="fr-FR" altLang="fr-FR" dirty="0"/>
              <a:t>½ vie: 9-12h</a:t>
            </a:r>
          </a:p>
          <a:p>
            <a:r>
              <a:rPr lang="fr-FR" altLang="fr-FR" dirty="0"/>
              <a:t>Métabolisme hépatique</a:t>
            </a:r>
          </a:p>
          <a:p>
            <a:r>
              <a:rPr lang="fr-FR" altLang="fr-FR" dirty="0"/>
              <a:t>Elimination rénale</a:t>
            </a:r>
          </a:p>
          <a:p>
            <a:pPr lvl="1"/>
            <a:r>
              <a:rPr lang="fr-FR" altLang="fr-FR" dirty="0"/>
              <a:t>Adapter si DFG&lt; 30 ml/mn</a:t>
            </a:r>
          </a:p>
          <a:p>
            <a:r>
              <a:rPr lang="fr-FR" dirty="0"/>
              <a:t>Diffusion tissulaire</a:t>
            </a:r>
          </a:p>
          <a:p>
            <a:pPr lvl="1"/>
            <a:r>
              <a:rPr lang="fr-FR" altLang="fr-FR" dirty="0"/>
              <a:t>Très bonne dont LCS et prostate</a:t>
            </a:r>
          </a:p>
        </p:txBody>
      </p:sp>
      <p:sp>
        <p:nvSpPr>
          <p:cNvPr id="2970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Pharmacocinétique </a:t>
            </a:r>
            <a:r>
              <a:rPr lang="fr-FR" altLang="fr-FR" dirty="0" err="1"/>
              <a:t>cotrimoxazole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7828109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0" y="1"/>
            <a:ext cx="10080625" cy="1319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148485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fr-FR" dirty="0"/>
              <a:t>Indications antibactériennes</a:t>
            </a:r>
            <a:br>
              <a:rPr lang="fr-FR" dirty="0"/>
            </a:br>
            <a:r>
              <a:rPr lang="fr-FR" dirty="0"/>
              <a:t>	800/160mg x2 à 1600/320mg x2</a:t>
            </a:r>
          </a:p>
        </p:txBody>
      </p:sp>
      <p:sp>
        <p:nvSpPr>
          <p:cNvPr id="148486" name="Rectangle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Sur antibiogramme montrant une sensibilité</a:t>
            </a:r>
          </a:p>
          <a:p>
            <a:pPr lvl="1"/>
            <a:r>
              <a:rPr lang="fr-FR" dirty="0"/>
              <a:t>Infection urinaire (cystites, relais des PNA et IUM)</a:t>
            </a:r>
          </a:p>
          <a:p>
            <a:pPr lvl="1"/>
            <a:r>
              <a:rPr lang="fr-FR" altLang="fr-FR" dirty="0" err="1"/>
              <a:t>Nocardiose</a:t>
            </a:r>
            <a:endParaRPr lang="fr-FR" altLang="fr-FR" dirty="0"/>
          </a:p>
          <a:p>
            <a:pPr lvl="1"/>
            <a:r>
              <a:rPr lang="fr-FR" altLang="fr-FR" i="1" dirty="0" err="1"/>
              <a:t>Stenotrophomonas</a:t>
            </a:r>
            <a:endParaRPr lang="fr-FR" i="1" dirty="0"/>
          </a:p>
          <a:p>
            <a:pPr lvl="1"/>
            <a:r>
              <a:rPr lang="fr-FR" altLang="fr-FR" dirty="0"/>
              <a:t>Infections à staphylocoque, si S</a:t>
            </a:r>
          </a:p>
          <a:p>
            <a:pPr lvl="1"/>
            <a:r>
              <a:rPr lang="fr-FR" dirty="0"/>
              <a:t>Gastroentérite à germes invasifs si S: salmonelles, </a:t>
            </a:r>
            <a:r>
              <a:rPr lang="fr-FR" dirty="0" err="1"/>
              <a:t>shigelles</a:t>
            </a:r>
            <a:endParaRPr lang="fr-FR" dirty="0"/>
          </a:p>
          <a:p>
            <a:pPr lvl="1"/>
            <a:r>
              <a:rPr lang="fr-FR" dirty="0"/>
              <a:t>Chancre mou (</a:t>
            </a:r>
            <a:r>
              <a:rPr lang="fr-FR" i="1" dirty="0"/>
              <a:t>Haemophilus </a:t>
            </a:r>
            <a:r>
              <a:rPr lang="fr-FR" i="1" dirty="0" err="1"/>
              <a:t>ducreyi</a:t>
            </a:r>
            <a:r>
              <a:rPr lang="fr-FR" dirty="0"/>
              <a:t>)</a:t>
            </a:r>
          </a:p>
          <a:p>
            <a:r>
              <a:rPr lang="fr-FR" dirty="0"/>
              <a:t>En alternative si CI bêta-</a:t>
            </a:r>
            <a:r>
              <a:rPr lang="fr-FR" dirty="0" err="1"/>
              <a:t>lactamines</a:t>
            </a:r>
            <a:endParaRPr lang="fr-FR" dirty="0"/>
          </a:p>
          <a:p>
            <a:pPr lvl="1"/>
            <a:r>
              <a:rPr lang="fr-FR" dirty="0"/>
              <a:t>Otite MA</a:t>
            </a:r>
          </a:p>
          <a:p>
            <a:pPr lvl="1"/>
            <a:r>
              <a:rPr lang="fr-FR" dirty="0"/>
              <a:t>Sinusite de l’enfant</a:t>
            </a:r>
            <a:r>
              <a:rPr lang="fr-FR" altLang="fr-FR" dirty="0"/>
              <a:t> </a:t>
            </a:r>
          </a:p>
          <a:p>
            <a:pPr lvl="1"/>
            <a:r>
              <a:rPr lang="fr-FR" altLang="fr-FR" i="1" dirty="0"/>
              <a:t>Listeria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9924523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0" y="1"/>
            <a:ext cx="10080625" cy="1319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150532" name="Rectangle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Pneumocystose</a:t>
            </a:r>
          </a:p>
          <a:p>
            <a:pPr lvl="1"/>
            <a:r>
              <a:rPr lang="fr-FR" dirty="0"/>
              <a:t>Prophylaxie (VIH, greffe d’organe, hémopathies etc…)</a:t>
            </a:r>
          </a:p>
          <a:p>
            <a:pPr lvl="2"/>
            <a:r>
              <a:rPr lang="fr-FR" dirty="0"/>
              <a:t>400/80 x1/j ou 800/160 x3/</a:t>
            </a:r>
            <a:r>
              <a:rPr lang="fr-FR" dirty="0" err="1"/>
              <a:t>sem</a:t>
            </a:r>
            <a:endParaRPr lang="fr-FR" dirty="0"/>
          </a:p>
          <a:p>
            <a:pPr lvl="1"/>
            <a:r>
              <a:rPr lang="fr-FR" dirty="0"/>
              <a:t>Curatif: </a:t>
            </a:r>
          </a:p>
          <a:p>
            <a:pPr lvl="2"/>
            <a:r>
              <a:rPr lang="fr-FR" dirty="0"/>
              <a:t>80-100 mg/kg/j SMT et 16-20 mg/kg/j TMP</a:t>
            </a:r>
          </a:p>
          <a:p>
            <a:pPr lvl="2"/>
            <a:r>
              <a:rPr lang="fr-FR" dirty="0"/>
              <a:t>En 3 à 4 fois/j</a:t>
            </a:r>
          </a:p>
          <a:p>
            <a:r>
              <a:rPr lang="fr-FR" dirty="0"/>
              <a:t>Toxoplasmose</a:t>
            </a:r>
          </a:p>
          <a:p>
            <a:pPr lvl="1"/>
            <a:r>
              <a:rPr lang="fr-FR" dirty="0"/>
              <a:t>Prophylaxie (VIH, greffe d’organe, hémopathies etc…)</a:t>
            </a:r>
          </a:p>
          <a:p>
            <a:pPr lvl="2"/>
            <a:r>
              <a:rPr lang="fr-FR" dirty="0"/>
              <a:t>400/80 x1/j ou 800/160 x3/</a:t>
            </a:r>
            <a:r>
              <a:rPr lang="fr-FR" dirty="0" err="1"/>
              <a:t>sem</a:t>
            </a:r>
            <a:endParaRPr lang="fr-FR" dirty="0"/>
          </a:p>
          <a:p>
            <a:pPr lvl="1"/>
            <a:r>
              <a:rPr lang="fr-FR" dirty="0"/>
              <a:t>Utilisable en curatif</a:t>
            </a:r>
          </a:p>
          <a:p>
            <a:r>
              <a:rPr lang="fr-FR" altLang="fr-FR" i="1" dirty="0" err="1"/>
              <a:t>Isospora</a:t>
            </a:r>
            <a:r>
              <a:rPr lang="fr-FR" altLang="fr-FR" i="1" dirty="0"/>
              <a:t> belli</a:t>
            </a:r>
          </a:p>
          <a:p>
            <a:pPr lvl="1"/>
            <a:r>
              <a:rPr lang="fr-FR" dirty="0"/>
              <a:t>800/160mg x2 à 3/j</a:t>
            </a:r>
            <a:endParaRPr lang="fr-FR" altLang="fr-FR" dirty="0"/>
          </a:p>
        </p:txBody>
      </p:sp>
      <p:sp>
        <p:nvSpPr>
          <p:cNvPr id="36869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Indications antiparasitaires</a:t>
            </a:r>
          </a:p>
        </p:txBody>
      </p:sp>
    </p:spTree>
    <p:extLst>
      <p:ext uri="{BB962C8B-B14F-4D97-AF65-F5344CB8AC3E}">
        <p14:creationId xmlns:p14="http://schemas.microsoft.com/office/powerpoint/2010/main" val="7351863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altLang="fr-FR" dirty="0"/>
              <a:t>6-8% en général</a:t>
            </a:r>
          </a:p>
          <a:p>
            <a:pPr lvl="1"/>
            <a:r>
              <a:rPr lang="fr-FR" altLang="fr-FR" dirty="0"/>
              <a:t>25-80% chez les patients infectés par le VIH</a:t>
            </a:r>
          </a:p>
          <a:p>
            <a:r>
              <a:rPr lang="fr-FR" altLang="fr-FR" dirty="0"/>
              <a:t>Allergie (1-8%): du rash simple au syndrome de Lyell</a:t>
            </a:r>
          </a:p>
          <a:p>
            <a:r>
              <a:rPr lang="fr-FR" altLang="fr-FR" dirty="0"/>
              <a:t>Hémato: </a:t>
            </a:r>
          </a:p>
          <a:p>
            <a:pPr lvl="1"/>
            <a:r>
              <a:rPr lang="fr-FR" altLang="fr-FR" dirty="0"/>
              <a:t>neutropénie, anémie, thrombopénie ou </a:t>
            </a:r>
            <a:r>
              <a:rPr lang="fr-FR" altLang="fr-FR" dirty="0" err="1"/>
              <a:t>pancytopénie</a:t>
            </a:r>
            <a:endParaRPr lang="fr-FR" altLang="fr-FR" dirty="0"/>
          </a:p>
          <a:p>
            <a:r>
              <a:rPr lang="fr-FR" altLang="fr-FR" dirty="0"/>
              <a:t>Digestifs</a:t>
            </a:r>
          </a:p>
          <a:p>
            <a:pPr lvl="1"/>
            <a:r>
              <a:rPr lang="fr-FR" altLang="fr-FR" dirty="0"/>
              <a:t>nausées, vomissements, </a:t>
            </a:r>
          </a:p>
          <a:p>
            <a:r>
              <a:rPr lang="fr-FR" altLang="fr-FR" dirty="0"/>
              <a:t>Neurologique</a:t>
            </a:r>
          </a:p>
          <a:p>
            <a:pPr lvl="1"/>
            <a:r>
              <a:rPr lang="fr-FR" altLang="fr-FR" dirty="0"/>
              <a:t>Céphalées, vertiges, acouphènes</a:t>
            </a:r>
          </a:p>
          <a:p>
            <a:r>
              <a:rPr lang="fr-FR" altLang="fr-FR" dirty="0"/>
              <a:t>Cytolyse hépatique</a:t>
            </a:r>
          </a:p>
          <a:p>
            <a:r>
              <a:rPr lang="fr-FR" altLang="fr-FR" dirty="0" err="1"/>
              <a:t>Cristallurie</a:t>
            </a:r>
            <a:endParaRPr lang="fr-FR" altLang="fr-FR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Effets indésirables</a:t>
            </a:r>
          </a:p>
        </p:txBody>
      </p:sp>
    </p:spTree>
    <p:extLst>
      <p:ext uri="{BB962C8B-B14F-4D97-AF65-F5344CB8AC3E}">
        <p14:creationId xmlns:p14="http://schemas.microsoft.com/office/powerpoint/2010/main" val="9695270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Allergie aux sulfamides</a:t>
            </a:r>
          </a:p>
          <a:p>
            <a:r>
              <a:rPr lang="fr-FR" altLang="fr-FR" dirty="0"/>
              <a:t>Association au méthotrexate</a:t>
            </a:r>
          </a:p>
          <a:p>
            <a:r>
              <a:rPr lang="fr-FR" altLang="fr-FR" dirty="0"/>
              <a:t>Insuffisance hépatique sévère</a:t>
            </a:r>
          </a:p>
          <a:p>
            <a:r>
              <a:rPr lang="fr-FR" altLang="fr-FR" dirty="0"/>
              <a:t>Déficit en G6PD</a:t>
            </a:r>
          </a:p>
          <a:p>
            <a:r>
              <a:rPr lang="fr-FR" altLang="fr-FR" dirty="0"/>
              <a:t>Prématurés et NN &lt; 1 mois</a:t>
            </a:r>
          </a:p>
          <a:p>
            <a:r>
              <a:rPr lang="fr-FR" altLang="fr-FR" dirty="0"/>
              <a:t>Eviter au 1</a:t>
            </a:r>
            <a:r>
              <a:rPr lang="fr-FR" altLang="fr-FR" baseline="30000" dirty="0"/>
              <a:t>er</a:t>
            </a:r>
            <a:r>
              <a:rPr lang="fr-FR" altLang="fr-FR" dirty="0"/>
              <a:t> trimestre de grossesse</a:t>
            </a:r>
          </a:p>
          <a:p>
            <a:pPr marL="818954" lvl="1" indent="-314982"/>
            <a:r>
              <a:rPr lang="fr-FR" altLang="fr-FR" dirty="0"/>
              <a:t>Allaitement si déficit en G6PD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altLang="fr-FR"/>
              <a:t>Contre - Indications</a:t>
            </a:r>
          </a:p>
        </p:txBody>
      </p:sp>
    </p:spTree>
    <p:extLst>
      <p:ext uri="{BB962C8B-B14F-4D97-AF65-F5344CB8AC3E}">
        <p14:creationId xmlns:p14="http://schemas.microsoft.com/office/powerpoint/2010/main" val="60741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Pré test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5483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1121" y="2348399"/>
            <a:ext cx="7497410" cy="2542641"/>
          </a:xfrm>
        </p:spPr>
        <p:txBody>
          <a:bodyPr/>
          <a:lstStyle/>
          <a:p>
            <a:pPr>
              <a:defRPr/>
            </a:pPr>
            <a:r>
              <a:rPr lang="fr-FR" sz="3300" b="0" dirty="0">
                <a:solidFill>
                  <a:srgbClr val="969696"/>
                </a:solidFill>
              </a:rPr>
              <a:t>Cyclines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Imidazolés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Sulfamides</a:t>
            </a:r>
            <a:br>
              <a:rPr lang="fr-FR" sz="3300" b="0" dirty="0"/>
            </a:br>
            <a:r>
              <a:rPr lang="fr-FR" sz="3300" b="0" dirty="0"/>
              <a:t>Furanes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Phénicolés</a:t>
            </a:r>
            <a:br>
              <a:rPr lang="fr-FR" sz="3300" b="0" dirty="0"/>
            </a:br>
            <a:r>
              <a:rPr lang="fr-FR" sz="3300" b="0" dirty="0">
                <a:solidFill>
                  <a:srgbClr val="969696"/>
                </a:solidFill>
              </a:rPr>
              <a:t>Colistine</a:t>
            </a:r>
            <a:endParaRPr lang="fr-FR" sz="3300" b="0" dirty="0"/>
          </a:p>
        </p:txBody>
      </p:sp>
      <p:sp>
        <p:nvSpPr>
          <p:cNvPr id="3" name="Rectangle 2"/>
          <p:cNvSpPr/>
          <p:nvPr/>
        </p:nvSpPr>
        <p:spPr>
          <a:xfrm>
            <a:off x="2520157" y="5288273"/>
            <a:ext cx="6172633" cy="1209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Mode d’action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Spectre </a:t>
            </a:r>
            <a:r>
              <a:rPr lang="fr-FR" dirty="0" err="1">
                <a:latin typeface="Calibri" panose="020F0502020204030204" pitchFamily="34" charset="0"/>
              </a:rPr>
              <a:t>anti-bactérien</a:t>
            </a:r>
            <a:r>
              <a:rPr lang="fr-FR" dirty="0">
                <a:latin typeface="Calibri" panose="020F0502020204030204" pitchFamily="34" charset="0"/>
              </a:rPr>
              <a:t> utile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Eléments de pharmacocinétique/pharmacodynamie Principales indications.</a:t>
            </a:r>
          </a:p>
        </p:txBody>
      </p:sp>
    </p:spTree>
    <p:extLst>
      <p:ext uri="{BB962C8B-B14F-4D97-AF65-F5344CB8AC3E}">
        <p14:creationId xmlns:p14="http://schemas.microsoft.com/office/powerpoint/2010/main" val="15499612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Mode d’action</a:t>
            </a:r>
          </a:p>
          <a:p>
            <a:pPr lvl="1"/>
            <a:r>
              <a:rPr lang="fr-FR" altLang="fr-FR" dirty="0"/>
              <a:t>Inhibition synthèse protéique</a:t>
            </a:r>
          </a:p>
          <a:p>
            <a:endParaRPr lang="fr-FR" altLang="fr-FR" dirty="0"/>
          </a:p>
          <a:p>
            <a:r>
              <a:rPr lang="fr-FR" altLang="fr-FR" dirty="0"/>
              <a:t>Commercialisée en </a:t>
            </a:r>
            <a:r>
              <a:rPr lang="fr-FR" altLang="fr-FR" b="1" dirty="0">
                <a:solidFill>
                  <a:srgbClr val="FF0000"/>
                </a:solidFill>
              </a:rPr>
              <a:t>1953</a:t>
            </a:r>
          </a:p>
          <a:p>
            <a:endParaRPr lang="fr-FR" altLang="fr-FR" dirty="0"/>
          </a:p>
          <a:p>
            <a:r>
              <a:rPr lang="fr-FR" altLang="fr-FR" dirty="0"/>
              <a:t>Bactéricide</a:t>
            </a:r>
            <a:endParaRPr lang="fr-FR" altLang="fr-FR" i="1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err="1"/>
              <a:t>Nitrofurantoine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29929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BGN</a:t>
            </a:r>
          </a:p>
          <a:p>
            <a:pPr lvl="1"/>
            <a:r>
              <a:rPr lang="fr-FR" altLang="fr-FR" i="1" dirty="0"/>
              <a:t>E. coli</a:t>
            </a:r>
          </a:p>
          <a:p>
            <a:r>
              <a:rPr lang="fr-FR" altLang="fr-FR" i="1" dirty="0"/>
              <a:t>CG+</a:t>
            </a:r>
          </a:p>
          <a:p>
            <a:pPr lvl="1"/>
            <a:r>
              <a:rPr lang="fr-FR" altLang="fr-FR" i="1" dirty="0"/>
              <a:t>E. </a:t>
            </a:r>
            <a:r>
              <a:rPr lang="fr-FR" altLang="fr-FR" i="1" dirty="0" err="1"/>
              <a:t>faecalis</a:t>
            </a:r>
            <a:endParaRPr lang="fr-FR" altLang="fr-FR" i="1" dirty="0"/>
          </a:p>
          <a:p>
            <a:pPr lvl="1"/>
            <a:r>
              <a:rPr lang="fr-FR" altLang="fr-FR" i="1" dirty="0"/>
              <a:t>S. </a:t>
            </a:r>
            <a:r>
              <a:rPr lang="fr-FR" altLang="fr-FR" i="1" dirty="0" err="1"/>
              <a:t>saprophyticus</a:t>
            </a:r>
            <a:endParaRPr lang="fr-FR" altLang="fr-FR" i="1" dirty="0"/>
          </a:p>
          <a:p>
            <a:pPr lvl="1"/>
            <a:r>
              <a:rPr lang="fr-FR" altLang="fr-FR" i="1" dirty="0"/>
              <a:t>S. </a:t>
            </a:r>
            <a:r>
              <a:rPr lang="fr-FR" altLang="fr-FR" i="1" dirty="0" err="1"/>
              <a:t>epidermidis</a:t>
            </a:r>
            <a:endParaRPr lang="fr-FR" altLang="fr-FR" i="1" dirty="0"/>
          </a:p>
          <a:p>
            <a:pPr lvl="1"/>
            <a:endParaRPr lang="fr-FR" altLang="fr-FR" i="1" dirty="0"/>
          </a:p>
          <a:p>
            <a:r>
              <a:rPr lang="fr-FR" altLang="fr-FR" dirty="0"/>
              <a:t>Inactif sur:</a:t>
            </a:r>
          </a:p>
          <a:p>
            <a:pPr lvl="1"/>
            <a:r>
              <a:rPr lang="fr-FR" altLang="fr-FR" i="1" dirty="0"/>
              <a:t>P. </a:t>
            </a:r>
            <a:r>
              <a:rPr lang="fr-FR" altLang="fr-FR" i="1" dirty="0" err="1"/>
              <a:t>aeruginosa</a:t>
            </a:r>
            <a:endParaRPr lang="fr-FR" altLang="fr-FR" i="1" dirty="0"/>
          </a:p>
          <a:p>
            <a:pPr lvl="1"/>
            <a:r>
              <a:rPr lang="fr-FR" altLang="fr-FR" i="1" dirty="0" err="1"/>
              <a:t>Proteus</a:t>
            </a:r>
            <a:r>
              <a:rPr lang="fr-FR" altLang="fr-FR" dirty="0"/>
              <a:t>, </a:t>
            </a:r>
            <a:r>
              <a:rPr lang="fr-FR" altLang="fr-FR" i="1" dirty="0" err="1"/>
              <a:t>Providencia</a:t>
            </a:r>
            <a:r>
              <a:rPr lang="fr-FR" altLang="fr-FR" dirty="0"/>
              <a:t> et </a:t>
            </a:r>
            <a:r>
              <a:rPr lang="fr-FR" altLang="fr-FR" i="1" dirty="0" err="1"/>
              <a:t>Serratia</a:t>
            </a:r>
            <a:endParaRPr lang="fr-FR" altLang="fr-FR" i="1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Spectre d’activité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468678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Bonne absorption PO</a:t>
            </a:r>
          </a:p>
          <a:p>
            <a:endParaRPr lang="fr-FR" dirty="0"/>
          </a:p>
          <a:p>
            <a:r>
              <a:rPr lang="fr-FR" dirty="0"/>
              <a:t>Très faibles concentration sérique</a:t>
            </a:r>
          </a:p>
          <a:p>
            <a:pPr lvl="1"/>
            <a:r>
              <a:rPr lang="fr-FR" dirty="0"/>
              <a:t>Pas de diffusion parenchymateuse</a:t>
            </a:r>
          </a:p>
          <a:p>
            <a:endParaRPr lang="fr-FR" dirty="0"/>
          </a:p>
          <a:p>
            <a:r>
              <a:rPr lang="fr-FR" dirty="0"/>
              <a:t>Elimination urinaire</a:t>
            </a:r>
          </a:p>
          <a:p>
            <a:pPr lvl="1"/>
            <a:r>
              <a:rPr lang="fr-FR" dirty="0"/>
              <a:t>40% forme active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PK/PD</a:t>
            </a:r>
          </a:p>
        </p:txBody>
      </p:sp>
    </p:spTree>
    <p:extLst>
      <p:ext uri="{BB962C8B-B14F-4D97-AF65-F5344CB8AC3E}">
        <p14:creationId xmlns:p14="http://schemas.microsoft.com/office/powerpoint/2010/main" val="28731150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ChangeArrowheads="1"/>
          </p:cNvSpPr>
          <p:nvPr/>
        </p:nvSpPr>
        <p:spPr bwMode="auto">
          <a:xfrm>
            <a:off x="756047" y="6887704"/>
            <a:ext cx="210013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77826" name="Rectangle 3"/>
          <p:cNvSpPr>
            <a:spLocks noChangeArrowheads="1"/>
          </p:cNvSpPr>
          <p:nvPr/>
        </p:nvSpPr>
        <p:spPr bwMode="auto">
          <a:xfrm>
            <a:off x="3444214" y="6887704"/>
            <a:ext cx="3192198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fr-FR"/>
          </a:p>
        </p:txBody>
      </p:sp>
      <p:sp>
        <p:nvSpPr>
          <p:cNvPr id="7782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altLang="fr-FR" dirty="0"/>
              <a:t>Cystites à germe sensible: 5j</a:t>
            </a:r>
          </a:p>
          <a:p>
            <a:pPr lvl="1"/>
            <a:r>
              <a:rPr lang="fr-FR" altLang="fr-FR" dirty="0"/>
              <a:t>Si aucun autre ATB présentant un meilleur rapport bénéfice/risque ne peut être utilisé par voie orale.</a:t>
            </a:r>
          </a:p>
          <a:p>
            <a:r>
              <a:rPr lang="fr-FR" altLang="fr-FR" dirty="0"/>
              <a:t>Cystites à risque de complication: 5j</a:t>
            </a:r>
          </a:p>
          <a:p>
            <a:pPr lvl="1"/>
            <a:r>
              <a:rPr lang="fr-FR" altLang="fr-FR" dirty="0"/>
              <a:t>En probabiliste, si l’état de la patiente nécessite d’instaurer un TT en urgence et/ou d’après ses ATCD (cystites récidivantes à BMR).</a:t>
            </a:r>
          </a:p>
          <a:p>
            <a:pPr lvl="1"/>
            <a:r>
              <a:rPr lang="fr-FR" altLang="fr-FR" dirty="0"/>
              <a:t>Avec </a:t>
            </a:r>
            <a:r>
              <a:rPr lang="fr-FR" altLang="fr-FR" dirty="0" err="1"/>
              <a:t>reévaluation</a:t>
            </a:r>
            <a:r>
              <a:rPr lang="fr-FR" altLang="fr-FR" dirty="0"/>
              <a:t> à réception de l’antibiogramme</a:t>
            </a:r>
          </a:p>
          <a:p>
            <a:pPr lvl="1"/>
            <a:r>
              <a:rPr lang="fr-FR" altLang="fr-FR" dirty="0"/>
              <a:t>100 mg x3/j</a:t>
            </a:r>
          </a:p>
          <a:p>
            <a:r>
              <a:rPr lang="fr-FR" altLang="fr-FR" dirty="0"/>
              <a:t>Non</a:t>
            </a:r>
          </a:p>
          <a:p>
            <a:pPr lvl="1"/>
            <a:r>
              <a:rPr lang="fr-FR" altLang="fr-FR" dirty="0"/>
              <a:t> TT prophylactique des IU récidivantes (TT continus ou intermittents)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Indications</a:t>
            </a:r>
          </a:p>
        </p:txBody>
      </p:sp>
    </p:spTree>
    <p:extLst>
      <p:ext uri="{BB962C8B-B14F-4D97-AF65-F5344CB8AC3E}">
        <p14:creationId xmlns:p14="http://schemas.microsoft.com/office/powerpoint/2010/main" val="2256291408"/>
      </p:ext>
    </p:extLst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dirty="0"/>
              <a:t>Nausées</a:t>
            </a:r>
          </a:p>
          <a:p>
            <a:r>
              <a:rPr lang="fr-FR" altLang="fr-FR" sz="2800" dirty="0"/>
              <a:t>Hémolyse si déficit G6PD</a:t>
            </a:r>
          </a:p>
          <a:p>
            <a:r>
              <a:rPr lang="fr-FR" altLang="fr-FR" sz="2800" dirty="0"/>
              <a:t>Hypersensibilité</a:t>
            </a:r>
          </a:p>
          <a:p>
            <a:pPr lvl="1"/>
            <a:r>
              <a:rPr lang="fr-FR" altLang="fr-FR" sz="2300" dirty="0"/>
              <a:t>Pulmonaires: très rares. Surtout sur TT prolongés.</a:t>
            </a:r>
          </a:p>
          <a:p>
            <a:pPr lvl="2"/>
            <a:r>
              <a:rPr lang="fr-FR" altLang="fr-FR" sz="2100" dirty="0"/>
              <a:t>pneumopathies aiguës (fièvre, frissons, toux, douleur thoracique, dyspnée, infiltration pulmonaire, épanchement pleural, éosinophilie). Fibrose. </a:t>
            </a:r>
          </a:p>
          <a:p>
            <a:pPr lvl="1"/>
            <a:r>
              <a:rPr lang="fr-FR" altLang="fr-FR" sz="2300" dirty="0"/>
              <a:t>Hépatiques: très rares. Surtout sur TT prolongés.</a:t>
            </a:r>
          </a:p>
          <a:p>
            <a:pPr lvl="1"/>
            <a:endParaRPr lang="fr-FR" altLang="fr-FR" sz="2300" dirty="0"/>
          </a:p>
          <a:p>
            <a:pPr marL="402477" lvl="1" indent="-281735">
              <a:spcBef>
                <a:spcPts val="441"/>
              </a:spcBef>
              <a:buSzPct val="68000"/>
              <a:buFont typeface="Wingdings 3" pitchFamily="18" charset="2"/>
              <a:buChar char=""/>
            </a:pPr>
            <a:r>
              <a:rPr lang="fr-FR" altLang="fr-FR" b="1" dirty="0"/>
              <a:t>Utilisable pendant la grossesse</a:t>
            </a:r>
          </a:p>
          <a:p>
            <a:endParaRPr lang="fr-FR" altLang="fr-FR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>
              <a:defRPr/>
            </a:pPr>
            <a:r>
              <a:rPr lang="fr-FR" altLang="fr-FR"/>
              <a:t>Effets indésirables</a:t>
            </a:r>
          </a:p>
        </p:txBody>
      </p:sp>
    </p:spTree>
    <p:extLst>
      <p:ext uri="{BB962C8B-B14F-4D97-AF65-F5344CB8AC3E}">
        <p14:creationId xmlns:p14="http://schemas.microsoft.com/office/powerpoint/2010/main" val="41962952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Contre indications: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Hypersensibilité à la </a:t>
            </a:r>
            <a:r>
              <a:rPr lang="fr-FR" dirty="0" err="1"/>
              <a:t>nitrofurantoïne</a:t>
            </a:r>
            <a:endParaRPr lang="fr-FR" dirty="0"/>
          </a:p>
          <a:p>
            <a:r>
              <a:rPr lang="fr-FR" dirty="0"/>
              <a:t>Insuffisance rénale (cl </a:t>
            </a:r>
            <a:r>
              <a:rPr lang="fr-FR" dirty="0" err="1"/>
              <a:t>cr</a:t>
            </a:r>
            <a:r>
              <a:rPr lang="fr-FR" dirty="0"/>
              <a:t> &lt; 60 ml/mn)</a:t>
            </a:r>
          </a:p>
          <a:p>
            <a:pPr lvl="1"/>
            <a:r>
              <a:rPr lang="fr-FR" dirty="0"/>
              <a:t>(noté dans l’AMM, mais très discuté dans des publications récentes)</a:t>
            </a:r>
          </a:p>
          <a:p>
            <a:pPr lvl="1"/>
            <a:r>
              <a:rPr lang="fr-FR" dirty="0"/>
              <a:t>CI pour diminution de [] urinaire, pas pour toxicité</a:t>
            </a:r>
          </a:p>
          <a:p>
            <a:r>
              <a:rPr lang="fr-FR" dirty="0"/>
              <a:t>Traitement prolongé continu ou intermittent par la </a:t>
            </a:r>
            <a:r>
              <a:rPr lang="fr-FR" dirty="0" err="1"/>
              <a:t>nitrofurantoïne</a:t>
            </a:r>
            <a:r>
              <a:rPr lang="fr-FR" dirty="0"/>
              <a:t>;</a:t>
            </a:r>
          </a:p>
          <a:p>
            <a:r>
              <a:rPr lang="fr-FR" dirty="0"/>
              <a:t>Déficit en (G6PD)</a:t>
            </a:r>
          </a:p>
          <a:p>
            <a:r>
              <a:rPr lang="fr-FR" dirty="0"/>
              <a:t>Enfant &lt; 6 ans: risque de fausse route.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68962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1121" y="2348399"/>
            <a:ext cx="7497410" cy="2542641"/>
          </a:xfrm>
        </p:spPr>
        <p:txBody>
          <a:bodyPr/>
          <a:lstStyle/>
          <a:p>
            <a:pPr>
              <a:defRPr/>
            </a:pPr>
            <a:r>
              <a:rPr lang="fr-FR" sz="3300" b="0" dirty="0">
                <a:solidFill>
                  <a:srgbClr val="969696"/>
                </a:solidFill>
              </a:rPr>
              <a:t>Cyclines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Imidazolés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Sulfamides</a:t>
            </a:r>
            <a:br>
              <a:rPr lang="fr-FR" sz="3300" b="0" dirty="0"/>
            </a:br>
            <a:r>
              <a:rPr lang="fr-FR" sz="3300" b="0" dirty="0">
                <a:solidFill>
                  <a:srgbClr val="969696"/>
                </a:solidFill>
              </a:rPr>
              <a:t>Furanes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/>
              <a:t>Phénicolés</a:t>
            </a:r>
            <a:br>
              <a:rPr lang="fr-FR" sz="3300" b="0" dirty="0"/>
            </a:br>
            <a:r>
              <a:rPr lang="fr-FR" sz="3300" b="0" dirty="0">
                <a:solidFill>
                  <a:srgbClr val="969696"/>
                </a:solidFill>
              </a:rPr>
              <a:t>Colistine</a:t>
            </a:r>
            <a:endParaRPr lang="fr-FR" sz="3300" b="0" dirty="0"/>
          </a:p>
        </p:txBody>
      </p:sp>
      <p:sp>
        <p:nvSpPr>
          <p:cNvPr id="3" name="Rectangle 2"/>
          <p:cNvSpPr/>
          <p:nvPr/>
        </p:nvSpPr>
        <p:spPr>
          <a:xfrm>
            <a:off x="2520157" y="5288273"/>
            <a:ext cx="6172633" cy="1209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Mode d’action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Spectre </a:t>
            </a:r>
            <a:r>
              <a:rPr lang="fr-FR" dirty="0" err="1">
                <a:latin typeface="Calibri" panose="020F0502020204030204" pitchFamily="34" charset="0"/>
              </a:rPr>
              <a:t>anti-bactérien</a:t>
            </a:r>
            <a:r>
              <a:rPr lang="fr-FR" dirty="0">
                <a:latin typeface="Calibri" panose="020F0502020204030204" pitchFamily="34" charset="0"/>
              </a:rPr>
              <a:t> utile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Eléments de pharmacocinétique/pharmacodynamie Principales indications.</a:t>
            </a:r>
          </a:p>
        </p:txBody>
      </p:sp>
    </p:spTree>
    <p:extLst>
      <p:ext uri="{BB962C8B-B14F-4D97-AF65-F5344CB8AC3E}">
        <p14:creationId xmlns:p14="http://schemas.microsoft.com/office/powerpoint/2010/main" val="6786260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Isolement du chloramphénicol de </a:t>
            </a:r>
            <a:r>
              <a:rPr lang="fr-FR" i="1" dirty="0" err="1"/>
              <a:t>Streptomyces</a:t>
            </a:r>
            <a:r>
              <a:rPr lang="fr-FR" i="1" dirty="0"/>
              <a:t> </a:t>
            </a:r>
            <a:r>
              <a:rPr lang="fr-FR" i="1" dirty="0" err="1"/>
              <a:t>venezuale</a:t>
            </a:r>
            <a:r>
              <a:rPr lang="fr-FR" dirty="0"/>
              <a:t> en </a:t>
            </a:r>
            <a:r>
              <a:rPr lang="fr-FR" b="1" dirty="0">
                <a:solidFill>
                  <a:srgbClr val="FF0000"/>
                </a:solidFill>
              </a:rPr>
              <a:t>1947 </a:t>
            </a:r>
          </a:p>
          <a:p>
            <a:r>
              <a:rPr lang="fr-FR" dirty="0"/>
              <a:t>Puis synthèse chimique exclusive </a:t>
            </a:r>
          </a:p>
          <a:p>
            <a:r>
              <a:rPr lang="fr-FR" dirty="0"/>
              <a:t>Inhibition de la synthèse protéique</a:t>
            </a:r>
          </a:p>
          <a:p>
            <a:pPr lvl="1"/>
            <a:r>
              <a:rPr lang="fr-FR" dirty="0"/>
              <a:t>Fixation sur sous unité 50S du ribosome</a:t>
            </a:r>
          </a:p>
          <a:p>
            <a:pPr lvl="1"/>
            <a:endParaRPr lang="fr-FR" dirty="0"/>
          </a:p>
          <a:p>
            <a:r>
              <a:rPr lang="fr-FR" dirty="0" err="1"/>
              <a:t>Bacteriostatiques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Phénicolés </a:t>
            </a:r>
          </a:p>
        </p:txBody>
      </p:sp>
    </p:spTree>
    <p:extLst>
      <p:ext uri="{BB962C8B-B14F-4D97-AF65-F5344CB8AC3E}">
        <p14:creationId xmlns:p14="http://schemas.microsoft.com/office/powerpoint/2010/main" val="29374824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Spectre très large </a:t>
            </a:r>
          </a:p>
          <a:p>
            <a:pPr lvl="1"/>
            <a:r>
              <a:rPr lang="fr-FR" dirty="0"/>
              <a:t>CG+, CG-, BG+ </a:t>
            </a:r>
          </a:p>
          <a:p>
            <a:pPr lvl="1"/>
            <a:r>
              <a:rPr lang="fr-FR" dirty="0"/>
              <a:t>Entérobactéries </a:t>
            </a:r>
          </a:p>
          <a:p>
            <a:pPr lvl="1"/>
            <a:r>
              <a:rPr lang="fr-FR" dirty="0"/>
              <a:t>Anaérobies </a:t>
            </a:r>
          </a:p>
          <a:p>
            <a:pPr lvl="1"/>
            <a:r>
              <a:rPr lang="fr-FR" dirty="0"/>
              <a:t>Résistance naturelle : </a:t>
            </a:r>
          </a:p>
          <a:p>
            <a:pPr lvl="2"/>
            <a:r>
              <a:rPr lang="fr-FR" i="1" dirty="0"/>
              <a:t>P. aeruginosa,  A. </a:t>
            </a:r>
            <a:r>
              <a:rPr lang="fr-FR" i="1" dirty="0" err="1"/>
              <a:t>baummanii</a:t>
            </a:r>
            <a:r>
              <a:rPr lang="fr-FR" i="1" dirty="0"/>
              <a:t> , Serratia </a:t>
            </a:r>
            <a:r>
              <a:rPr lang="fr-FR" i="1" dirty="0" err="1"/>
              <a:t>marcescens</a:t>
            </a:r>
            <a:r>
              <a:rPr lang="fr-FR" i="1" dirty="0"/>
              <a:t> </a:t>
            </a:r>
          </a:p>
          <a:p>
            <a:pPr lvl="2"/>
            <a:r>
              <a:rPr lang="fr-FR" dirty="0"/>
              <a:t>Mycobactéries </a:t>
            </a:r>
          </a:p>
          <a:p>
            <a:r>
              <a:rPr lang="fr-FR" dirty="0"/>
              <a:t>Diffusion importante </a:t>
            </a:r>
          </a:p>
          <a:p>
            <a:pPr lvl="1"/>
            <a:r>
              <a:rPr lang="fr-FR" dirty="0"/>
              <a:t>En particulier cérébrale : 50% des concentrations sériques</a:t>
            </a:r>
          </a:p>
          <a:p>
            <a:pPr lvl="1"/>
            <a:r>
              <a:rPr lang="fr-FR" dirty="0"/>
              <a:t>Intracellulaire</a:t>
            </a:r>
          </a:p>
          <a:p>
            <a:pPr lvl="1"/>
            <a:r>
              <a:rPr lang="fr-FR" dirty="0"/>
              <a:t>Elimination biliaire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Phénicolés: propriétés</a:t>
            </a:r>
          </a:p>
        </p:txBody>
      </p:sp>
    </p:spTree>
    <p:extLst>
      <p:ext uri="{BB962C8B-B14F-4D97-AF65-F5344CB8AC3E}">
        <p14:creationId xmlns:p14="http://schemas.microsoft.com/office/powerpoint/2010/main" val="215197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/>
              <a:t>Colistine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Thiamphénicol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Doxycycline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Métronidazole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Furadantine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Quelles molécules ont une bonne activité sur les entérobactéries ?</a:t>
            </a:r>
          </a:p>
        </p:txBody>
      </p:sp>
    </p:spTree>
    <p:extLst>
      <p:ext uri="{BB962C8B-B14F-4D97-AF65-F5344CB8AC3E}">
        <p14:creationId xmlns:p14="http://schemas.microsoft.com/office/powerpoint/2010/main" val="7593286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Chloramphénicol (plus disponible en France)</a:t>
            </a:r>
          </a:p>
          <a:p>
            <a:pPr lvl="1"/>
            <a:r>
              <a:rPr lang="fr-FR" dirty="0"/>
              <a:t>Toxicité principale : anémie aplasique irréversible</a:t>
            </a:r>
          </a:p>
          <a:p>
            <a:pPr lvl="2"/>
            <a:r>
              <a:rPr lang="fr-FR" dirty="0"/>
              <a:t>Mécanisme mal connu</a:t>
            </a:r>
          </a:p>
          <a:p>
            <a:pPr lvl="2"/>
            <a:r>
              <a:rPr lang="fr-FR" dirty="0"/>
              <a:t>Survenue parfois à distance du traitement</a:t>
            </a:r>
          </a:p>
          <a:p>
            <a:pPr lvl="2"/>
            <a:r>
              <a:rPr lang="fr-FR" dirty="0"/>
              <a:t>1/20000 traitement</a:t>
            </a:r>
          </a:p>
          <a:p>
            <a:pPr lvl="1"/>
            <a:r>
              <a:rPr lang="fr-FR" dirty="0"/>
              <a:t>Largement utilisé en traitement des méningites bactériennes en </a:t>
            </a:r>
            <a:r>
              <a:rPr lang="fr-FR" dirty="0" err="1"/>
              <a:t>afrique</a:t>
            </a:r>
            <a:r>
              <a:rPr lang="fr-FR" dirty="0"/>
              <a:t> subsaharienne: Forme retard huileuse : 1 injection</a:t>
            </a:r>
          </a:p>
          <a:p>
            <a:r>
              <a:rPr lang="fr-FR" dirty="0" err="1"/>
              <a:t>Thiamphénicol</a:t>
            </a:r>
            <a:endParaRPr lang="fr-FR" dirty="0"/>
          </a:p>
          <a:p>
            <a:pPr lvl="1"/>
            <a:r>
              <a:rPr lang="fr-FR" dirty="0"/>
              <a:t>Risque d’aplasie : fréquente (30%), mais réversible</a:t>
            </a:r>
          </a:p>
          <a:p>
            <a:pPr lvl="1"/>
            <a:r>
              <a:rPr lang="fr-FR" dirty="0"/>
              <a:t>Disponible IV (forme PO n’est plus commercialisée)</a:t>
            </a:r>
          </a:p>
          <a:p>
            <a:pPr lvl="1"/>
            <a:r>
              <a:rPr lang="fr-FR" dirty="0"/>
              <a:t>Posologie: 1,5-3g/j</a:t>
            </a:r>
          </a:p>
          <a:p>
            <a:pPr lv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Phénicolés: deux molécules</a:t>
            </a:r>
          </a:p>
        </p:txBody>
      </p:sp>
    </p:spTree>
    <p:extLst>
      <p:ext uri="{BB962C8B-B14F-4D97-AF65-F5344CB8AC3E}">
        <p14:creationId xmlns:p14="http://schemas.microsoft.com/office/powerpoint/2010/main" val="39465602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Thiamphénicol</a:t>
            </a:r>
            <a:r>
              <a:rPr lang="fr-FR" dirty="0"/>
              <a:t>: indications en France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AMM</a:t>
            </a:r>
          </a:p>
          <a:p>
            <a:pPr lvl="1"/>
            <a:r>
              <a:rPr lang="fr-FR" dirty="0"/>
              <a:t>Infections aiguës des voies respiratoires à germes résistants aux autres antibiotiques</a:t>
            </a:r>
          </a:p>
          <a:p>
            <a:pPr lvl="1"/>
            <a:r>
              <a:rPr lang="fr-FR" dirty="0"/>
              <a:t>Typhoïde et autres salmonelloses</a:t>
            </a:r>
          </a:p>
          <a:p>
            <a:pPr lvl="1"/>
            <a:r>
              <a:rPr lang="fr-FR" dirty="0"/>
              <a:t>Infections hépatobiliaires telles que cholécystites aiguës</a:t>
            </a:r>
          </a:p>
          <a:p>
            <a:pPr lvl="1"/>
            <a:r>
              <a:rPr lang="fr-FR" dirty="0"/>
              <a:t>Urétrites gonococciques et non gonococciques à germes résistants aux autres ATB</a:t>
            </a:r>
          </a:p>
          <a:p>
            <a:pPr lvl="1"/>
            <a:r>
              <a:rPr lang="fr-FR" dirty="0"/>
              <a:t>Méningites à Haemophilus</a:t>
            </a:r>
          </a:p>
          <a:p>
            <a:pPr lvl="1"/>
            <a:r>
              <a:rPr lang="fr-FR" dirty="0"/>
              <a:t>Infections à germes anaérobies résistants aux autres antibiotiques</a:t>
            </a:r>
          </a:p>
          <a:p>
            <a:r>
              <a:rPr lang="fr-FR" dirty="0"/>
              <a:t>Utilité réelle</a:t>
            </a:r>
          </a:p>
          <a:p>
            <a:pPr lvl="1"/>
            <a:r>
              <a:rPr lang="fr-FR" dirty="0"/>
              <a:t>Abcès cérébral</a:t>
            </a:r>
          </a:p>
          <a:p>
            <a:pPr lvl="1"/>
            <a:r>
              <a:rPr lang="fr-FR" dirty="0"/>
              <a:t>(sur reliquat PO: Relais des IUM à BLSE résistantes aux TT de 1</a:t>
            </a:r>
            <a:r>
              <a:rPr lang="fr-FR" baseline="30000" dirty="0"/>
              <a:t>ère</a:t>
            </a:r>
            <a:r>
              <a:rPr lang="fr-FR" dirty="0"/>
              <a:t> ligne)</a:t>
            </a:r>
          </a:p>
          <a:p>
            <a:r>
              <a:rPr lang="fr-FR" dirty="0"/>
              <a:t>Surveillance hebdo de la NFS</a:t>
            </a:r>
          </a:p>
          <a:p>
            <a:pPr lvl="1"/>
            <a:r>
              <a:rPr lang="fr-FR" dirty="0"/>
              <a:t>Arrêt si anomalie </a:t>
            </a:r>
          </a:p>
        </p:txBody>
      </p:sp>
    </p:spTree>
    <p:extLst>
      <p:ext uri="{BB962C8B-B14F-4D97-AF65-F5344CB8AC3E}">
        <p14:creationId xmlns:p14="http://schemas.microsoft.com/office/powerpoint/2010/main" val="20213342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Allergie</a:t>
            </a:r>
          </a:p>
          <a:p>
            <a:r>
              <a:rPr lang="fr-FR" dirty="0"/>
              <a:t>ATCD insuffisance médullaire</a:t>
            </a:r>
          </a:p>
          <a:p>
            <a:r>
              <a:rPr lang="fr-FR" dirty="0"/>
              <a:t>IR grave</a:t>
            </a:r>
          </a:p>
          <a:p>
            <a:r>
              <a:rPr lang="fr-FR" dirty="0"/>
              <a:t>&lt; 6mois</a:t>
            </a:r>
          </a:p>
          <a:p>
            <a:r>
              <a:rPr lang="fr-FR" dirty="0"/>
              <a:t>Allaitement</a:t>
            </a:r>
          </a:p>
          <a:p>
            <a:endParaRPr lang="fr-FR" dirty="0"/>
          </a:p>
          <a:p>
            <a:r>
              <a:rPr lang="fr-FR" dirty="0"/>
              <a:t>Grossesse: déconseillé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Contre indications:</a:t>
            </a:r>
          </a:p>
        </p:txBody>
      </p:sp>
    </p:spTree>
    <p:extLst>
      <p:ext uri="{BB962C8B-B14F-4D97-AF65-F5344CB8AC3E}">
        <p14:creationId xmlns:p14="http://schemas.microsoft.com/office/powerpoint/2010/main" val="41946579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1121" y="2348399"/>
            <a:ext cx="7497410" cy="2542641"/>
          </a:xfrm>
        </p:spPr>
        <p:txBody>
          <a:bodyPr/>
          <a:lstStyle/>
          <a:p>
            <a:pPr>
              <a:defRPr/>
            </a:pPr>
            <a:r>
              <a:rPr lang="fr-FR" sz="3300" b="0" dirty="0">
                <a:solidFill>
                  <a:srgbClr val="969696"/>
                </a:solidFill>
              </a:rPr>
              <a:t>Cyclines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Imidazolés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Sulfamides</a:t>
            </a:r>
            <a:br>
              <a:rPr lang="fr-FR" sz="3300" b="0" dirty="0"/>
            </a:br>
            <a:r>
              <a:rPr lang="fr-FR" sz="3300" b="0" dirty="0">
                <a:solidFill>
                  <a:srgbClr val="969696"/>
                </a:solidFill>
              </a:rPr>
              <a:t>Furanes</a:t>
            </a:r>
            <a:br>
              <a:rPr lang="fr-FR" sz="3300" b="0" dirty="0">
                <a:solidFill>
                  <a:srgbClr val="969696"/>
                </a:solidFill>
              </a:rPr>
            </a:br>
            <a:r>
              <a:rPr lang="fr-FR" sz="3300" b="0" dirty="0">
                <a:solidFill>
                  <a:srgbClr val="969696"/>
                </a:solidFill>
              </a:rPr>
              <a:t>Phénicolés</a:t>
            </a:r>
            <a:br>
              <a:rPr lang="fr-FR" sz="3300" b="0" dirty="0"/>
            </a:br>
            <a:r>
              <a:rPr lang="fr-FR" sz="3300" b="0" dirty="0"/>
              <a:t>Colistine</a:t>
            </a:r>
          </a:p>
        </p:txBody>
      </p:sp>
      <p:sp>
        <p:nvSpPr>
          <p:cNvPr id="3" name="Rectangle 2"/>
          <p:cNvSpPr/>
          <p:nvPr/>
        </p:nvSpPr>
        <p:spPr>
          <a:xfrm>
            <a:off x="2520157" y="5288273"/>
            <a:ext cx="6172633" cy="1209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0794" tIns="50397" rIns="100794" bIns="50397">
            <a:spAutoFit/>
          </a:bodyPr>
          <a:lstStyle/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Mode d’action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Spectre </a:t>
            </a:r>
            <a:r>
              <a:rPr lang="fr-FR" dirty="0" err="1">
                <a:latin typeface="Calibri" panose="020F0502020204030204" pitchFamily="34" charset="0"/>
              </a:rPr>
              <a:t>anti-bactérien</a:t>
            </a:r>
            <a:r>
              <a:rPr lang="fr-FR" dirty="0">
                <a:latin typeface="Calibri" panose="020F0502020204030204" pitchFamily="34" charset="0"/>
              </a:rPr>
              <a:t> utile</a:t>
            </a:r>
          </a:p>
          <a:p>
            <a:pPr>
              <a:defRPr/>
            </a:pPr>
            <a:r>
              <a:rPr lang="fr-FR" dirty="0">
                <a:latin typeface="Calibri" panose="020F0502020204030204" pitchFamily="34" charset="0"/>
              </a:rPr>
              <a:t>Eléments de pharmacocinétique/pharmacodynamie Principales indications.</a:t>
            </a:r>
          </a:p>
        </p:txBody>
      </p:sp>
    </p:spTree>
    <p:extLst>
      <p:ext uri="{BB962C8B-B14F-4D97-AF65-F5344CB8AC3E}">
        <p14:creationId xmlns:p14="http://schemas.microsoft.com/office/powerpoint/2010/main" val="32836685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500" dirty="0" err="1"/>
              <a:t>Colistimethate</a:t>
            </a:r>
            <a:r>
              <a:rPr lang="fr-FR" sz="2500" dirty="0"/>
              <a:t> sodique</a:t>
            </a:r>
          </a:p>
          <a:p>
            <a:pPr lvl="1">
              <a:lnSpc>
                <a:spcPct val="80000"/>
              </a:lnSpc>
            </a:pPr>
            <a:r>
              <a:rPr lang="fr-FR" sz="2100" dirty="0"/>
              <a:t>Forme utilisable par voie parentérale, et par inhalation</a:t>
            </a:r>
          </a:p>
          <a:p>
            <a:pPr lvl="1">
              <a:lnSpc>
                <a:spcPct val="80000"/>
              </a:lnSpc>
            </a:pPr>
            <a:r>
              <a:rPr lang="fr-FR" sz="2300" dirty="0"/>
              <a:t> 1 MU = 80 mg de </a:t>
            </a:r>
            <a:r>
              <a:rPr lang="fr-FR" sz="2200" dirty="0" err="1"/>
              <a:t>colistimethate</a:t>
            </a:r>
            <a:r>
              <a:rPr lang="fr-FR" sz="2200" dirty="0"/>
              <a:t> </a:t>
            </a:r>
            <a:r>
              <a:rPr lang="fr-FR" sz="2300" dirty="0"/>
              <a:t>= 33,3 mg de colistine base</a:t>
            </a:r>
          </a:p>
          <a:p>
            <a:pPr lvl="1">
              <a:lnSpc>
                <a:spcPct val="80000"/>
              </a:lnSpc>
            </a:pPr>
            <a:r>
              <a:rPr lang="fr-FR" sz="2300" dirty="0"/>
              <a:t>Métabolisé en colistine « active »</a:t>
            </a:r>
          </a:p>
          <a:p>
            <a:pPr lvl="1">
              <a:lnSpc>
                <a:spcPct val="80000"/>
              </a:lnSpc>
            </a:pPr>
            <a:endParaRPr lang="fr-FR" sz="2200" dirty="0"/>
          </a:p>
          <a:p>
            <a:pPr>
              <a:lnSpc>
                <a:spcPct val="80000"/>
              </a:lnSpc>
            </a:pPr>
            <a:r>
              <a:rPr lang="fr-FR" sz="2600" dirty="0"/>
              <a:t>Sulfate de colistine : oral, topique</a:t>
            </a:r>
          </a:p>
          <a:p>
            <a:pPr lvl="1">
              <a:lnSpc>
                <a:spcPct val="80000"/>
              </a:lnSpc>
            </a:pPr>
            <a:endParaRPr lang="fr-FR" sz="2300" dirty="0"/>
          </a:p>
          <a:p>
            <a:pPr>
              <a:lnSpc>
                <a:spcPct val="80000"/>
              </a:lnSpc>
            </a:pPr>
            <a:r>
              <a:rPr lang="fr-FR" sz="2500" dirty="0"/>
              <a:t>Découvert en </a:t>
            </a:r>
            <a:r>
              <a:rPr lang="fr-FR" sz="2500" b="1" dirty="0">
                <a:solidFill>
                  <a:srgbClr val="FF0000"/>
                </a:solidFill>
              </a:rPr>
              <a:t>1950</a:t>
            </a:r>
          </a:p>
          <a:p>
            <a:pPr>
              <a:lnSpc>
                <a:spcPct val="80000"/>
              </a:lnSpc>
            </a:pPr>
            <a:endParaRPr lang="fr-FR" sz="25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Colistine = </a:t>
            </a:r>
            <a:r>
              <a:rPr lang="fr-FR" dirty="0" err="1"/>
              <a:t>polymixine</a:t>
            </a:r>
            <a:r>
              <a:rPr lang="fr-FR" dirty="0"/>
              <a:t> E </a:t>
            </a:r>
          </a:p>
        </p:txBody>
      </p:sp>
    </p:spTree>
    <p:extLst>
      <p:ext uri="{BB962C8B-B14F-4D97-AF65-F5344CB8AC3E}">
        <p14:creationId xmlns:p14="http://schemas.microsoft.com/office/powerpoint/2010/main" val="3553633483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Cible: membrane cellulaire</a:t>
            </a:r>
          </a:p>
          <a:p>
            <a:pPr lvl="1"/>
            <a:r>
              <a:rPr lang="fr-FR" dirty="0"/>
              <a:t>Liaison au LPS</a:t>
            </a:r>
          </a:p>
          <a:p>
            <a:pPr lvl="1"/>
            <a:r>
              <a:rPr lang="fr-FR" dirty="0"/>
              <a:t>Modification perméabilité de la membrane</a:t>
            </a:r>
          </a:p>
          <a:p>
            <a:pPr lvl="2">
              <a:buFont typeface="Wingdings" pitchFamily="2" charset="2"/>
              <a:buChar char="Ø"/>
            </a:pPr>
            <a:r>
              <a:rPr lang="fr-FR" dirty="0"/>
              <a:t>Fuite du contenu intracellulaire</a:t>
            </a:r>
          </a:p>
          <a:p>
            <a:pPr lvl="1"/>
            <a:r>
              <a:rPr lang="fr-FR" dirty="0"/>
              <a:t>Mort cellulaire</a:t>
            </a:r>
          </a:p>
          <a:p>
            <a:endParaRPr lang="fr-FR" dirty="0"/>
          </a:p>
          <a:p>
            <a:r>
              <a:rPr lang="fr-FR" dirty="0"/>
              <a:t>Bactéricide</a:t>
            </a:r>
          </a:p>
          <a:p>
            <a:pPr lvl="1"/>
            <a:endParaRPr lang="fr-FR" dirty="0"/>
          </a:p>
          <a:p>
            <a:r>
              <a:rPr lang="fr-FR" dirty="0"/>
              <a:t>Activité anti endotoxine</a:t>
            </a:r>
          </a:p>
          <a:p>
            <a:pPr lvl="1"/>
            <a:r>
              <a:rPr lang="fr-FR" dirty="0"/>
              <a:t>Liaison et neutralisation du LPS</a:t>
            </a:r>
          </a:p>
          <a:p>
            <a:pPr lvl="1"/>
            <a:r>
              <a:rPr lang="fr-FR" dirty="0"/>
              <a:t>Rôle non prouvé en clinique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Mécanisme </a:t>
            </a:r>
            <a:r>
              <a:rPr lang="fr-FR" dirty="0"/>
              <a:t>d’action</a:t>
            </a:r>
          </a:p>
        </p:txBody>
      </p:sp>
    </p:spTree>
    <p:extLst>
      <p:ext uri="{BB962C8B-B14F-4D97-AF65-F5344CB8AC3E}">
        <p14:creationId xmlns:p14="http://schemas.microsoft.com/office/powerpoint/2010/main" val="37459204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Entérobactéries</a:t>
            </a:r>
          </a:p>
          <a:p>
            <a:r>
              <a:rPr lang="fr-FR" i="1" dirty="0"/>
              <a:t>P. </a:t>
            </a:r>
            <a:r>
              <a:rPr lang="fr-FR" i="1" dirty="0" err="1"/>
              <a:t>aeruginosa</a:t>
            </a:r>
            <a:endParaRPr lang="fr-FR" i="1" dirty="0"/>
          </a:p>
          <a:p>
            <a:r>
              <a:rPr lang="fr-FR" i="1" dirty="0" err="1"/>
              <a:t>Acinetobacter</a:t>
            </a:r>
            <a:endParaRPr lang="fr-FR" i="1" dirty="0"/>
          </a:p>
          <a:p>
            <a:r>
              <a:rPr lang="fr-FR" dirty="0"/>
              <a:t>Espèces naturellement coli-R </a:t>
            </a:r>
          </a:p>
          <a:p>
            <a:pPr lvl="1"/>
            <a:r>
              <a:rPr lang="fr-FR" i="1" dirty="0" err="1"/>
              <a:t>Proteus</a:t>
            </a:r>
            <a:r>
              <a:rPr lang="fr-FR" i="1" dirty="0"/>
              <a:t>, </a:t>
            </a:r>
            <a:r>
              <a:rPr lang="fr-FR" i="1" dirty="0" err="1"/>
              <a:t>Providentia</a:t>
            </a:r>
            <a:r>
              <a:rPr lang="fr-FR" i="1" dirty="0"/>
              <a:t>, </a:t>
            </a:r>
            <a:r>
              <a:rPr lang="fr-FR" i="1" dirty="0" err="1"/>
              <a:t>Serratia</a:t>
            </a:r>
            <a:endParaRPr lang="fr-FR" i="1" dirty="0"/>
          </a:p>
          <a:p>
            <a:r>
              <a:rPr lang="fr-FR" dirty="0"/>
              <a:t>Totalement inactif sur:</a:t>
            </a:r>
          </a:p>
          <a:p>
            <a:pPr lvl="1"/>
            <a:r>
              <a:rPr lang="fr-FR" dirty="0"/>
              <a:t>Gram +</a:t>
            </a:r>
          </a:p>
          <a:p>
            <a:pPr lvl="1"/>
            <a:r>
              <a:rPr lang="fr-FR" dirty="0"/>
              <a:t>Cocci Gram-</a:t>
            </a:r>
          </a:p>
          <a:p>
            <a:pPr lvl="1"/>
            <a:r>
              <a:rPr lang="fr-FR" dirty="0"/>
              <a:t>Anaérobies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Spectre</a:t>
            </a:r>
          </a:p>
        </p:txBody>
      </p:sp>
    </p:spTree>
    <p:extLst>
      <p:ext uri="{BB962C8B-B14F-4D97-AF65-F5344CB8AC3E}">
        <p14:creationId xmlns:p14="http://schemas.microsoft.com/office/powerpoint/2010/main" val="22570709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5"/>
          <p:cNvSpPr>
            <a:spLocks noGrp="1"/>
          </p:cNvSpPr>
          <p:nvPr>
            <p:ph type="body" idx="1"/>
          </p:nvPr>
        </p:nvSpPr>
        <p:spPr>
          <a:xfrm>
            <a:off x="504031" y="2112160"/>
            <a:ext cx="9072563" cy="4509556"/>
          </a:xfrm>
        </p:spPr>
        <p:txBody>
          <a:bodyPr>
            <a:normAutofit/>
          </a:bodyPr>
          <a:lstStyle/>
          <a:p>
            <a:r>
              <a:rPr lang="fr-FR" dirty="0"/>
              <a:t>Résistance acquise chromosomique</a:t>
            </a:r>
          </a:p>
          <a:p>
            <a:pPr lvl="2"/>
            <a:r>
              <a:rPr lang="fr-FR" dirty="0"/>
              <a:t>Mutation : indépendant de la présence continue de l’</a:t>
            </a:r>
            <a:r>
              <a:rPr lang="fr-FR" altLang="ja-JP" dirty="0"/>
              <a:t>antibiotique</a:t>
            </a:r>
          </a:p>
          <a:p>
            <a:pPr lvl="2"/>
            <a:r>
              <a:rPr lang="fr-FR" dirty="0"/>
              <a:t>Adaptation: dépendant de la présence de l’</a:t>
            </a:r>
            <a:r>
              <a:rPr lang="fr-FR" altLang="ja-JP" dirty="0"/>
              <a:t>antibiotique</a:t>
            </a:r>
          </a:p>
          <a:p>
            <a:pPr lvl="1"/>
            <a:r>
              <a:rPr lang="fr-FR" dirty="0"/>
              <a:t>Résistance complète croisée colistine et </a:t>
            </a:r>
            <a:r>
              <a:rPr lang="fr-FR" dirty="0" err="1"/>
              <a:t>polymyxine</a:t>
            </a:r>
            <a:r>
              <a:rPr lang="fr-FR" dirty="0"/>
              <a:t> B</a:t>
            </a:r>
          </a:p>
          <a:p>
            <a:pPr lvl="2"/>
            <a:r>
              <a:rPr lang="fr-FR" dirty="0"/>
              <a:t>Altération de la membrane externe</a:t>
            </a:r>
          </a:p>
          <a:p>
            <a:pPr lvl="2"/>
            <a:r>
              <a:rPr lang="fr-FR" dirty="0"/>
              <a:t>Efflux</a:t>
            </a:r>
          </a:p>
          <a:p>
            <a:r>
              <a:rPr lang="fr-FR" dirty="0"/>
              <a:t>Résistance acquise plasmidique</a:t>
            </a:r>
          </a:p>
          <a:p>
            <a:pPr lvl="1"/>
            <a:r>
              <a:rPr lang="fr-FR" dirty="0"/>
              <a:t>Découverte récente (2015) en Chine</a:t>
            </a:r>
          </a:p>
          <a:p>
            <a:pPr lvl="2"/>
            <a:r>
              <a:rPr lang="fr-FR" dirty="0"/>
              <a:t>Cas identifiés en France en 2016</a:t>
            </a:r>
          </a:p>
          <a:p>
            <a:endParaRPr lang="fr-FR" dirty="0"/>
          </a:p>
        </p:txBody>
      </p:sp>
      <p:sp>
        <p:nvSpPr>
          <p:cNvPr id="7475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Résistance chez les BGN</a:t>
            </a:r>
          </a:p>
        </p:txBody>
      </p:sp>
    </p:spTree>
    <p:extLst>
      <p:ext uri="{BB962C8B-B14F-4D97-AF65-F5344CB8AC3E}">
        <p14:creationId xmlns:p14="http://schemas.microsoft.com/office/powerpoint/2010/main" val="3547997263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Concentration dépendant</a:t>
            </a:r>
          </a:p>
          <a:p>
            <a:pPr lvl="1"/>
            <a:r>
              <a:rPr lang="fr-FR" dirty="0"/>
              <a:t>Pk/PD : AUC/CMI et </a:t>
            </a:r>
            <a:r>
              <a:rPr lang="fr-FR" dirty="0" err="1"/>
              <a:t>Cmax</a:t>
            </a:r>
            <a:r>
              <a:rPr lang="fr-FR" dirty="0"/>
              <a:t>/CMI </a:t>
            </a:r>
          </a:p>
          <a:p>
            <a:r>
              <a:rPr lang="fr-FR" dirty="0"/>
              <a:t>Effet post antibiotique (EPA):</a:t>
            </a:r>
          </a:p>
          <a:p>
            <a:pPr lvl="1"/>
            <a:r>
              <a:rPr lang="fr-FR" dirty="0"/>
              <a:t>peu marqué voire inexistant sur </a:t>
            </a:r>
            <a:r>
              <a:rPr lang="fr-FR" i="1" dirty="0"/>
              <a:t>K. </a:t>
            </a:r>
            <a:r>
              <a:rPr lang="fr-FR" i="1" dirty="0" err="1"/>
              <a:t>pneumoniae</a:t>
            </a:r>
            <a:endParaRPr lang="fr-FR" i="1" dirty="0"/>
          </a:p>
          <a:p>
            <a:pPr lvl="1"/>
            <a:r>
              <a:rPr lang="fr-FR" dirty="0"/>
              <a:t>prolongé (in vivo +++) sur  </a:t>
            </a:r>
            <a:r>
              <a:rPr lang="fr-FR" i="1" dirty="0"/>
              <a:t>Pseudomonas</a:t>
            </a:r>
            <a:r>
              <a:rPr lang="fr-FR" dirty="0"/>
              <a:t> et </a:t>
            </a:r>
            <a:r>
              <a:rPr lang="fr-FR" i="1" dirty="0" err="1"/>
              <a:t>Acinetobacter</a:t>
            </a:r>
            <a:endParaRPr lang="fr-FR" i="1" dirty="0"/>
          </a:p>
          <a:p>
            <a:r>
              <a:rPr lang="fr-FR" dirty="0"/>
              <a:t>Effet inoculum (moindre efficacité pour les gros </a:t>
            </a:r>
            <a:r>
              <a:rPr lang="fr-FR" dirty="0" err="1"/>
              <a:t>inoculums</a:t>
            </a:r>
            <a:r>
              <a:rPr lang="fr-FR" dirty="0"/>
              <a:t>): </a:t>
            </a:r>
          </a:p>
          <a:p>
            <a:pPr lvl="1"/>
            <a:r>
              <a:rPr lang="fr-FR" dirty="0"/>
              <a:t>net pour </a:t>
            </a:r>
            <a:r>
              <a:rPr lang="fr-FR" i="1" dirty="0"/>
              <a:t>P. </a:t>
            </a:r>
            <a:r>
              <a:rPr lang="fr-FR" i="1" dirty="0" err="1"/>
              <a:t>aeruginosa</a:t>
            </a:r>
            <a:endParaRPr lang="fr-FR" i="1" dirty="0"/>
          </a:p>
          <a:p>
            <a:r>
              <a:rPr lang="fr-FR" dirty="0"/>
              <a:t>Taux de mutation élevé 10</a:t>
            </a:r>
            <a:r>
              <a:rPr lang="fr-FR" baseline="30000" dirty="0"/>
              <a:t>-6</a:t>
            </a:r>
            <a:r>
              <a:rPr lang="fr-FR" dirty="0"/>
              <a:t>- 10</a:t>
            </a:r>
            <a:r>
              <a:rPr lang="fr-FR" baseline="30000" dirty="0"/>
              <a:t>-7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Utiliser en association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PK/PD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35881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Infections sévères à BGN sensibles chez des patients pour qui les options thérapeutiques sont limitées</a:t>
            </a:r>
          </a:p>
          <a:p>
            <a:endParaRPr lang="fr-FR" dirty="0"/>
          </a:p>
          <a:p>
            <a:r>
              <a:rPr lang="fr-FR" dirty="0"/>
              <a:t>Posologies:</a:t>
            </a:r>
          </a:p>
          <a:p>
            <a:pPr lvl="1"/>
            <a:r>
              <a:rPr lang="fr-FR" dirty="0"/>
              <a:t>IV (perfusion 30-60mn):  </a:t>
            </a:r>
          </a:p>
          <a:p>
            <a:pPr lvl="2"/>
            <a:r>
              <a:rPr lang="fr-FR" dirty="0"/>
              <a:t>Dose de charge de 9 MU</a:t>
            </a:r>
          </a:p>
          <a:p>
            <a:pPr lvl="2"/>
            <a:r>
              <a:rPr lang="fr-FR" dirty="0"/>
              <a:t>Dose d’entretien de 9 MU en 2 ou 3 doses</a:t>
            </a:r>
          </a:p>
          <a:p>
            <a:pPr lvl="2"/>
            <a:endParaRPr lang="fr-FR" dirty="0"/>
          </a:p>
          <a:p>
            <a:pPr lvl="1"/>
            <a:r>
              <a:rPr lang="fr-FR" dirty="0"/>
              <a:t>Aérosols</a:t>
            </a:r>
          </a:p>
          <a:p>
            <a:pPr lvl="2"/>
            <a:r>
              <a:rPr lang="fr-FR" dirty="0"/>
              <a:t>1 à 6 MU dans 4ml en 2 aérosols</a:t>
            </a:r>
          </a:p>
          <a:p>
            <a:pPr lvl="2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Indications</a:t>
            </a:r>
          </a:p>
        </p:txBody>
      </p:sp>
    </p:spTree>
    <p:extLst>
      <p:ext uri="{BB962C8B-B14F-4D97-AF65-F5344CB8AC3E}">
        <p14:creationId xmlns:p14="http://schemas.microsoft.com/office/powerpoint/2010/main" val="171807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 Quelles molécules ont une bonne activité sur les cocci à Gram positif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 err="1"/>
              <a:t>Thiamphénicol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Métronidazole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Tigécycline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Colistine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Cotrimoxazole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614758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/>
              <a:t>Neurotoxicité</a:t>
            </a:r>
            <a:endParaRPr lang="fr-FR" dirty="0"/>
          </a:p>
          <a:p>
            <a:pPr lvl="1"/>
            <a:r>
              <a:rPr lang="fr-FR" dirty="0"/>
              <a:t>Paresthésies</a:t>
            </a:r>
          </a:p>
          <a:p>
            <a:pPr lvl="1"/>
            <a:r>
              <a:rPr lang="fr-FR" dirty="0">
                <a:sym typeface="Wingdings" pitchFamily="2" charset="2"/>
              </a:rPr>
              <a:t>Tb </a:t>
            </a:r>
            <a:r>
              <a:rPr lang="fr-FR" dirty="0"/>
              <a:t>visuels</a:t>
            </a:r>
          </a:p>
          <a:p>
            <a:pPr lvl="1"/>
            <a:r>
              <a:rPr lang="fr-FR" dirty="0"/>
              <a:t>ataxie</a:t>
            </a:r>
          </a:p>
          <a:p>
            <a:pPr lvl="1"/>
            <a:r>
              <a:rPr lang="fr-FR" dirty="0"/>
              <a:t>bloc neuro musculaire</a:t>
            </a:r>
          </a:p>
          <a:p>
            <a:r>
              <a:rPr lang="fr-FR" dirty="0" err="1"/>
              <a:t>Néphrotoxicité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Potentialisé par association autres </a:t>
            </a:r>
            <a:r>
              <a:rPr lang="fr-FR" dirty="0" err="1"/>
              <a:t>néphrotoxiques</a:t>
            </a:r>
            <a:endParaRPr lang="fr-FR" dirty="0"/>
          </a:p>
          <a:p>
            <a:pPr lvl="1"/>
            <a:r>
              <a:rPr lang="fr-FR" dirty="0"/>
              <a:t>Facteurs de risque de </a:t>
            </a:r>
            <a:r>
              <a:rPr lang="fr-FR" dirty="0" err="1"/>
              <a:t>néphrotoxicité</a:t>
            </a:r>
            <a:r>
              <a:rPr lang="fr-FR" dirty="0"/>
              <a:t> </a:t>
            </a:r>
          </a:p>
          <a:p>
            <a:pPr lvl="2"/>
            <a:r>
              <a:rPr lang="fr-FR" dirty="0"/>
              <a:t>Posologie cumulative +++ (durée de traitement)</a:t>
            </a:r>
          </a:p>
          <a:p>
            <a:pPr lvl="2"/>
            <a:r>
              <a:rPr lang="fr-FR" dirty="0"/>
              <a:t>Diabète</a:t>
            </a:r>
          </a:p>
          <a:p>
            <a:pPr lvl="2"/>
            <a:r>
              <a:rPr lang="fr-FR" dirty="0" err="1"/>
              <a:t>Hypoalbuminémie</a:t>
            </a:r>
            <a:endParaRPr lang="fr-FR" dirty="0"/>
          </a:p>
          <a:p>
            <a:pPr lvl="1"/>
            <a:r>
              <a:rPr lang="fr-FR" dirty="0" err="1"/>
              <a:t>Ins</a:t>
            </a:r>
            <a:r>
              <a:rPr lang="fr-FR" dirty="0"/>
              <a:t> rénale réversible en 4 semaines</a:t>
            </a:r>
          </a:p>
          <a:p>
            <a:r>
              <a:rPr lang="fr-FR" dirty="0"/>
              <a:t>Dosages sériques</a:t>
            </a:r>
          </a:p>
          <a:p>
            <a:pPr lvl="1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Toxicité</a:t>
            </a:r>
            <a:endParaRPr lang="fr-FR" dirty="0"/>
          </a:p>
        </p:txBody>
      </p:sp>
      <p:sp>
        <p:nvSpPr>
          <p:cNvPr id="80899" name="Rectangle 1"/>
          <p:cNvSpPr>
            <a:spLocks noChangeArrowheads="1"/>
          </p:cNvSpPr>
          <p:nvPr/>
        </p:nvSpPr>
        <p:spPr bwMode="auto">
          <a:xfrm>
            <a:off x="5119068" y="1954667"/>
            <a:ext cx="3969246" cy="951959"/>
          </a:xfrm>
          <a:prstGeom prst="rect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 lIns="100794" tIns="50397" rIns="100794" bIns="50397"/>
          <a:lstStyle/>
          <a:p>
            <a:pPr algn="ctr" eaLnBrk="0" hangingPunct="0"/>
            <a:r>
              <a:rPr lang="fr-FR" sz="2600" b="1">
                <a:solidFill>
                  <a:schemeClr val="accent2"/>
                </a:solidFill>
                <a:ea typeface="ＭＳ Ｐゴシック" pitchFamily="34" charset="-128"/>
              </a:rPr>
              <a:t>Rares et réversibles à l</a:t>
            </a:r>
            <a:r>
              <a:rPr lang="fr-FR" altLang="fr-FR" sz="2600" b="1">
                <a:solidFill>
                  <a:schemeClr val="accent2"/>
                </a:solidFill>
                <a:ea typeface="ＭＳ Ｐゴシック" pitchFamily="34" charset="-128"/>
              </a:rPr>
              <a:t>’</a:t>
            </a:r>
            <a:r>
              <a:rPr lang="fr-FR" sz="2600" b="1">
                <a:solidFill>
                  <a:schemeClr val="accent2"/>
                </a:solidFill>
                <a:ea typeface="ＭＳ Ｐゴシック" pitchFamily="34" charset="-128"/>
              </a:rPr>
              <a:t>arrêt du traitement</a:t>
            </a:r>
          </a:p>
        </p:txBody>
      </p:sp>
    </p:spTree>
    <p:extLst>
      <p:ext uri="{BB962C8B-B14F-4D97-AF65-F5344CB8AC3E}">
        <p14:creationId xmlns:p14="http://schemas.microsoft.com/office/powerpoint/2010/main" val="4215995683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Post test</a:t>
            </a: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73548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/>
              <a:t>Colistine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Thiamphénicol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Doxycycline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Métronidazole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Furadantine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Quelles molécules ont une bonne activité sur les entérobactéries ?</a:t>
            </a:r>
          </a:p>
        </p:txBody>
      </p:sp>
    </p:spTree>
    <p:extLst>
      <p:ext uri="{BB962C8B-B14F-4D97-AF65-F5344CB8AC3E}">
        <p14:creationId xmlns:p14="http://schemas.microsoft.com/office/powerpoint/2010/main" val="34953555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b="1" dirty="0">
                <a:solidFill>
                  <a:srgbClr val="FF0000"/>
                </a:solidFill>
              </a:rPr>
              <a:t>Colistine</a:t>
            </a:r>
          </a:p>
          <a:p>
            <a:pPr marL="687711" indent="-566968">
              <a:buFont typeface="+mj-lt"/>
              <a:buAutoNum type="alphaUcPeriod"/>
            </a:pPr>
            <a:r>
              <a:rPr lang="fr-FR" b="1" dirty="0" err="1">
                <a:solidFill>
                  <a:srgbClr val="FF0000"/>
                </a:solidFill>
              </a:rPr>
              <a:t>Thiamphénicol</a:t>
            </a:r>
            <a:endParaRPr lang="fr-FR" b="1" dirty="0">
              <a:solidFill>
                <a:srgbClr val="FF0000"/>
              </a:solidFill>
            </a:endParaRP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Doxycycline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Métronidazole</a:t>
            </a:r>
          </a:p>
          <a:p>
            <a:pPr marL="687711" indent="-566968">
              <a:buFont typeface="+mj-lt"/>
              <a:buAutoNum type="alphaUcPeriod"/>
            </a:pPr>
            <a:r>
              <a:rPr lang="fr-FR" b="1" dirty="0" err="1">
                <a:solidFill>
                  <a:srgbClr val="FF0000"/>
                </a:solidFill>
              </a:rPr>
              <a:t>Furadantine</a:t>
            </a:r>
            <a:endParaRPr lang="fr-FR" b="1" dirty="0">
              <a:solidFill>
                <a:srgbClr val="FF0000"/>
              </a:solidFill>
            </a:endParaRPr>
          </a:p>
          <a:p>
            <a:pPr marL="687711" indent="-566968">
              <a:buFont typeface="+mj-lt"/>
              <a:buAutoNum type="alphaUcPeriod"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Quelles molécules ont une bonne activité sur les entérobactéries ?</a:t>
            </a:r>
          </a:p>
        </p:txBody>
      </p:sp>
    </p:spTree>
    <p:extLst>
      <p:ext uri="{BB962C8B-B14F-4D97-AF65-F5344CB8AC3E}">
        <p14:creationId xmlns:p14="http://schemas.microsoft.com/office/powerpoint/2010/main" val="292380458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 Quelles molécules ont une activité sur les cocci à Gram positif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 err="1"/>
              <a:t>Thiamphénicol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Métronidazole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Tigécycline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Colistine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Cotrimoxazole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19964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 Quelles molécules ont une bonne activité sur les cocci à Gram positif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b="1" dirty="0" err="1">
                <a:solidFill>
                  <a:srgbClr val="FF0000"/>
                </a:solidFill>
              </a:rPr>
              <a:t>Thiamphénicol</a:t>
            </a:r>
            <a:endParaRPr lang="fr-FR" b="1" dirty="0">
              <a:solidFill>
                <a:srgbClr val="FF0000"/>
              </a:solidFill>
            </a:endParaRP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Métronidazole</a:t>
            </a:r>
          </a:p>
          <a:p>
            <a:pPr marL="687711" indent="-566968">
              <a:buFont typeface="+mj-lt"/>
              <a:buAutoNum type="alphaUcPeriod"/>
            </a:pPr>
            <a:r>
              <a:rPr lang="fr-FR" b="1" dirty="0" err="1">
                <a:solidFill>
                  <a:srgbClr val="FF0000"/>
                </a:solidFill>
              </a:rPr>
              <a:t>Tigécycline</a:t>
            </a:r>
            <a:endParaRPr lang="fr-FR" b="1" dirty="0">
              <a:solidFill>
                <a:srgbClr val="FF0000"/>
              </a:solidFill>
            </a:endParaRP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Colistine</a:t>
            </a:r>
          </a:p>
          <a:p>
            <a:pPr marL="687711" indent="-566968">
              <a:buFont typeface="+mj-lt"/>
              <a:buAutoNum type="alphaUcPeriod"/>
            </a:pPr>
            <a:r>
              <a:rPr lang="fr-FR" b="1" dirty="0" err="1">
                <a:solidFill>
                  <a:srgbClr val="FF0000"/>
                </a:solidFill>
              </a:rPr>
              <a:t>Cotrimoxazole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0283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6282" y="286988"/>
            <a:ext cx="9371997" cy="1259946"/>
          </a:xfrm>
        </p:spPr>
        <p:txBody>
          <a:bodyPr/>
          <a:lstStyle/>
          <a:p>
            <a:r>
              <a:rPr lang="fr-FR" dirty="0"/>
              <a:t>3 Quelles molécules sont autorisées sans réserve au 1</a:t>
            </a:r>
            <a:r>
              <a:rPr lang="fr-FR" baseline="30000" dirty="0"/>
              <a:t>er</a:t>
            </a:r>
            <a:r>
              <a:rPr lang="fr-FR" dirty="0"/>
              <a:t>trimestre de la grossesse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 err="1"/>
              <a:t>Thiamphénicol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Métronidazole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Tigécycline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Colistine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Cotrimoxazole</a:t>
            </a:r>
          </a:p>
          <a:p>
            <a:pPr marL="687711" indent="-566968">
              <a:buFont typeface="+mj-lt"/>
              <a:buAutoNum type="alphaU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321096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6282" y="286988"/>
            <a:ext cx="9435792" cy="1259946"/>
          </a:xfrm>
        </p:spPr>
        <p:txBody>
          <a:bodyPr/>
          <a:lstStyle/>
          <a:p>
            <a:r>
              <a:rPr lang="fr-FR" dirty="0"/>
              <a:t>3 Quelles molécules sont autorisées sans réserve au 1</a:t>
            </a:r>
            <a:r>
              <a:rPr lang="fr-FR" baseline="30000" dirty="0"/>
              <a:t>er</a:t>
            </a:r>
            <a:r>
              <a:rPr lang="fr-FR" dirty="0"/>
              <a:t>trimestre de la grossesse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 err="1"/>
              <a:t>Thiamphénicol</a:t>
            </a:r>
            <a:r>
              <a:rPr lang="fr-FR" dirty="0"/>
              <a:t>: déconseillé</a:t>
            </a:r>
          </a:p>
          <a:p>
            <a:pPr marL="687711" indent="-566968">
              <a:buFont typeface="+mj-lt"/>
              <a:buAutoNum type="alphaUcPeriod"/>
            </a:pPr>
            <a:r>
              <a:rPr lang="fr-FR" b="1" dirty="0">
                <a:solidFill>
                  <a:srgbClr val="FF0000"/>
                </a:solidFill>
              </a:rPr>
              <a:t>Métronidazole</a:t>
            </a:r>
            <a:r>
              <a:rPr lang="fr-FR" dirty="0"/>
              <a:t>: oui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Tigécycline</a:t>
            </a:r>
            <a:r>
              <a:rPr lang="fr-FR" dirty="0"/>
              <a:t>: non sauf nécessité absolue</a:t>
            </a:r>
          </a:p>
          <a:p>
            <a:pPr marL="687711" indent="-566968">
              <a:buFont typeface="+mj-lt"/>
              <a:buAutoNum type="alphaUcPeriod"/>
            </a:pPr>
            <a:r>
              <a:rPr lang="fr-FR" b="1" dirty="0">
                <a:solidFill>
                  <a:srgbClr val="FF0000"/>
                </a:solidFill>
              </a:rPr>
              <a:t>Colistine</a:t>
            </a:r>
            <a:r>
              <a:rPr lang="fr-FR" dirty="0"/>
              <a:t>: oui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Cotrimoxazole: par précaution, ne pas utiliser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068912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198" lvl="1" indent="-503972">
              <a:buFont typeface="+mj-lt"/>
              <a:buAutoNum type="alphaUcPeriod"/>
            </a:pPr>
            <a:r>
              <a:rPr lang="fr-FR" sz="3000" dirty="0"/>
              <a:t>Colistine</a:t>
            </a:r>
          </a:p>
          <a:p>
            <a:pPr marL="936198" lvl="1" indent="-503972">
              <a:buFont typeface="+mj-lt"/>
              <a:buAutoNum type="alphaUcPeriod"/>
            </a:pPr>
            <a:r>
              <a:rPr lang="fr-FR" sz="3000" dirty="0" err="1"/>
              <a:t>Doxycycline</a:t>
            </a:r>
            <a:endParaRPr lang="fr-FR" sz="3000" dirty="0"/>
          </a:p>
          <a:p>
            <a:pPr marL="936198" lvl="1" indent="-503972">
              <a:buFont typeface="+mj-lt"/>
              <a:buAutoNum type="alphaUcPeriod"/>
            </a:pPr>
            <a:r>
              <a:rPr lang="fr-FR" sz="3000" dirty="0"/>
              <a:t>Métronidazole</a:t>
            </a:r>
          </a:p>
          <a:p>
            <a:pPr marL="936198" lvl="1" indent="-503972">
              <a:buFont typeface="+mj-lt"/>
              <a:buAutoNum type="alphaUcPeriod"/>
            </a:pPr>
            <a:r>
              <a:rPr lang="fr-FR" sz="3000" dirty="0" err="1"/>
              <a:t>Cotrimoxazole</a:t>
            </a:r>
            <a:endParaRPr lang="fr-FR" sz="3000" dirty="0"/>
          </a:p>
          <a:p>
            <a:pPr marL="936198" lvl="1" indent="-503972">
              <a:buFont typeface="+mj-lt"/>
              <a:buAutoNum type="alphaUcPeriod"/>
            </a:pPr>
            <a:r>
              <a:rPr lang="fr-FR" sz="3000" dirty="0" err="1"/>
              <a:t>Furadantine</a:t>
            </a:r>
            <a:endParaRPr lang="fr-FR" sz="3000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 Quelles molécules ont aussi une activité anti parasitaire ?</a:t>
            </a:r>
          </a:p>
        </p:txBody>
      </p:sp>
    </p:spTree>
    <p:extLst>
      <p:ext uri="{BB962C8B-B14F-4D97-AF65-F5344CB8AC3E}">
        <p14:creationId xmlns:p14="http://schemas.microsoft.com/office/powerpoint/2010/main" val="266616978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198" lvl="1" indent="-503972">
              <a:buFont typeface="+mj-lt"/>
              <a:buAutoNum type="alphaUcPeriod"/>
            </a:pPr>
            <a:r>
              <a:rPr lang="fr-FR" sz="3000" dirty="0"/>
              <a:t>Colistine</a:t>
            </a:r>
          </a:p>
          <a:p>
            <a:pPr marL="936198" lvl="1" indent="-503972">
              <a:buFont typeface="+mj-lt"/>
              <a:buAutoNum type="alphaUcPeriod"/>
            </a:pPr>
            <a:r>
              <a:rPr lang="fr-FR" sz="3000" b="1" dirty="0" err="1">
                <a:solidFill>
                  <a:srgbClr val="FF0000"/>
                </a:solidFill>
              </a:rPr>
              <a:t>Doxycycline</a:t>
            </a:r>
            <a:endParaRPr lang="fr-FR" sz="3000" b="1" dirty="0">
              <a:solidFill>
                <a:srgbClr val="FF0000"/>
              </a:solidFill>
            </a:endParaRPr>
          </a:p>
          <a:p>
            <a:pPr marL="936198" lvl="1" indent="-503972">
              <a:buFont typeface="+mj-lt"/>
              <a:buAutoNum type="alphaUcPeriod"/>
            </a:pPr>
            <a:r>
              <a:rPr lang="fr-FR" sz="3000" b="1" dirty="0">
                <a:solidFill>
                  <a:srgbClr val="FF0000"/>
                </a:solidFill>
              </a:rPr>
              <a:t>Métronidazole</a:t>
            </a:r>
          </a:p>
          <a:p>
            <a:pPr marL="936198" lvl="1" indent="-503972">
              <a:buFont typeface="+mj-lt"/>
              <a:buAutoNum type="alphaUcPeriod"/>
            </a:pPr>
            <a:r>
              <a:rPr lang="fr-FR" sz="3000" b="1" dirty="0" err="1">
                <a:solidFill>
                  <a:srgbClr val="FF0000"/>
                </a:solidFill>
              </a:rPr>
              <a:t>Cotrimoxazole</a:t>
            </a:r>
            <a:endParaRPr lang="fr-FR" sz="3000" b="1" dirty="0">
              <a:solidFill>
                <a:srgbClr val="FF0000"/>
              </a:solidFill>
            </a:endParaRPr>
          </a:p>
          <a:p>
            <a:pPr marL="936198" lvl="1" indent="-503972">
              <a:buFont typeface="+mj-lt"/>
              <a:buAutoNum type="alphaUcPeriod"/>
            </a:pPr>
            <a:r>
              <a:rPr lang="fr-FR" sz="3000" dirty="0" err="1"/>
              <a:t>Furadantine</a:t>
            </a:r>
            <a:endParaRPr lang="fr-FR" sz="3000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 Quelles molécules ont aussi une activité anti parasitaire ?</a:t>
            </a:r>
          </a:p>
        </p:txBody>
      </p:sp>
    </p:spTree>
    <p:extLst>
      <p:ext uri="{BB962C8B-B14F-4D97-AF65-F5344CB8AC3E}">
        <p14:creationId xmlns:p14="http://schemas.microsoft.com/office/powerpoint/2010/main" val="3780370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6282" y="286988"/>
            <a:ext cx="9478323" cy="1259946"/>
          </a:xfrm>
        </p:spPr>
        <p:txBody>
          <a:bodyPr/>
          <a:lstStyle/>
          <a:p>
            <a:r>
              <a:rPr lang="fr-FR" dirty="0"/>
              <a:t>3 Quelles molécules sont autorisées sans réserve au 1</a:t>
            </a:r>
            <a:r>
              <a:rPr lang="fr-FR" baseline="30000" dirty="0"/>
              <a:t>er</a:t>
            </a:r>
            <a:r>
              <a:rPr lang="fr-FR" dirty="0"/>
              <a:t>trimestre de la grossesse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 err="1"/>
              <a:t>Thiamphénicol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Métronidazole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Tigécycline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Colistine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Cotrimoxazole</a:t>
            </a:r>
          </a:p>
          <a:p>
            <a:pPr marL="687711" indent="-566968">
              <a:buFont typeface="+mj-lt"/>
              <a:buAutoNum type="alphaU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764590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/>
              <a:t>Cyclines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Phénicoles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Imidazolés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Cotrimoxazole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Polypeptides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 Quelles molécules sont bactéricides ?</a:t>
            </a:r>
          </a:p>
        </p:txBody>
      </p:sp>
    </p:spTree>
    <p:extLst>
      <p:ext uri="{BB962C8B-B14F-4D97-AF65-F5344CB8AC3E}">
        <p14:creationId xmlns:p14="http://schemas.microsoft.com/office/powerpoint/2010/main" val="260928611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/>
              <a:t>Cyclines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Phénicoles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b="1" dirty="0" err="1">
                <a:solidFill>
                  <a:srgbClr val="FF0000"/>
                </a:solidFill>
              </a:rPr>
              <a:t>Imidazolés</a:t>
            </a:r>
            <a:endParaRPr lang="fr-FR" b="1" dirty="0">
              <a:solidFill>
                <a:srgbClr val="FF0000"/>
              </a:solidFill>
            </a:endParaRPr>
          </a:p>
          <a:p>
            <a:pPr marL="687711" indent="-566968">
              <a:buFont typeface="+mj-lt"/>
              <a:buAutoNum type="alphaUcPeriod"/>
            </a:pPr>
            <a:r>
              <a:rPr lang="fr-FR" b="1" dirty="0" err="1">
                <a:solidFill>
                  <a:srgbClr val="FF0000"/>
                </a:solidFill>
              </a:rPr>
              <a:t>Cotrimoxazole</a:t>
            </a:r>
            <a:endParaRPr lang="fr-FR" b="1" dirty="0">
              <a:solidFill>
                <a:srgbClr val="FF0000"/>
              </a:solidFill>
            </a:endParaRPr>
          </a:p>
          <a:p>
            <a:pPr marL="687711" indent="-566968">
              <a:buFont typeface="+mj-lt"/>
              <a:buAutoNum type="alphaUcPeriod"/>
            </a:pPr>
            <a:r>
              <a:rPr lang="fr-FR" b="1" dirty="0">
                <a:solidFill>
                  <a:srgbClr val="FF0000"/>
                </a:solidFill>
              </a:rPr>
              <a:t>Polypeptides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 Quelles molécules sont bactéricides ?</a:t>
            </a:r>
          </a:p>
        </p:txBody>
      </p:sp>
    </p:spTree>
    <p:extLst>
      <p:ext uri="{BB962C8B-B14F-4D97-AF65-F5344CB8AC3E}">
        <p14:creationId xmlns:p14="http://schemas.microsoft.com/office/powerpoint/2010/main" val="291370847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/>
              <a:t>Cyclines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Phénicoles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Imidazolés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Sulfamides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Polypeptides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 Quelles molécules ont une bonne diffusion tissulaire ?</a:t>
            </a:r>
          </a:p>
        </p:txBody>
      </p:sp>
    </p:spTree>
    <p:extLst>
      <p:ext uri="{BB962C8B-B14F-4D97-AF65-F5344CB8AC3E}">
        <p14:creationId xmlns:p14="http://schemas.microsoft.com/office/powerpoint/2010/main" val="318965336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b="1" dirty="0">
                <a:solidFill>
                  <a:srgbClr val="FF0000"/>
                </a:solidFill>
              </a:rPr>
              <a:t>Cyclines</a:t>
            </a:r>
          </a:p>
          <a:p>
            <a:pPr marL="687711" indent="-566968">
              <a:buFont typeface="+mj-lt"/>
              <a:buAutoNum type="alphaUcPeriod"/>
            </a:pPr>
            <a:r>
              <a:rPr lang="fr-FR" b="1" dirty="0" err="1">
                <a:solidFill>
                  <a:srgbClr val="FF0000"/>
                </a:solidFill>
              </a:rPr>
              <a:t>Phénicoles</a:t>
            </a:r>
            <a:endParaRPr lang="fr-FR" b="1" dirty="0">
              <a:solidFill>
                <a:srgbClr val="FF0000"/>
              </a:solidFill>
            </a:endParaRPr>
          </a:p>
          <a:p>
            <a:pPr marL="687711" indent="-566968">
              <a:buFont typeface="+mj-lt"/>
              <a:buAutoNum type="alphaUcPeriod"/>
            </a:pPr>
            <a:r>
              <a:rPr lang="fr-FR" b="1" dirty="0" err="1">
                <a:solidFill>
                  <a:srgbClr val="FF0000"/>
                </a:solidFill>
              </a:rPr>
              <a:t>Imidazolés</a:t>
            </a:r>
            <a:endParaRPr lang="fr-FR" b="1" dirty="0">
              <a:solidFill>
                <a:srgbClr val="FF0000"/>
              </a:solidFill>
            </a:endParaRPr>
          </a:p>
          <a:p>
            <a:pPr marL="687711" indent="-566968">
              <a:buFont typeface="+mj-lt"/>
              <a:buAutoNum type="alphaUcPeriod"/>
            </a:pPr>
            <a:r>
              <a:rPr lang="fr-FR" b="1" dirty="0">
                <a:solidFill>
                  <a:srgbClr val="FF0000"/>
                </a:solidFill>
              </a:rPr>
              <a:t>Sulfamides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Polypeptides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6 Quelles molécules ont une bonne diffusion tissulaire ?</a:t>
            </a:r>
          </a:p>
        </p:txBody>
      </p:sp>
    </p:spTree>
    <p:extLst>
      <p:ext uri="{BB962C8B-B14F-4D97-AF65-F5344CB8AC3E}">
        <p14:creationId xmlns:p14="http://schemas.microsoft.com/office/powerpoint/2010/main" val="407105608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 Quelles molécules ont une bonne diffusion urinaire?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69445" lvl="1" indent="-566968">
              <a:buFont typeface="+mj-lt"/>
              <a:buAutoNum type="alphaUcPeriod"/>
            </a:pPr>
            <a:r>
              <a:rPr lang="fr-FR" sz="3000" dirty="0" err="1"/>
              <a:t>Doxycycline</a:t>
            </a:r>
            <a:endParaRPr lang="fr-FR" sz="3000" dirty="0"/>
          </a:p>
          <a:p>
            <a:pPr marL="969445" lvl="1" indent="-566968">
              <a:buFont typeface="+mj-lt"/>
              <a:buAutoNum type="alphaUcPeriod"/>
            </a:pPr>
            <a:r>
              <a:rPr lang="fr-FR" sz="3000" dirty="0" err="1"/>
              <a:t>Furadantine</a:t>
            </a:r>
            <a:endParaRPr lang="fr-FR" sz="3000" dirty="0"/>
          </a:p>
          <a:p>
            <a:pPr marL="969445" lvl="1" indent="-566968">
              <a:buFont typeface="+mj-lt"/>
              <a:buAutoNum type="alphaUcPeriod"/>
            </a:pPr>
            <a:r>
              <a:rPr lang="fr-FR" sz="3000" dirty="0" err="1"/>
              <a:t>Triméthoprime</a:t>
            </a:r>
            <a:endParaRPr lang="fr-FR" sz="3000" dirty="0"/>
          </a:p>
          <a:p>
            <a:pPr marL="969445" lvl="1" indent="-566968">
              <a:buFont typeface="+mj-lt"/>
              <a:buAutoNum type="alphaUcPeriod"/>
            </a:pPr>
            <a:r>
              <a:rPr lang="fr-FR" sz="3000" dirty="0" err="1"/>
              <a:t>Thiophénicol</a:t>
            </a:r>
            <a:endParaRPr lang="fr-FR" sz="3000" dirty="0"/>
          </a:p>
          <a:p>
            <a:pPr marL="969445" lvl="1" indent="-566968">
              <a:buFont typeface="+mj-lt"/>
              <a:buAutoNum type="alphaUcPeriod"/>
            </a:pPr>
            <a:r>
              <a:rPr lang="fr-FR" sz="3000" dirty="0"/>
              <a:t>Colistine</a:t>
            </a:r>
          </a:p>
        </p:txBody>
      </p:sp>
    </p:spTree>
    <p:extLst>
      <p:ext uri="{BB962C8B-B14F-4D97-AF65-F5344CB8AC3E}">
        <p14:creationId xmlns:p14="http://schemas.microsoft.com/office/powerpoint/2010/main" val="87167119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 Quelles molécules ont une bonne diffusion urinaire?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69445" lvl="1" indent="-566968">
              <a:buFont typeface="+mj-lt"/>
              <a:buAutoNum type="alphaUcPeriod"/>
            </a:pPr>
            <a:r>
              <a:rPr lang="fr-FR" sz="3000" dirty="0" err="1"/>
              <a:t>Doxycycline</a:t>
            </a:r>
            <a:endParaRPr lang="fr-FR" sz="3000" dirty="0"/>
          </a:p>
          <a:p>
            <a:pPr marL="969445" lvl="1" indent="-566968">
              <a:buFont typeface="+mj-lt"/>
              <a:buAutoNum type="alphaUcPeriod"/>
            </a:pPr>
            <a:r>
              <a:rPr lang="fr-FR" sz="3000" b="1" dirty="0" err="1">
                <a:solidFill>
                  <a:srgbClr val="FF0000"/>
                </a:solidFill>
              </a:rPr>
              <a:t>Furadantine</a:t>
            </a:r>
            <a:endParaRPr lang="fr-FR" sz="3000" b="1" dirty="0">
              <a:solidFill>
                <a:srgbClr val="FF0000"/>
              </a:solidFill>
            </a:endParaRPr>
          </a:p>
          <a:p>
            <a:pPr marL="969445" lvl="1" indent="-566968">
              <a:buFont typeface="+mj-lt"/>
              <a:buAutoNum type="alphaUcPeriod"/>
            </a:pPr>
            <a:r>
              <a:rPr lang="fr-FR" sz="3000" b="1" dirty="0" err="1">
                <a:solidFill>
                  <a:srgbClr val="FF0000"/>
                </a:solidFill>
              </a:rPr>
              <a:t>Triméthoprime</a:t>
            </a:r>
            <a:endParaRPr lang="fr-FR" sz="3000" b="1" dirty="0">
              <a:solidFill>
                <a:srgbClr val="FF0000"/>
              </a:solidFill>
            </a:endParaRPr>
          </a:p>
          <a:p>
            <a:pPr marL="969445" lvl="1" indent="-566968">
              <a:buFont typeface="+mj-lt"/>
              <a:buAutoNum type="alphaUcPeriod"/>
            </a:pPr>
            <a:r>
              <a:rPr lang="fr-FR" sz="3000" b="1" dirty="0" err="1">
                <a:solidFill>
                  <a:srgbClr val="FF0000"/>
                </a:solidFill>
              </a:rPr>
              <a:t>Thiophénicol</a:t>
            </a:r>
            <a:endParaRPr lang="fr-FR" sz="3000" b="1" dirty="0">
              <a:solidFill>
                <a:srgbClr val="FF0000"/>
              </a:solidFill>
            </a:endParaRPr>
          </a:p>
          <a:p>
            <a:pPr marL="969445" lvl="1" indent="-566968">
              <a:buFont typeface="+mj-lt"/>
              <a:buAutoNum type="alphaUcPeriod"/>
            </a:pPr>
            <a:r>
              <a:rPr lang="fr-FR" sz="3000" dirty="0"/>
              <a:t>Colistine</a:t>
            </a:r>
          </a:p>
        </p:txBody>
      </p:sp>
    </p:spTree>
    <p:extLst>
      <p:ext uri="{BB962C8B-B14F-4D97-AF65-F5344CB8AC3E}">
        <p14:creationId xmlns:p14="http://schemas.microsoft.com/office/powerpoint/2010/main" val="271577815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Cas clinique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49556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Consulte pour brûlures mictionnelles intenses</a:t>
            </a:r>
          </a:p>
          <a:p>
            <a:pPr lvl="2"/>
            <a:r>
              <a:rPr lang="fr-FR"/>
              <a:t>Pas d’antécédents particuliers</a:t>
            </a:r>
          </a:p>
          <a:p>
            <a:pPr lvl="2"/>
            <a:r>
              <a:rPr lang="fr-FR"/>
              <a:t>Pas d’allergie</a:t>
            </a:r>
          </a:p>
          <a:p>
            <a:pPr lvl="1"/>
            <a:r>
              <a:rPr lang="fr-FR"/>
              <a:t>Un voyage de 15j en Inde (palaces et chauffeur privé) il y a 2 mois</a:t>
            </a:r>
          </a:p>
          <a:p>
            <a:r>
              <a:rPr lang="fr-FR"/>
              <a:t>L’examen clinique est normal</a:t>
            </a:r>
          </a:p>
          <a:p>
            <a:r>
              <a:rPr lang="fr-FR"/>
              <a:t>Elle est apyrétique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Mme M…, 63 ans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427369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 err="1"/>
              <a:t>Mécillinam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Fosfomycine </a:t>
            </a:r>
            <a:r>
              <a:rPr lang="fr-FR" dirty="0" err="1"/>
              <a:t>trometamol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Triméthoprime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Furadantine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C’est une cystite, vous attendez l’antibiogramme pour traiter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Vous lui proposez:</a:t>
            </a:r>
          </a:p>
        </p:txBody>
      </p:sp>
    </p:spTree>
    <p:extLst>
      <p:ext uri="{BB962C8B-B14F-4D97-AF65-F5344CB8AC3E}">
        <p14:creationId xmlns:p14="http://schemas.microsoft.com/office/powerpoint/2010/main" val="196076363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Elle revient 2 jours plus tard avec une hyperthermie à  39,9°C, et une douleur à l’ébranlement du flanc droit,</a:t>
            </a:r>
          </a:p>
          <a:p>
            <a:r>
              <a:rPr lang="fr-FR" dirty="0"/>
              <a:t>Vous récupérez l’ECBU d’il y a 2 jours</a:t>
            </a:r>
          </a:p>
          <a:p>
            <a:r>
              <a:rPr lang="fr-FR" dirty="0"/>
              <a:t>Il montre la présence d’un </a:t>
            </a:r>
            <a:r>
              <a:rPr lang="fr-FR" i="1" dirty="0"/>
              <a:t>E. coli </a:t>
            </a:r>
            <a:r>
              <a:rPr lang="fr-FR" dirty="0"/>
              <a:t>à 10</a:t>
            </a:r>
            <a:r>
              <a:rPr lang="fr-FR" baseline="30000" dirty="0"/>
              <a:t>4</a:t>
            </a:r>
            <a:r>
              <a:rPr lang="fr-FR" dirty="0"/>
              <a:t>/ml</a:t>
            </a:r>
          </a:p>
          <a:p>
            <a:pPr lvl="1"/>
            <a:r>
              <a:rPr lang="fr-FR" dirty="0"/>
              <a:t>Il n’y a pas encore d’antibiogramme</a:t>
            </a:r>
          </a:p>
          <a:p>
            <a:endParaRPr lang="fr-FR" dirty="0"/>
          </a:p>
          <a:p>
            <a:r>
              <a:rPr lang="fr-FR" dirty="0"/>
              <a:t>Vous l’hospitalisez et mettez en route </a:t>
            </a:r>
          </a:p>
          <a:p>
            <a:pPr lvl="1"/>
            <a:r>
              <a:rPr lang="fr-FR" dirty="0" err="1"/>
              <a:t>Céfotaxime</a:t>
            </a:r>
            <a:r>
              <a:rPr lang="fr-FR" dirty="0"/>
              <a:t> IV 1g/8h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Elle sort avec du </a:t>
            </a:r>
            <a:r>
              <a:rPr lang="fr-FR" dirty="0" err="1"/>
              <a:t>céfixime</a:t>
            </a:r>
            <a:r>
              <a:rPr lang="fr-FR" dirty="0"/>
              <a:t> 200mg/12h</a:t>
            </a:r>
          </a:p>
        </p:txBody>
      </p:sp>
    </p:spTree>
    <p:extLst>
      <p:ext uri="{BB962C8B-B14F-4D97-AF65-F5344CB8AC3E}">
        <p14:creationId xmlns:p14="http://schemas.microsoft.com/office/powerpoint/2010/main" val="3594004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46576" lvl="1" indent="-514350">
              <a:buFont typeface="+mj-lt"/>
              <a:buAutoNum type="alphaUcPeriod"/>
            </a:pPr>
            <a:r>
              <a:rPr lang="fr-FR" dirty="0"/>
              <a:t>Colistine</a:t>
            </a:r>
          </a:p>
          <a:p>
            <a:pPr marL="946576" lvl="1" indent="-514350">
              <a:buFont typeface="+mj-lt"/>
              <a:buAutoNum type="alphaUcPeriod"/>
            </a:pPr>
            <a:r>
              <a:rPr lang="fr-FR" dirty="0"/>
              <a:t>Doxycycline</a:t>
            </a:r>
          </a:p>
          <a:p>
            <a:pPr marL="946576" lvl="1" indent="-514350">
              <a:buFont typeface="+mj-lt"/>
              <a:buAutoNum type="alphaUcPeriod"/>
            </a:pPr>
            <a:r>
              <a:rPr lang="fr-FR" dirty="0"/>
              <a:t>Métronidazole</a:t>
            </a:r>
          </a:p>
          <a:p>
            <a:pPr marL="946576" lvl="1" indent="-514350">
              <a:buFont typeface="+mj-lt"/>
              <a:buAutoNum type="alphaUcPeriod"/>
            </a:pPr>
            <a:r>
              <a:rPr lang="fr-FR" dirty="0"/>
              <a:t>Cotrimoxazole</a:t>
            </a:r>
          </a:p>
          <a:p>
            <a:pPr marL="946576" lvl="1" indent="-514350">
              <a:buFont typeface="+mj-lt"/>
              <a:buAutoNum type="alphaUcPeriod"/>
            </a:pPr>
            <a:r>
              <a:rPr lang="fr-FR" dirty="0" err="1"/>
              <a:t>Furadantine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4 Quelles molécules ont aussi une activité anti parasitaire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110058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/>
              <a:t>Inobservance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Posologie trop faible 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Souche résistante au </a:t>
            </a:r>
            <a:r>
              <a:rPr lang="fr-FR" dirty="0" err="1"/>
              <a:t>céfixime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Surinfection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Néphrite </a:t>
            </a:r>
            <a:r>
              <a:rPr lang="fr-FR" dirty="0" err="1"/>
              <a:t>immunoallergique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Quelle(s) hypothèse(s) pour expliquer cette évolution ?</a:t>
            </a:r>
          </a:p>
        </p:txBody>
      </p:sp>
    </p:spTree>
    <p:extLst>
      <p:ext uri="{BB962C8B-B14F-4D97-AF65-F5344CB8AC3E}">
        <p14:creationId xmlns:p14="http://schemas.microsoft.com/office/powerpoint/2010/main" val="100762282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j3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Elle est toujours fébrile</a:t>
            </a:r>
          </a:p>
          <a:p>
            <a:r>
              <a:rPr lang="fr-FR" dirty="0"/>
              <a:t>L’hémoculture prélevée la veille pousse à </a:t>
            </a:r>
            <a:r>
              <a:rPr lang="fr-FR" i="1" dirty="0"/>
              <a:t>E. coli</a:t>
            </a:r>
          </a:p>
          <a:p>
            <a:r>
              <a:rPr lang="fr-FR" dirty="0"/>
              <a:t>L’antibiogramme de l’ECBU montre: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56613" y="3859214"/>
            <a:ext cx="3731040" cy="31487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00794" tIns="50397" rIns="100794" bIns="50397" rtlCol="0">
            <a:spAutoFit/>
          </a:bodyPr>
          <a:lstStyle/>
          <a:p>
            <a:r>
              <a:rPr lang="fr-FR" dirty="0" err="1">
                <a:latin typeface="Calibri" pitchFamily="34" charset="0"/>
              </a:rPr>
              <a:t>Coamoxiclav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 err="1">
                <a:latin typeface="Calibri" pitchFamily="34" charset="0"/>
              </a:rPr>
              <a:t>Pipéracilline</a:t>
            </a:r>
            <a:r>
              <a:rPr lang="fr-FR" dirty="0">
                <a:latin typeface="Calibri" pitchFamily="34" charset="0"/>
              </a:rPr>
              <a:t>/tazobactam	R</a:t>
            </a:r>
          </a:p>
          <a:p>
            <a:r>
              <a:rPr lang="fr-FR" dirty="0" err="1">
                <a:latin typeface="Calibri" pitchFamily="34" charset="0"/>
              </a:rPr>
              <a:t>Céfotaxime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 err="1">
                <a:latin typeface="Calibri" pitchFamily="34" charset="0"/>
              </a:rPr>
              <a:t>Amikacine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 err="1">
                <a:latin typeface="Calibri" pitchFamily="34" charset="0"/>
              </a:rPr>
              <a:t>Tigécycline</a:t>
            </a:r>
            <a:r>
              <a:rPr lang="fr-FR" dirty="0">
                <a:latin typeface="Calibri" pitchFamily="34" charset="0"/>
              </a:rPr>
              <a:t>		S</a:t>
            </a:r>
          </a:p>
          <a:p>
            <a:r>
              <a:rPr lang="fr-FR" dirty="0" err="1">
                <a:latin typeface="Calibri" pitchFamily="34" charset="0"/>
              </a:rPr>
              <a:t>Ofloxacine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 err="1">
                <a:latin typeface="Calibri" pitchFamily="34" charset="0"/>
              </a:rPr>
              <a:t>Cotrimoxazole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>
                <a:latin typeface="Calibri" pitchFamily="34" charset="0"/>
              </a:rPr>
              <a:t>Colistine			S</a:t>
            </a:r>
          </a:p>
          <a:p>
            <a:r>
              <a:rPr lang="fr-FR" dirty="0" err="1">
                <a:latin typeface="Calibri" pitchFamily="34" charset="0"/>
              </a:rPr>
              <a:t>Imipénème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 err="1">
                <a:latin typeface="Calibri" pitchFamily="34" charset="0"/>
              </a:rPr>
              <a:t>Thiophénicol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 err="1">
                <a:latin typeface="Calibri" pitchFamily="34" charset="0"/>
              </a:rPr>
              <a:t>Furadantine</a:t>
            </a:r>
            <a:r>
              <a:rPr lang="fr-FR" dirty="0">
                <a:latin typeface="Calibri" pitchFamily="34" charset="0"/>
              </a:rPr>
              <a:t>		S</a:t>
            </a:r>
          </a:p>
        </p:txBody>
      </p:sp>
    </p:spTree>
    <p:extLst>
      <p:ext uri="{BB962C8B-B14F-4D97-AF65-F5344CB8AC3E}">
        <p14:creationId xmlns:p14="http://schemas.microsoft.com/office/powerpoint/2010/main" val="424012594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/>
              <a:t>BLSE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Céphalosporinase</a:t>
            </a:r>
            <a:r>
              <a:rPr lang="fr-FR" dirty="0"/>
              <a:t> </a:t>
            </a:r>
            <a:r>
              <a:rPr lang="fr-FR" dirty="0" err="1"/>
              <a:t>déréprimée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VISA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ERG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Carbapénémase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Quelle résistance est probablement présente 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856613" y="3541712"/>
            <a:ext cx="3731040" cy="31487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00794" tIns="50397" rIns="100794" bIns="50397" rtlCol="0">
            <a:spAutoFit/>
          </a:bodyPr>
          <a:lstStyle/>
          <a:p>
            <a:r>
              <a:rPr lang="fr-FR" dirty="0" err="1">
                <a:latin typeface="Calibri" pitchFamily="34" charset="0"/>
              </a:rPr>
              <a:t>Coamoxiclav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 err="1">
                <a:latin typeface="Calibri" pitchFamily="34" charset="0"/>
              </a:rPr>
              <a:t>Pipéracilline</a:t>
            </a:r>
            <a:r>
              <a:rPr lang="fr-FR" dirty="0">
                <a:latin typeface="Calibri" pitchFamily="34" charset="0"/>
              </a:rPr>
              <a:t>/tazobactam	R</a:t>
            </a:r>
          </a:p>
          <a:p>
            <a:r>
              <a:rPr lang="fr-FR" dirty="0" err="1">
                <a:latin typeface="Calibri" pitchFamily="34" charset="0"/>
              </a:rPr>
              <a:t>Céfotaxime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 err="1">
                <a:latin typeface="Calibri" pitchFamily="34" charset="0"/>
              </a:rPr>
              <a:t>Amikacine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 err="1">
                <a:latin typeface="Calibri" pitchFamily="34" charset="0"/>
              </a:rPr>
              <a:t>Tigécycline</a:t>
            </a:r>
            <a:r>
              <a:rPr lang="fr-FR" dirty="0">
                <a:latin typeface="Calibri" pitchFamily="34" charset="0"/>
              </a:rPr>
              <a:t>		S</a:t>
            </a:r>
          </a:p>
          <a:p>
            <a:r>
              <a:rPr lang="fr-FR" dirty="0" err="1">
                <a:latin typeface="Calibri" pitchFamily="34" charset="0"/>
              </a:rPr>
              <a:t>Ofloxacine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 err="1">
                <a:latin typeface="Calibri" pitchFamily="34" charset="0"/>
              </a:rPr>
              <a:t>Cotrimoxazole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>
                <a:latin typeface="Calibri" pitchFamily="34" charset="0"/>
              </a:rPr>
              <a:t>Colistine			S</a:t>
            </a:r>
          </a:p>
          <a:p>
            <a:r>
              <a:rPr lang="fr-FR" dirty="0" err="1">
                <a:latin typeface="Calibri" pitchFamily="34" charset="0"/>
              </a:rPr>
              <a:t>Imipénème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 err="1">
                <a:latin typeface="Calibri" pitchFamily="34" charset="0"/>
              </a:rPr>
              <a:t>Thiophénicol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 err="1">
                <a:latin typeface="Calibri" pitchFamily="34" charset="0"/>
              </a:rPr>
              <a:t>Furadantine</a:t>
            </a:r>
            <a:r>
              <a:rPr lang="fr-FR" dirty="0">
                <a:latin typeface="Calibri" pitchFamily="34" charset="0"/>
              </a:rPr>
              <a:t>		S</a:t>
            </a:r>
          </a:p>
        </p:txBody>
      </p:sp>
    </p:spTree>
    <p:extLst>
      <p:ext uri="{BB962C8B-B14F-4D97-AF65-F5344CB8AC3E}">
        <p14:creationId xmlns:p14="http://schemas.microsoft.com/office/powerpoint/2010/main" val="98041071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 err="1"/>
              <a:t>Amikacine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Tigécycline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Colistine	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Imipénème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Furadantine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 traitement débutez vous 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856613" y="3541712"/>
            <a:ext cx="3731040" cy="31487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00794" tIns="50397" rIns="100794" bIns="50397" rtlCol="0">
            <a:spAutoFit/>
          </a:bodyPr>
          <a:lstStyle/>
          <a:p>
            <a:r>
              <a:rPr lang="fr-FR" dirty="0" err="1">
                <a:latin typeface="Calibri" pitchFamily="34" charset="0"/>
              </a:rPr>
              <a:t>Coamoxiclav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 err="1">
                <a:latin typeface="Calibri" pitchFamily="34" charset="0"/>
              </a:rPr>
              <a:t>Pipéracilline</a:t>
            </a:r>
            <a:r>
              <a:rPr lang="fr-FR" dirty="0">
                <a:latin typeface="Calibri" pitchFamily="34" charset="0"/>
              </a:rPr>
              <a:t>/tazobactam	R</a:t>
            </a:r>
          </a:p>
          <a:p>
            <a:r>
              <a:rPr lang="fr-FR" dirty="0" err="1">
                <a:latin typeface="Calibri" pitchFamily="34" charset="0"/>
              </a:rPr>
              <a:t>Céfotaxime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 err="1">
                <a:latin typeface="Calibri" pitchFamily="34" charset="0"/>
              </a:rPr>
              <a:t>Amikacine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 err="1">
                <a:latin typeface="Calibri" pitchFamily="34" charset="0"/>
              </a:rPr>
              <a:t>Tigécycline</a:t>
            </a:r>
            <a:r>
              <a:rPr lang="fr-FR" dirty="0">
                <a:latin typeface="Calibri" pitchFamily="34" charset="0"/>
              </a:rPr>
              <a:t>		S</a:t>
            </a:r>
          </a:p>
          <a:p>
            <a:r>
              <a:rPr lang="fr-FR" dirty="0" err="1">
                <a:latin typeface="Calibri" pitchFamily="34" charset="0"/>
              </a:rPr>
              <a:t>Ofloxacine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 err="1">
                <a:latin typeface="Calibri" pitchFamily="34" charset="0"/>
              </a:rPr>
              <a:t>Cotrimoxazole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>
                <a:latin typeface="Calibri" pitchFamily="34" charset="0"/>
              </a:rPr>
              <a:t>Colistine			S</a:t>
            </a:r>
          </a:p>
          <a:p>
            <a:r>
              <a:rPr lang="fr-FR" dirty="0" err="1">
                <a:latin typeface="Calibri" pitchFamily="34" charset="0"/>
              </a:rPr>
              <a:t>Imipénème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 err="1">
                <a:latin typeface="Calibri" pitchFamily="34" charset="0"/>
              </a:rPr>
              <a:t>Thiophénicol</a:t>
            </a:r>
            <a:r>
              <a:rPr lang="fr-FR" dirty="0">
                <a:latin typeface="Calibri" pitchFamily="34" charset="0"/>
              </a:rPr>
              <a:t>		R</a:t>
            </a:r>
          </a:p>
          <a:p>
            <a:r>
              <a:rPr lang="fr-FR" dirty="0" err="1">
                <a:latin typeface="Calibri" pitchFamily="34" charset="0"/>
              </a:rPr>
              <a:t>Furadantine</a:t>
            </a:r>
            <a:r>
              <a:rPr lang="fr-FR" dirty="0">
                <a:latin typeface="Calibri" pitchFamily="34" charset="0"/>
              </a:rPr>
              <a:t>		S</a:t>
            </a:r>
          </a:p>
        </p:txBody>
      </p:sp>
    </p:spTree>
    <p:extLst>
      <p:ext uri="{BB962C8B-B14F-4D97-AF65-F5344CB8AC3E}">
        <p14:creationId xmlns:p14="http://schemas.microsoft.com/office/powerpoint/2010/main" val="168131142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carbapénémases: le nord bien placé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119697" y="6831662"/>
            <a:ext cx="4726635" cy="378777"/>
          </a:xfrm>
          <a:prstGeom prst="rect">
            <a:avLst/>
          </a:prstGeom>
          <a:solidFill>
            <a:srgbClr val="66FF66"/>
          </a:solidFill>
        </p:spPr>
        <p:txBody>
          <a:bodyPr wrap="square" lIns="100794" tIns="50397" rIns="100794" bIns="50397" rtlCol="0">
            <a:spAutoFit/>
          </a:bodyPr>
          <a:lstStyle>
            <a:defPPr>
              <a:defRPr lang="en-US"/>
            </a:defPPr>
          </a:lstStyle>
          <a:p>
            <a:r>
              <a:rPr lang="fr-FR" altLang="fr-FR" dirty="0">
                <a:latin typeface="Calibri" panose="020F0502020204030204" pitchFamily="34" charset="0"/>
                <a:cs typeface="Calibri" panose="020F0502020204030204" pitchFamily="34" charset="0"/>
              </a:rPr>
              <a:t>CNR RATB - BEH 16/11/21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89" y="1401366"/>
            <a:ext cx="3244701" cy="317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403" y="1595931"/>
            <a:ext cx="6241798" cy="266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378" y="4674158"/>
            <a:ext cx="1833375" cy="1862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024" y="4674158"/>
            <a:ext cx="1846632" cy="18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404" y="4652969"/>
            <a:ext cx="1910292" cy="185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906" y="4701634"/>
            <a:ext cx="1809386" cy="180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6483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EPC carbapénèmes &amp; colistine</a:t>
            </a:r>
          </a:p>
        </p:txBody>
      </p:sp>
      <p:sp>
        <p:nvSpPr>
          <p:cNvPr id="3" name="AutoShape 2" descr="http://www.ecdc.europa.eu/Reserved.ReportViewerWebControl.axd?ReportSession=j3qzzs45c5suc1uz3r5axk45&amp;Culture=2057&amp;CultureOverrides=False&amp;UICulture=1033&amp;UICultureOverrides=True&amp;ReportStack=1&amp;ControlID=199cafcf13a2491aa44b49d7ebaaedbe&amp;OpType=ReportImage&amp;IterationId=c50f6d294aae45508b237aac328df397&amp;StreamID=C_9iS1T0_1"/>
          <p:cNvSpPr>
            <a:spLocks noChangeAspect="1" noChangeArrowheads="1"/>
          </p:cNvSpPr>
          <p:nvPr/>
        </p:nvSpPr>
        <p:spPr bwMode="auto">
          <a:xfrm>
            <a:off x="171511" y="-159243"/>
            <a:ext cx="336021" cy="33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840864" y="3536422"/>
            <a:ext cx="5742025" cy="37877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</a:rPr>
              <a:t>Evolution de consommation</a:t>
            </a:r>
          </a:p>
        </p:txBody>
      </p:sp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485" y="1505694"/>
            <a:ext cx="1649050" cy="190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618655" y="2458300"/>
            <a:ext cx="951779" cy="833178"/>
          </a:xfrm>
          <a:prstGeom prst="rect">
            <a:avLst/>
          </a:prstGeom>
          <a:solidFill>
            <a:srgbClr val="CCFFCC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600" b="1" dirty="0">
                <a:solidFill>
                  <a:srgbClr val="1E3B55"/>
                </a:solidFill>
                <a:latin typeface="Calibri" panose="020F0502020204030204" pitchFamily="34" charset="0"/>
                <a:ea typeface="MS PGothic" pitchFamily="34" charset="-128"/>
              </a:rPr>
              <a:t>Fr: 1%</a:t>
            </a:r>
          </a:p>
          <a:p>
            <a:pPr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600" b="1" dirty="0">
                <a:solidFill>
                  <a:srgbClr val="1E3B55"/>
                </a:solidFill>
                <a:latin typeface="Calibri" pitchFamily="34" charset="0"/>
                <a:ea typeface="MS PGothic" pitchFamily="34" charset="-128"/>
              </a:rPr>
              <a:t>I: 25%</a:t>
            </a:r>
          </a:p>
          <a:p>
            <a:pPr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600" b="1" dirty="0">
                <a:solidFill>
                  <a:srgbClr val="1E3B55"/>
                </a:solidFill>
                <a:latin typeface="Calibri" pitchFamily="34" charset="0"/>
                <a:ea typeface="MS PGothic" pitchFamily="34" charset="-128"/>
              </a:rPr>
              <a:t>Gr: 72%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096955" y="1686871"/>
            <a:ext cx="2422634" cy="375909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800" dirty="0">
                <a:solidFill>
                  <a:schemeClr val="tx1"/>
                </a:solidFill>
                <a:latin typeface="Calibri" panose="020F0502020204030204" pitchFamily="34" charset="0"/>
              </a:rPr>
              <a:t>KP carbapénèmes R</a:t>
            </a:r>
          </a:p>
        </p:txBody>
      </p:sp>
      <p:sp>
        <p:nvSpPr>
          <p:cNvPr id="4" name="AutoShape 2" descr="data:image/png;base64,iVBORw0KGgoAAAANSUhEUgAAAg4AAAE1CAYAAACP7mjKAAAAAXNSR0IArs4c6QAADcJJREFUeF7t1jERAAAIAzHq3zQWXkCYO+UYfucIECBAgAABAlFgcWdGgAABAgQIEDjh4AkIECBAgACBLCAcMpUhAQIECBAgIBz8AAECBAgQIJAFhEOmMiRAgAABAgSEgx8gQIAAAQIEsoBwyFSGBAgQIECAgHDwAwQIECBAgEAWEA6ZypAAAQIECBAQDn6AAAECBAgQyALCIVMZEiBAgAABAsLBDxAgQIAAAQJZQDhkKkMCBAgQIEBAOPgBAgQIECBAIAsIh0xlSIAAAQIECAgHP0CAAAECBAhkAeGQqQwJECBAgAAB4eAHCBAgQIAAgSwgHDKVIQECBAgQICAc/AABAgQIECCQBYRDpjIkQIAAAQIEhIMfIECAAAECBLKAcMhUhgQIECBAgIBw8AMECBAgQIBAFhAOmcqQAAECBAgQEA5+gAABAgQIEMgCwiFTGRIgQIAAAQLCwQ8QIECAAAECWUA4ZCpDAgQIECBAQDj4AQIECBAgQCALCIdMZUiAAAECBAgIBz9AgAABAgQIZAHhkKkMCRAgQIAAAeHgBwgQIECAAIEsIBwylSEBAgQIECAgHPwAAQIECBAgkAWEQ6YyJECAAAECBISDHyBAgAABAgSygHDIVIYECBAgQICAcPADBAgQIECAQBYQDpnKkAABAgQIEBAOfoAAAQIECBDIAsIhUxkSIECAAAECwsEPECBAgAABAllAOGQqQwIECBAgQEA4+AECBAgQIEAgCwiHTGVIgAABAgQICAc/QIAAAQIECGQB4ZCpDAkQIECAAAHh4AcIECBAgACBLCAcMpUhAQIECBAgIBz8AAECBAgQIJAFhEOmMiRAgAABAgSEgx8gQIAAAQIEsoBwyFSGBAgQIECAgHDwAwQIECBAgEAWEA6ZypAAAQIECBAQDn6AAAECBAgQyALCIVMZEiBAgAABAsLBDxAgQIAAAQJZQDhkKkMCBAgQIEBAOPgBAgQIECBAIAsIh0xlSIAAAQIECAgHP0CAAAECBAhkAeGQqQwJECBAgAAB4eAHCBAgQIAAgSwgHDKVIQECBAgQICAc/AABAgQIECCQBYRDpjIkQIAAAQIEhIMfIECAAAECBLKAcMhUhgQIECBAgIBw8AMECBAgQIBAFhAOmcqQAAECBAgQEA5+gAABAgQIEMgCwiFTGRIgQIAAAQLCwQ8QIECAAAECWUA4ZCpDAgQIECBAQDj4AQIECBAgQCALCIdMZUiAAAECBAgIBz9AgAABAgQIZAHhkKkMCRAgQIAAAeHgBwgQIECAAIEsIBwylSEBAgQIECAgHPwAAQIECBAgkAWEQ6YyJECAAAECBISDHyBAgAABAgSygHDIVIYECBAgQICAcPADBAgQIECAQBYQDpnKkAABAgQIEBAOfoAAAQIECBDIAsIhUxkSIECAAAECwsEPECBAgAABAllAOGQqQwIECBAgQEA4+AECBAgQIEAgCwiHTGVIgAABAgQICAc/QIAAAQIECGQB4ZCpDAkQIECAAAHh4AcIECBAgACBLCAcMpUhAQIECBAgIBz8AAECBAgQIJAFhEOmMiRAgAABAgSEgx8gQIAAAQIEsoBwyFSGBAgQIECAgHDwAwQIECBAgEAWEA6ZypAAAQIECBAQDn6AAAECBAgQyALCIVMZEiBAgAABAsLBDxAgQIAAAQJZQDhkKkMCBAgQIEBAOPgBAgQIECBAIAsIh0xlSIAAAQIECAgHP0CAAAECBAhkAeGQqQwJECBAgAAB4eAHCBAgQIAAgSwgHDKVIQECBAgQICAc/AABAgQIECCQBYRDpjIkQIAAAQIEhIMfIECAAAECBLKAcMhUhgQIECBAgIBw8AMECBAgQIBAFhAOmcqQAAECBAgQEA5+gAABAgQIEMgCwiFTGRIgQIAAAQLCwQ8QIECAAAECWUA4ZCpDAgQIECBAQDj4AQIECBAgQCALCIdMZUiAAAECBAgIBz9AgAABAgQIZAHhkKkMCRAgQIAAAeHgBwgQIECAAIEsIBwylSEBAgQIECAgHPwAAQIECBAgkAWEQ6YyJECAAAECBISDHyBAgAABAgSygHDIVIYECBAgQICAcPADBAgQIECAQBYQDpnKkAABAgQIEBAOfoAAAQIECBDIAsIhUxkSIECAAAECwsEPECBAgAABAllAOGQqQwIECBAgQEA4+AECBAgQIEAgCwiHTGVIgAABAgQICAc/QIAAAQIECGQB4ZCpDAkQIECAAAHh4AcIECBAgACBLCAcMpUhAQIECBAgIBz8AAECBAgQIJAFhEOmMiRAgAABAgSEgx8gQIAAAQIEsoBwyFSGBAgQIECAgHDwAwQIECBAgEAWEA6ZypAAAQIECBAQDn6AAAECBAgQyALCIVMZEiBAgAABAsLBDxAgQIAAAQJZQDhkKkMCBAgQIEBAOPgBAgQIECBAIAsIh0xlSIAAAQIECAgHP0CAAAECBAhkAeGQqQwJECBAgAAB4eAHCBAgQIAAgSwgHDKVIQECBAgQICAc/AABAgQIECCQBYRDpjIkQIAAAQIEhIMfIECAAAECBLKAcMhUhgQIECBAgIBw8AMECBAgQIBAFhAOmcqQAAECBAgQEA5+gAABAgQIEMgCwiFTGRIgQIAAAQLCwQ8QIECAAAECWUA4ZCpDAgQIECBAQDj4AQIECBAgQCALCIdMZUiAAAECBAgIBz9AgAABAgQIZAHhkKkMCRAgQIAAAeHgBwgQIECAAIEsIBwylSEBAgQIECAgHPwAAQIECBAgkAWEQ6YyJECAAAECBISDHyBAgAABAgSygHDIVIYECBAgQICAcPADBAgQIECAQBYQDpnKkAABAgQIEBAOfoAAAQIECBDIAsIhUxkSIECAAAECwsEPECBAgAABAllAOGQqQwIECBAgQEA4+AECBAgQIEAgCwiHTGVIgAABAgQICAc/QIAAAQIECGQB4ZCpDAkQIECAAAHh4AcIECBAgACBLCAcMpUhAQIECBAgIBz8AAECBAgQIJAFhEOmMiRAgAABAgSEgx8gQIAAAQIEsoBwyFSGBAgQIECAgHDwAwQIECBAgEAWEA6ZypAAAQIECBAQDn6AAAECBAgQyALCIVMZEiBAgAABAsLBDxAgQIAAAQJZQDhkKkMCBAgQIEBAOPgBAgQIECBAIAsIh0xlSIAAAQIECAgHP0CAAAECBAhkAeGQqQwJECBAgAAB4eAHCBAgQIAAgSwgHDKVIQECBAgQICAc/AABAgQIECCQBYRDpjIkQIAAAQIEhIMfIECAAAECBLKAcMhUhgQIECBAgIBw8AMECBAgQIBAFhAOmcqQAAECBAgQEA5+gAABAgQIEMgCwiFTGRIgQIAAAQLCwQ8QIECAAAECWUA4ZCpDAgQIECBAQDj4AQIECBAgQCALCIdMZUiAAAECBAgIBz9AgAABAgQIZAHhkKkMCRAgQIAAAeHgBwgQIECAAIEsIBwylSEBAgQIECAgHPwAAQIECBAgkAWEQ6YyJECAAAECBISDHyBAgAABAgSygHDIVIYECBAgQICAcPADBAgQIECAQBYQDpnKkAABAgQIEBAOfoAAAQIECBDIAsIhUxkSIECAAAECwsEPECBAgAABAllAOGQqQwIECBAgQEA4+AECBAgQIEAgCwiHTGVIgAABAgQICAc/QIAAAQIECGQB4ZCpDAkQIECAAAHh4AcIECBAgACBLCAcMpUhAQIECBAgIBz8AAECBAgQIJAFhEOmMiRAgAABAgSEgx8gQIAAAQIEsoBwyFSGBAgQIECAgHDwAwQIECBAgEAWEA6ZypAAAQIECBAQDn6AAAECBAgQyALCIVMZEiBAgAABAsLBDxAgQIAAAQJZQDhkKkMCBAgQIEBAOPgBAgQIECBAIAsIh0xlSIAAAQIECAgHP0CAAAECBAhkAeGQqQwJECBAgAAB4eAHCBAgQIAAgSwgHDKVIQECBAgQICAc/AABAgQIECCQBYRDpjIkQIAAAQIEhIMfIECAAAECBLKAcMhUhgQIECBAgIBw8AMECBAgQIBAFhAOmcqQAAECBAgQEA5+gAABAgQIEMgCwiFTGRIgQIAAAQLCwQ8QIECAAAECWUA4ZCpDAgQIECBAQDj4AQIECBAgQCALCIdMZUiAAAECBAgIBz9AgAABAgQIZAHhkKkMCRAgQIAAAeHgBwgQIECAAIEsIBwylSEBAgQIECAgHPwAAQIECBAgkAWEQ6YyJECAAAECBISDHyBAgAABAgSygHDIVIYECBAgQICAcPADBAgQIECAQBYQDpnKkAABAgQIEBAOfoAAAQIECBDIAsIhUxkSIECAAAECwsEPECBAgAABAllAOGQqQwIECBAgQEA4+AECBAgQIEAgCwiHTGVIgAABAgQICAc/QIAAAQIECGQB4ZCpDAkQIECAAAHh4AcIECBAgACBLCAcMpUhAQIECBAgIBz8AAECBAgQIJAFhEOmMiRAgAABAgSEgx8gQIAAAQIEsoBwyFSGBAgQIECAgHDwAwQIECBAgEAWEA6ZypAAAQIECBAQDn6AAAECBAgQyALCIVMZEiBAgAABAsLBDxAgQIAAAQJZQDhkKkMCBAgQIEBAOPgBAgQIECBAIAsIh0xlSIAAAQIECAgHP0CAAAECBAhkAeGQqQwJECBAgAAB4eAHCBAgQIAAgSwgHDKVIQECBAgQICAc/AABAgQIECCQBR6noAE2SDCk0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4" descr="data:image/png;base64,iVBORw0KGgoAAAANSUhEUgAAAg4AAAE1CAYAAACP7mjKAAAAAXNSR0IArs4c6QAADcJJREFUeF7t1jERAAAIAzHq3zQWXkCYO+UYfucIECBAgAABAlFgcWdGgAABAgQIEDjh4AkIECBAgACBLCAcMpUhAQIECBAgIBz8AAECBAgQIJAFhEOmMiRAgAABAgSEgx8gQIAAAQIEsoBwyFSGBAgQIECAgHDwAwQIECBAgEAWEA6ZypAAAQIECBAQDn6AAAECBAgQyALCIVMZEiBAgAABAsLBDxAgQIAAAQJZQDhkKkMCBAgQIEBAOPgBAgQIECBAIAsIh0xlSIAAAQIECAgHP0CAAAECBAhkAeGQqQwJECBAgAAB4eAHCBAgQIAAgSwgHDKVIQECBAgQICAc/AABAgQIECCQBYRDpjIkQIAAAQIEhIMfIECAAAECBLKAcMhUhgQIECBAgIBw8AMECBAgQIBAFhAOmcqQAAECBAgQEA5+gAABAgQIEMgCwiFTGRIgQIAAAQLCwQ8QIECAAAECWUA4ZCpDAgQIECBAQDj4AQIECBAgQCALCIdMZUiAAAECBAgIBz9AgAABAgQIZAHhkKkMCRAgQIAAAeHgBwgQIECAAIEsIBwylSEBAgQIECAgHPwAAQIECBAgkAWEQ6YyJECAAAECBISDHyBAgAABAgSygHDIVIYECBAgQICAcPADBAgQIECAQBYQDpnKkAABAgQIEBAOfoAAAQIECBDIAsIhUxkSIECAAAECwsEPECBAgAABAllAOGQqQwIECBAgQEA4+AECBAgQIEAgCwiHTGVIgAABAgQICAc/QIAAAQIECGQB4ZCpDAkQIECAAAHh4AcIECBAgACBLCAcMpUhAQIECBAgIBz8AAECBAgQIJAFhEOmMiRAgAABAgSEgx8gQIAAAQIEsoBwyFSGBAgQIECAgHDwAwQIECBAgEAWEA6ZypAAAQIECBAQDn6AAAECBAgQyALCIVMZEiBAgAABAsLBDxAgQIAAAQJZQDhkKkMCBAgQIEBAOPgBAgQIECBAIAsIh0xlSIAAAQIECAgHP0CAAAECBAhkAeGQqQwJECBAgAAB4eAHCBAgQIAAgSwgHDKVIQECBAgQICAc/AABAgQIECCQBYRDpjIkQIAAAQIEhIMfIECAAAECBLKAcMhUhgQIECBAgIBw8AMECBAgQIBAFhAOmcqQAAECBAgQEA5+gAABAgQIEMgCwiFTGRIgQIAAAQLCwQ8QIECAAAECWUA4ZCpDAgQIECBAQDj4AQIECBAgQCALCIdMZUiAAAECBAgIBz9AgAABAgQIZAHhkKkMCRAgQIAAAeHgBwgQIECAAIEsIBwylSEBAgQIECAgHPwAAQIECBAgkAWEQ6YyJECAAAECBISDHyBAgAABAgSygHDIVIYECBAgQICAcPADBAgQIECAQBYQDpnKkAABAgQIEBAOfoAAAQIECBDIAsIhUxkSIECAAAECwsEPECBAgAABAllAOGQqQwIECBAgQEA4+AECBAgQIEAgCwiHTGVIgAABAgQICAc/QIAAAQIECGQB4ZCpDAkQIECAAAHh4AcIECBAgACBLCAcMpUhAQIECBAgIBz8AAECBAgQIJAFhEOmMiRAgAABAgSEgx8gQIAAAQIEsoBwyFSGBAgQIECAgHDwAwQIECBAgEAWEA6ZypAAAQIECBAQDn6AAAECBAgQyALCIVMZEiBAgAABAsLBDxAgQIAAAQJZQDhkKkMCBAgQIEBAOPgBAgQIECBAIAsIh0xlSIAAAQIECAgHP0CAAAECBAhkAeGQqQwJECBAgAAB4eAHCBAgQIAAgSwgHDKVIQECBAgQICAc/AABAgQIECCQBYRDpjIkQIAAAQIEhIMfIECAAAECBLKAcMhUhgQIECBAgIBw8AMECBAgQIBAFhAOmcqQAAECBAgQEA5+gAABAgQIEMgCwiFTGRIgQIAAAQLCwQ8QIECAAAECWUA4ZCpDAgQIECBAQDj4AQIECBAgQCALCIdMZUiAAAECBAgIBz9AgAABAgQIZAHhkKkMCRAgQIAAAeHgBwgQIECAAIEsIBwylSEBAgQIECAgHPwAAQIECBAgkAWEQ6YyJECAAAECBISDHyBAgAABAgSygHDIVIYECBAgQICAcPADBAgQIECAQBYQDpnKkAABAgQIEBAOfoAAAQIECBDIAsIhUxkSIECAAAECwsEPECBAgAABAllAOGQqQwIECBAgQEA4+AECBAgQIEAgCwiHTGVIgAABAgQICAc/QIAAAQIECGQB4ZCpDAkQIECAAAHh4AcIECBAgACBLCAcMpUhAQIECBAgIBz8AAECBAgQIJAFhEOmMiRAgAABAgSEgx8gQIAAAQIEsoBwyFSGBAgQIECAgHDwAwQIECBAgEAWEA6ZypAAAQIECBAQDn6AAAECBAgQyALCIVMZEiBAgAABAsLBDxAgQIAAAQJZQDhkKkMCBAgQIEBAOPgBAgQIECBAIAsIh0xlSIAAAQIECAgHP0CAAAECBAhkAeGQqQwJECBAgAAB4eAHCBAgQIAAgSwgHDKVIQECBAgQICAc/AABAgQIECCQBYRDpjIkQIAAAQIEhIMfIECAAAECBLKAcMhUhgQIECBAgIBw8AMECBAgQIBAFhAOmcqQAAECBAgQEA5+gAABAgQIEMgCwiFTGRIgQIAAAQLCwQ8QIECAAAECWUA4ZCpDAgQIECBAQDj4AQIECBAgQCALCIdMZUiAAAECBAgIBz9AgAABAgQIZAHhkKkMCRAgQIAAAeHgBwgQIECAAIEsIBwylSEBAgQIECAgHPwAAQIECBAgkAWEQ6YyJECAAAECBISDHyBAgAABAgSygHDIVIYECBAgQICAcPADBAgQIECAQBYQDpnKkAABAgQIEBAOfoAAAQIECBDIAsIhUxkSIECAAAECwsEPECBAgAABAllAOGQqQwIECBAgQEA4+AECBAgQIEAgCwiHTGVIgAABAgQICAc/QIAAAQIECGQB4ZCpDAkQIECAAAHh4AcIECBAgACBLCAcMpUhAQIECBAgIBz8AAECBAgQIJAFhEOmMiRAgAABAgSEgx8gQIAAAQIEsoBwyFSGBAgQIECAgHDwAwQIECBAgEAWEA6ZypAAAQIECBAQDn6AAAECBAgQyALCIVMZEiBAgAABAsLBDxAgQIAAAQJZQDhkKkMCBAgQIEBAOPgBAgQIECBAIAsIh0xlSIAAAQIECAgHP0CAAAECBAhkAeGQqQwJECBAgAAB4eAHCBAgQIAAgSwgHDKVIQECBAgQICAc/AABAgQIECCQBYRDpjIkQIAAAQIEhIMfIECAAAECBLKAcMhUhgQIECBAgIBw8AMECBAgQIBAFhAOmcqQAAECBAgQEA5+gAABAgQIEMgCwiFTGRIgQIAAAQLCwQ8QIECAAAECWUA4ZCpDAgQIECBAQDj4AQIECBAgQCALCIdMZUiAAAECBAgIBz9AgAABAgQIZAHhkKkMCRAgQIAAAeHgBwgQIECAAIEsIBwylSEBAgQIECAgHPwAAQIECBAgkAWEQ6YyJECAAAECBISDHyBAgAABAgSygHDIVIYECBAgQICAcPADBAgQIECAQBYQDpnKkAABAgQIEBAOfoAAAQIECBDIAsIhUxkSIECAAAECwsEPECBAgAABAllAOGQqQwIECBAgQEA4+AECBAgQIEAgCwiHTGVIgAABAgQICAc/QIAAAQIECGQB4ZCpDAkQIECAAAHh4AcIECBAgACBLCAcMpUhAQIECBAgIBz8AAECBAgQIJAFhEOmMiRAgAABAgSEgx8gQIAAAQIEsoBwyFSGBAgQIECAgHDwAwQIECBAgEAWEA6ZypAAAQIECBAQDn6AAAECBAgQyALCIVMZEiBAgAABAsLBDxAgQIAAAQJZQDhkKkMCBAgQIEBAOPgBAgQIECBAIAsIh0xlSIAAAQIECAgHP0CAAAECBAhkAeGQqQwJECBAgAAB4eAHCBAgQIAAgSwgHDKVIQECBAgQICAc/AABAgQIECCQBYRDpjIkQIAAAQIEhIMfIECAAAECBLKAcMhUhgQIECBAgIBw8AMECBAgQIBAFhAOmcqQAAECBAgQEA5+gAABAgQIEMgCwiFTGRIgQIAAAQLCwQ8QIECAAAECWUA4ZCpDAgQIECBAQDj4AQIECBAgQCALCIdMZUiAAAECBAgIBz9AgAABAgQIZAHhkKkMCRAgQIAAAeHgBwgQIECAAIEsIBwylSEBAgQIECAgHPwAAQIECBAgkAWEQ6YyJECAAAECBISDHyBAgAABAgSygHDIVIYECBAgQICAcPADBAgQIECAQBYQDpnKkAABAgQIEBAOfoAAAQIECBDIAsIhUxkSIECAAAECwsEPECBAgAABAllAOGQqQwIECBAgQEA4+AECBAgQIEAgCwiHTGVIgAABAgQICAc/QIAAAQIECGQB4ZCpDAkQIECAAAHh4AcIECBAgACBLCAcMpUhAQIECBAgIBz8AAECBAgQIJAFhEOmMiRAgAABAgSEgx8gQIAAAQIEsoBwyFSGBAgQIECAgHDwAwQIECBAgEAWEA6ZypAAAQIECBAQDn6AAAECBAgQyALCIVMZEiBAgAABAsLBDxAgQIAAAQJZQDhkKkMCBAgQIEBAOPgBAgQIECBAIAsIh0xlSIAAAQIECAgHP0CAAAECBAhkAeGQqQwJECBAgAAB4eAHCBAgQIAAgSwgHDKVIQECBAgQICAc/AABAgQIECCQBR6noAE2SDCk0Q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783" y="1608077"/>
            <a:ext cx="2465246" cy="136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811" y="4008541"/>
            <a:ext cx="7267575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810" y="5664238"/>
            <a:ext cx="731520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62957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496" y="2503382"/>
            <a:ext cx="8567632" cy="254264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100" dirty="0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  <a:t>Cyclines</a:t>
            </a:r>
            <a:br>
              <a:rPr lang="fr-FR" sz="3100" dirty="0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</a:br>
            <a:r>
              <a:rPr lang="fr-FR" sz="3100" dirty="0" err="1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  <a:t>Imidazolés</a:t>
            </a:r>
            <a:br>
              <a:rPr lang="fr-FR" sz="3100" dirty="0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</a:br>
            <a:r>
              <a:rPr lang="fr-FR" sz="3100" dirty="0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  <a:t>Association de Sulfamides</a:t>
            </a:r>
            <a:br>
              <a:rPr lang="fr-FR" sz="3100" dirty="0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</a:br>
            <a:r>
              <a:rPr lang="fr-FR" sz="3100" dirty="0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  <a:t>Polypeptides</a:t>
            </a:r>
            <a:br>
              <a:rPr lang="fr-FR" sz="3100" dirty="0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</a:br>
            <a:r>
              <a:rPr lang="fr-FR" sz="3100" dirty="0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  <a:t>Furanes</a:t>
            </a:r>
            <a:br>
              <a:rPr lang="fr-FR" sz="3100" dirty="0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</a:br>
            <a:r>
              <a:rPr lang="fr-FR" sz="3100" dirty="0" err="1">
                <a:solidFill>
                  <a:schemeClr val="bg1">
                    <a:lumMod val="65000"/>
                  </a:schemeClr>
                </a:solidFill>
                <a:latin typeface="Calibri" pitchFamily="34"/>
              </a:rPr>
              <a:t>Phénicolés</a:t>
            </a:r>
            <a:br>
              <a:rPr lang="fr-FR" sz="3100" dirty="0">
                <a:latin typeface="Calibri" pitchFamily="34"/>
              </a:rPr>
            </a:br>
            <a:r>
              <a:rPr lang="fr-FR" sz="3100" dirty="0">
                <a:solidFill>
                  <a:srgbClr val="000000"/>
                </a:solidFill>
                <a:latin typeface="Calibri" pitchFamily="34"/>
              </a:rPr>
              <a:t>Macrolides</a:t>
            </a:r>
            <a:br>
              <a:rPr lang="fr-FR" sz="3100" dirty="0">
                <a:latin typeface="Calibri" pitchFamily="34"/>
              </a:rPr>
            </a:br>
            <a:r>
              <a:rPr lang="fr-FR" sz="3100" dirty="0" err="1">
                <a:latin typeface="Calibri" pitchFamily="34"/>
              </a:rPr>
              <a:t>Fidaxomycine</a:t>
            </a:r>
            <a:br>
              <a:rPr lang="fr-FR" sz="4000" dirty="0">
                <a:solidFill>
                  <a:schemeClr val="bg1">
                    <a:lumMod val="85000"/>
                  </a:schemeClr>
                </a:solidFill>
                <a:latin typeface="Calibri" pitchFamily="34"/>
              </a:rPr>
            </a:br>
            <a:endParaRPr lang="fr-FR" sz="3307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20421" y="5288273"/>
            <a:ext cx="6171985" cy="13136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984">
                <a:solidFill>
                  <a:prstClr val="black"/>
                </a:solidFill>
                <a:latin typeface="Calibri" panose="020F0502020204030204" pitchFamily="34" charset="0"/>
              </a:rPr>
              <a:t>Mode d’action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984">
                <a:solidFill>
                  <a:prstClr val="black"/>
                </a:solidFill>
                <a:latin typeface="Calibri" panose="020F0502020204030204" pitchFamily="34" charset="0"/>
              </a:rPr>
              <a:t>Spectre </a:t>
            </a:r>
            <a:r>
              <a:rPr lang="fr-FR" sz="1984" err="1">
                <a:solidFill>
                  <a:prstClr val="black"/>
                </a:solidFill>
                <a:latin typeface="Calibri" panose="020F0502020204030204" pitchFamily="34" charset="0"/>
              </a:rPr>
              <a:t>anti-bactérien</a:t>
            </a:r>
            <a:r>
              <a:rPr lang="fr-FR" sz="1984">
                <a:solidFill>
                  <a:prstClr val="black"/>
                </a:solidFill>
                <a:latin typeface="Calibri" panose="020F0502020204030204" pitchFamily="34" charset="0"/>
              </a:rPr>
              <a:t> utile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984">
                <a:solidFill>
                  <a:prstClr val="black"/>
                </a:solidFill>
                <a:latin typeface="Calibri" panose="020F0502020204030204" pitchFamily="34" charset="0"/>
              </a:rPr>
              <a:t>Eléments de pharmacocinétique/pharmacodynamie Principales indications.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33953" y="480448"/>
            <a:ext cx="53779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200" b="1" dirty="0">
                <a:latin typeface="Calibri" charset="0"/>
                <a:ea typeface="Calibri" charset="0"/>
                <a:cs typeface="Calibri" charset="0"/>
              </a:rPr>
              <a:t>Menu 2</a:t>
            </a:r>
            <a:r>
              <a:rPr lang="fr-FR" sz="4200" b="1" baseline="30000" dirty="0">
                <a:latin typeface="Calibri" charset="0"/>
                <a:ea typeface="Calibri" charset="0"/>
                <a:cs typeface="Calibri" charset="0"/>
              </a:rPr>
              <a:t>ème</a:t>
            </a:r>
            <a:r>
              <a:rPr lang="fr-FR" sz="4200" b="1" dirty="0">
                <a:latin typeface="Calibri" charset="0"/>
                <a:ea typeface="Calibri" charset="0"/>
                <a:cs typeface="Calibri" charset="0"/>
              </a:rPr>
              <a:t> partie </a:t>
            </a:r>
          </a:p>
        </p:txBody>
      </p:sp>
    </p:spTree>
    <p:extLst>
      <p:ext uri="{BB962C8B-B14F-4D97-AF65-F5344CB8AC3E}">
        <p14:creationId xmlns:p14="http://schemas.microsoft.com/office/powerpoint/2010/main" val="99545428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dirty="0"/>
              <a:t>Mode d’action, spectre d’action et pharmacocinétique proches</a:t>
            </a:r>
          </a:p>
          <a:p>
            <a:r>
              <a:rPr lang="fr-FR" altLang="fr-FR" dirty="0"/>
              <a:t>Structures différentes</a:t>
            </a:r>
          </a:p>
          <a:p>
            <a:endParaRPr lang="fr-FR" alt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altLang="fr-FR" sz="2400" dirty="0"/>
              <a:t>Macrolides</a:t>
            </a:r>
            <a:endParaRPr lang="fr-FR" altLang="fr-FR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 sz="2000" dirty="0"/>
              <a:t>Erythromycine et dérivés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fr-FR" sz="2400" dirty="0" err="1"/>
              <a:t>Kétolides</a:t>
            </a:r>
            <a:r>
              <a:rPr lang="fr-FR" altLang="fr-FR" sz="2400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altLang="fr-FR" sz="2000" strike="sngStrike" dirty="0" err="1"/>
              <a:t>Télithromycine</a:t>
            </a:r>
            <a:endParaRPr lang="fr-FR" altLang="fr-FR" sz="2000" strike="sngStrike" dirty="0"/>
          </a:p>
          <a:p>
            <a:pPr lvl="1">
              <a:buFont typeface="Arial" panose="020B0604020202020204" pitchFamily="34" charset="0"/>
              <a:buChar char="•"/>
            </a:pPr>
            <a:endParaRPr lang="fr-FR" altLang="fr-FR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Macrolides et apparentés</a:t>
            </a:r>
            <a:endParaRPr lang="fr-FR" alt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445934" y="4051182"/>
            <a:ext cx="5130660" cy="2718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642" indent="-342900" eaLnBrk="0" fontAlgn="base" hangingPunct="0">
              <a:spcBef>
                <a:spcPts val="441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fr-FR" altLang="fr-FR" sz="2400" dirty="0" err="1">
                <a:latin typeface="Calibri" pitchFamily="34" charset="0"/>
              </a:rPr>
              <a:t>Lincosamides</a:t>
            </a:r>
            <a:endParaRPr lang="fr-FR" altLang="fr-FR" sz="2400" dirty="0">
              <a:latin typeface="Calibri" pitchFamily="34" charset="0"/>
            </a:endParaRPr>
          </a:p>
          <a:p>
            <a:pPr marL="920842" lvl="1" indent="-342900" eaLnBrk="0" fontAlgn="base" hangingPunct="0">
              <a:spcBef>
                <a:spcPts val="441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fr-FR" altLang="fr-FR" sz="2200" dirty="0" err="1">
                <a:latin typeface="Calibri" pitchFamily="34" charset="0"/>
              </a:rPr>
              <a:t>Lincomycine</a:t>
            </a:r>
            <a:endParaRPr lang="fr-FR" altLang="fr-FR" sz="2200" dirty="0">
              <a:latin typeface="Calibri" pitchFamily="34" charset="0"/>
            </a:endParaRPr>
          </a:p>
          <a:p>
            <a:pPr marL="920842" lvl="1" indent="-342900" eaLnBrk="0" fontAlgn="base" hangingPunct="0">
              <a:spcBef>
                <a:spcPts val="441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fr-FR" altLang="fr-FR" sz="2200" dirty="0">
                <a:latin typeface="Calibri" pitchFamily="34" charset="0"/>
              </a:rPr>
              <a:t>Clindamycine</a:t>
            </a:r>
          </a:p>
          <a:p>
            <a:pPr marL="463642" indent="-342900" eaLnBrk="0" fontAlgn="base" hangingPunct="0">
              <a:spcBef>
                <a:spcPts val="441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fr-FR" altLang="fr-FR" sz="2400" dirty="0" err="1">
                <a:latin typeface="Calibri" pitchFamily="34" charset="0"/>
              </a:rPr>
              <a:t>Synergistines</a:t>
            </a:r>
            <a:endParaRPr lang="fr-FR" altLang="fr-FR" sz="2400" dirty="0">
              <a:latin typeface="Calibri" pitchFamily="34" charset="0"/>
            </a:endParaRPr>
          </a:p>
          <a:p>
            <a:pPr marL="920842" lvl="1" indent="-342900" eaLnBrk="0" fontAlgn="base" hangingPunct="0">
              <a:spcBef>
                <a:spcPts val="441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fr-FR" altLang="fr-FR" sz="2200" dirty="0">
                <a:latin typeface="Calibri" pitchFamily="34" charset="0"/>
              </a:rPr>
              <a:t>Pristinamycine</a:t>
            </a:r>
          </a:p>
          <a:p>
            <a:pPr marL="920842" lvl="1" indent="-342900" eaLnBrk="0" fontAlgn="base" hangingPunct="0">
              <a:spcBef>
                <a:spcPts val="441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fr-FR" altLang="fr-FR" sz="2200" strike="sngStrike" dirty="0" err="1">
                <a:latin typeface="Calibri" pitchFamily="34" charset="0"/>
              </a:rPr>
              <a:t>Quinupristine</a:t>
            </a:r>
            <a:r>
              <a:rPr lang="fr-FR" altLang="fr-FR" sz="2200" strike="sngStrike" dirty="0">
                <a:latin typeface="Calibri" pitchFamily="34" charset="0"/>
              </a:rPr>
              <a:t>/</a:t>
            </a:r>
            <a:r>
              <a:rPr lang="fr-FR" altLang="fr-FR" sz="2200" strike="sngStrike" dirty="0" err="1">
                <a:latin typeface="Calibri" pitchFamily="34" charset="0"/>
              </a:rPr>
              <a:t>dalfopristine</a:t>
            </a:r>
            <a:endParaRPr lang="fr-FR" altLang="fr-FR" sz="2200" strike="sngStrike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445778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496" y="2503382"/>
            <a:ext cx="8567632" cy="28125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307" b="0"/>
              <a:t>1. Inhibition synthèse paroi bactérienne</a:t>
            </a:r>
            <a:br>
              <a:rPr lang="fr-FR" sz="3307" b="0"/>
            </a:br>
            <a:r>
              <a:rPr lang="fr-FR" sz="3307" b="0"/>
              <a:t>2. Inhibition synthèse ADN bactérien</a:t>
            </a:r>
            <a:br>
              <a:rPr lang="fr-FR" sz="3307" b="0"/>
            </a:br>
            <a:r>
              <a:rPr lang="fr-FR" sz="3307" b="0"/>
              <a:t>3. Inhibition synthèse ARN bactérien</a:t>
            </a:r>
            <a:br>
              <a:rPr lang="fr-FR" sz="3307" b="0"/>
            </a:br>
            <a:r>
              <a:rPr lang="fr-FR" sz="3307" b="0"/>
              <a:t>4. Inhibition synthèse protéines bactériennes (action sur ribosome)</a:t>
            </a:r>
            <a:br>
              <a:rPr lang="fr-FR" sz="3307" b="0"/>
            </a:br>
            <a:r>
              <a:rPr lang="fr-FR" sz="3307" b="0"/>
              <a:t>5. Inhibition synthèse microbienne de l’acide folique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33953" y="294468"/>
            <a:ext cx="902001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b="1">
                <a:latin typeface="Calibri" charset="0"/>
                <a:ea typeface="Calibri" charset="0"/>
                <a:cs typeface="Calibri" charset="0"/>
              </a:rPr>
              <a:t>Q1: Quel est le mécanisme d’action des macrolides ?   </a:t>
            </a:r>
          </a:p>
        </p:txBody>
      </p:sp>
    </p:spTree>
    <p:extLst>
      <p:ext uri="{BB962C8B-B14F-4D97-AF65-F5344CB8AC3E}">
        <p14:creationId xmlns:p14="http://schemas.microsoft.com/office/powerpoint/2010/main" val="74376128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496" y="2503382"/>
            <a:ext cx="8567632" cy="28125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307" b="0"/>
              <a:t>1. Inhibition synthèse paroi bactérienne</a:t>
            </a:r>
            <a:br>
              <a:rPr lang="fr-FR" sz="3307" b="0"/>
            </a:br>
            <a:r>
              <a:rPr lang="fr-FR" sz="3307" b="0"/>
              <a:t>2. Inhibition synthèse ADN bactérien</a:t>
            </a:r>
            <a:br>
              <a:rPr lang="fr-FR" sz="3307" b="0"/>
            </a:br>
            <a:r>
              <a:rPr lang="fr-FR" sz="3307" b="0"/>
              <a:t>3. Inhibition synthèse ARN bactérien</a:t>
            </a:r>
            <a:br>
              <a:rPr lang="fr-FR" sz="3307" b="0"/>
            </a:br>
            <a:r>
              <a:rPr lang="fr-FR" sz="3307" b="0"/>
              <a:t>4</a:t>
            </a:r>
            <a:r>
              <a:rPr lang="fr-FR" sz="3307">
                <a:solidFill>
                  <a:srgbClr val="00B050"/>
                </a:solidFill>
              </a:rPr>
              <a:t>. Inhibition synthèse protéines bactériennes (action sur ribosome)</a:t>
            </a:r>
            <a:br>
              <a:rPr lang="fr-FR" sz="3307">
                <a:solidFill>
                  <a:srgbClr val="00B050"/>
                </a:solidFill>
              </a:rPr>
            </a:br>
            <a:r>
              <a:rPr lang="fr-FR" sz="3307" b="0"/>
              <a:t>5. Inhibition synthèse microbienne de l’acide folique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33953" y="294468"/>
            <a:ext cx="902001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b="1">
                <a:latin typeface="Calibri" charset="0"/>
                <a:ea typeface="Calibri" charset="0"/>
                <a:cs typeface="Calibri" charset="0"/>
              </a:rPr>
              <a:t>Q1: Quel est le mécanisme d’action des macrolides ?   </a:t>
            </a:r>
          </a:p>
        </p:txBody>
      </p:sp>
    </p:spTree>
    <p:extLst>
      <p:ext uri="{BB962C8B-B14F-4D97-AF65-F5344CB8AC3E}">
        <p14:creationId xmlns:p14="http://schemas.microsoft.com/office/powerpoint/2010/main" val="2110772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711" indent="-566968">
              <a:buFont typeface="+mj-lt"/>
              <a:buAutoNum type="alphaUcPeriod"/>
            </a:pPr>
            <a:r>
              <a:rPr lang="fr-FR" dirty="0"/>
              <a:t>Cyclines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Phénicoles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 err="1"/>
              <a:t>Imidazolés</a:t>
            </a:r>
            <a:endParaRPr lang="fr-FR" dirty="0"/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Sulfamides</a:t>
            </a:r>
          </a:p>
          <a:p>
            <a:pPr marL="687711" indent="-566968">
              <a:buFont typeface="+mj-lt"/>
              <a:buAutoNum type="alphaUcPeriod"/>
            </a:pPr>
            <a:r>
              <a:rPr lang="fr-FR" dirty="0"/>
              <a:t>Polypeptides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 Quelles molécules sont bactéricides ?</a:t>
            </a:r>
          </a:p>
        </p:txBody>
      </p:sp>
    </p:spTree>
    <p:extLst>
      <p:ext uri="{BB962C8B-B14F-4D97-AF65-F5344CB8AC3E}">
        <p14:creationId xmlns:p14="http://schemas.microsoft.com/office/powerpoint/2010/main" val="374617494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496" y="2503382"/>
            <a:ext cx="8567632" cy="28125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307" b="0" dirty="0"/>
              <a:t>1. Streptocoques</a:t>
            </a:r>
            <a:br>
              <a:rPr lang="fr-FR" sz="3307" b="0" dirty="0"/>
            </a:br>
            <a:r>
              <a:rPr lang="fr-FR" sz="3307" b="0" dirty="0"/>
              <a:t>2. Staphylocoques sensibles à la </a:t>
            </a:r>
            <a:r>
              <a:rPr lang="fr-FR" sz="3307" b="0" dirty="0" err="1"/>
              <a:t>méticilline</a:t>
            </a:r>
            <a:br>
              <a:rPr lang="fr-FR" sz="3307" b="0" dirty="0"/>
            </a:br>
            <a:r>
              <a:rPr lang="fr-FR" sz="3307" b="0" dirty="0"/>
              <a:t>3. Bacilles à Gram négatifs</a:t>
            </a:r>
            <a:br>
              <a:rPr lang="fr-FR" sz="3307" b="0" dirty="0"/>
            </a:br>
            <a:r>
              <a:rPr lang="fr-FR" sz="3307" b="0" dirty="0"/>
              <a:t>4. </a:t>
            </a:r>
            <a:r>
              <a:rPr lang="fr-FR" sz="3307" b="0" i="1" dirty="0"/>
              <a:t>Pseudomonas </a:t>
            </a:r>
            <a:r>
              <a:rPr lang="fr-FR" sz="3307" b="0" i="1" dirty="0" err="1"/>
              <a:t>aeruginosa</a:t>
            </a:r>
            <a:br>
              <a:rPr lang="fr-FR" sz="3307" b="0" dirty="0"/>
            </a:br>
            <a:r>
              <a:rPr lang="fr-FR" sz="3307" b="0" dirty="0"/>
              <a:t>5. Bactéries intracellulaires</a:t>
            </a:r>
            <a:br>
              <a:rPr lang="fr-FR" sz="3307" b="0" dirty="0"/>
            </a:br>
            <a:endParaRPr lang="fr-FR" sz="3307" b="0" dirty="0"/>
          </a:p>
        </p:txBody>
      </p:sp>
      <p:sp>
        <p:nvSpPr>
          <p:cNvPr id="3" name="ZoneTexte 2"/>
          <p:cNvSpPr txBox="1"/>
          <p:nvPr/>
        </p:nvSpPr>
        <p:spPr>
          <a:xfrm>
            <a:off x="433953" y="294468"/>
            <a:ext cx="90200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Calibri" charset="0"/>
                <a:ea typeface="Calibri" charset="0"/>
                <a:cs typeface="Calibri" charset="0"/>
              </a:rPr>
              <a:t>Q2: Parmi les bactéries suivantes, lesquelles sont habituellement sensibles aux macrolides ?   </a:t>
            </a:r>
          </a:p>
        </p:txBody>
      </p:sp>
    </p:spTree>
    <p:extLst>
      <p:ext uri="{BB962C8B-B14F-4D97-AF65-F5344CB8AC3E}">
        <p14:creationId xmlns:p14="http://schemas.microsoft.com/office/powerpoint/2010/main" val="49430778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496" y="2503382"/>
            <a:ext cx="8567632" cy="28125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307" b="0" dirty="0"/>
              <a:t>1. </a:t>
            </a:r>
            <a:r>
              <a:rPr lang="fr-FR" sz="3307" dirty="0">
                <a:solidFill>
                  <a:srgbClr val="00B050"/>
                </a:solidFill>
              </a:rPr>
              <a:t>Streptocoques</a:t>
            </a:r>
            <a:br>
              <a:rPr lang="fr-FR" sz="3307" dirty="0">
                <a:solidFill>
                  <a:srgbClr val="00B050"/>
                </a:solidFill>
              </a:rPr>
            </a:br>
            <a:r>
              <a:rPr lang="fr-FR" sz="3307" dirty="0">
                <a:solidFill>
                  <a:srgbClr val="00B050"/>
                </a:solidFill>
              </a:rPr>
              <a:t>2. Staphylocoques sensibles à la </a:t>
            </a:r>
            <a:r>
              <a:rPr lang="fr-FR" sz="3307" dirty="0" err="1">
                <a:solidFill>
                  <a:srgbClr val="00B050"/>
                </a:solidFill>
              </a:rPr>
              <a:t>méticilline</a:t>
            </a:r>
            <a:br>
              <a:rPr lang="fr-FR" sz="3307" b="0" dirty="0"/>
            </a:br>
            <a:r>
              <a:rPr lang="fr-FR" sz="3307" b="0" dirty="0"/>
              <a:t>3. Bacilles à Gram négatifs</a:t>
            </a:r>
            <a:br>
              <a:rPr lang="fr-FR" sz="3307" b="0" dirty="0"/>
            </a:br>
            <a:r>
              <a:rPr lang="fr-FR" sz="3307" b="0" dirty="0"/>
              <a:t>4. </a:t>
            </a:r>
            <a:r>
              <a:rPr lang="fr-FR" sz="3307" b="0" i="1" dirty="0"/>
              <a:t>Pseudomonas </a:t>
            </a:r>
            <a:r>
              <a:rPr lang="fr-FR" sz="3307" b="0" i="1" dirty="0" err="1"/>
              <a:t>aeruginosa</a:t>
            </a:r>
            <a:br>
              <a:rPr lang="fr-FR" sz="3307" b="0" dirty="0"/>
            </a:br>
            <a:r>
              <a:rPr lang="fr-FR" sz="3307" b="0" dirty="0"/>
              <a:t>5. </a:t>
            </a:r>
            <a:r>
              <a:rPr lang="fr-FR" sz="3307" dirty="0">
                <a:solidFill>
                  <a:srgbClr val="00B050"/>
                </a:solidFill>
              </a:rPr>
              <a:t>Bactéries intracellulaires</a:t>
            </a:r>
            <a:br>
              <a:rPr lang="fr-FR" sz="3307" b="0" dirty="0"/>
            </a:br>
            <a:endParaRPr lang="fr-FR" sz="3307" b="0" dirty="0"/>
          </a:p>
        </p:txBody>
      </p:sp>
      <p:sp>
        <p:nvSpPr>
          <p:cNvPr id="3" name="ZoneTexte 2"/>
          <p:cNvSpPr txBox="1"/>
          <p:nvPr/>
        </p:nvSpPr>
        <p:spPr>
          <a:xfrm>
            <a:off x="433953" y="294468"/>
            <a:ext cx="90200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>
                <a:latin typeface="Calibri" charset="0"/>
                <a:ea typeface="Calibri" charset="0"/>
                <a:cs typeface="Calibri" charset="0"/>
              </a:rPr>
              <a:t>Q2: Parmi les bactéries suivantes, lesquelles sont habituellement sensibles aux macrolides ?   </a:t>
            </a:r>
          </a:p>
        </p:txBody>
      </p:sp>
    </p:spTree>
    <p:extLst>
      <p:ext uri="{BB962C8B-B14F-4D97-AF65-F5344CB8AC3E}">
        <p14:creationId xmlns:p14="http://schemas.microsoft.com/office/powerpoint/2010/main" val="141868731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496" y="2123268"/>
            <a:ext cx="8567632" cy="319265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307" b="0" dirty="0"/>
              <a:t>1. Angines aigues à streptocoques</a:t>
            </a:r>
            <a:br>
              <a:rPr lang="fr-FR" sz="3307" dirty="0">
                <a:solidFill>
                  <a:srgbClr val="00B050"/>
                </a:solidFill>
              </a:rPr>
            </a:br>
            <a:r>
              <a:rPr lang="fr-FR" sz="3307" b="0" dirty="0"/>
              <a:t>2. Pneumonies à mycoplasme</a:t>
            </a:r>
            <a:br>
              <a:rPr lang="fr-FR" sz="3307" b="0" dirty="0"/>
            </a:br>
            <a:r>
              <a:rPr lang="fr-FR" sz="3307" b="0" dirty="0"/>
              <a:t>3. Pneumonies à pneumocoque</a:t>
            </a:r>
            <a:br>
              <a:rPr lang="fr-FR" sz="3307" b="0" dirty="0"/>
            </a:br>
            <a:r>
              <a:rPr lang="fr-FR" sz="3307" b="0" dirty="0"/>
              <a:t>4. Coqueluche</a:t>
            </a:r>
            <a:br>
              <a:rPr lang="fr-FR" sz="3307" b="0" dirty="0"/>
            </a:br>
            <a:r>
              <a:rPr lang="fr-FR" sz="3307" b="0" dirty="0"/>
              <a:t>5. Toxoplasmose cérébrale chez le patient immunodéprimé</a:t>
            </a:r>
            <a:br>
              <a:rPr lang="fr-FR" sz="3307" b="0" dirty="0"/>
            </a:br>
            <a:endParaRPr lang="fr-FR" sz="3307" b="0" dirty="0"/>
          </a:p>
        </p:txBody>
      </p:sp>
      <p:sp>
        <p:nvSpPr>
          <p:cNvPr id="3" name="ZoneTexte 2"/>
          <p:cNvSpPr txBox="1"/>
          <p:nvPr/>
        </p:nvSpPr>
        <p:spPr>
          <a:xfrm>
            <a:off x="304115" y="433953"/>
            <a:ext cx="9020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Calibri" charset="0"/>
                <a:ea typeface="Calibri" charset="0"/>
                <a:cs typeface="Calibri" charset="0"/>
              </a:rPr>
              <a:t>Q3: Pour quel(les) infection(s), un traitement par macrolides est il recommandé en première intention ? </a:t>
            </a:r>
          </a:p>
        </p:txBody>
      </p:sp>
    </p:spTree>
    <p:extLst>
      <p:ext uri="{BB962C8B-B14F-4D97-AF65-F5344CB8AC3E}">
        <p14:creationId xmlns:p14="http://schemas.microsoft.com/office/powerpoint/2010/main" val="46017014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6496" y="2123268"/>
            <a:ext cx="8567632" cy="319265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3307" b="0" dirty="0"/>
              <a:t>1. Angines aigues à streptocoques</a:t>
            </a:r>
            <a:br>
              <a:rPr lang="fr-FR" sz="3307" dirty="0">
                <a:solidFill>
                  <a:srgbClr val="00B050"/>
                </a:solidFill>
              </a:rPr>
            </a:br>
            <a:r>
              <a:rPr lang="fr-FR" sz="3307" b="0" dirty="0"/>
              <a:t>2. </a:t>
            </a:r>
            <a:r>
              <a:rPr lang="fr-FR" sz="3307" dirty="0">
                <a:solidFill>
                  <a:srgbClr val="00B050"/>
                </a:solidFill>
              </a:rPr>
              <a:t>Pneumonies à mycoplasme</a:t>
            </a:r>
            <a:br>
              <a:rPr lang="fr-FR" sz="3307" dirty="0">
                <a:solidFill>
                  <a:srgbClr val="00B050"/>
                </a:solidFill>
              </a:rPr>
            </a:br>
            <a:r>
              <a:rPr lang="fr-FR" sz="3307" b="0" dirty="0"/>
              <a:t>3. Pneumonies à pneumocoque</a:t>
            </a:r>
            <a:br>
              <a:rPr lang="fr-FR" sz="3307" b="0" dirty="0"/>
            </a:br>
            <a:r>
              <a:rPr lang="fr-FR" sz="3307" b="0" dirty="0"/>
              <a:t>4. </a:t>
            </a:r>
            <a:r>
              <a:rPr lang="fr-FR" sz="3307" dirty="0">
                <a:solidFill>
                  <a:srgbClr val="00B050"/>
                </a:solidFill>
              </a:rPr>
              <a:t>Coqueluche</a:t>
            </a:r>
            <a:br>
              <a:rPr lang="fr-FR" sz="3307" b="0" dirty="0"/>
            </a:br>
            <a:r>
              <a:rPr lang="fr-FR" sz="3307" b="0" dirty="0"/>
              <a:t>5. Toxoplasmose cérébrale chez le patient immunodéprimé</a:t>
            </a:r>
            <a:br>
              <a:rPr lang="fr-FR" sz="3307" b="0" dirty="0"/>
            </a:br>
            <a:endParaRPr lang="fr-FR" sz="3307" b="0" dirty="0"/>
          </a:p>
        </p:txBody>
      </p:sp>
      <p:sp>
        <p:nvSpPr>
          <p:cNvPr id="3" name="ZoneTexte 2"/>
          <p:cNvSpPr txBox="1"/>
          <p:nvPr/>
        </p:nvSpPr>
        <p:spPr>
          <a:xfrm>
            <a:off x="304115" y="449451"/>
            <a:ext cx="90200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Calibri" charset="0"/>
                <a:ea typeface="Calibri" charset="0"/>
                <a:cs typeface="Calibri" charset="0"/>
              </a:rPr>
              <a:t>Q3: Pour quel(les) infection(s), un traitement par macrolides est il recommandé en première intention ? </a:t>
            </a:r>
          </a:p>
        </p:txBody>
      </p:sp>
    </p:spTree>
    <p:extLst>
      <p:ext uri="{BB962C8B-B14F-4D97-AF65-F5344CB8AC3E}">
        <p14:creationId xmlns:p14="http://schemas.microsoft.com/office/powerpoint/2010/main" val="74967039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/>
              <a:t> Molécules avec un noyau macrocyclique lactone, où sont fixés 1 ou plusieurs sucres:</a:t>
            </a:r>
          </a:p>
          <a:p>
            <a:pPr lvl="2"/>
            <a:r>
              <a:rPr lang="fr-FR" dirty="0"/>
              <a:t>C14: </a:t>
            </a:r>
            <a:r>
              <a:rPr lang="fr-FR" dirty="0" err="1"/>
              <a:t>clarithromycine</a:t>
            </a:r>
            <a:r>
              <a:rPr lang="fr-FR" dirty="0"/>
              <a:t>, </a:t>
            </a:r>
            <a:r>
              <a:rPr lang="fr-FR" dirty="0" err="1"/>
              <a:t>roxithromycine</a:t>
            </a:r>
            <a:r>
              <a:rPr lang="fr-FR" dirty="0"/>
              <a:t>, érythromycine, </a:t>
            </a:r>
            <a:r>
              <a:rPr lang="fr-FR" strike="sngStrike" dirty="0" err="1"/>
              <a:t>dirithromycine</a:t>
            </a:r>
            <a:endParaRPr lang="fr-FR" strike="sngStrike" dirty="0"/>
          </a:p>
          <a:p>
            <a:pPr lvl="2"/>
            <a:r>
              <a:rPr lang="fr-FR" dirty="0"/>
              <a:t>C15: </a:t>
            </a:r>
            <a:r>
              <a:rPr lang="fr-FR" dirty="0" err="1"/>
              <a:t>azithromycine</a:t>
            </a:r>
            <a:endParaRPr lang="fr-FR" dirty="0"/>
          </a:p>
          <a:p>
            <a:pPr lvl="2"/>
            <a:r>
              <a:rPr lang="fr-FR" dirty="0"/>
              <a:t>C16: </a:t>
            </a:r>
            <a:r>
              <a:rPr lang="fr-FR" dirty="0" err="1"/>
              <a:t>josamycine</a:t>
            </a:r>
            <a:r>
              <a:rPr lang="fr-FR" dirty="0"/>
              <a:t>, </a:t>
            </a:r>
            <a:r>
              <a:rPr lang="fr-FR" dirty="0" err="1"/>
              <a:t>spiramycine</a:t>
            </a:r>
            <a:r>
              <a:rPr lang="fr-FR" dirty="0"/>
              <a:t>, </a:t>
            </a:r>
            <a:r>
              <a:rPr lang="fr-FR" strike="sngStrike" dirty="0" err="1"/>
              <a:t>midécamycine</a:t>
            </a:r>
            <a:endParaRPr lang="fr-FR" strike="sngStrike" dirty="0"/>
          </a:p>
          <a:p>
            <a:pPr lvl="2"/>
            <a:endParaRPr lang="fr-FR" dirty="0"/>
          </a:p>
          <a:p>
            <a:pPr lvl="0"/>
            <a:r>
              <a:rPr lang="fr-FR" dirty="0"/>
              <a:t> Mécanisme d’action</a:t>
            </a:r>
          </a:p>
          <a:p>
            <a:pPr lvl="1"/>
            <a:r>
              <a:rPr lang="fr-FR" dirty="0"/>
              <a:t>Inhibition synthèse protéines (fixation sous-unité 50s ribosome)</a:t>
            </a:r>
          </a:p>
          <a:p>
            <a:r>
              <a:rPr lang="fr-FR" altLang="fr-FR" dirty="0"/>
              <a:t>Bactériostatiques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Macrolides</a:t>
            </a:r>
          </a:p>
        </p:txBody>
      </p:sp>
    </p:spTree>
    <p:extLst>
      <p:ext uri="{BB962C8B-B14F-4D97-AF65-F5344CB8AC3E}">
        <p14:creationId xmlns:p14="http://schemas.microsoft.com/office/powerpoint/2010/main" val="154584126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pectre antibactéri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468359" y="0"/>
            <a:ext cx="9612265" cy="1346200"/>
          </a:xfrm>
          <a:noFill/>
        </p:spPr>
        <p:txBody>
          <a:bodyPr/>
          <a:lstStyle/>
          <a:p>
            <a:pPr lvl="0" hangingPunct="1"/>
            <a:br>
              <a:rPr lang="fr-FR" dirty="0"/>
            </a:br>
            <a:r>
              <a:rPr lang="fr-FR" sz="4200" dirty="0"/>
              <a:t>Spectre antibactérien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457200" y="1916999"/>
            <a:ext cx="8229240" cy="4089960"/>
          </a:xfrm>
        </p:spPr>
        <p:txBody>
          <a:bodyPr>
            <a:normAutofit fontScale="92500" lnSpcReduction="10000"/>
          </a:bodyPr>
          <a:lstStyle/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r>
              <a:rPr lang="fr-FR" sz="2000" dirty="0"/>
              <a:t>  </a:t>
            </a:r>
            <a:r>
              <a:rPr lang="fr-FR" sz="2000" b="1" dirty="0"/>
              <a:t>Cocci gram +</a:t>
            </a:r>
          </a:p>
          <a:p>
            <a:pPr marL="285750" lvl="2" indent="-28575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fr-FR" sz="1800" dirty="0"/>
              <a:t>Streptocoques (résistance: 10% SGA, 40% pneumocoque)</a:t>
            </a:r>
          </a:p>
          <a:p>
            <a:pPr marL="285750" lvl="1" indent="-28575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fr-FR" sz="1800" dirty="0">
                <a:solidFill>
                  <a:schemeClr val="tx1"/>
                </a:solidFill>
              </a:rPr>
              <a:t>Staphylocoques  sensibles à la </a:t>
            </a:r>
            <a:r>
              <a:rPr lang="fr-FR" sz="1800" dirty="0" err="1">
                <a:solidFill>
                  <a:schemeClr val="tx1"/>
                </a:solidFill>
              </a:rPr>
              <a:t>méticilline</a:t>
            </a:r>
            <a:endParaRPr lang="fr-FR" sz="1800" dirty="0">
              <a:solidFill>
                <a:schemeClr val="tx1"/>
              </a:solidFill>
            </a:endParaRPr>
          </a:p>
          <a:p>
            <a:pPr marL="285750" lvl="1" indent="-28575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Arial" charset="0"/>
              <a:buChar char="•"/>
            </a:pPr>
            <a:endParaRPr lang="fr-FR" sz="1800" dirty="0"/>
          </a:p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r>
              <a:rPr lang="fr-FR" sz="2000" dirty="0"/>
              <a:t>  </a:t>
            </a:r>
            <a:r>
              <a:rPr lang="fr-FR" sz="2000" b="1" dirty="0"/>
              <a:t>Bactéries intracellulaires</a:t>
            </a:r>
          </a:p>
          <a:p>
            <a:pPr marL="285750" lvl="0" indent="-28575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Courier New" charset="0"/>
              <a:buChar char="o"/>
            </a:pPr>
            <a:r>
              <a:rPr lang="fr-FR" sz="1800" i="1" dirty="0"/>
              <a:t>Mycoplasmes, Chlamydiae, </a:t>
            </a:r>
            <a:r>
              <a:rPr lang="fr-FR" sz="1800" i="1" dirty="0" err="1"/>
              <a:t>Legionella</a:t>
            </a:r>
            <a:r>
              <a:rPr lang="fr-FR" sz="1800" i="1" dirty="0"/>
              <a:t>, </a:t>
            </a:r>
            <a:r>
              <a:rPr lang="fr-FR" sz="1800" i="1" dirty="0" err="1"/>
              <a:t>Treponema</a:t>
            </a:r>
            <a:r>
              <a:rPr lang="fr-FR" sz="1800" i="1" dirty="0"/>
              <a:t>, </a:t>
            </a:r>
            <a:r>
              <a:rPr lang="fr-FR" sz="1800" i="1" dirty="0" err="1"/>
              <a:t>Coxiella</a:t>
            </a:r>
            <a:r>
              <a:rPr lang="fr-FR" sz="1800" i="1" dirty="0"/>
              <a:t> </a:t>
            </a:r>
            <a:r>
              <a:rPr lang="fr-FR" sz="1800" i="1" dirty="0" err="1"/>
              <a:t>burnetii</a:t>
            </a:r>
            <a:endParaRPr lang="fr-FR" sz="1800" i="1" dirty="0"/>
          </a:p>
          <a:p>
            <a:pPr marL="285750" lvl="0" indent="-28575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Courier New" charset="0"/>
              <a:buChar char="o"/>
            </a:pPr>
            <a:endParaRPr lang="fr-FR" sz="1800" i="1" dirty="0"/>
          </a:p>
          <a:p>
            <a:pPr marL="285750" lvl="0" indent="-28575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" charset="2"/>
              <a:buChar char="Ø"/>
            </a:pPr>
            <a:r>
              <a:rPr lang="fr-FR" sz="2000" dirty="0"/>
              <a:t>Espèces </a:t>
            </a:r>
            <a:r>
              <a:rPr lang="fr-FR" sz="2000" dirty="0" err="1"/>
              <a:t>modérement</a:t>
            </a:r>
            <a:r>
              <a:rPr lang="fr-FR" sz="2000" dirty="0"/>
              <a:t> et inconstamment insensibles</a:t>
            </a:r>
          </a:p>
          <a:p>
            <a:pPr marL="285750" lvl="0" indent="-28575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Courier New" charset="0"/>
              <a:buChar char="o"/>
            </a:pPr>
            <a:r>
              <a:rPr lang="fr-FR" sz="1800" i="1" dirty="0"/>
              <a:t>Haemophilus influenzae, </a:t>
            </a:r>
            <a:r>
              <a:rPr lang="fr-FR" sz="1800" i="1" dirty="0" err="1"/>
              <a:t>ducreyi</a:t>
            </a:r>
            <a:endParaRPr lang="fr-FR" sz="1800" i="1" dirty="0"/>
          </a:p>
          <a:p>
            <a:pPr lvl="1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Verdana" pitchFamily="32"/>
              <a:buChar char="◦"/>
            </a:pPr>
            <a:endParaRPr lang="fr-FR" sz="1800" i="1" dirty="0"/>
          </a:p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r>
              <a:rPr lang="fr-FR" sz="2000" dirty="0"/>
              <a:t>  </a:t>
            </a:r>
            <a:r>
              <a:rPr lang="fr-FR" sz="2000" b="1" dirty="0"/>
              <a:t>Mycobactéries non tuberculeuses</a:t>
            </a:r>
          </a:p>
          <a:p>
            <a:pPr marL="285750" lvl="1" indent="-28575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fr-FR" sz="1800" i="1" dirty="0" err="1"/>
              <a:t>Mycobacterium</a:t>
            </a:r>
            <a:r>
              <a:rPr lang="fr-FR" sz="1800" i="1" dirty="0"/>
              <a:t> </a:t>
            </a:r>
            <a:r>
              <a:rPr lang="fr-FR" sz="1800" i="1" dirty="0" err="1"/>
              <a:t>avium</a:t>
            </a:r>
            <a:r>
              <a:rPr lang="fr-FR" sz="1800" i="1" dirty="0"/>
              <a:t>, </a:t>
            </a:r>
            <a:r>
              <a:rPr lang="fr-FR" sz="1800" i="1" dirty="0" err="1"/>
              <a:t>marinum</a:t>
            </a:r>
            <a:r>
              <a:rPr lang="fr-FR" sz="1800" i="1" dirty="0"/>
              <a:t>, </a:t>
            </a:r>
            <a:r>
              <a:rPr lang="fr-FR" sz="1800" i="1" dirty="0" err="1"/>
              <a:t>xenopi</a:t>
            </a:r>
            <a:r>
              <a:rPr lang="fr-FR" sz="1800" i="1" dirty="0"/>
              <a:t> </a:t>
            </a:r>
            <a:r>
              <a:rPr lang="fr-FR" sz="1800" dirty="0"/>
              <a:t>(</a:t>
            </a:r>
            <a:r>
              <a:rPr lang="fr-FR" sz="1800" dirty="0" err="1"/>
              <a:t>clarithromycine</a:t>
            </a:r>
            <a:r>
              <a:rPr lang="fr-FR" sz="1800" dirty="0"/>
              <a:t>, </a:t>
            </a:r>
            <a:r>
              <a:rPr lang="fr-FR" sz="1800" dirty="0" err="1"/>
              <a:t>azithromycine</a:t>
            </a:r>
            <a:r>
              <a:rPr lang="fr-FR" sz="1800" dirty="0"/>
              <a:t>)</a:t>
            </a:r>
          </a:p>
          <a:p>
            <a:pPr marL="285750" lvl="1" indent="-28575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Arial" charset="0"/>
              <a:buChar char="•"/>
            </a:pPr>
            <a:endParaRPr lang="fr-FR" sz="1800" dirty="0"/>
          </a:p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r>
              <a:rPr lang="fr-FR" sz="2000" b="1" dirty="0"/>
              <a:t> Protozoaires</a:t>
            </a:r>
          </a:p>
          <a:p>
            <a:pPr marL="285750" lvl="1" indent="-285750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Courier New" charset="0"/>
              <a:buChar char="o"/>
            </a:pPr>
            <a:r>
              <a:rPr lang="fr-FR" sz="1800" i="1" dirty="0" err="1"/>
              <a:t>Toxoplasma</a:t>
            </a:r>
            <a:r>
              <a:rPr lang="fr-FR" sz="1800" i="1" dirty="0"/>
              <a:t> </a:t>
            </a:r>
            <a:r>
              <a:rPr lang="fr-FR" sz="1800" i="1" dirty="0" err="1"/>
              <a:t>gondii</a:t>
            </a:r>
            <a:r>
              <a:rPr lang="fr-FR" sz="1800" i="1" dirty="0"/>
              <a:t> </a:t>
            </a:r>
            <a:r>
              <a:rPr lang="fr-FR" sz="1800" dirty="0"/>
              <a:t>(</a:t>
            </a:r>
            <a:r>
              <a:rPr lang="fr-FR" sz="1800" dirty="0" err="1"/>
              <a:t>spiramycine</a:t>
            </a:r>
            <a:r>
              <a:rPr lang="fr-FR" sz="1800" dirty="0"/>
              <a:t>, </a:t>
            </a:r>
            <a:r>
              <a:rPr lang="fr-FR" sz="1800" dirty="0" err="1"/>
              <a:t>clarithromycine</a:t>
            </a:r>
            <a:r>
              <a:rPr lang="fr-FR" sz="1800" dirty="0"/>
              <a:t>, </a:t>
            </a:r>
            <a:r>
              <a:rPr lang="fr-FR" sz="1800" dirty="0" err="1"/>
              <a:t>azithromycine</a:t>
            </a:r>
            <a:r>
              <a:rPr lang="fr-FR" sz="1800" dirty="0"/>
              <a:t>)</a:t>
            </a:r>
          </a:p>
          <a:p>
            <a:pPr lvl="1" hangingPunct="1">
              <a:lnSpc>
                <a:spcPct val="90000"/>
              </a:lnSpc>
              <a:spcBef>
                <a:spcPts val="326"/>
              </a:spcBef>
              <a:spcAft>
                <a:spcPts val="0"/>
              </a:spcAft>
              <a:buClr>
                <a:srgbClr val="2DA2BF"/>
              </a:buClr>
              <a:buFont typeface="Verdana" pitchFamily="32"/>
              <a:buChar char="◦"/>
            </a:pPr>
            <a:endParaRPr lang="fr-FR" sz="1800" i="1" dirty="0"/>
          </a:p>
          <a:p>
            <a:pPr lvl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 pitchFamily="16"/>
              <a:buChar char=""/>
            </a:pPr>
            <a:endParaRPr lang="fr-FR" sz="2200" i="1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Résistances naturelles</a:t>
            </a:r>
          </a:p>
          <a:p>
            <a:pPr lvl="1"/>
            <a:r>
              <a:rPr lang="fr-FR" dirty="0"/>
              <a:t>Imperméabilité paroi bactérienne des BGN (sauf </a:t>
            </a:r>
            <a:r>
              <a:rPr lang="fr-FR" dirty="0" err="1"/>
              <a:t>azithromycine</a:t>
            </a:r>
            <a:r>
              <a:rPr lang="fr-FR" dirty="0"/>
              <a:t>)</a:t>
            </a:r>
          </a:p>
          <a:p>
            <a:pPr lvl="0"/>
            <a:r>
              <a:rPr lang="fr-FR" dirty="0"/>
              <a:t>Résistances acquises</a:t>
            </a:r>
          </a:p>
          <a:p>
            <a:pPr lvl="1"/>
            <a:r>
              <a:rPr lang="fr-FR" dirty="0"/>
              <a:t>Modification de la cible bactérienne</a:t>
            </a:r>
          </a:p>
          <a:p>
            <a:pPr lvl="2"/>
            <a:r>
              <a:rPr lang="fr-FR" dirty="0"/>
              <a:t> R croisée entre macrolides (M), </a:t>
            </a:r>
            <a:r>
              <a:rPr lang="fr-FR" dirty="0" err="1"/>
              <a:t>lincosamines</a:t>
            </a:r>
            <a:r>
              <a:rPr lang="fr-FR" dirty="0"/>
              <a:t> (L) et    </a:t>
            </a:r>
            <a:r>
              <a:rPr lang="fr-FR" dirty="0" err="1"/>
              <a:t>streptogramines</a:t>
            </a:r>
            <a:r>
              <a:rPr lang="fr-FR" dirty="0"/>
              <a:t> B (Sb): </a:t>
            </a:r>
            <a:r>
              <a:rPr lang="fr-FR" dirty="0" err="1"/>
              <a:t>MLSb</a:t>
            </a:r>
            <a:r>
              <a:rPr lang="fr-FR" dirty="0"/>
              <a:t>  </a:t>
            </a:r>
          </a:p>
          <a:p>
            <a:pPr lvl="1"/>
            <a:r>
              <a:rPr lang="fr-FR" dirty="0"/>
              <a:t>Pompe à efflux</a:t>
            </a:r>
          </a:p>
          <a:p>
            <a:pPr lvl="1"/>
            <a:r>
              <a:rPr lang="fr-FR" dirty="0"/>
              <a:t>Inactivation enzymatique (rare)</a:t>
            </a:r>
          </a:p>
          <a:p>
            <a:pPr lvl="0"/>
            <a:endParaRPr lang="fr-FR" dirty="0"/>
          </a:p>
        </p:txBody>
      </p:sp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Mécanismes de résistances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9387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Absorption</a:t>
            </a:r>
          </a:p>
          <a:p>
            <a:pPr lvl="1"/>
            <a:r>
              <a:rPr lang="fr-FR" dirty="0"/>
              <a:t>Biodisponibilité: 30-80% (variable selon les molécules)</a:t>
            </a:r>
          </a:p>
          <a:p>
            <a:pPr lvl="1"/>
            <a:r>
              <a:rPr lang="fr-FR" dirty="0"/>
              <a:t>Per os (tous) IV (érythromycine, </a:t>
            </a:r>
            <a:r>
              <a:rPr lang="fr-FR" dirty="0" err="1"/>
              <a:t>spiramycine</a:t>
            </a:r>
            <a:r>
              <a:rPr lang="fr-FR" dirty="0"/>
              <a:t>, </a:t>
            </a:r>
            <a:r>
              <a:rPr lang="fr-FR" dirty="0" err="1"/>
              <a:t>chlarithro</a:t>
            </a:r>
            <a:r>
              <a:rPr lang="fr-FR" dirty="0"/>
              <a:t>)</a:t>
            </a:r>
          </a:p>
          <a:p>
            <a:r>
              <a:rPr lang="fr-FR" dirty="0"/>
              <a:t>½ vie = variable: 2h à 48h</a:t>
            </a:r>
          </a:p>
          <a:p>
            <a:r>
              <a:rPr lang="fr-FR" dirty="0"/>
              <a:t>Liaison aux protéines plasmatiques variable, cliniquement peu significative</a:t>
            </a:r>
          </a:p>
          <a:p>
            <a:r>
              <a:rPr lang="fr-FR" dirty="0"/>
              <a:t>Concentrations tissulaires élevées:</a:t>
            </a:r>
          </a:p>
          <a:p>
            <a:pPr lvl="1"/>
            <a:r>
              <a:rPr lang="fr-FR" dirty="0"/>
              <a:t>Poumon, foie, reins, </a:t>
            </a:r>
            <a:r>
              <a:rPr lang="fr-FR" dirty="0" err="1"/>
              <a:t>amydgales</a:t>
            </a:r>
            <a:r>
              <a:rPr lang="fr-FR" dirty="0"/>
              <a:t>…</a:t>
            </a:r>
          </a:p>
          <a:p>
            <a:pPr lvl="1"/>
            <a:r>
              <a:rPr lang="fr-FR" dirty="0"/>
              <a:t>médiocre: LCS</a:t>
            </a:r>
          </a:p>
          <a:p>
            <a:r>
              <a:rPr lang="fr-FR" dirty="0"/>
              <a:t>Fortes concentrations intracellulaires ++++</a:t>
            </a:r>
          </a:p>
          <a:p>
            <a:pPr lvl="1"/>
            <a:r>
              <a:rPr lang="fr-FR" dirty="0"/>
              <a:t>phagocytes (PNN, macrophages..)</a:t>
            </a:r>
          </a:p>
          <a:p>
            <a:r>
              <a:rPr lang="fr-FR" dirty="0"/>
              <a:t>Métabolisme hépatique </a:t>
            </a:r>
          </a:p>
          <a:p>
            <a:r>
              <a:rPr lang="fr-FR" dirty="0"/>
              <a:t>Excrétion biliaire principale</a:t>
            </a:r>
          </a:p>
          <a:p>
            <a:r>
              <a:rPr lang="fr-FR" dirty="0"/>
              <a:t>Antibiotique concentration dépendant</a:t>
            </a:r>
          </a:p>
        </p:txBody>
      </p:sp>
      <p:sp>
        <p:nvSpPr>
          <p:cNvPr id="20485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Pharmacocinétique</a:t>
            </a: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4967219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756496" y="6887704"/>
            <a:ext cx="2099910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sz="1984"/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3444381" y="6887704"/>
            <a:ext cx="3191863" cy="5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sz="1984"/>
          </a:p>
        </p:txBody>
      </p:sp>
      <p:sp>
        <p:nvSpPr>
          <p:cNvPr id="26631" name="Rectangle 7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fr-FR" b="1" dirty="0"/>
              <a:t>Infections respiratoires</a:t>
            </a:r>
          </a:p>
          <a:p>
            <a:pPr lvl="1"/>
            <a:r>
              <a:rPr lang="fr-FR" dirty="0"/>
              <a:t>Pneumonies à intracellulaires (Chlamydiae, mycoplasmes, </a:t>
            </a:r>
            <a:r>
              <a:rPr lang="fr-FR" dirty="0" err="1"/>
              <a:t>légionelles</a:t>
            </a:r>
            <a:r>
              <a:rPr lang="is-IS" dirty="0"/>
              <a:t>…)</a:t>
            </a:r>
          </a:p>
          <a:p>
            <a:pPr lvl="1"/>
            <a:r>
              <a:rPr lang="fr-FR" dirty="0"/>
              <a:t>Coqueluche</a:t>
            </a:r>
          </a:p>
          <a:p>
            <a:pPr lvl="1"/>
            <a:r>
              <a:rPr lang="fr-FR" dirty="0"/>
              <a:t>Exacerbations de bronchites chroniques  (si crachats purulents)</a:t>
            </a:r>
          </a:p>
          <a:p>
            <a:pPr lvl="1"/>
            <a:r>
              <a:rPr lang="fr-FR" dirty="0"/>
              <a:t>Infections bucco-dentaires (association métronidazole)</a:t>
            </a:r>
          </a:p>
          <a:p>
            <a:pPr lvl="0"/>
            <a:r>
              <a:rPr lang="fr-FR" b="1" dirty="0"/>
              <a:t>Infections génitales</a:t>
            </a:r>
          </a:p>
          <a:p>
            <a:pPr lvl="1"/>
            <a:r>
              <a:rPr lang="fr-FR" dirty="0"/>
              <a:t>Urétrite ou cervico-vaginite </a:t>
            </a:r>
            <a:r>
              <a:rPr lang="fr-FR" i="1" dirty="0"/>
              <a:t>à </a:t>
            </a:r>
            <a:r>
              <a:rPr lang="fr-FR" i="1" dirty="0" err="1"/>
              <a:t>Ureaplasma</a:t>
            </a:r>
            <a:r>
              <a:rPr lang="fr-FR" i="1" dirty="0"/>
              <a:t> </a:t>
            </a:r>
            <a:r>
              <a:rPr lang="fr-FR" dirty="0"/>
              <a:t>ou Chlamydia</a:t>
            </a:r>
          </a:p>
          <a:p>
            <a:pPr lvl="1"/>
            <a:r>
              <a:rPr lang="fr-FR" dirty="0"/>
              <a:t>Vulvovaginite à </a:t>
            </a:r>
            <a:r>
              <a:rPr lang="fr-FR" i="1" dirty="0" err="1"/>
              <a:t>Gardnerella</a:t>
            </a:r>
            <a:r>
              <a:rPr lang="fr-FR" i="1" dirty="0"/>
              <a:t> vaginalis</a:t>
            </a:r>
          </a:p>
          <a:p>
            <a:pPr lvl="0"/>
            <a:r>
              <a:rPr lang="fr-FR" b="1" dirty="0"/>
              <a:t>Infections digestives</a:t>
            </a:r>
          </a:p>
          <a:p>
            <a:pPr lvl="1"/>
            <a:r>
              <a:rPr lang="fr-FR" dirty="0"/>
              <a:t>Ulcère duodénal à </a:t>
            </a:r>
            <a:r>
              <a:rPr lang="fr-FR" dirty="0" err="1"/>
              <a:t>H.pylori</a:t>
            </a:r>
            <a:endParaRPr lang="fr-FR" dirty="0"/>
          </a:p>
          <a:p>
            <a:pPr lvl="1"/>
            <a:r>
              <a:rPr lang="fr-FR" dirty="0"/>
              <a:t>Diarrhées à </a:t>
            </a:r>
            <a:r>
              <a:rPr lang="fr-FR" dirty="0" err="1"/>
              <a:t>Campylobacter</a:t>
            </a:r>
            <a:r>
              <a:rPr lang="fr-FR" dirty="0"/>
              <a:t> </a:t>
            </a:r>
            <a:r>
              <a:rPr lang="fr-FR" dirty="0" err="1"/>
              <a:t>jejuni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Fièvre </a:t>
            </a:r>
            <a:r>
              <a:rPr lang="fr-FR" dirty="0" err="1"/>
              <a:t>typhoide</a:t>
            </a:r>
            <a:r>
              <a:rPr lang="fr-FR" dirty="0"/>
              <a:t> et diarrhées du voyageur  si CI ou résistance FQ</a:t>
            </a:r>
          </a:p>
          <a:p>
            <a:pPr lvl="0"/>
            <a:r>
              <a:rPr lang="fr-FR" dirty="0"/>
              <a:t>Autres</a:t>
            </a:r>
          </a:p>
          <a:p>
            <a:pPr lvl="1"/>
            <a:r>
              <a:rPr lang="fr-FR" dirty="0"/>
              <a:t>Maladies des griffes du chat (</a:t>
            </a:r>
            <a:r>
              <a:rPr lang="fr-FR" i="1" dirty="0" err="1"/>
              <a:t>Bartonella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Infections à </a:t>
            </a:r>
            <a:r>
              <a:rPr lang="fr-FR" i="1" dirty="0" err="1"/>
              <a:t>Mycobacterium</a:t>
            </a:r>
            <a:r>
              <a:rPr lang="fr-FR" i="1" dirty="0"/>
              <a:t> </a:t>
            </a:r>
            <a:r>
              <a:rPr lang="fr-FR" i="1" dirty="0" err="1"/>
              <a:t>avium</a:t>
            </a:r>
            <a:endParaRPr lang="fr-FR" i="1" dirty="0"/>
          </a:p>
          <a:p>
            <a:pPr lvl="1"/>
            <a:r>
              <a:rPr lang="fr-FR" dirty="0"/>
              <a:t>Toxoplasmose chez la femme enceinte (</a:t>
            </a:r>
            <a:r>
              <a:rPr lang="fr-FR" dirty="0" err="1"/>
              <a:t>Spiramycine</a:t>
            </a:r>
            <a:r>
              <a:rPr lang="fr-FR" dirty="0"/>
              <a:t>)</a:t>
            </a:r>
          </a:p>
          <a:p>
            <a:pPr lvl="0"/>
            <a:r>
              <a:rPr lang="fr-FR" b="1" dirty="0"/>
              <a:t>Allergie aux </a:t>
            </a:r>
            <a:r>
              <a:rPr lang="fr-FR" b="1" dirty="0" err="1"/>
              <a:t>bétalactamines</a:t>
            </a:r>
            <a:endParaRPr lang="fr-FR" b="1" dirty="0"/>
          </a:p>
          <a:p>
            <a:pPr lvl="1"/>
            <a:r>
              <a:rPr lang="fr-FR" dirty="0"/>
              <a:t>Angines aigues à Streptocoques</a:t>
            </a:r>
          </a:p>
          <a:p>
            <a:pPr lvl="1"/>
            <a:r>
              <a:rPr lang="fr-FR" dirty="0"/>
              <a:t>Otites moyennes aigues chez enfant (association </a:t>
            </a:r>
            <a:r>
              <a:rPr lang="fr-FR" dirty="0" err="1"/>
              <a:t>sulfafurazole</a:t>
            </a:r>
            <a:r>
              <a:rPr lang="fr-FR" dirty="0"/>
              <a:t>)</a:t>
            </a:r>
          </a:p>
          <a:p>
            <a:endParaRPr lang="fr-FR" dirty="0"/>
          </a:p>
        </p:txBody>
      </p:sp>
      <p:sp>
        <p:nvSpPr>
          <p:cNvPr id="26630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Indications</a:t>
            </a:r>
          </a:p>
        </p:txBody>
      </p:sp>
    </p:spTree>
    <p:extLst>
      <p:ext uri="{BB962C8B-B14F-4D97-AF65-F5344CB8AC3E}">
        <p14:creationId xmlns:p14="http://schemas.microsoft.com/office/powerpoint/2010/main" val="135795290"/>
      </p:ext>
    </p:extLst>
  </p:cSld>
  <p:clrMapOvr>
    <a:masterClrMapping/>
  </p:clrMapOvr>
  <p:transition spd="slow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/>
              <a:t>Ototoxicité</a:t>
            </a:r>
            <a:r>
              <a:rPr lang="en-GB" dirty="0"/>
              <a:t>: </a:t>
            </a:r>
            <a:r>
              <a:rPr lang="en-GB" dirty="0" err="1"/>
              <a:t>acouphènes</a:t>
            </a:r>
            <a:r>
              <a:rPr lang="en-GB" dirty="0"/>
              <a:t>, </a:t>
            </a:r>
            <a:r>
              <a:rPr lang="en-GB" dirty="0" err="1"/>
              <a:t>surdité</a:t>
            </a:r>
            <a:endParaRPr lang="en-GB" dirty="0"/>
          </a:p>
          <a:p>
            <a:pPr lvl="1"/>
            <a:r>
              <a:rPr lang="en-GB" dirty="0"/>
              <a:t> </a:t>
            </a:r>
            <a:r>
              <a:rPr lang="en-GB" dirty="0" err="1"/>
              <a:t>Sujet</a:t>
            </a:r>
            <a:r>
              <a:rPr lang="en-GB" dirty="0"/>
              <a:t> </a:t>
            </a:r>
            <a:r>
              <a:rPr lang="en-GB" dirty="0" err="1"/>
              <a:t>âgé</a:t>
            </a:r>
            <a:r>
              <a:rPr lang="en-GB" dirty="0"/>
              <a:t>, IR, IHC</a:t>
            </a:r>
          </a:p>
          <a:p>
            <a:r>
              <a:rPr lang="en-GB" dirty="0"/>
              <a:t>Augmentation de </a:t>
            </a:r>
            <a:r>
              <a:rPr lang="en-GB" dirty="0" err="1"/>
              <a:t>l’espace</a:t>
            </a:r>
            <a:r>
              <a:rPr lang="en-GB" dirty="0"/>
              <a:t> QT</a:t>
            </a:r>
          </a:p>
          <a:p>
            <a:pPr lvl="1"/>
            <a:r>
              <a:rPr lang="en-GB" dirty="0"/>
              <a:t> </a:t>
            </a:r>
            <a:r>
              <a:rPr lang="en-GB" dirty="0" err="1"/>
              <a:t>Torsades</a:t>
            </a:r>
            <a:r>
              <a:rPr lang="en-GB" dirty="0"/>
              <a:t> de pointe avec </a:t>
            </a:r>
            <a:r>
              <a:rPr lang="en-GB" dirty="0" err="1"/>
              <a:t>l’érythromycine</a:t>
            </a:r>
            <a:r>
              <a:rPr lang="en-GB" dirty="0"/>
              <a:t> </a:t>
            </a:r>
          </a:p>
          <a:p>
            <a:r>
              <a:rPr lang="en-GB" dirty="0"/>
              <a:t>Troubles </a:t>
            </a:r>
            <a:r>
              <a:rPr lang="en-GB" dirty="0" err="1"/>
              <a:t>digestifs</a:t>
            </a:r>
            <a:endParaRPr lang="en-GB" dirty="0"/>
          </a:p>
          <a:p>
            <a:pPr lvl="2"/>
            <a:r>
              <a:rPr lang="en-US" dirty="0" err="1"/>
              <a:t>Nausées</a:t>
            </a:r>
            <a:r>
              <a:rPr lang="en-US" dirty="0"/>
              <a:t>, </a:t>
            </a:r>
            <a:r>
              <a:rPr lang="en-US" dirty="0" err="1"/>
              <a:t>vomissements</a:t>
            </a:r>
            <a:r>
              <a:rPr lang="en-US" dirty="0"/>
              <a:t>, </a:t>
            </a:r>
            <a:r>
              <a:rPr lang="en-US" dirty="0" err="1"/>
              <a:t>douleurs</a:t>
            </a:r>
            <a:r>
              <a:rPr lang="en-US" dirty="0"/>
              <a:t> </a:t>
            </a:r>
            <a:r>
              <a:rPr lang="en-US" dirty="0" err="1"/>
              <a:t>abdominales</a:t>
            </a:r>
            <a:endParaRPr lang="fr-FR" altLang="fr-FR" dirty="0"/>
          </a:p>
          <a:p>
            <a:r>
              <a:rPr lang="fr-FR" altLang="fr-FR" dirty="0"/>
              <a:t>Hépatites </a:t>
            </a:r>
            <a:r>
              <a:rPr lang="fr-FR" altLang="fr-FR" dirty="0" err="1"/>
              <a:t>immuno</a:t>
            </a:r>
            <a:r>
              <a:rPr lang="fr-FR" altLang="fr-FR" dirty="0"/>
              <a:t>-allergiques</a:t>
            </a:r>
          </a:p>
          <a:p>
            <a:pPr lvl="2"/>
            <a:r>
              <a:rPr lang="fr-FR" altLang="fr-FR" dirty="0"/>
              <a:t>Cytolyse, Cholestase</a:t>
            </a:r>
          </a:p>
          <a:p>
            <a:r>
              <a:rPr lang="fr-FR" altLang="fr-FR" dirty="0"/>
              <a:t>Réactions cutanées</a:t>
            </a:r>
          </a:p>
          <a:p>
            <a:pPr lvl="1"/>
            <a:r>
              <a:rPr lang="en-US" dirty="0" err="1"/>
              <a:t>Exanthème</a:t>
            </a:r>
            <a:r>
              <a:rPr lang="en-US" dirty="0"/>
              <a:t> </a:t>
            </a:r>
            <a:r>
              <a:rPr lang="en-US" dirty="0" err="1"/>
              <a:t>maculo-papuleux</a:t>
            </a:r>
            <a:r>
              <a:rPr lang="en-US" dirty="0"/>
              <a:t>, </a:t>
            </a:r>
            <a:r>
              <a:rPr lang="en-US" dirty="0" err="1"/>
              <a:t>urticaire</a:t>
            </a:r>
            <a:r>
              <a:rPr lang="en-US" dirty="0"/>
              <a:t>, </a:t>
            </a:r>
            <a:r>
              <a:rPr lang="en-US" dirty="0" err="1"/>
              <a:t>prurit</a:t>
            </a:r>
            <a:endParaRPr lang="fr-FR" altLang="fr-FR" dirty="0"/>
          </a:p>
          <a:p>
            <a:r>
              <a:rPr lang="fr-FR" altLang="fr-FR" dirty="0"/>
              <a:t>Interactions médicamenteuses (</a:t>
            </a:r>
            <a:r>
              <a:rPr lang="fr-FR" altLang="fr-FR" dirty="0" err="1"/>
              <a:t>Cyt</a:t>
            </a:r>
            <a:r>
              <a:rPr lang="fr-FR" altLang="fr-FR" dirty="0"/>
              <a:t> P450)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fr-FR" altLang="fr-FR" dirty="0"/>
          </a:p>
        </p:txBody>
      </p:sp>
      <p:sp>
        <p:nvSpPr>
          <p:cNvPr id="2253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/>
              <a:t>Effets indésirables</a:t>
            </a:r>
          </a:p>
        </p:txBody>
      </p:sp>
    </p:spTree>
    <p:extLst>
      <p:ext uri="{BB962C8B-B14F-4D97-AF65-F5344CB8AC3E}">
        <p14:creationId xmlns:p14="http://schemas.microsoft.com/office/powerpoint/2010/main" val="77830340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dard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4376</TotalTime>
  <Words>5843</Words>
  <Application>Microsoft Macintosh PowerPoint</Application>
  <PresentationFormat>Personnalisé</PresentationFormat>
  <Paragraphs>1196</Paragraphs>
  <Slides>131</Slides>
  <Notes>35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131</vt:i4>
      </vt:variant>
    </vt:vector>
  </HeadingPairs>
  <TitlesOfParts>
    <vt:vector size="145" baseType="lpstr">
      <vt:lpstr>StarSymbol</vt:lpstr>
      <vt:lpstr>Arial</vt:lpstr>
      <vt:lpstr>Calibri</vt:lpstr>
      <vt:lpstr>Courier New</vt:lpstr>
      <vt:lpstr>Lucida Sans Unicode</vt:lpstr>
      <vt:lpstr>Times New Roman</vt:lpstr>
      <vt:lpstr>Verdana</vt:lpstr>
      <vt:lpstr>Wingdings</vt:lpstr>
      <vt:lpstr>Wingdings 2</vt:lpstr>
      <vt:lpstr>Wingdings 3</vt:lpstr>
      <vt:lpstr>Standard 1</vt:lpstr>
      <vt:lpstr>Concourse</vt:lpstr>
      <vt:lpstr>1_Concourse</vt:lpstr>
      <vt:lpstr>2_Concourse</vt:lpstr>
      <vt:lpstr>Cyclines Imidazolés Association de Sulfamides Polypeptides Furanes Phénicolés Macrolides Fidaxomycine</vt:lpstr>
      <vt:lpstr>Menu 1ère partie</vt:lpstr>
      <vt:lpstr>Point commun de la 1ère partie: </vt:lpstr>
      <vt:lpstr>Pré test</vt:lpstr>
      <vt:lpstr>1 Quelles molécules ont une bonne activité sur les entérobactéries ?</vt:lpstr>
      <vt:lpstr>2 Quelles molécules ont une bonne activité sur les cocci à Gram positif ?</vt:lpstr>
      <vt:lpstr>3 Quelles molécules sont autorisées sans réserve au 1ertrimestre de la grossesse ?</vt:lpstr>
      <vt:lpstr>4 Quelles molécules ont aussi une activité anti parasitaire ?</vt:lpstr>
      <vt:lpstr>5 Quelles molécules sont bactéricides ?</vt:lpstr>
      <vt:lpstr>6 Quelles molécules ont une bonne diffusion tissulaire ?</vt:lpstr>
      <vt:lpstr>7 Quelles molécules ont une bonne diffusion urinaire?</vt:lpstr>
      <vt:lpstr>Cyclines Imidazolés Sulfamides Furanes Phénicolés Colistine</vt:lpstr>
      <vt:lpstr>Cyclines</vt:lpstr>
      <vt:lpstr>Mécanisme d’action</vt:lpstr>
      <vt:lpstr>Spectre anti-bactérien</vt:lpstr>
      <vt:lpstr>Pharmacocinétique</vt:lpstr>
      <vt:lpstr>Indications: doxy/mino</vt:lpstr>
      <vt:lpstr>Indications: tigécycline</vt:lpstr>
      <vt:lpstr>Posologies</vt:lpstr>
      <vt:lpstr>Cyclines: effets indésirables</vt:lpstr>
      <vt:lpstr>Contre indications</vt:lpstr>
      <vt:lpstr>Cyclines Imidazolés Sulfamides Furanes Phénicolés  Colistine</vt:lpstr>
      <vt:lpstr>Imidazolés anti bactériens</vt:lpstr>
      <vt:lpstr>Mécanisme d’action</vt:lpstr>
      <vt:lpstr>Spectre anti-bactérien</vt:lpstr>
      <vt:lpstr>Pharmacocinétique</vt:lpstr>
      <vt:lpstr>Indications antibactériennes</vt:lpstr>
      <vt:lpstr>Indications antiparasitaires</vt:lpstr>
      <vt:lpstr>Effets indésirables</vt:lpstr>
      <vt:lpstr>Contre indications</vt:lpstr>
      <vt:lpstr>Cyclines Imidazolés Sulfamides Furanes Phénicolés Colistine</vt:lpstr>
      <vt:lpstr>Sulfamides en association</vt:lpstr>
      <vt:lpstr>Mécanisme d’action</vt:lpstr>
      <vt:lpstr>Spectre anti-bactérien</vt:lpstr>
      <vt:lpstr>Pharmacocinétique cotrimoxazole</vt:lpstr>
      <vt:lpstr>Indications antibactériennes  800/160mg x2 à 1600/320mg x2</vt:lpstr>
      <vt:lpstr>Indications antiparasitaires</vt:lpstr>
      <vt:lpstr>Effets indésirables</vt:lpstr>
      <vt:lpstr>Contre - Indications</vt:lpstr>
      <vt:lpstr>Cyclines Imidazolés Sulfamides Furanes Phénicolés Colistine</vt:lpstr>
      <vt:lpstr>Nitrofurantoine</vt:lpstr>
      <vt:lpstr>Spectre d’activité</vt:lpstr>
      <vt:lpstr>PK/PD</vt:lpstr>
      <vt:lpstr>Indications</vt:lpstr>
      <vt:lpstr>Effets indésirables</vt:lpstr>
      <vt:lpstr>Contre indications: </vt:lpstr>
      <vt:lpstr>Cyclines Imidazolés Sulfamides Furanes Phénicolés Colistine</vt:lpstr>
      <vt:lpstr>Phénicolés </vt:lpstr>
      <vt:lpstr>Phénicolés: propriétés</vt:lpstr>
      <vt:lpstr>Phénicolés: deux molécules</vt:lpstr>
      <vt:lpstr>Thiamphénicol: indications en France</vt:lpstr>
      <vt:lpstr>Contre indications:</vt:lpstr>
      <vt:lpstr>Cyclines Imidazolés Sulfamides Furanes Phénicolés Colistine</vt:lpstr>
      <vt:lpstr>Colistine = polymixine E </vt:lpstr>
      <vt:lpstr>Mécanisme d’action</vt:lpstr>
      <vt:lpstr>Spectre</vt:lpstr>
      <vt:lpstr>Résistance chez les BGN</vt:lpstr>
      <vt:lpstr>PK/PD</vt:lpstr>
      <vt:lpstr>Indications</vt:lpstr>
      <vt:lpstr>Toxicité</vt:lpstr>
      <vt:lpstr>Post test</vt:lpstr>
      <vt:lpstr>1 Quelles molécules ont une bonne activité sur les entérobactéries ?</vt:lpstr>
      <vt:lpstr>1 Quelles molécules ont une bonne activité sur les entérobactéries ?</vt:lpstr>
      <vt:lpstr>2 Quelles molécules ont une activité sur les cocci à Gram positif ?</vt:lpstr>
      <vt:lpstr>2 Quelles molécules ont une bonne activité sur les cocci à Gram positif ?</vt:lpstr>
      <vt:lpstr>3 Quelles molécules sont autorisées sans réserve au 1ertrimestre de la grossesse ?</vt:lpstr>
      <vt:lpstr>3 Quelles molécules sont autorisées sans réserve au 1ertrimestre de la grossesse ?</vt:lpstr>
      <vt:lpstr>4 Quelles molécules ont aussi une activité anti parasitaire ?</vt:lpstr>
      <vt:lpstr>4 Quelles molécules ont aussi une activité anti parasitaire ?</vt:lpstr>
      <vt:lpstr>5 Quelles molécules sont bactéricides ?</vt:lpstr>
      <vt:lpstr>5 Quelles molécules sont bactéricides ?</vt:lpstr>
      <vt:lpstr>6 Quelles molécules ont une bonne diffusion tissulaire ?</vt:lpstr>
      <vt:lpstr>6 Quelles molécules ont une bonne diffusion tissulaire ?</vt:lpstr>
      <vt:lpstr>7 Quelles molécules ont une bonne diffusion urinaire?</vt:lpstr>
      <vt:lpstr>7 Quelles molécules ont une bonne diffusion urinaire?</vt:lpstr>
      <vt:lpstr>Cas clinique</vt:lpstr>
      <vt:lpstr>Mme M…, 63 ans</vt:lpstr>
      <vt:lpstr>Vous lui proposez:</vt:lpstr>
      <vt:lpstr>Elle sort avec du céfixime 200mg/12h</vt:lpstr>
      <vt:lpstr>Quelle(s) hypothèse(s) pour expliquer cette évolution ?</vt:lpstr>
      <vt:lpstr>A j3</vt:lpstr>
      <vt:lpstr>Quelle résistance est probablement présente ?</vt:lpstr>
      <vt:lpstr>Quel traitement débutez vous ?</vt:lpstr>
      <vt:lpstr>Les carbapénémases: le nord bien placé</vt:lpstr>
      <vt:lpstr>EPC carbapénèmes &amp; colistine</vt:lpstr>
      <vt:lpstr>Cyclines Imidazolés Association de Sulfamides Polypeptides Furanes Phénicolés Macrolides Fidaxomycine </vt:lpstr>
      <vt:lpstr>Macrolides et apparentés</vt:lpstr>
      <vt:lpstr>1. Inhibition synthèse paroi bactérienne 2. Inhibition synthèse ADN bactérien 3. Inhibition synthèse ARN bactérien 4. Inhibition synthèse protéines bactériennes (action sur ribosome) 5. Inhibition synthèse microbienne de l’acide folique</vt:lpstr>
      <vt:lpstr>1. Inhibition synthèse paroi bactérienne 2. Inhibition synthèse ADN bactérien 3. Inhibition synthèse ARN bactérien 4. Inhibition synthèse protéines bactériennes (action sur ribosome) 5. Inhibition synthèse microbienne de l’acide folique</vt:lpstr>
      <vt:lpstr>1. Streptocoques 2. Staphylocoques sensibles à la méticilline 3. Bacilles à Gram négatifs 4. Pseudomonas aeruginosa 5. Bactéries intracellulaires </vt:lpstr>
      <vt:lpstr>1. Streptocoques 2. Staphylocoques sensibles à la méticilline 3. Bacilles à Gram négatifs 4. Pseudomonas aeruginosa 5. Bactéries intracellulaires </vt:lpstr>
      <vt:lpstr>1. Angines aigues à streptocoques 2. Pneumonies à mycoplasme 3. Pneumonies à pneumocoque 4. Coqueluche 5. Toxoplasmose cérébrale chez le patient immunodéprimé </vt:lpstr>
      <vt:lpstr>1. Angines aigues à streptocoques 2. Pneumonies à mycoplasme 3. Pneumonies à pneumocoque 4. Coqueluche 5. Toxoplasmose cérébrale chez le patient immunodéprimé </vt:lpstr>
      <vt:lpstr>Macrolides</vt:lpstr>
      <vt:lpstr> Spectre antibactérien</vt:lpstr>
      <vt:lpstr>Mécanismes de résistances</vt:lpstr>
      <vt:lpstr>Pharmacocinétique</vt:lpstr>
      <vt:lpstr>Indications</vt:lpstr>
      <vt:lpstr>Effets indésirables</vt:lpstr>
      <vt:lpstr>Lincosamines</vt:lpstr>
      <vt:lpstr>Spectre antibactérien</vt:lpstr>
      <vt:lpstr>Mécanismes de résistance</vt:lpstr>
      <vt:lpstr>Pharmacocinétique</vt:lpstr>
      <vt:lpstr>Indications: Clindamycine ++</vt:lpstr>
      <vt:lpstr>Effets indésirables et contre-indications</vt:lpstr>
      <vt:lpstr>Synergistines </vt:lpstr>
      <vt:lpstr>Spectre antibactérien</vt:lpstr>
      <vt:lpstr>Pharmacocinétique</vt:lpstr>
      <vt:lpstr>Indications: Pristinamycine</vt:lpstr>
      <vt:lpstr>Effets indésirables </vt:lpstr>
      <vt:lpstr>POINTS CLES </vt:lpstr>
      <vt:lpstr>Macrolides Cyclines Polypeptides Association de Sulfamides Imidazolés Furanes Fidaxomycine </vt:lpstr>
      <vt:lpstr>1. Antibiotique à spectre antimicrobien large 2. Antibiotique bactéricide sur Clostridium difficile 3. Antibiotique de la classe des glycopeptides 4. Bonne biodisponibilité 5. Nombreuses interactions médicamenteuses </vt:lpstr>
      <vt:lpstr>1. Antibiotique à spectre antimicrobien large 2. Antibiotique bactéricide sur Clostridium difficile 3. Antibiotique de la classe des glycopeptides 4. Bonne biodisponibilité 5. Nombreuses interactions médicamenteuses </vt:lpstr>
      <vt:lpstr>Fidaxomycine</vt:lpstr>
      <vt:lpstr>Spectre antibactérien ETROIT</vt:lpstr>
      <vt:lpstr>Indications</vt:lpstr>
      <vt:lpstr>Indications: Infections à Clostridium difficile</vt:lpstr>
      <vt:lpstr>Fidaxomycine en schéma «prolongé-pulsé»</vt:lpstr>
      <vt:lpstr>Nouveau: La Fidaxomycine administrée selon un schéma »prolongé-pulsée »</vt:lpstr>
      <vt:lpstr>Pharmacocinétique</vt:lpstr>
      <vt:lpstr>Effets indésirables : rares</vt:lpstr>
      <vt:lpstr>Cas clinique 1</vt:lpstr>
      <vt:lpstr>Cas clinique 1 </vt:lpstr>
      <vt:lpstr>Cas clinique 1</vt:lpstr>
      <vt:lpstr>Cas clinique 1 </vt:lpstr>
      <vt:lpstr>Cas clinique 1</vt:lpstr>
      <vt:lpstr>Cas clinique 2 </vt:lpstr>
      <vt:lpstr>Cas clinique 2 </vt:lpstr>
      <vt:lpstr>Cas clinique 2 </vt:lpstr>
      <vt:lpstr>Cas clinique 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Macrolides Cyclines Polypeptides Association de Sulfamides Imidazolés Furanes Fidaxomycine</dc:title>
  <dc:creator>serge alfandari</dc:creator>
  <cp:lastModifiedBy>Anne Boucher</cp:lastModifiedBy>
  <cp:revision>130</cp:revision>
  <dcterms:created xsi:type="dcterms:W3CDTF">2017-01-27T14:40:00Z</dcterms:created>
  <dcterms:modified xsi:type="dcterms:W3CDTF">2024-03-13T20:54:20Z</dcterms:modified>
</cp:coreProperties>
</file>