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409" r:id="rId2"/>
    <p:sldId id="465" r:id="rId3"/>
    <p:sldId id="538" r:id="rId4"/>
    <p:sldId id="539" r:id="rId5"/>
    <p:sldId id="541" r:id="rId6"/>
    <p:sldId id="548" r:id="rId7"/>
    <p:sldId id="540" r:id="rId8"/>
    <p:sldId id="543" r:id="rId9"/>
    <p:sldId id="515" r:id="rId10"/>
    <p:sldId id="553" r:id="rId11"/>
    <p:sldId id="554" r:id="rId12"/>
    <p:sldId id="551" r:id="rId13"/>
    <p:sldId id="555" r:id="rId14"/>
    <p:sldId id="447" r:id="rId15"/>
    <p:sldId id="514" r:id="rId16"/>
    <p:sldId id="546" r:id="rId17"/>
    <p:sldId id="544" r:id="rId18"/>
    <p:sldId id="545" r:id="rId19"/>
    <p:sldId id="549" r:id="rId20"/>
    <p:sldId id="506" r:id="rId21"/>
    <p:sldId id="556" r:id="rId22"/>
    <p:sldId id="507" r:id="rId23"/>
    <p:sldId id="456" r:id="rId24"/>
    <p:sldId id="557" r:id="rId2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33"/>
    <a:srgbClr val="FF0000"/>
    <a:srgbClr val="0000FF"/>
    <a:srgbClr val="99FFCC"/>
    <a:srgbClr val="FF66FF"/>
    <a:srgbClr val="FF00FF"/>
    <a:srgbClr val="00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7597" autoAdjust="0"/>
  </p:normalViewPr>
  <p:slideViewPr>
    <p:cSldViewPr>
      <p:cViewPr>
        <p:scale>
          <a:sx n="59" d="100"/>
          <a:sy n="59" d="100"/>
        </p:scale>
        <p:origin x="-90" y="-1440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78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1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45E103A-BEB3-4D3D-A4A0-D327BDE07350}" type="datetimeFigureOut">
              <a:rPr lang="fr-FR"/>
              <a:pPr>
                <a:defRPr/>
              </a:pPr>
              <a:t>12/11/2023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F9F54A-D2E5-40E4-A74D-D47BAE87C9D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8751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FE9A21-A37A-4994-91ED-88A8D44469FF}" type="datetimeFigureOut">
              <a:rPr lang="fr-FR"/>
              <a:pPr>
                <a:defRPr/>
              </a:pPr>
              <a:t>12/11/2023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AE0B2E-15B5-4F85-A7E0-37C56EF3980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6316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D940845A-ACF5-D845-8109-8905D4263D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77" indent="-285722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88" indent="-228578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043" indent="-228578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199" indent="-228578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8283B5C-553B-4A46-AEB7-1772CEE2F258}" type="slidenum">
              <a:rPr lang="fr-FR" altLang="fr-FR" sz="1200" baseline="0"/>
              <a:pPr/>
              <a:t>2</a:t>
            </a:fld>
            <a:endParaRPr lang="fr-FR" altLang="fr-FR" sz="1200" baseline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D8718809-520F-AA42-90EC-D27116883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EC848CE1-4339-3240-896F-A06FE56D7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37624"/>
            <a:ext cx="8229600" cy="30677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02C34-F84C-4203-8021-FA920E9D911A}" type="datetimeFigureOut">
              <a:rPr lang="en-US"/>
              <a:pPr>
                <a:defRPr/>
              </a:pPr>
              <a:t>11/12/2023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74589-CD8C-4F3D-8911-2FD741F5E94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800C0-78AE-418F-BE23-60524FE720F2}" type="datetimeFigureOut">
              <a:rPr lang="en-US"/>
              <a:pPr>
                <a:defRPr/>
              </a:pPr>
              <a:t>11/12/2023</a:t>
            </a:fld>
            <a:endParaRPr lang="en-US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E2E58-7B6E-4B12-B1F0-32ABA8F7FCC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BE69-F07D-4651-B176-AB6C5A76F910}" type="datetimeFigureOut">
              <a:rPr lang="en-US"/>
              <a:pPr>
                <a:defRPr/>
              </a:pPr>
              <a:t>11/12/2023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7D3F6-756F-46F3-B632-E13C41FB904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C171-2F14-4277-AB90-DCAB6DA51643}" type="datetimeFigureOut">
              <a:rPr lang="en-US"/>
              <a:pPr>
                <a:defRPr/>
              </a:pPr>
              <a:t>11/12/2023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6FDC5-F1CF-451F-9D3D-B3AD0440B08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F8A10-EF65-48B2-85DB-73E87E514165}" type="datetimeFigureOut">
              <a:rPr lang="en-US"/>
              <a:pPr>
                <a:defRPr/>
              </a:pPr>
              <a:t>11/12/2023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F466B-B20D-4EF4-BCBB-54AF878A282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9394D-48E5-4FE0-97AE-2395A47ECA8F}" type="datetimeFigureOut">
              <a:rPr lang="en-US"/>
              <a:pPr>
                <a:defRPr/>
              </a:pPr>
              <a:t>11/12/2023</a:t>
            </a:fld>
            <a:endParaRPr lang="en-US" dirty="0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4278-51DD-43FB-B633-3B7966F2258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7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5343" y="0"/>
            <a:ext cx="9138657" cy="95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491853"/>
            <a:ext cx="4038600" cy="30134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1853"/>
            <a:ext cx="4038600" cy="30134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8102D-2128-4A06-95CF-19E9A23C6F4C}" type="datetimeFigureOut">
              <a:rPr lang="en-US"/>
              <a:pPr>
                <a:defRPr/>
              </a:pPr>
              <a:t>11/12/2023</a:t>
            </a:fld>
            <a:endParaRPr lang="en-US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658F-2508-4F0B-9C1B-77EBF3E7A08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5343" y="0"/>
            <a:ext cx="9138657" cy="95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01626" y="1200151"/>
            <a:ext cx="4194175" cy="337423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1" y="1200150"/>
            <a:ext cx="4194175" cy="16299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1" y="2944416"/>
            <a:ext cx="4194175" cy="162996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BF288-3005-4AE7-B6AE-A1A780EB17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5343" y="0"/>
            <a:ext cx="9138657" cy="95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457200" y="1437624"/>
            <a:ext cx="8229600" cy="30677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Titre 6"/>
          <p:cNvSpPr>
            <a:spLocks noGrp="1"/>
          </p:cNvSpPr>
          <p:nvPr>
            <p:ph type="title"/>
          </p:nvPr>
        </p:nvSpPr>
        <p:spPr>
          <a:xfrm>
            <a:off x="5343" y="0"/>
            <a:ext cx="9138657" cy="95157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7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5343" y="0"/>
            <a:ext cx="9138657" cy="95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67544" y="1221600"/>
            <a:ext cx="8219256" cy="328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4806554"/>
            <a:ext cx="1919288" cy="27384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2881E0-E650-455D-A962-2350CDEDC2CD}" type="datetimeFigureOut">
              <a:rPr lang="en-US"/>
              <a:pPr>
                <a:defRPr/>
              </a:pPr>
              <a:t>11/12/2023</a:t>
            </a:fld>
            <a:endParaRPr lang="en-US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4806554"/>
            <a:ext cx="2351087" cy="27384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4806554"/>
            <a:ext cx="366712" cy="27384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F6DDAC-ED0A-45A8-A734-6F3A407DDE4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9" r:id="rId8"/>
    <p:sldLayoutId id="2147483670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600" b="1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b="1" kern="1200">
          <a:solidFill>
            <a:srgbClr val="0000FF"/>
          </a:solidFill>
          <a:latin typeface="Calibri" pitchFamily="34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77632" y="3003798"/>
            <a:ext cx="8159348" cy="64807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109537" indent="0">
              <a:buNone/>
            </a:pPr>
            <a:r>
              <a:rPr lang="fr-FR" b="0" dirty="0"/>
              <a:t>Levures émergentes : comment ne pas passer à côté ?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5540727" y="4163987"/>
            <a:ext cx="3264553" cy="789609"/>
            <a:chOff x="114673" y="6291262"/>
            <a:chExt cx="2441103" cy="632182"/>
          </a:xfrm>
        </p:grpSpPr>
        <p:pic>
          <p:nvPicPr>
            <p:cNvPr id="7" name="Picture 2" descr="GILA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73" y="6291262"/>
              <a:ext cx="1490662" cy="566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ZoneTexte 7"/>
            <p:cNvSpPr txBox="1"/>
            <p:nvPr/>
          </p:nvSpPr>
          <p:spPr>
            <a:xfrm>
              <a:off x="755576" y="6389965"/>
              <a:ext cx="1800200" cy="53347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2060"/>
                  </a:solidFill>
                </a:rPr>
                <a:t>www.gilar.org  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323850" y="4030266"/>
            <a:ext cx="280799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Dr S. Alfandari</a:t>
            </a:r>
          </a:p>
          <a:p>
            <a:r>
              <a:rPr lang="fr-FR" sz="1800" dirty="0">
                <a:solidFill>
                  <a:schemeClr val="tx1"/>
                </a:solidFill>
                <a:latin typeface="Arial" charset="0"/>
                <a:cs typeface="Arial" charset="0"/>
              </a:rPr>
              <a:t>Infectiologue</a:t>
            </a:r>
          </a:p>
          <a:p>
            <a:r>
              <a:rPr lang="fr-FR" sz="1800" dirty="0">
                <a:solidFill>
                  <a:schemeClr val="tx1"/>
                </a:solidFill>
                <a:latin typeface="Arial" charset="0"/>
                <a:cs typeface="Arial" charset="0"/>
              </a:rPr>
              <a:t>CH Tourcoing/CHU Lille</a:t>
            </a:r>
          </a:p>
        </p:txBody>
      </p:sp>
      <p:pic>
        <p:nvPicPr>
          <p:cNvPr id="1026" name="Picture 2" descr="https://gws.europa-organisation.com/files/gws_banner_sfgm-tc-202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538"/>
            <a:ext cx="9144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3850" y="1428750"/>
            <a:ext cx="81131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 lvl="0" eaLnBrk="0" hangingPunct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fr-FR" sz="28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Symposium « Infections fongiques en hématologie : des clés pour mieux s’y préparer »</a:t>
            </a:r>
          </a:p>
        </p:txBody>
      </p:sp>
    </p:spTree>
    <p:extLst>
      <p:ext uri="{BB962C8B-B14F-4D97-AF65-F5344CB8AC3E}">
        <p14:creationId xmlns:p14="http://schemas.microsoft.com/office/powerpoint/2010/main" val="2912266673"/>
      </p:ext>
    </p:extLst>
  </p:cSld>
  <p:clrMapOvr>
    <a:masterClrMapping/>
  </p:clrMapOvr>
  <p:transition advTm="4220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Modification répartition espèces isolées avec plus d’espèces </a:t>
            </a:r>
            <a:r>
              <a:rPr lang="fr-FR" dirty="0" err="1"/>
              <a:t>fluco</a:t>
            </a:r>
            <a:r>
              <a:rPr lang="fr-FR" dirty="0"/>
              <a:t>-R</a:t>
            </a:r>
          </a:p>
          <a:p>
            <a:r>
              <a:rPr lang="fr-FR" dirty="0"/>
              <a:t>Augmentation des CMI aux </a:t>
            </a:r>
            <a:r>
              <a:rPr lang="fr-FR" dirty="0" err="1"/>
              <a:t>azolés</a:t>
            </a:r>
            <a:r>
              <a:rPr lang="fr-FR" dirty="0"/>
              <a:t> et </a:t>
            </a:r>
            <a:r>
              <a:rPr lang="fr-FR" dirty="0" err="1"/>
              <a:t>candines</a:t>
            </a:r>
            <a:r>
              <a:rPr lang="fr-FR" dirty="0"/>
              <a:t> chez des patients pré exposés aux AF</a:t>
            </a:r>
          </a:p>
          <a:p>
            <a:r>
              <a:rPr lang="fr-FR" dirty="0"/>
              <a:t>Modification de l’écologie de services suivant leur consommation</a:t>
            </a:r>
          </a:p>
          <a:p>
            <a:pPr marL="109537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Résistances chez </a:t>
            </a:r>
            <a:r>
              <a:rPr lang="fr-FR" i="1" dirty="0"/>
              <a:t>Candida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148064" y="3975907"/>
            <a:ext cx="3168352" cy="707886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/>
              <a:t>Alexander </a:t>
            </a:r>
            <a:r>
              <a:rPr lang="fr-FR" i="1" dirty="0"/>
              <a:t>et al</a:t>
            </a:r>
            <a:r>
              <a:rPr lang="fr-FR" dirty="0"/>
              <a:t>., CID 2013</a:t>
            </a:r>
          </a:p>
          <a:p>
            <a:r>
              <a:rPr lang="fr-FR" dirty="0"/>
              <a:t>Bailly J </a:t>
            </a:r>
            <a:r>
              <a:rPr lang="fr-FR" i="1" dirty="0"/>
              <a:t>et al</a:t>
            </a:r>
            <a:r>
              <a:rPr lang="fr-FR" dirty="0"/>
              <a:t>., Infect 2015</a:t>
            </a:r>
          </a:p>
        </p:txBody>
      </p:sp>
    </p:spTree>
    <p:extLst>
      <p:ext uri="{BB962C8B-B14F-4D97-AF65-F5344CB8AC3E}">
        <p14:creationId xmlns:p14="http://schemas.microsoft.com/office/powerpoint/2010/main" val="3417065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Résistances chez </a:t>
            </a:r>
            <a:r>
              <a:rPr lang="fr-FR" i="1" dirty="0"/>
              <a:t>Candida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580112" y="4371950"/>
            <a:ext cx="2591891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sz="1800" dirty="0"/>
              <a:t>Rapport CNRMA 2022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203597"/>
            <a:ext cx="8414941" cy="285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lipse 2"/>
          <p:cNvSpPr/>
          <p:nvPr/>
        </p:nvSpPr>
        <p:spPr>
          <a:xfrm>
            <a:off x="2987824" y="2643758"/>
            <a:ext cx="648072" cy="360040"/>
          </a:xfrm>
          <a:prstGeom prst="ellipse">
            <a:avLst/>
          </a:prstGeom>
          <a:noFill/>
          <a:ln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987824" y="3291830"/>
            <a:ext cx="648072" cy="360040"/>
          </a:xfrm>
          <a:prstGeom prst="ellipse">
            <a:avLst/>
          </a:prstGeom>
          <a:noFill/>
          <a:ln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915816" y="3723878"/>
            <a:ext cx="648072" cy="360040"/>
          </a:xfrm>
          <a:prstGeom prst="ellipse">
            <a:avLst/>
          </a:prstGeom>
          <a:noFill/>
          <a:ln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220072" y="3723878"/>
            <a:ext cx="648072" cy="360040"/>
          </a:xfrm>
          <a:prstGeom prst="ellipse">
            <a:avLst/>
          </a:prstGeom>
          <a:noFill/>
          <a:ln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364088" y="3291830"/>
            <a:ext cx="648072" cy="360040"/>
          </a:xfrm>
          <a:prstGeom prst="ellipse">
            <a:avLst/>
          </a:prstGeom>
          <a:noFill/>
          <a:ln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277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i="1" dirty="0"/>
              <a:t>C. parapsilosis</a:t>
            </a:r>
            <a:r>
              <a:rPr lang="fr-FR" dirty="0"/>
              <a:t>: </a:t>
            </a:r>
          </a:p>
          <a:p>
            <a:pPr lvl="1"/>
            <a:r>
              <a:rPr lang="fr-FR" dirty="0"/>
              <a:t>2ème agent (17%) des candidémies en hémato </a:t>
            </a:r>
          </a:p>
          <a:p>
            <a:pPr lvl="1"/>
            <a:r>
              <a:rPr lang="fr-FR" dirty="0"/>
              <a:t>Tolérance/résistance aux échinocandines</a:t>
            </a:r>
          </a:p>
          <a:p>
            <a:r>
              <a:rPr lang="fr-FR" dirty="0"/>
              <a:t>Emergence mondiale de souches </a:t>
            </a:r>
            <a:r>
              <a:rPr lang="fr-FR" dirty="0" err="1"/>
              <a:t>fluco</a:t>
            </a:r>
            <a:r>
              <a:rPr lang="fr-FR" dirty="0"/>
              <a:t>-R et MDR</a:t>
            </a:r>
          </a:p>
          <a:p>
            <a:pPr lvl="1"/>
            <a:r>
              <a:rPr lang="fr-FR" dirty="0"/>
              <a:t>Transmission croisée</a:t>
            </a:r>
          </a:p>
          <a:p>
            <a:pPr lvl="1"/>
            <a:r>
              <a:rPr lang="fr-FR" dirty="0"/>
              <a:t>Persistance environnementale</a:t>
            </a:r>
          </a:p>
          <a:p>
            <a:pPr lvl="1"/>
            <a:r>
              <a:rPr lang="fr-FR" dirty="0"/>
              <a:t>Létalité accrue</a:t>
            </a:r>
          </a:p>
          <a:p>
            <a:pPr lvl="1"/>
            <a:r>
              <a:rPr lang="fr-FR" dirty="0"/>
              <a:t>37% R dans candidémies à Madrid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/>
              <a:t>C. </a:t>
            </a:r>
            <a:r>
              <a:rPr lang="fr-FR" i="1" dirty="0" err="1"/>
              <a:t>parapsilosis</a:t>
            </a:r>
            <a:r>
              <a:rPr lang="fr-FR" dirty="0"/>
              <a:t> </a:t>
            </a:r>
            <a:r>
              <a:rPr lang="fr-FR" dirty="0" err="1"/>
              <a:t>fluco</a:t>
            </a:r>
            <a:r>
              <a:rPr lang="fr-FR" dirty="0"/>
              <a:t>-R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16327" y="4531935"/>
            <a:ext cx="4572085" cy="40011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err="1"/>
              <a:t>Daneshnia</a:t>
            </a:r>
            <a:r>
              <a:rPr lang="fr-FR" dirty="0"/>
              <a:t> </a:t>
            </a:r>
            <a:r>
              <a:rPr lang="fr-FR" i="1" dirty="0"/>
              <a:t>et al</a:t>
            </a:r>
            <a:r>
              <a:rPr lang="fr-FR" dirty="0"/>
              <a:t>., Lancet Microbe 2023</a:t>
            </a:r>
          </a:p>
        </p:txBody>
      </p:sp>
      <p:sp>
        <p:nvSpPr>
          <p:cNvPr id="5" name="Rectangle 4"/>
          <p:cNvSpPr/>
          <p:nvPr/>
        </p:nvSpPr>
        <p:spPr>
          <a:xfrm>
            <a:off x="5539522" y="1305727"/>
            <a:ext cx="3201517" cy="40011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/>
              <a:t>Lortholary </a:t>
            </a:r>
            <a:r>
              <a:rPr lang="fr-FR" i="1" dirty="0"/>
              <a:t>et al</a:t>
            </a:r>
            <a:r>
              <a:rPr lang="fr-FR" dirty="0"/>
              <a:t>., ICM 2017</a:t>
            </a:r>
          </a:p>
        </p:txBody>
      </p:sp>
      <p:sp>
        <p:nvSpPr>
          <p:cNvPr id="7" name="Rectangle 6"/>
          <p:cNvSpPr/>
          <p:nvPr/>
        </p:nvSpPr>
        <p:spPr>
          <a:xfrm>
            <a:off x="5310298" y="3219822"/>
            <a:ext cx="3447034" cy="707886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err="1"/>
              <a:t>Fekkar</a:t>
            </a:r>
            <a:r>
              <a:rPr lang="fr-FR" dirty="0"/>
              <a:t> </a:t>
            </a:r>
            <a:r>
              <a:rPr lang="fr-FR" i="1" dirty="0"/>
              <a:t>et al</a:t>
            </a:r>
            <a:r>
              <a:rPr lang="fr-FR" dirty="0"/>
              <a:t>., AAC 2021</a:t>
            </a:r>
          </a:p>
          <a:p>
            <a:r>
              <a:rPr lang="fr-FR" dirty="0"/>
              <a:t>Diaz Garcia </a:t>
            </a:r>
            <a:r>
              <a:rPr lang="fr-FR" i="1" dirty="0"/>
              <a:t>et al</a:t>
            </a:r>
            <a:r>
              <a:rPr lang="fr-FR" dirty="0"/>
              <a:t>., AAC 2023</a:t>
            </a:r>
          </a:p>
        </p:txBody>
      </p:sp>
    </p:spTree>
    <p:extLst>
      <p:ext uri="{BB962C8B-B14F-4D97-AF65-F5344CB8AC3E}">
        <p14:creationId xmlns:p14="http://schemas.microsoft.com/office/powerpoint/2010/main" val="1955109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/>
              <a:t>Candida </a:t>
            </a:r>
            <a:r>
              <a:rPr lang="fr-FR" i="1" dirty="0" err="1"/>
              <a:t>auris</a:t>
            </a:r>
            <a:endParaRPr lang="fr-FR" dirty="0"/>
          </a:p>
        </p:txBody>
      </p:sp>
      <p:pic>
        <p:nvPicPr>
          <p:cNvPr id="3074" name="Picture 2" descr="Fig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649" y="1347614"/>
            <a:ext cx="5113849" cy="270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3178047" y="4451800"/>
            <a:ext cx="4896222" cy="40011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dirty="0"/>
              <a:t>Kohlenberg </a:t>
            </a:r>
            <a:r>
              <a:rPr lang="fr-FR" altLang="fr-FR" i="1" dirty="0"/>
              <a:t>et al</a:t>
            </a:r>
            <a:r>
              <a:rPr lang="fr-FR" altLang="fr-FR" dirty="0"/>
              <a:t>., </a:t>
            </a:r>
            <a:r>
              <a:rPr lang="fr-FR" altLang="fr-FR" dirty="0" err="1"/>
              <a:t>Eurosurveillance</a:t>
            </a:r>
            <a:r>
              <a:rPr lang="fr-FR" altLang="fr-FR" dirty="0"/>
              <a:t> 2022</a:t>
            </a:r>
          </a:p>
        </p:txBody>
      </p:sp>
      <p:pic>
        <p:nvPicPr>
          <p:cNvPr id="3076" name="Picture 4" descr="Fig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7" y="1419622"/>
            <a:ext cx="3963358" cy="26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224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i="1" dirty="0"/>
              <a:t>Candida </a:t>
            </a:r>
            <a:r>
              <a:rPr lang="fr-FR" i="1" dirty="0" err="1"/>
              <a:t>auris</a:t>
            </a:r>
            <a:endParaRPr lang="fr-FR" dirty="0"/>
          </a:p>
        </p:txBody>
      </p:sp>
      <p:sp>
        <p:nvSpPr>
          <p:cNvPr id="15361" name="Espace réservé du contenu 1"/>
          <p:cNvSpPr>
            <a:spLocks noGrp="1"/>
          </p:cNvSpPr>
          <p:nvPr>
            <p:ph type="body" idx="1"/>
          </p:nvPr>
        </p:nvSpPr>
        <p:spPr>
          <a:xfrm>
            <a:off x="457200" y="1419622"/>
            <a:ext cx="8229600" cy="30134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r-FR" sz="2100" dirty="0"/>
              <a:t>Souches </a:t>
            </a:r>
            <a:r>
              <a:rPr lang="fr-FR" sz="2100" dirty="0" err="1"/>
              <a:t>multirésistantes</a:t>
            </a:r>
            <a:endParaRPr lang="fr-FR" sz="2100" dirty="0"/>
          </a:p>
          <a:p>
            <a:pPr lvl="1">
              <a:lnSpc>
                <a:spcPct val="90000"/>
              </a:lnSpc>
            </a:pPr>
            <a:r>
              <a:rPr lang="fr-FR" sz="1700" dirty="0"/>
              <a:t>41% R à 2 familles et 4% à 3 familles</a:t>
            </a:r>
          </a:p>
          <a:p>
            <a:pPr>
              <a:lnSpc>
                <a:spcPct val="90000"/>
              </a:lnSpc>
            </a:pPr>
            <a:r>
              <a:rPr lang="fr-FR" sz="2100" dirty="0"/>
              <a:t>Fréquence importantes de candidémies par rapport au portage asymptomatique</a:t>
            </a:r>
          </a:p>
          <a:p>
            <a:pPr>
              <a:lnSpc>
                <a:spcPct val="90000"/>
              </a:lnSpc>
            </a:pPr>
            <a:r>
              <a:rPr lang="fr-FR" sz="2100" dirty="0"/>
              <a:t>Epidémies simultanées / plusieurs continents depuis 2015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Analyse génotypique en faveur émergence simultanée (pas de diffusion clonale)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Pression de sélection sur AF en chirurgie et réanimation ?</a:t>
            </a:r>
          </a:p>
          <a:p>
            <a:pPr>
              <a:lnSpc>
                <a:spcPct val="90000"/>
              </a:lnSpc>
            </a:pPr>
            <a:r>
              <a:rPr lang="fr-FR" sz="2100" dirty="0"/>
              <a:t>Contrôle difficile / persistance environnementale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Isolement porteurs +/- contacts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Dépistage contacts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Bionettoyage renforcé</a:t>
            </a:r>
          </a:p>
          <a:p>
            <a:pPr>
              <a:lnSpc>
                <a:spcPct val="90000"/>
              </a:lnSpc>
            </a:pPr>
            <a:endParaRPr lang="fr-FR" sz="2100" dirty="0"/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4932362" y="3499152"/>
            <a:ext cx="4104134" cy="1631216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dirty="0"/>
              <a:t>Lyman </a:t>
            </a:r>
            <a:r>
              <a:rPr lang="fr-FR" altLang="fr-FR" i="1" dirty="0"/>
              <a:t>et al</a:t>
            </a:r>
            <a:r>
              <a:rPr lang="fr-FR" altLang="fr-FR" dirty="0"/>
              <a:t>., MMWR 2021</a:t>
            </a:r>
          </a:p>
          <a:p>
            <a:r>
              <a:rPr lang="fr-FR" altLang="fr-FR" dirty="0"/>
              <a:t>Lockhart </a:t>
            </a:r>
            <a:r>
              <a:rPr lang="fr-FR" altLang="fr-FR" i="1" dirty="0"/>
              <a:t>et al</a:t>
            </a:r>
            <a:r>
              <a:rPr lang="fr-FR" altLang="fr-FR" dirty="0"/>
              <a:t>., CID 2017</a:t>
            </a:r>
          </a:p>
          <a:p>
            <a:r>
              <a:rPr lang="fr-FR" dirty="0"/>
              <a:t>Ruiz-</a:t>
            </a:r>
            <a:r>
              <a:rPr lang="fr-FR" dirty="0" err="1"/>
              <a:t>Gaitan</a:t>
            </a:r>
            <a:r>
              <a:rPr lang="fr-FR" dirty="0"/>
              <a:t> </a:t>
            </a:r>
            <a:r>
              <a:rPr lang="fr-FR" i="1" dirty="0"/>
              <a:t>et al</a:t>
            </a:r>
            <a:r>
              <a:rPr lang="fr-FR" dirty="0"/>
              <a:t>., </a:t>
            </a:r>
            <a:r>
              <a:rPr lang="fr-FR" altLang="fr-FR" dirty="0"/>
              <a:t>Mycoses 2018</a:t>
            </a:r>
          </a:p>
          <a:p>
            <a:r>
              <a:rPr lang="fr-FR" dirty="0"/>
              <a:t>HCSP France 2019</a:t>
            </a:r>
          </a:p>
          <a:p>
            <a:r>
              <a:rPr lang="fr-FR" altLang="fr-FR" dirty="0"/>
              <a:t>CNRMA 2023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7534"/>
            <a:ext cx="2476978" cy="1177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69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549"/>
    </mc:Choice>
    <mc:Fallback xmlns="">
      <p:transition spd="slow" advTm="3954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2" y="141480"/>
            <a:ext cx="8984404" cy="4806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7174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/>
              <a:t>Levures commensales</a:t>
            </a:r>
          </a:p>
          <a:p>
            <a:pPr lvl="1"/>
            <a:r>
              <a:rPr lang="fr-FR" sz="2000" dirty="0"/>
              <a:t>Pathogènes chez l’immunodéprimé</a:t>
            </a:r>
          </a:p>
          <a:p>
            <a:r>
              <a:rPr lang="fr-FR" sz="2400" dirty="0"/>
              <a:t>88 épisodes en 13 ans/24 centres (Amérique du sud)</a:t>
            </a:r>
          </a:p>
          <a:p>
            <a:pPr lvl="1"/>
            <a:r>
              <a:rPr lang="fr-FR" sz="2000" dirty="0"/>
              <a:t>100% associées aux soins</a:t>
            </a:r>
          </a:p>
          <a:p>
            <a:pPr lvl="1"/>
            <a:r>
              <a:rPr lang="fr-FR" sz="2000" dirty="0"/>
              <a:t>48% hémopathies malignes et 34% post opératoires</a:t>
            </a:r>
          </a:p>
          <a:p>
            <a:pPr lvl="1"/>
            <a:r>
              <a:rPr lang="fr-FR" sz="2000" dirty="0"/>
              <a:t>83% avec cathéter veineux central</a:t>
            </a:r>
          </a:p>
          <a:p>
            <a:r>
              <a:rPr lang="fr-FR" sz="2400" dirty="0"/>
              <a:t>Sites: 48% poumon, 11% peau, 49% HC isolées</a:t>
            </a:r>
          </a:p>
          <a:p>
            <a:r>
              <a:rPr lang="fr-FR" sz="2400" dirty="0"/>
              <a:t>Mortalité à J30 = 51%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/>
              <a:t>Trichosporon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4259401"/>
            <a:ext cx="4402424" cy="707886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altLang="fr-FR" dirty="0"/>
              <a:t>Chen </a:t>
            </a:r>
            <a:r>
              <a:rPr lang="da-DK" altLang="fr-FR" i="1" dirty="0"/>
              <a:t>et al</a:t>
            </a:r>
            <a:r>
              <a:rPr lang="da-DK" altLang="fr-FR" dirty="0"/>
              <a:t>., Lancet ID 2021</a:t>
            </a:r>
            <a:endParaRPr lang="fr-FR" altLang="fr-FR" dirty="0"/>
          </a:p>
          <a:p>
            <a:r>
              <a:rPr lang="fr-FR" dirty="0" err="1"/>
              <a:t>Nobrega</a:t>
            </a:r>
            <a:r>
              <a:rPr lang="fr-FR" dirty="0"/>
              <a:t> de Almeida </a:t>
            </a:r>
            <a:r>
              <a:rPr lang="fr-FR" i="1" dirty="0"/>
              <a:t>et al.</a:t>
            </a:r>
            <a:r>
              <a:rPr lang="fr-FR" dirty="0"/>
              <a:t>, JAC 2021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98" y="3814690"/>
            <a:ext cx="4286341" cy="91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539836"/>
            <a:ext cx="1599730" cy="119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791" y="151061"/>
            <a:ext cx="2840845" cy="147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072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/>
              <a:t>Etude rétrospective multicentrique</a:t>
            </a:r>
          </a:p>
          <a:p>
            <a:r>
              <a:rPr lang="fr-FR" dirty="0"/>
              <a:t>90 cas de 2010 à 2020 (base SEIFEM/</a:t>
            </a:r>
            <a:r>
              <a:rPr lang="fr-FR" dirty="0" err="1"/>
              <a:t>Fungiscope</a:t>
            </a:r>
            <a:r>
              <a:rPr lang="fr-FR" dirty="0"/>
              <a:t>®)</a:t>
            </a:r>
          </a:p>
          <a:p>
            <a:pPr lvl="1"/>
            <a:r>
              <a:rPr lang="fr-FR" dirty="0"/>
              <a:t>LA 74%</a:t>
            </a:r>
          </a:p>
          <a:p>
            <a:pPr lvl="1"/>
            <a:r>
              <a:rPr lang="fr-FR" dirty="0"/>
              <a:t>Neutropénie 84%</a:t>
            </a:r>
          </a:p>
          <a:p>
            <a:r>
              <a:rPr lang="fr-FR" dirty="0"/>
              <a:t>Principalement fongémies (83%)</a:t>
            </a:r>
          </a:p>
          <a:p>
            <a:pPr lvl="1"/>
            <a:r>
              <a:rPr lang="fr-FR" i="1" dirty="0"/>
              <a:t>M. </a:t>
            </a:r>
            <a:r>
              <a:rPr lang="fr-FR" i="1" dirty="0" err="1"/>
              <a:t>capitatu</a:t>
            </a:r>
            <a:r>
              <a:rPr lang="fr-FR" dirty="0" err="1"/>
              <a:t>s</a:t>
            </a:r>
            <a:r>
              <a:rPr lang="fr-FR" dirty="0"/>
              <a:t> 66% / </a:t>
            </a:r>
            <a:r>
              <a:rPr lang="fr-FR" i="1" dirty="0"/>
              <a:t>M. </a:t>
            </a:r>
            <a:r>
              <a:rPr lang="fr-FR" i="1" dirty="0" err="1"/>
              <a:t>clavatus</a:t>
            </a:r>
            <a:r>
              <a:rPr lang="fr-FR" dirty="0"/>
              <a:t> 34%</a:t>
            </a:r>
          </a:p>
          <a:p>
            <a:pPr lvl="1"/>
            <a:r>
              <a:rPr lang="fr-FR" dirty="0"/>
              <a:t>40% sous AF au diagnostic (</a:t>
            </a:r>
            <a:r>
              <a:rPr lang="fr-FR" dirty="0" err="1"/>
              <a:t>posaconazole</a:t>
            </a:r>
            <a:r>
              <a:rPr lang="fr-FR" dirty="0"/>
              <a:t>, 36%, </a:t>
            </a:r>
            <a:r>
              <a:rPr lang="fr-FR" dirty="0" err="1"/>
              <a:t>candine</a:t>
            </a:r>
            <a:r>
              <a:rPr lang="fr-FR" dirty="0"/>
              <a:t> 34%)</a:t>
            </a:r>
          </a:p>
          <a:p>
            <a:r>
              <a:rPr lang="fr-FR" dirty="0"/>
              <a:t>TT </a:t>
            </a:r>
            <a:r>
              <a:rPr lang="fr-FR" baseline="30000" dirty="0"/>
              <a:t>‡</a:t>
            </a:r>
            <a:r>
              <a:rPr lang="fr-FR" dirty="0"/>
              <a:t> : </a:t>
            </a:r>
            <a:r>
              <a:rPr lang="fr-FR" dirty="0" err="1"/>
              <a:t>AmB</a:t>
            </a:r>
            <a:r>
              <a:rPr lang="fr-FR" dirty="0"/>
              <a:t>-L (41%), </a:t>
            </a:r>
            <a:r>
              <a:rPr lang="fr-FR" dirty="0" err="1"/>
              <a:t>candine</a:t>
            </a:r>
            <a:r>
              <a:rPr lang="fr-FR" dirty="0"/>
              <a:t> (28%), azolé (22%), </a:t>
            </a:r>
            <a:r>
              <a:rPr lang="fr-FR" dirty="0" err="1"/>
              <a:t>ampho</a:t>
            </a:r>
            <a:r>
              <a:rPr lang="fr-FR" dirty="0"/>
              <a:t> B/azolé (9%)</a:t>
            </a:r>
          </a:p>
          <a:p>
            <a:pPr lvl="1"/>
            <a:r>
              <a:rPr lang="fr-FR" dirty="0"/>
              <a:t>Ablation KT 59%</a:t>
            </a:r>
          </a:p>
          <a:p>
            <a:r>
              <a:rPr lang="fr-FR" dirty="0"/>
              <a:t>Mortalité J30 = 43%</a:t>
            </a:r>
          </a:p>
          <a:p>
            <a:r>
              <a:rPr lang="fr-FR" dirty="0"/>
              <a:t>Meilleure réponse si azolé (</a:t>
            </a:r>
            <a:r>
              <a:rPr lang="fr-FR" dirty="0" err="1"/>
              <a:t>monoT</a:t>
            </a:r>
            <a:r>
              <a:rPr lang="fr-FR" dirty="0"/>
              <a:t> ou association) </a:t>
            </a:r>
            <a:r>
              <a:rPr lang="fr-FR" baseline="30000" dirty="0"/>
              <a:t>‡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DC associé à choc (HR2,7), CTCD&gt;14j (OR2,2) et pas de sortie PNN (OR4)</a:t>
            </a:r>
          </a:p>
          <a:p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i="1" dirty="0" err="1"/>
              <a:t>Magnusiomyces</a:t>
            </a:r>
            <a:r>
              <a:rPr lang="fr-FR" sz="3200" dirty="0"/>
              <a:t> (ex </a:t>
            </a:r>
            <a:r>
              <a:rPr lang="fr-FR" sz="3200" i="1" dirty="0" err="1"/>
              <a:t>Saprochaete</a:t>
            </a:r>
            <a:r>
              <a:rPr lang="fr-FR" sz="3200" i="1" dirty="0"/>
              <a:t>/Geotrichum</a:t>
            </a:r>
            <a:r>
              <a:rPr lang="fr-FR" sz="3200" dirty="0"/>
              <a:t>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32040" y="4515966"/>
            <a:ext cx="3988592" cy="40011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dirty="0"/>
              <a:t>Del Principe </a:t>
            </a:r>
            <a:r>
              <a:rPr lang="fr-FR" altLang="fr-FR" i="1" dirty="0"/>
              <a:t>et al</a:t>
            </a:r>
            <a:r>
              <a:rPr lang="fr-FR" altLang="fr-FR" dirty="0"/>
              <a:t>., Mycoses 2023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127ED63-44D4-8BE0-371B-BA18922314B2}"/>
              </a:ext>
            </a:extLst>
          </p:cNvPr>
          <p:cNvSpPr txBox="1"/>
          <p:nvPr/>
        </p:nvSpPr>
        <p:spPr>
          <a:xfrm>
            <a:off x="491739" y="4505325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aseline="30000" dirty="0"/>
              <a:t>‡</a:t>
            </a:r>
            <a:r>
              <a:rPr lang="fr-FR" dirty="0"/>
              <a:t> Utilisations hors AMM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7A1959B-1080-F2D2-BDD2-F6BE2113B2A3}"/>
              </a:ext>
            </a:extLst>
          </p:cNvPr>
          <p:cNvSpPr txBox="1"/>
          <p:nvPr/>
        </p:nvSpPr>
        <p:spPr>
          <a:xfrm>
            <a:off x="8593298" y="99454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‡</a:t>
            </a:r>
          </a:p>
        </p:txBody>
      </p:sp>
    </p:spTree>
    <p:extLst>
      <p:ext uri="{BB962C8B-B14F-4D97-AF65-F5344CB8AC3E}">
        <p14:creationId xmlns:p14="http://schemas.microsoft.com/office/powerpoint/2010/main" val="3311742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39 cas 9/2011 à 10/2012</a:t>
            </a:r>
          </a:p>
          <a:p>
            <a:pPr lvl="1"/>
            <a:r>
              <a:rPr lang="fr-FR" dirty="0"/>
              <a:t>30 </a:t>
            </a:r>
            <a:r>
              <a:rPr lang="fr-FR" i="1" dirty="0"/>
              <a:t>S. </a:t>
            </a:r>
            <a:r>
              <a:rPr lang="fr-FR" i="1" dirty="0" err="1"/>
              <a:t>clavata</a:t>
            </a:r>
            <a:endParaRPr lang="fr-FR" i="1" dirty="0"/>
          </a:p>
          <a:p>
            <a:pPr lvl="1"/>
            <a:r>
              <a:rPr lang="fr-FR" dirty="0"/>
              <a:t>9 </a:t>
            </a:r>
            <a:r>
              <a:rPr lang="fr-FR" i="1" dirty="0"/>
              <a:t>M. </a:t>
            </a:r>
            <a:r>
              <a:rPr lang="fr-FR" i="1" dirty="0" err="1"/>
              <a:t>capitatus</a:t>
            </a:r>
            <a:endParaRPr lang="fr-FR" i="1" dirty="0"/>
          </a:p>
          <a:p>
            <a:r>
              <a:rPr lang="fr-FR" dirty="0"/>
              <a:t>18 cas en 2 mois dans 10 centres</a:t>
            </a:r>
          </a:p>
          <a:p>
            <a:pPr lvl="1"/>
            <a:r>
              <a:rPr lang="fr-FR" dirty="0"/>
              <a:t>1 clade = 16 cas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err="1"/>
              <a:t>Saprochaete</a:t>
            </a:r>
            <a:r>
              <a:rPr lang="fr-FR" i="1" dirty="0"/>
              <a:t> </a:t>
            </a:r>
            <a:r>
              <a:rPr lang="fr-FR" i="1" dirty="0" err="1"/>
              <a:t>clavata</a:t>
            </a:r>
            <a:r>
              <a:rPr lang="fr-FR" dirty="0"/>
              <a:t>, France 2012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76" y="3546127"/>
            <a:ext cx="682942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81451"/>
            <a:ext cx="24574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456527" y="4659982"/>
            <a:ext cx="2743251" cy="40011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dirty="0"/>
              <a:t>Vaux </a:t>
            </a:r>
            <a:r>
              <a:rPr lang="fr-FR" altLang="fr-FR" i="1" dirty="0"/>
              <a:t>et al.</a:t>
            </a:r>
            <a:r>
              <a:rPr lang="fr-FR" altLang="fr-FR" dirty="0"/>
              <a:t>, </a:t>
            </a:r>
            <a:r>
              <a:rPr lang="fr-FR" altLang="fr-FR" dirty="0" err="1"/>
              <a:t>mBio</a:t>
            </a:r>
            <a:r>
              <a:rPr lang="fr-FR" altLang="fr-FR" dirty="0"/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108632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2113" lvl="1" indent="0">
              <a:buNone/>
            </a:pPr>
            <a:endParaRPr lang="fr-FR" dirty="0"/>
          </a:p>
          <a:p>
            <a:pPr lvl="1"/>
            <a:r>
              <a:rPr lang="fr-FR" dirty="0"/>
              <a:t>70% LAM</a:t>
            </a:r>
          </a:p>
          <a:p>
            <a:pPr lvl="1"/>
            <a:r>
              <a:rPr lang="fr-FR" dirty="0"/>
              <a:t>87% hémocultures +</a:t>
            </a:r>
          </a:p>
          <a:p>
            <a:pPr lvl="1"/>
            <a:r>
              <a:rPr lang="fr-FR" dirty="0"/>
              <a:t>80% DC à J60</a:t>
            </a:r>
          </a:p>
          <a:p>
            <a:r>
              <a:rPr lang="fr-FR" dirty="0"/>
              <a:t>Investigation</a:t>
            </a:r>
          </a:p>
          <a:p>
            <a:pPr lvl="1"/>
            <a:r>
              <a:rPr lang="fr-FR" dirty="0"/>
              <a:t>Origine suspectée: CPA ?</a:t>
            </a:r>
          </a:p>
          <a:p>
            <a:pPr lvl="1"/>
            <a:r>
              <a:rPr lang="fr-FR" dirty="0"/>
              <a:t>Contamination alimentaire et translocation sur fragilisation par </a:t>
            </a:r>
            <a:r>
              <a:rPr lang="fr-FR" dirty="0" err="1"/>
              <a:t>Ara-C</a:t>
            </a:r>
            <a:r>
              <a:rPr lang="fr-FR" dirty="0"/>
              <a:t> ?</a:t>
            </a:r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err="1"/>
              <a:t>Saprochaete</a:t>
            </a:r>
            <a:r>
              <a:rPr lang="fr-FR" i="1" dirty="0"/>
              <a:t> </a:t>
            </a:r>
            <a:r>
              <a:rPr lang="fr-FR" i="1" dirty="0" err="1"/>
              <a:t>clavata</a:t>
            </a:r>
            <a:r>
              <a:rPr lang="fr-FR" dirty="0"/>
              <a:t> en hémato, France 2012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222623"/>
            <a:ext cx="19907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624" y="1419622"/>
            <a:ext cx="24384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56527" y="4659982"/>
            <a:ext cx="2743251" cy="40011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dirty="0"/>
              <a:t>Vaux </a:t>
            </a:r>
            <a:r>
              <a:rPr lang="fr-FR" altLang="fr-FR" i="1" dirty="0"/>
              <a:t>et al</a:t>
            </a:r>
            <a:r>
              <a:rPr lang="fr-FR" altLang="fr-FR" dirty="0"/>
              <a:t>., </a:t>
            </a:r>
            <a:r>
              <a:rPr lang="fr-FR" altLang="fr-FR" dirty="0" err="1"/>
              <a:t>mBio</a:t>
            </a:r>
            <a:r>
              <a:rPr lang="fr-FR" altLang="fr-FR" dirty="0"/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175911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ja-JP" sz="2800" b="0" dirty="0" err="1"/>
              <a:t>Gilead</a:t>
            </a:r>
            <a:r>
              <a:rPr lang="fr-FR" altLang="ja-JP" sz="2800" b="0" dirty="0"/>
              <a:t> : invitation SFGMTC 2023</a:t>
            </a:r>
          </a:p>
          <a:p>
            <a:pPr marL="109537" indent="0">
              <a:buNone/>
            </a:pPr>
            <a:endParaRPr lang="fr-FR" altLang="ja-JP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Liens d’</a:t>
            </a:r>
            <a:r>
              <a:rPr lang="fr-FR" altLang="ja-JP" dirty="0"/>
              <a:t>intérêt 2021-2023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772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Spectre</a:t>
            </a:r>
            <a:r>
              <a:rPr lang="en-US" dirty="0"/>
              <a:t> </a:t>
            </a:r>
            <a:r>
              <a:rPr lang="en-US" dirty="0" err="1"/>
              <a:t>antifongique</a:t>
            </a:r>
            <a:r>
              <a:rPr lang="en-US" dirty="0"/>
              <a:t> </a:t>
            </a:r>
            <a:r>
              <a:rPr lang="en-US" dirty="0" err="1"/>
              <a:t>théorique</a:t>
            </a:r>
            <a:r>
              <a:rPr lang="en-US" dirty="0"/>
              <a:t> (in vitro)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089054"/>
              </p:ext>
            </p:extLst>
          </p:nvPr>
        </p:nvGraphicFramePr>
        <p:xfrm>
          <a:off x="899592" y="1059582"/>
          <a:ext cx="7556373" cy="2623786"/>
        </p:xfrm>
        <a:graphic>
          <a:graphicData uri="http://schemas.openxmlformats.org/drawingml/2006/table">
            <a:tbl>
              <a:tblPr/>
              <a:tblGrid>
                <a:gridCol w="24261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70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43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78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60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01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08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466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466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3466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38526">
                <a:tc>
                  <a:txBody>
                    <a:bodyPr/>
                    <a:lstStyle/>
                    <a:p>
                      <a:pPr algn="l" fontAlgn="b"/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AmB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Fluco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Vori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Posaco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Isavuco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Candines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5FC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Gpx</a:t>
                      </a:r>
                      <a:r>
                        <a:rPr lang="fr-FR" sz="1400" baseline="30000" dirty="0"/>
                        <a:t>‡</a:t>
                      </a:r>
                      <a:r>
                        <a:rPr lang="fr-FR" sz="1400" dirty="0"/>
                        <a:t> 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Ibrex</a:t>
                      </a:r>
                      <a:r>
                        <a:rPr lang="fr-FR" sz="1400" baseline="30000" dirty="0"/>
                        <a:t>‡</a:t>
                      </a:r>
                      <a:r>
                        <a:rPr lang="fr-FR" sz="1400" dirty="0"/>
                        <a:t> 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52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albicans</a:t>
                      </a:r>
                    </a:p>
                  </a:txBody>
                  <a:tcPr marL="9200" marR="9200" marT="690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852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glabrata</a:t>
                      </a:r>
                    </a:p>
                  </a:txBody>
                  <a:tcPr marL="9200" marR="9200" marT="690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852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krusei</a:t>
                      </a:r>
                    </a:p>
                  </a:txBody>
                  <a:tcPr marL="9200" marR="9200" marT="690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852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parapsilosis</a:t>
                      </a:r>
                    </a:p>
                  </a:txBody>
                  <a:tcPr marL="9200" marR="9200" marT="690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8526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</a:t>
                      </a:r>
                      <a:r>
                        <a:rPr lang="fr-FR" sz="13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tropicalis</a:t>
                      </a:r>
                      <a:endParaRPr lang="fr-FR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8526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</a:t>
                      </a:r>
                      <a:r>
                        <a:rPr lang="fr-FR" sz="13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lusitaniae</a:t>
                      </a:r>
                      <a:endParaRPr lang="fr-FR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0" marR="9200" marT="69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995571"/>
                  </a:ext>
                </a:extLst>
              </a:tr>
              <a:tr h="238526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</a:t>
                      </a:r>
                      <a:r>
                        <a:rPr lang="fr-FR" sz="13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auris</a:t>
                      </a:r>
                      <a:endParaRPr lang="fr-FR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+/</a:t>
                      </a:r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8526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Cryptococcus</a:t>
                      </a:r>
                      <a:r>
                        <a:rPr lang="fr-FR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8526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Trichosporon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8526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Geotrichum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</a:p>
                  </a:txBody>
                  <a:tcPr marL="9200" marR="9200" marT="690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15616" y="4011910"/>
            <a:ext cx="3362126" cy="101566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dirty="0"/>
              <a:t>Notices AMM </a:t>
            </a:r>
          </a:p>
          <a:p>
            <a:r>
              <a:rPr lang="fr-FR" altLang="fr-FR" dirty="0" err="1"/>
              <a:t>Arendrup</a:t>
            </a:r>
            <a:r>
              <a:rPr lang="fr-FR" altLang="fr-FR" dirty="0"/>
              <a:t> </a:t>
            </a:r>
            <a:r>
              <a:rPr lang="fr-FR" altLang="fr-FR" i="1" dirty="0"/>
              <a:t>et al</a:t>
            </a:r>
            <a:r>
              <a:rPr lang="fr-FR" altLang="fr-FR" dirty="0"/>
              <a:t>., AAC 2020</a:t>
            </a:r>
          </a:p>
          <a:p>
            <a:r>
              <a:rPr lang="fr-FR" altLang="fr-FR" dirty="0" err="1"/>
              <a:t>Pfaller</a:t>
            </a:r>
            <a:r>
              <a:rPr lang="fr-FR" altLang="fr-FR" dirty="0"/>
              <a:t> </a:t>
            </a:r>
            <a:r>
              <a:rPr lang="fr-FR" altLang="fr-FR" i="1" dirty="0"/>
              <a:t>et al</a:t>
            </a:r>
            <a:r>
              <a:rPr lang="fr-FR" altLang="fr-FR" dirty="0"/>
              <a:t>., AAC 2022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2C943F13-2413-92B0-3D45-B8D0414FF770}"/>
              </a:ext>
            </a:extLst>
          </p:cNvPr>
          <p:cNvSpPr txBox="1"/>
          <p:nvPr/>
        </p:nvSpPr>
        <p:spPr>
          <a:xfrm>
            <a:off x="5580112" y="4299942"/>
            <a:ext cx="32239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aseline="30000" dirty="0"/>
              <a:t>‡ </a:t>
            </a:r>
            <a:r>
              <a:rPr lang="fr-FR" sz="1600" dirty="0"/>
              <a:t>Molécules en développement / pas d’AMM en EU/FR à ce jour</a:t>
            </a:r>
          </a:p>
        </p:txBody>
      </p:sp>
    </p:spTree>
    <p:extLst>
      <p:ext uri="{BB962C8B-B14F-4D97-AF65-F5344CB8AC3E}">
        <p14:creationId xmlns:p14="http://schemas.microsoft.com/office/powerpoint/2010/main" val="2726937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800" i="1" dirty="0"/>
              <a:t>Geotrichum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fr-FR" sz="1900" dirty="0"/>
              <a:t>Formulations </a:t>
            </a:r>
            <a:r>
              <a:rPr lang="fr-FR" sz="1900" dirty="0" err="1"/>
              <a:t>Ampho</a:t>
            </a:r>
            <a:r>
              <a:rPr lang="fr-FR" sz="1900" dirty="0"/>
              <a:t> </a:t>
            </a:r>
            <a:r>
              <a:rPr lang="fr-FR" sz="1900" dirty="0"/>
              <a:t>B (+/-5FC) ou </a:t>
            </a:r>
            <a:r>
              <a:rPr lang="fr-FR" sz="1900" dirty="0"/>
              <a:t>voriconazole</a:t>
            </a:r>
          </a:p>
          <a:p>
            <a:r>
              <a:rPr lang="fr-FR" sz="2800" i="1" dirty="0" err="1"/>
              <a:t>Magnusiomyces</a:t>
            </a:r>
            <a:r>
              <a:rPr lang="fr-FR" sz="2800" dirty="0"/>
              <a:t>/</a:t>
            </a:r>
            <a:r>
              <a:rPr lang="fr-FR" sz="2800" i="1" dirty="0" err="1"/>
              <a:t>Saprochaete</a:t>
            </a:r>
            <a:endParaRPr lang="fr-FR" sz="2800" i="1" dirty="0"/>
          </a:p>
          <a:p>
            <a:pPr lvl="1"/>
            <a:r>
              <a:rPr lang="fr-FR" sz="1900" dirty="0"/>
              <a:t>Formulations </a:t>
            </a:r>
            <a:r>
              <a:rPr lang="fr-FR" sz="1900" dirty="0" err="1"/>
              <a:t>Ampho</a:t>
            </a:r>
            <a:r>
              <a:rPr lang="fr-FR" sz="1900" dirty="0"/>
              <a:t> B </a:t>
            </a:r>
            <a:r>
              <a:rPr lang="fr-FR" sz="1900" dirty="0" smtClean="0"/>
              <a:t>(+/-5FC) </a:t>
            </a:r>
            <a:r>
              <a:rPr lang="fr-FR" sz="1900" dirty="0"/>
              <a:t>ou </a:t>
            </a:r>
            <a:r>
              <a:rPr lang="fr-FR" sz="1900" dirty="0" smtClean="0"/>
              <a:t>+ voriconazole</a:t>
            </a:r>
            <a:endParaRPr lang="fr-FR" sz="1900" dirty="0"/>
          </a:p>
          <a:p>
            <a:r>
              <a:rPr lang="fr-FR" i="1" dirty="0"/>
              <a:t>Trichosporon</a:t>
            </a:r>
          </a:p>
          <a:p>
            <a:pPr lvl="1"/>
            <a:r>
              <a:rPr lang="fr-FR" sz="1900" dirty="0" smtClean="0"/>
              <a:t>Voriconazole (posa possible si émerge sous </a:t>
            </a:r>
            <a:r>
              <a:rPr lang="fr-FR" sz="1900" dirty="0" err="1" smtClean="0"/>
              <a:t>vori</a:t>
            </a:r>
            <a:r>
              <a:rPr lang="fr-FR" sz="1900" dirty="0" smtClean="0"/>
              <a:t>)</a:t>
            </a:r>
          </a:p>
          <a:p>
            <a:pPr lvl="1"/>
            <a:r>
              <a:rPr lang="fr-FR" sz="1900" dirty="0" smtClean="0"/>
              <a:t>Plutôt en association avec </a:t>
            </a:r>
            <a:r>
              <a:rPr lang="fr-FR" sz="1900" dirty="0" err="1" smtClean="0"/>
              <a:t>ampho</a:t>
            </a:r>
            <a:r>
              <a:rPr lang="fr-FR" sz="1900" dirty="0" smtClean="0"/>
              <a:t> b liposomale en sauvetage</a:t>
            </a:r>
            <a:endParaRPr lang="fr-FR" sz="1900" dirty="0"/>
          </a:p>
          <a:p>
            <a:r>
              <a:rPr lang="fr-FR" dirty="0" smtClean="0"/>
              <a:t>A </a:t>
            </a:r>
            <a:r>
              <a:rPr lang="fr-FR" dirty="0"/>
              <a:t>posologies « standard », pour des durées longues </a:t>
            </a:r>
            <a:r>
              <a:rPr lang="fr-FR" dirty="0" smtClean="0"/>
              <a:t>si atteinte d’organe (non </a:t>
            </a:r>
            <a:r>
              <a:rPr lang="fr-FR" dirty="0"/>
              <a:t>précisées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Proposition de prise en charge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456527" y="4659982"/>
            <a:ext cx="3302507" cy="40011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altLang="fr-FR" dirty="0"/>
              <a:t>Chen </a:t>
            </a:r>
            <a:r>
              <a:rPr lang="da-DK" altLang="fr-FR" i="1" dirty="0"/>
              <a:t>et al</a:t>
            </a:r>
            <a:r>
              <a:rPr lang="da-DK" altLang="fr-FR" dirty="0"/>
              <a:t>., Lancet ID 2021</a:t>
            </a:r>
            <a:endParaRPr lang="fr-FR" alt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4659982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aseline="30000" dirty="0"/>
              <a:t>‡</a:t>
            </a:r>
            <a:r>
              <a:rPr lang="fr-FR" dirty="0"/>
              <a:t> Recommandations hors AMM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C6AE308-E6F9-D4E3-8118-C58455DC8A93}"/>
              </a:ext>
            </a:extLst>
          </p:cNvPr>
          <p:cNvSpPr txBox="1"/>
          <p:nvPr/>
        </p:nvSpPr>
        <p:spPr>
          <a:xfrm>
            <a:off x="8445550" y="27573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‡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EE7E05C1-80D4-C425-F6BD-F29C7473E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19" y="1112808"/>
            <a:ext cx="3380263" cy="121253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47761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Selon terrain/écologie locale:</a:t>
            </a:r>
          </a:p>
          <a:p>
            <a:pPr lvl="1"/>
            <a:r>
              <a:rPr lang="fr-FR" dirty="0"/>
              <a:t>Evaluer risque </a:t>
            </a:r>
            <a:r>
              <a:rPr lang="fr-FR" i="1" dirty="0"/>
              <a:t>Geotrichum</a:t>
            </a:r>
            <a:r>
              <a:rPr lang="fr-FR" dirty="0"/>
              <a:t>/</a:t>
            </a:r>
            <a:r>
              <a:rPr lang="fr-FR" i="1" dirty="0"/>
              <a:t>Trichosporon</a:t>
            </a:r>
            <a:r>
              <a:rPr lang="fr-FR" dirty="0"/>
              <a:t>/cryptocoque</a:t>
            </a:r>
            <a:endParaRPr lang="fr-FR" i="1" dirty="0"/>
          </a:p>
          <a:p>
            <a:r>
              <a:rPr lang="fr-FR" dirty="0"/>
              <a:t>Antifongique à adapter selon:</a:t>
            </a:r>
          </a:p>
          <a:p>
            <a:pPr lvl="1"/>
            <a:r>
              <a:rPr lang="fr-FR" dirty="0"/>
              <a:t>Gravité clinique: choc</a:t>
            </a:r>
          </a:p>
          <a:p>
            <a:pPr lvl="1"/>
            <a:r>
              <a:rPr lang="fr-FR" dirty="0"/>
              <a:t>Terrain: neutropénie prolongée (élargissement spectre), prophylaxie éventuelle</a:t>
            </a:r>
          </a:p>
          <a:p>
            <a:pPr lvl="1"/>
            <a:r>
              <a:rPr lang="fr-FR" dirty="0"/>
              <a:t>Risque de </a:t>
            </a:r>
            <a:r>
              <a:rPr lang="fr-FR" i="1" dirty="0"/>
              <a:t>Candida</a:t>
            </a:r>
            <a:r>
              <a:rPr lang="fr-FR" dirty="0"/>
              <a:t> R au fluconazole: pré exposition aux azolés</a:t>
            </a:r>
          </a:p>
          <a:p>
            <a:pPr lvl="1"/>
            <a:r>
              <a:rPr lang="fr-FR" dirty="0"/>
              <a:t>Porte d’entrée: </a:t>
            </a:r>
          </a:p>
          <a:p>
            <a:pPr lvl="2"/>
            <a:r>
              <a:rPr lang="fr-FR" dirty="0"/>
              <a:t>Par ex, seuls fluconazole et </a:t>
            </a:r>
            <a:r>
              <a:rPr lang="fr-FR" dirty="0" err="1"/>
              <a:t>ampho</a:t>
            </a:r>
            <a:r>
              <a:rPr lang="fr-FR" dirty="0"/>
              <a:t> B </a:t>
            </a:r>
            <a:r>
              <a:rPr lang="fr-FR" dirty="0" err="1"/>
              <a:t>désoxycholate</a:t>
            </a:r>
            <a:r>
              <a:rPr lang="fr-FR" dirty="0"/>
              <a:t> diffusent dans les urines</a:t>
            </a:r>
          </a:p>
          <a:p>
            <a:pPr lvl="1"/>
            <a:r>
              <a:rPr lang="fr-FR" dirty="0"/>
              <a:t>Diffusion au site de l’infection</a:t>
            </a:r>
          </a:p>
          <a:p>
            <a:pPr lvl="2"/>
            <a:r>
              <a:rPr lang="fr-FR" dirty="0"/>
              <a:t>Par ex., voriconazole et </a:t>
            </a:r>
            <a:r>
              <a:rPr lang="fr-FR" dirty="0" err="1"/>
              <a:t>ampho</a:t>
            </a:r>
            <a:r>
              <a:rPr lang="fr-FR" dirty="0"/>
              <a:t> B liposomale diffusent correctement au niveau cérébral</a:t>
            </a:r>
          </a:p>
          <a:p>
            <a:pPr lvl="1"/>
            <a:r>
              <a:rPr lang="fr-FR" dirty="0"/>
              <a:t>Profil PK/PD, habitus patient, interactions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Comment choisir le traitement de première</a:t>
            </a:r>
            <a:br>
              <a:rPr lang="fr-FR" sz="3200" dirty="0"/>
            </a:br>
            <a:r>
              <a:rPr lang="fr-FR" sz="3200" dirty="0"/>
              <a:t>ligne pour une hémoculture à levure ?</a:t>
            </a:r>
          </a:p>
        </p:txBody>
      </p:sp>
    </p:spTree>
    <p:extLst>
      <p:ext uri="{BB962C8B-B14F-4D97-AF65-F5344CB8AC3E}">
        <p14:creationId xmlns:p14="http://schemas.microsoft.com/office/powerpoint/2010/main" val="1255796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Les noms des champignons changent, la gravité reste</a:t>
            </a:r>
          </a:p>
          <a:p>
            <a:r>
              <a:rPr lang="fr-FR" dirty="0"/>
              <a:t>Urgence thérapeutique</a:t>
            </a:r>
          </a:p>
          <a:p>
            <a:pPr lvl="1"/>
            <a:r>
              <a:rPr lang="fr-FR" dirty="0"/>
              <a:t>1 hémoculture à levure, même unique, est toujours pathogène</a:t>
            </a:r>
          </a:p>
          <a:p>
            <a:pPr lvl="1"/>
            <a:r>
              <a:rPr lang="fr-FR" dirty="0"/>
              <a:t>Débuter par une </a:t>
            </a:r>
            <a:r>
              <a:rPr lang="fr-FR" dirty="0" err="1"/>
              <a:t>candine</a:t>
            </a:r>
            <a:r>
              <a:rPr lang="fr-FR" dirty="0"/>
              <a:t> si </a:t>
            </a:r>
            <a:r>
              <a:rPr lang="fr-FR" dirty="0" err="1"/>
              <a:t>FdR</a:t>
            </a:r>
            <a:r>
              <a:rPr lang="fr-FR" dirty="0"/>
              <a:t> « non </a:t>
            </a:r>
            <a:r>
              <a:rPr lang="fr-FR" i="1" dirty="0"/>
              <a:t>albicans</a:t>
            </a:r>
            <a:r>
              <a:rPr lang="fr-FR" dirty="0"/>
              <a:t> »</a:t>
            </a:r>
          </a:p>
          <a:p>
            <a:pPr lvl="1"/>
            <a:r>
              <a:rPr lang="fr-FR" dirty="0"/>
              <a:t>Enlever/drainer la source de l’infection</a:t>
            </a:r>
          </a:p>
          <a:p>
            <a:pPr lvl="2"/>
            <a:r>
              <a:rPr lang="fr-FR" dirty="0"/>
              <a:t>Procédures pose et entretien des cathéters</a:t>
            </a:r>
          </a:p>
          <a:p>
            <a:r>
              <a:rPr lang="fr-FR" dirty="0"/>
              <a:t>L’exposition aux antifongiques augmente le risque de résistance</a:t>
            </a:r>
          </a:p>
          <a:p>
            <a:pPr lvl="1"/>
            <a:r>
              <a:rPr lang="fr-FR" dirty="0"/>
              <a:t>Ne pas traiter les colonisations</a:t>
            </a:r>
          </a:p>
          <a:p>
            <a:r>
              <a:rPr lang="fr-FR" i="1" dirty="0"/>
              <a:t>Candida </a:t>
            </a:r>
            <a:r>
              <a:rPr lang="fr-FR" i="1" dirty="0" err="1"/>
              <a:t>auris</a:t>
            </a:r>
            <a:r>
              <a:rPr lang="fr-FR" dirty="0"/>
              <a:t> est une menace du niveau des BHR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essentiels levures (émergentes, ou pas)</a:t>
            </a:r>
          </a:p>
        </p:txBody>
      </p:sp>
    </p:spTree>
    <p:extLst>
      <p:ext uri="{BB962C8B-B14F-4D97-AF65-F5344CB8AC3E}">
        <p14:creationId xmlns:p14="http://schemas.microsoft.com/office/powerpoint/2010/main" val="2434424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ans titre-1 cop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6023"/>
            <a:ext cx="5965072" cy="447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35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419622"/>
            <a:ext cx="8229600" cy="3067701"/>
          </a:xfrm>
        </p:spPr>
        <p:txBody>
          <a:bodyPr/>
          <a:lstStyle/>
          <a:p>
            <a:r>
              <a:rPr lang="fr-FR" dirty="0">
                <a:cs typeface="Calibri" panose="020F0502020204030204" pitchFamily="34" charset="0"/>
              </a:rPr>
              <a:t>Présentations cliniques </a:t>
            </a:r>
          </a:p>
          <a:p>
            <a:pPr lvl="1"/>
            <a:r>
              <a:rPr lang="fr-FR" dirty="0">
                <a:cs typeface="Calibri" panose="020F0502020204030204" pitchFamily="34" charset="0"/>
              </a:rPr>
              <a:t>Candidémie isolée</a:t>
            </a:r>
          </a:p>
          <a:p>
            <a:pPr lvl="1"/>
            <a:r>
              <a:rPr lang="fr-FR" dirty="0">
                <a:cs typeface="Calibri" panose="020F0502020204030204" pitchFamily="34" charset="0"/>
              </a:rPr>
              <a:t>Candidémie + infection profonde</a:t>
            </a:r>
          </a:p>
          <a:p>
            <a:pPr lvl="1"/>
            <a:r>
              <a:rPr lang="fr-FR" dirty="0">
                <a:cs typeface="Calibri" panose="020F0502020204030204" pitchFamily="34" charset="0"/>
              </a:rPr>
              <a:t>Infection profonde isolée</a:t>
            </a:r>
          </a:p>
          <a:p>
            <a:pPr lvl="1"/>
            <a:r>
              <a:rPr lang="fr-FR" dirty="0">
                <a:cs typeface="Calibri" panose="020F0502020204030204" pitchFamily="34" charset="0"/>
              </a:rPr>
              <a:t>Candidose </a:t>
            </a:r>
            <a:r>
              <a:rPr lang="fr-FR" dirty="0" err="1">
                <a:cs typeface="Calibri" panose="020F0502020204030204" pitchFamily="34" charset="0"/>
              </a:rPr>
              <a:t>hépato-splénique</a:t>
            </a:r>
            <a:r>
              <a:rPr lang="fr-FR" dirty="0">
                <a:cs typeface="Calibri" panose="020F0502020204030204" pitchFamily="34" charset="0"/>
              </a:rPr>
              <a:t>/chronique disséminée</a:t>
            </a:r>
          </a:p>
          <a:p>
            <a:r>
              <a:rPr lang="fr-FR" dirty="0">
                <a:cs typeface="Calibri" panose="020F0502020204030204" pitchFamily="34" charset="0"/>
              </a:rPr>
              <a:t>Portes d’entrée principales</a:t>
            </a:r>
          </a:p>
          <a:p>
            <a:pPr lvl="1"/>
            <a:r>
              <a:rPr lang="fr-FR" dirty="0">
                <a:cs typeface="Calibri" panose="020F0502020204030204" pitchFamily="34" charset="0"/>
              </a:rPr>
              <a:t>Cathéter central</a:t>
            </a:r>
          </a:p>
          <a:p>
            <a:pPr lvl="1"/>
            <a:r>
              <a:rPr lang="fr-FR" dirty="0">
                <a:cs typeface="Calibri" panose="020F0502020204030204" pitchFamily="34" charset="0"/>
              </a:rPr>
              <a:t>Tube digestif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peu de contexte</a:t>
            </a:r>
          </a:p>
        </p:txBody>
      </p:sp>
    </p:spTree>
    <p:extLst>
      <p:ext uri="{BB962C8B-B14F-4D97-AF65-F5344CB8AC3E}">
        <p14:creationId xmlns:p14="http://schemas.microsoft.com/office/powerpoint/2010/main" val="201061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Europe (EBMT)</a:t>
            </a:r>
          </a:p>
          <a:p>
            <a:pPr lvl="1"/>
            <a:r>
              <a:rPr lang="fr-FR" dirty="0"/>
              <a:t>1,2% à J100</a:t>
            </a:r>
          </a:p>
          <a:p>
            <a:r>
              <a:rPr lang="fr-FR" dirty="0"/>
              <a:t>Turin</a:t>
            </a:r>
          </a:p>
          <a:p>
            <a:pPr lvl="1"/>
            <a:r>
              <a:rPr lang="fr-FR" dirty="0"/>
              <a:t>6 fongémies de 2004 à 2020 (~1% des patients)</a:t>
            </a:r>
          </a:p>
          <a:p>
            <a:r>
              <a:rPr lang="fr-FR" dirty="0"/>
              <a:t>Japon</a:t>
            </a:r>
          </a:p>
          <a:p>
            <a:pPr lvl="1"/>
            <a:r>
              <a:rPr lang="fr-FR" dirty="0"/>
              <a:t>469 fongémies 2009-2019 (1,8% à 1 an)</a:t>
            </a:r>
          </a:p>
          <a:p>
            <a:r>
              <a:rPr lang="fr-FR" dirty="0"/>
              <a:t>Lille:</a:t>
            </a:r>
          </a:p>
          <a:p>
            <a:pPr lvl="1"/>
            <a:r>
              <a:rPr lang="fr-FR" dirty="0"/>
              <a:t>19 fongémies de 2011 à 2021 (~1% des patients)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Fréquence des candidémies en allo HSCT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83968" y="1203598"/>
            <a:ext cx="4258602" cy="1200329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800" dirty="0" err="1"/>
              <a:t>Cesaro</a:t>
            </a:r>
            <a:r>
              <a:rPr lang="fr-FR" altLang="fr-FR" sz="1800" dirty="0"/>
              <a:t> </a:t>
            </a:r>
            <a:r>
              <a:rPr lang="fr-FR" altLang="fr-FR" sz="1800" i="1" dirty="0"/>
              <a:t>et al.</a:t>
            </a:r>
            <a:r>
              <a:rPr lang="fr-FR" altLang="fr-FR" sz="1800" dirty="0"/>
              <a:t>, CID 2018</a:t>
            </a:r>
          </a:p>
          <a:p>
            <a:r>
              <a:rPr lang="fr-FR" altLang="fr-FR" sz="1800" dirty="0"/>
              <a:t>Busca </a:t>
            </a:r>
            <a:r>
              <a:rPr lang="fr-FR" altLang="fr-FR" sz="1800" i="1" dirty="0"/>
              <a:t>et al</a:t>
            </a:r>
            <a:r>
              <a:rPr lang="fr-FR" altLang="fr-FR" sz="1800" dirty="0"/>
              <a:t>., Front </a:t>
            </a:r>
            <a:r>
              <a:rPr lang="fr-FR" altLang="fr-FR" sz="1800" dirty="0" err="1"/>
              <a:t>Cell</a:t>
            </a:r>
            <a:r>
              <a:rPr lang="fr-FR" altLang="fr-FR" sz="1800" dirty="0"/>
              <a:t> </a:t>
            </a:r>
            <a:r>
              <a:rPr lang="fr-FR" altLang="fr-FR" sz="1800" dirty="0" err="1"/>
              <a:t>Inf</a:t>
            </a:r>
            <a:r>
              <a:rPr lang="fr-FR" altLang="fr-FR" sz="1800" dirty="0"/>
              <a:t> </a:t>
            </a:r>
            <a:r>
              <a:rPr lang="fr-FR" altLang="fr-FR" sz="1800" dirty="0" err="1"/>
              <a:t>Microb</a:t>
            </a:r>
            <a:r>
              <a:rPr lang="fr-FR" altLang="fr-FR" sz="1800" dirty="0"/>
              <a:t> 2022</a:t>
            </a:r>
          </a:p>
          <a:p>
            <a:r>
              <a:rPr lang="fr-FR" altLang="fr-FR" sz="1800" dirty="0"/>
              <a:t>Kimura </a:t>
            </a:r>
            <a:r>
              <a:rPr lang="fr-FR" altLang="fr-FR" sz="1800" i="1" dirty="0"/>
              <a:t>et al</a:t>
            </a:r>
            <a:r>
              <a:rPr lang="fr-FR" altLang="fr-FR" sz="1800" dirty="0"/>
              <a:t>., Transplant </a:t>
            </a:r>
            <a:r>
              <a:rPr lang="fr-FR" altLang="fr-FR" sz="1800" dirty="0" err="1"/>
              <a:t>Cell</a:t>
            </a:r>
            <a:r>
              <a:rPr lang="fr-FR" altLang="fr-FR" sz="1800" dirty="0"/>
              <a:t> </a:t>
            </a:r>
            <a:r>
              <a:rPr lang="fr-FR" altLang="fr-FR" sz="1800" dirty="0" err="1"/>
              <a:t>Ther</a:t>
            </a:r>
            <a:r>
              <a:rPr lang="fr-FR" altLang="fr-FR" sz="1800" dirty="0"/>
              <a:t> 2022</a:t>
            </a:r>
          </a:p>
          <a:p>
            <a:r>
              <a:rPr lang="fr-FR" altLang="fr-FR" sz="1800" dirty="0" err="1"/>
              <a:t>Taar</a:t>
            </a:r>
            <a:r>
              <a:rPr lang="fr-FR" altLang="fr-FR" sz="1800" dirty="0"/>
              <a:t> N, Thèse Lille 2022</a:t>
            </a:r>
          </a:p>
        </p:txBody>
      </p:sp>
    </p:spTree>
    <p:extLst>
      <p:ext uri="{BB962C8B-B14F-4D97-AF65-F5344CB8AC3E}">
        <p14:creationId xmlns:p14="http://schemas.microsoft.com/office/powerpoint/2010/main" val="143617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3336 candidémies de 2002 à 2014</a:t>
            </a:r>
          </a:p>
          <a:p>
            <a:pPr lvl="1"/>
            <a:r>
              <a:rPr lang="fr-FR" i="1" dirty="0"/>
              <a:t>C. albicans, C. glabrata, C. parapsilosis, C. tropicalis, C. krusei </a:t>
            </a:r>
          </a:p>
          <a:p>
            <a:r>
              <a:rPr lang="fr-FR" dirty="0"/>
              <a:t>338 fongémies à levures rares</a:t>
            </a:r>
          </a:p>
          <a:p>
            <a:pPr lvl="1"/>
            <a:r>
              <a:rPr lang="fr-FR" dirty="0"/>
              <a:t>35 espèces différentes</a:t>
            </a:r>
          </a:p>
          <a:p>
            <a:pPr lvl="1"/>
            <a:r>
              <a:rPr lang="fr-FR" dirty="0" err="1"/>
              <a:t>FdR</a:t>
            </a:r>
            <a:r>
              <a:rPr lang="fr-FR" dirty="0"/>
              <a:t> indépendants:</a:t>
            </a:r>
          </a:p>
          <a:p>
            <a:pPr lvl="2"/>
            <a:r>
              <a:rPr lang="fr-FR" i="1" dirty="0"/>
              <a:t>Candida </a:t>
            </a:r>
            <a:r>
              <a:rPr lang="fr-FR" i="1" dirty="0" err="1"/>
              <a:t>kefyr</a:t>
            </a:r>
            <a:r>
              <a:rPr lang="fr-FR" i="1" dirty="0"/>
              <a:t> </a:t>
            </a:r>
            <a:r>
              <a:rPr lang="fr-FR" dirty="0"/>
              <a:t>[OR=4.01 (2.42–6.64)] et </a:t>
            </a:r>
            <a:r>
              <a:rPr lang="fr-FR" i="1" dirty="0"/>
              <a:t>Trichosporon spp</a:t>
            </a:r>
            <a:r>
              <a:rPr lang="fr-FR" dirty="0"/>
              <a:t>. [OR=5.38 (1.72–16.81)] associés à hémopathies malignes </a:t>
            </a:r>
          </a:p>
          <a:p>
            <a:pPr lvl="2"/>
            <a:r>
              <a:rPr lang="fr-FR" i="1" dirty="0"/>
              <a:t>Geotrichum </a:t>
            </a:r>
            <a:r>
              <a:rPr lang="fr-FR" dirty="0"/>
              <a:t> [OR=61.29 (19.23–195.36)] associé à leucémie aigüe</a:t>
            </a:r>
          </a:p>
          <a:p>
            <a:pPr lvl="2"/>
            <a:r>
              <a:rPr lang="fr-FR" i="1" dirty="0"/>
              <a:t>Trichosporon spp.</a:t>
            </a:r>
            <a:r>
              <a:rPr lang="fr-FR" dirty="0"/>
              <a:t> [OR=15.67 (3.62–67.80) ou </a:t>
            </a:r>
            <a:r>
              <a:rPr lang="fr-FR" i="1" dirty="0"/>
              <a:t>Geotrichum </a:t>
            </a:r>
            <a:r>
              <a:rPr lang="fr-FR" dirty="0"/>
              <a:t>associés à exposition préalable à la caspofungine [OR=13.17 (3.33–52.03)]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Proportion des levures rares en France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958340" y="2139702"/>
            <a:ext cx="3118161" cy="707886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/>
              <a:t>Rapport CNRMA 2022</a:t>
            </a:r>
          </a:p>
          <a:p>
            <a:r>
              <a:rPr lang="fr-FR" dirty="0"/>
              <a:t>Bretagne </a:t>
            </a:r>
            <a:r>
              <a:rPr lang="fr-FR" i="1" dirty="0"/>
              <a:t>et al</a:t>
            </a:r>
            <a:r>
              <a:rPr lang="fr-FR" dirty="0"/>
              <a:t>., JAC 2017</a:t>
            </a:r>
          </a:p>
        </p:txBody>
      </p:sp>
    </p:spTree>
    <p:extLst>
      <p:ext uri="{BB962C8B-B14F-4D97-AF65-F5344CB8AC3E}">
        <p14:creationId xmlns:p14="http://schemas.microsoft.com/office/powerpoint/2010/main" val="360905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dirty="0"/>
              <a:t>310 ascomycètes</a:t>
            </a:r>
          </a:p>
          <a:p>
            <a:pPr lvl="1"/>
            <a:r>
              <a:rPr lang="fr-FR" i="1" dirty="0"/>
              <a:t>Candida/Geotrichum</a:t>
            </a:r>
          </a:p>
          <a:p>
            <a:r>
              <a:rPr lang="fr-FR" b="0" dirty="0"/>
              <a:t>28 basidiomycètes</a:t>
            </a:r>
          </a:p>
          <a:p>
            <a:pPr lvl="1"/>
            <a:r>
              <a:rPr lang="fr-FR" i="1" dirty="0"/>
              <a:t>Trichosporon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338 levures rares CNRMA 2003-2014</a:t>
            </a:r>
          </a:p>
        </p:txBody>
      </p:sp>
      <p:sp>
        <p:nvSpPr>
          <p:cNvPr id="4" name="Rectangle 3"/>
          <p:cNvSpPr/>
          <p:nvPr/>
        </p:nvSpPr>
        <p:spPr>
          <a:xfrm>
            <a:off x="4211960" y="4524611"/>
            <a:ext cx="4357283" cy="40011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/>
              <a:t>Adapté de Bretagne </a:t>
            </a:r>
            <a:r>
              <a:rPr lang="fr-FR" i="1" dirty="0"/>
              <a:t>et al</a:t>
            </a:r>
            <a:r>
              <a:rPr lang="fr-FR" dirty="0"/>
              <a:t>., JAC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35646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19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Celles qui ont changé de nom</a:t>
            </a:r>
          </a:p>
          <a:p>
            <a:r>
              <a:rPr lang="fr-FR" dirty="0"/>
              <a:t>Celles qui ont acquis des résistances</a:t>
            </a:r>
          </a:p>
          <a:p>
            <a:r>
              <a:rPr lang="fr-FR" dirty="0"/>
              <a:t>Celles qui sont nouvelles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Quelles levures émergentes ?</a:t>
            </a:r>
          </a:p>
        </p:txBody>
      </p:sp>
    </p:spTree>
    <p:extLst>
      <p:ext uri="{BB962C8B-B14F-4D97-AF65-F5344CB8AC3E}">
        <p14:creationId xmlns:p14="http://schemas.microsoft.com/office/powerpoint/2010/main" val="78520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err="1"/>
              <a:t>Nakaseomyces</a:t>
            </a:r>
            <a:endParaRPr lang="fr-FR" i="1" dirty="0"/>
          </a:p>
          <a:p>
            <a:endParaRPr lang="fr-FR" dirty="0"/>
          </a:p>
          <a:p>
            <a:r>
              <a:rPr lang="fr-FR" i="1" dirty="0" err="1"/>
              <a:t>Kluyveromyces</a:t>
            </a:r>
            <a:endParaRPr lang="fr-FR" i="1" dirty="0"/>
          </a:p>
          <a:p>
            <a:endParaRPr lang="fr-FR" dirty="0"/>
          </a:p>
          <a:p>
            <a:r>
              <a:rPr lang="fr-FR" i="1" dirty="0" err="1"/>
              <a:t>Pichia</a:t>
            </a:r>
            <a:r>
              <a:rPr lang="fr-FR" dirty="0"/>
              <a:t> </a:t>
            </a:r>
            <a:r>
              <a:rPr lang="fr-FR" i="1" dirty="0" err="1"/>
              <a:t>kudriavzevii</a:t>
            </a:r>
            <a:endParaRPr lang="fr-FR" i="1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Révision taxonomique des levures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283968" y="1059582"/>
            <a:ext cx="4747246" cy="4320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004048" y="1923678"/>
            <a:ext cx="3456384" cy="13849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Apprendre à s’inquiéter devant des noms bizarres</a:t>
            </a:r>
          </a:p>
        </p:txBody>
      </p:sp>
      <p:sp>
        <p:nvSpPr>
          <p:cNvPr id="8" name="Accolade fermante 7"/>
          <p:cNvSpPr/>
          <p:nvPr/>
        </p:nvSpPr>
        <p:spPr>
          <a:xfrm>
            <a:off x="3923928" y="1419622"/>
            <a:ext cx="792088" cy="23762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542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37624"/>
            <a:ext cx="4474840" cy="3067701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/>
              <a:t>Source d’erreur potentielle</a:t>
            </a:r>
          </a:p>
          <a:p>
            <a:r>
              <a:rPr lang="fr-FR" sz="2000" dirty="0"/>
              <a:t>Risque de non traitement sur méconnaissance gravité</a:t>
            </a:r>
          </a:p>
          <a:p>
            <a:r>
              <a:rPr lang="fr-FR" sz="2000" dirty="0"/>
              <a:t>Besoin accru de communication mycologues / cliniciens</a:t>
            </a:r>
          </a:p>
          <a:p>
            <a:pPr lvl="1"/>
            <a:r>
              <a:rPr lang="fr-FR" sz="1600" dirty="0"/>
              <a:t>Garder longtemps le double affichage  ancien/nouveau nom</a:t>
            </a:r>
          </a:p>
          <a:p>
            <a:r>
              <a:rPr lang="fr-FR" sz="2000" dirty="0"/>
              <a:t>Exemple:</a:t>
            </a:r>
            <a:r>
              <a:rPr lang="fr-FR" sz="2000" i="1" dirty="0"/>
              <a:t> </a:t>
            </a:r>
          </a:p>
          <a:p>
            <a:pPr lvl="1"/>
            <a:r>
              <a:rPr lang="fr-FR" sz="1600" i="1" dirty="0"/>
              <a:t>Streptococcus </a:t>
            </a:r>
            <a:r>
              <a:rPr lang="fr-FR" sz="1600" i="1" dirty="0" err="1"/>
              <a:t>gallolyticus</a:t>
            </a:r>
            <a:endParaRPr lang="fr-FR" sz="1600" i="1" dirty="0"/>
          </a:p>
          <a:p>
            <a:pPr lvl="1"/>
            <a:r>
              <a:rPr lang="fr-FR" sz="1600" dirty="0"/>
              <a:t>Double affichage avec </a:t>
            </a:r>
            <a:r>
              <a:rPr lang="fr-FR" sz="1600" i="1" dirty="0"/>
              <a:t>S. </a:t>
            </a:r>
            <a:r>
              <a:rPr lang="fr-FR" sz="1600" i="1" dirty="0" err="1"/>
              <a:t>bovis</a:t>
            </a:r>
            <a:r>
              <a:rPr lang="fr-FR" sz="1600" dirty="0"/>
              <a:t> biotype 1</a:t>
            </a:r>
          </a:p>
          <a:p>
            <a:pPr lvl="2"/>
            <a:r>
              <a:rPr lang="fr-FR" sz="1400" dirty="0"/>
              <a:t>Arrêté en 2019,</a:t>
            </a:r>
          </a:p>
          <a:p>
            <a:pPr lvl="2"/>
            <a:r>
              <a:rPr lang="fr-FR" sz="1400" dirty="0"/>
              <a:t>Pas sur que tous les cliniciens pensent au </a:t>
            </a:r>
            <a:br>
              <a:rPr lang="fr-FR" sz="1400" dirty="0"/>
            </a:br>
            <a:r>
              <a:rPr lang="fr-FR" sz="1400" dirty="0"/>
              <a:t>néo colique</a:t>
            </a:r>
          </a:p>
          <a:p>
            <a:pPr lvl="3"/>
            <a:endParaRPr lang="fr-FR" sz="1200" dirty="0"/>
          </a:p>
          <a:p>
            <a:pPr lvl="2"/>
            <a:endParaRPr lang="fr-FR" sz="1400" dirty="0"/>
          </a:p>
          <a:p>
            <a:pPr lvl="1"/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Révision taxonomique des levures 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001" y="1059582"/>
            <a:ext cx="4358213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754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14000</TotalTime>
  <Words>1167</Words>
  <Application>Microsoft Office PowerPoint</Application>
  <PresentationFormat>Affichage à l'écran (16:9)</PresentationFormat>
  <Paragraphs>302</Paragraphs>
  <Slides>24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Concourse</vt:lpstr>
      <vt:lpstr>Présentation PowerPoint</vt:lpstr>
      <vt:lpstr>Liens d’intérêt 2021-2023</vt:lpstr>
      <vt:lpstr>Un peu de contexte</vt:lpstr>
      <vt:lpstr>Fréquence des candidémies en allo HSCT</vt:lpstr>
      <vt:lpstr>Proportion des levures rares en France</vt:lpstr>
      <vt:lpstr>338 levures rares CNRMA 2003-2014</vt:lpstr>
      <vt:lpstr>Quelles levures émergentes ?</vt:lpstr>
      <vt:lpstr>Révision taxonomique des levures </vt:lpstr>
      <vt:lpstr>Révision taxonomique des levures </vt:lpstr>
      <vt:lpstr>Résistances chez Candida</vt:lpstr>
      <vt:lpstr>Résistances chez Candida</vt:lpstr>
      <vt:lpstr>C. parapsilosis fluco-R</vt:lpstr>
      <vt:lpstr>Candida auris</vt:lpstr>
      <vt:lpstr>Candida auris</vt:lpstr>
      <vt:lpstr>Présentation PowerPoint</vt:lpstr>
      <vt:lpstr>Trichosporon</vt:lpstr>
      <vt:lpstr>Magnusiomyces (ex Saprochaete/Geotrichum)</vt:lpstr>
      <vt:lpstr>Saprochaete clavata, France 2012</vt:lpstr>
      <vt:lpstr>Saprochaete clavata en hémato, France 2012</vt:lpstr>
      <vt:lpstr>Spectre antifongique théorique (in vitro)</vt:lpstr>
      <vt:lpstr>Proposition de prise en charge</vt:lpstr>
      <vt:lpstr>Comment choisir le traitement de première ligne pour une hémoculture à levure ?</vt:lpstr>
      <vt:lpstr>Points essentiels levures (émergentes, ou pas)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ABT-SOT</dc:title>
  <dc:creator>Serge Alfandari</dc:creator>
  <cp:lastModifiedBy>serge alfandari</cp:lastModifiedBy>
  <cp:revision>1031</cp:revision>
  <dcterms:created xsi:type="dcterms:W3CDTF">2010-11-21T17:00:31Z</dcterms:created>
  <dcterms:modified xsi:type="dcterms:W3CDTF">2023-11-12T18:38:32Z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8c1083-8924-401d-97ae-40f5eed0fcd8_Enabled">
    <vt:lpwstr>true</vt:lpwstr>
  </property>
  <property fmtid="{D5CDD505-2E9C-101B-9397-08002B2CF9AE}" pid="3" name="MSIP_Label_418c1083-8924-401d-97ae-40f5eed0fcd8_SetDate">
    <vt:lpwstr>2023-11-10T16:58:24Z</vt:lpwstr>
  </property>
  <property fmtid="{D5CDD505-2E9C-101B-9397-08002B2CF9AE}" pid="4" name="MSIP_Label_418c1083-8924-401d-97ae-40f5eed0fcd8_Method">
    <vt:lpwstr>Standard</vt:lpwstr>
  </property>
  <property fmtid="{D5CDD505-2E9C-101B-9397-08002B2CF9AE}" pid="5" name="MSIP_Label_418c1083-8924-401d-97ae-40f5eed0fcd8_Name">
    <vt:lpwstr>418c1083-8924-401d-97ae-40f5eed0fcd8</vt:lpwstr>
  </property>
  <property fmtid="{D5CDD505-2E9C-101B-9397-08002B2CF9AE}" pid="6" name="MSIP_Label_418c1083-8924-401d-97ae-40f5eed0fcd8_SiteId">
    <vt:lpwstr>a5a8bcaa-3292-41e6-b735-5e8b21f4dbfd</vt:lpwstr>
  </property>
  <property fmtid="{D5CDD505-2E9C-101B-9397-08002B2CF9AE}" pid="7" name="MSIP_Label_418c1083-8924-401d-97ae-40f5eed0fcd8_ActionId">
    <vt:lpwstr>f2c5679d-0d35-4bce-a91c-264100885633</vt:lpwstr>
  </property>
  <property fmtid="{D5CDD505-2E9C-101B-9397-08002B2CF9AE}" pid="8" name="MSIP_Label_418c1083-8924-401d-97ae-40f5eed0fcd8_ContentBits">
    <vt:lpwstr>0</vt:lpwstr>
  </property>
</Properties>
</file>