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484" r:id="rId2"/>
    <p:sldId id="499" r:id="rId3"/>
    <p:sldId id="506" r:id="rId4"/>
    <p:sldId id="492" r:id="rId5"/>
    <p:sldId id="505" r:id="rId6"/>
    <p:sldId id="494" r:id="rId7"/>
    <p:sldId id="496" r:id="rId8"/>
    <p:sldId id="508" r:id="rId9"/>
    <p:sldId id="489" r:id="rId10"/>
    <p:sldId id="501" r:id="rId11"/>
    <p:sldId id="472" r:id="rId12"/>
    <p:sldId id="507" r:id="rId13"/>
    <p:sldId id="500" r:id="rId14"/>
    <p:sldId id="497" r:id="rId15"/>
    <p:sldId id="502" r:id="rId16"/>
    <p:sldId id="503" r:id="rId17"/>
    <p:sldId id="504" r:id="rId18"/>
    <p:sldId id="475" r:id="rId19"/>
    <p:sldId id="477" r:id="rId20"/>
    <p:sldId id="490" r:id="rId21"/>
    <p:sldId id="474" r:id="rId22"/>
    <p:sldId id="509" r:id="rId23"/>
    <p:sldId id="510" r:id="rId24"/>
    <p:sldId id="49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00"/>
    <a:srgbClr val="0033CC"/>
    <a:srgbClr val="99FF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00" autoAdjust="0"/>
    <p:restoredTop sz="94660" autoAdjust="0"/>
  </p:normalViewPr>
  <p:slideViewPr>
    <p:cSldViewPr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1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74C997-629B-461D-B039-3FC3F5A71633}" type="datetimeFigureOut">
              <a:rPr lang="fr-FR"/>
              <a:pPr>
                <a:defRPr/>
              </a:pPr>
              <a:t>27/04/2023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5F4F73-B667-433D-9A00-E8A6FF1DC3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071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7C053C-7FCF-4C3A-B3EE-2C3343A6AE6A}" type="datetimeFigureOut">
              <a:rPr lang="fr-FR"/>
              <a:pPr>
                <a:defRPr/>
              </a:pPr>
              <a:t>27/04/2023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079361-1FDF-4393-9C52-D876E966D6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444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</p:spPr>
        <p:txBody>
          <a:bodyPr lIns="91431" tIns="45716" rIns="91431" bIns="45716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3B84DD-3D8B-42EB-8B0A-6F7F5B13DF25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1"/>
            <a:ext cx="5027613" cy="4113213"/>
          </a:xfrm>
          <a:noFill/>
        </p:spPr>
        <p:txBody>
          <a:bodyPr wrap="square" lIns="92045" rIns="92045" numCol="1" anchor="t" anchorCtr="0" compatLnSpc="1">
            <a:prstTxWarp prst="textNoShape">
              <a:avLst/>
            </a:prstTxWarp>
          </a:bodyPr>
          <a:lstStyle/>
          <a:p>
            <a:pPr defTabSz="787323"/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75DE0-A072-4A11-A19B-6A8EA892294A}" type="datetimeFigureOut">
              <a:rPr lang="en-US"/>
              <a:pPr>
                <a:defRPr/>
              </a:pPr>
              <a:t>4/27/2023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853D3-187A-4F46-A639-5DC7C97D884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A97D-725E-4342-B2CA-CA248854906D}" type="datetimeFigureOut">
              <a:rPr lang="en-US"/>
              <a:pPr>
                <a:defRPr/>
              </a:pPr>
              <a:t>4/27/2023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60440-A81C-4B55-9B22-A106E60F613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54D76-2D74-43EF-8DD7-7F2830DD0873}" type="datetimeFigureOut">
              <a:rPr lang="en-US"/>
              <a:pPr>
                <a:defRPr/>
              </a:pPr>
              <a:t>4/27/2023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7DEF7-FB38-4037-AEE7-D039BD8C0FF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E8836-DD41-4F28-8E62-CF3382FBB6B3}" type="datetimeFigureOut">
              <a:rPr lang="en-US"/>
              <a:pPr>
                <a:defRPr/>
              </a:pPr>
              <a:t>4/27/2023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1B673-AE1D-4553-80B3-18E4143A416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31358-FA55-4860-BA1E-289C5A46CC0E}" type="datetimeFigureOut">
              <a:rPr lang="en-US"/>
              <a:pPr>
                <a:defRPr/>
              </a:pPr>
              <a:t>4/27/2023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BF773-899A-4FDA-B4DE-48A0ADFEDB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B8B47-EE64-465D-A0B5-2F0B7AC041C5}" type="datetimeFigureOut">
              <a:rPr lang="en-US"/>
              <a:pPr>
                <a:defRPr/>
              </a:pPr>
              <a:t>4/27/2023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78FC3-F4ED-46EA-AAB7-8FC27418FD5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rgbClr val="0033CC"/>
          </a:solidFill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AutoShape 15" descr="data:image/jpeg;base64,/9j/4AAQSkZJRgABAQAAAQABAAD/2wCEAAkGBhQSEBQUEhQVFRQUFxQYFBQUFRcXFBQUFRUXFBQUFxQXHCYfFxkkGhYUHy8gIycpLCwsFR4xNTAqNSYrLCkBCQoKDgwOFw8PGi8kHyQsKikpKSw0Kiw1LCosLSkpLi0sKiosLywqKSksLCwsLCwpMC8qLCk1KSwsLiksLC0vMP/AABEIAOEA4QMBIgACEQEDEQH/xAAbAAEAAgMBAQAAAAAAAAAAAAAAAQIDBAUGB//EAEEQAAIBAgIFCQUHAgUFAQAAAAABAgMRITEEBhJRcQUTIjJBYXKxwTSBkaHRFCRCUpKy8BbxVGLC0uEzU4KTohX/xAAaAQEAAwEBAQAAAAAAAAAAAAAAAQIGBAMF/8QALBEAAgEDAgMHBAMAAAAAAAAAAAECAxESITFBUbEiMmFxgdHwEzORwQQj8f/aAAwDAQACEQMRAD8A+4gAAAAAAAA+W6wtLTazautt+SNKvoc0lJxtGdtnFY3WBt6y+2VvH6I6i0aNSlSUpW2VF4NZpdtzVqp9OnB+C6GXlDOc14vqcB8n1FJQcWpSyTtj/MTFWouEnGSs1mj1dXR4SqxqbWMU7K6tjf6nnuWHevP3eSLUqzqO3gVqUlBX8TTsCSTpOcrYFkgAVSLWFiWALCwJAO7q11Z8Y+TOycbVt9GffKPkzsba3o+P/I+4z6lD7aLbRy9Yq9qS8X+lnS21vX98jj6y/wDSXif7WRQX9iJq9xn0Ol1VwRYpS6q4LyLnw3ufcQABBIAAAAAAAAAAAAAAB8t1m9sreL/SjHydyPKqr4Rjvavfgi+sz++VvF6I6FajN6PTjSWajezs7Wu8eLNUpuNKCWl0tfQzDgpVJt8G+pq6Tq00rwltNdjVm+ByNk7nJOiVqdRbSey77XSTWWDtfec7laNq87b7/FJl6U3k4t343POpBY5JW8DUAJOk8BcAAAAAAEgA3OT9IksIwjJpqSv+FrC97pLPtNyGnVVtWoxwbvg+tbpduOG452hqLb25OMbZJPpu91F2Tsr43t2G59si505Skr028IxlaSwcVC+XZHHdfE5KkE5d2/5OmnNqPe6Ey5UnaN6cbSts52ezgu3sua3KOmyknGUFFptyte97dvxMNSadKEe1bd//ACtbyY0+opTm1k8v0pF4UoqSduZWVSTVr8j61S6q4LyLlKXVXBeRcyT3NUgACCQAAAAAAAAAAAAAAD5XrL7XW8foiaHKtayUcVFJYQvguA1k9rreP0R046Q6NGnswcrpN2vuTbdlniaq6VKCtfRdDMWbqT1tq+pzVy5Wyur7tn0NTTXJ1Ht4Sdr/AA+h6OuqdN85sNzklgotv/jied0ys5VJSktlt5bsC1GSk7xjYrVTirN3MFgAdRzAEkACwBIAAAAFgSiAEiWsHwYIlk+DBJ9fpdVcF5FitLqrgvIsYt7mwQABBIAAAAAAAAAAAAAAB8s1l9rreN+SM1HWFxilsLBJZvGytuMGsvtlbx+iNjROQk4qVSdk0nZbnjjJ5Gr/AK/pQz5LoZh5/UnhzfUt/UkvyL4v6HN02s51JSas3bDdgegoczCE5U0nsJ3axe+20zz2l6TzlSUrW2nl7rZihjk8Y2K1csVlK5hAuDrOYkEEgAAAAAAAkgsiCQyssnwZZESyfBgH1+l1VwXkWK0uquC8ixi3ubBAAEEgAAAAAAAAAAAAAAHyzWRffK/j9EZND5elFKM4qSSthg7L5Mx6y+2VvH6Ixf8A5clR5x5YYduy/wARrYqDpQU+S6GWk5KpNx5s7dDSaNSMoxajt5rCL3cLnn9M0fYqSinezzfA61bVxOPQk77pWs/esji1ItNp5rB33orQUbvF+grZWWSKgWJOs5iCQAAAAAAAAWIRJBJJWeT4MkrPJ8AD7BS6q4LyLFaXVXBeRYxb3NggACCQAAAAAAAAAAAAAAD5XrL7XX8b8kb/AC4pOlBwvsdtt1ls37szR1k9sreP0Rbk/lt047MltRWVs13d6NUoydOnKOtktPQzDklOcXxb6mzounTrVqbUbKCalZuzj3mjyy1z87d1+Nlc3q+seFoQs98rWXuWZxZSu23m8Wy1KDyyatpaxSpJY2TvxAAOo5wAAAACACSAASLkEgkkrPJ8GWuVk8HwYB9fpdVcF5FylLqrgvIuYt7mwQABBIAAAAAAAAAAAAAAB8t1k9rreP0R4jTaGk6XKXNz5qgm4xd2nPZdnLo4tXTse21j9sreP0R5DReX6dFuhWbhKm2lJpuMo3bjK6ywNPLF06am7K3lwWlzNdpVJuCu7/tmjT1d0ui9qlWUms4tytLutLB/I9LyfpXO04ztZtYx/LJO0l7mmc6vrbo8VdT23ujF3fxSRu8lRlzSc1sym5Tcfy7cnK3GzRegqcZ403dW14lKznKN6is/wbgBKOw5QAQASCCQASAQALA3KfKFnTez1E0+lnddmGBWTa2Vy8UnuzUsVmsHwZuaNp+zKLtfZ2+219t33GvWq3hGNuqpe+7ciFKV9vmosrbn1ul1VwXkXKUuquC8i5jnua5AAEEgAAAAAAAAAAAAAAHyzWT2yt4/RHC03kulpCW3FS3STs1vtJHd1j9sreP0R4R6saRJuSruClKTUNqa2U5NpYO39zU5NUoLHK6X6MzZfUm8sdX+zr6HqzQpSUowvJZObcrd6TwOnGSeTvn8U7M8r/Smk/4p/qqfU7/I2jSp0IQm7yjtJvf0njjvz95ag2njhiilZK188mboAOs5gbHPR5pK3SUr3ssuOb4GuCrVyU7G1RrQSp3i21OTngrOLtZfL5lvtMNrLo87tWsupjh/waYsVwRbNm3HSIbNNWxi57WCxT6vEmnpMVzWGMb7XRWN1/8AWOOORqWA+mvnr7k5v56exu0NJglSusYyvN2zztxtgRTrw2aaau4zcpuy6UexX93zNMkh0189fcKb+ensbcNIgrLZulUcm2lfYwtHzw4GvXmnTilmlLawzu21j24WKESyfBkqCQyZ9fpdVcF5FitLqrgvIsY57mtQABBIAAAAAAAAAAAAAAB8s1k9sreP0R4/Stbowqygqc5Qg7TqRyTWeFsUuPYex1i9sreP0R4LRdb6dFc26cm4yntNONpPbbbx9TTSq4U6fax03tfgjNqnlUn2b6+XM2OUdZ6kaklRo85CHWmlJpu13ZxwWZ39D0pVKcZxymk17+w8ryfrnSp04wVOeF8nG2Mm9/eeg5BqKWjwklZS25Jbk5yaWBP8atnPvXur25Fa9LCPdtwvzOgADvOMAAgAkgkEmzo2jRlG7bXW7Ul0Y7VsVmzNS5Pi5STckouOOF0nFybfBLsNehWqRXRbs32JNN2s+zcZFVqq8ul0ni9nNrDdufzPGSlrZnrFx0ujJR5N2p7MdqTag4pWTblZ5vBWMdTRYqTV5WUZN5XvGTi1fLNEc9UjLa6Sdkr23ZdmBT7RPavd3tZYLJu+VrEJTvuS3DkZfssW0k5Y7d72v0FfB5YjlPQOaWN09za7YKSyyzMctIm2njdXtgu3B4WK6ZpM59dt8V3WXZuwJSnktdCG42emp9ZpdVcF5FilLqrgvIuZF7mrQABBIAAAAAAAAAAAAAAB8t1j9sreP0Rx6Gjw2Vsxi1jZ2Tvi74233OxrG/vlbx+iPBvVCrJuXPuO05PZ6XRvJtLCVjUqUowhjG+n6RmHGMpzylbX3PUfZo/kX6V9CNHjFRtC2zeWWV7u/wA7nmFqXV/xL+E/9x6DkjRXToQhLFxum9/SePvz95elOcpdqFjzqQio9mVzcAB0ngACYxu/52YgkgF+bX5l8/oTzf8AmXz+hFxYU68o9WTXB78/T4GT7dU/PL4swyj3p8LmeGjRaT5yKwyd7p7stxWWO7RZZbJlZaXNqznJrdd23leflvfxJrUVHKUZeG/qiqj3r5/QLG2iDvxJ5+W9/HdkUq1G07tvB58C/N/5l8/oVdLc1k9+7gToNT65S6q4LyLlKXVXBeRcxr3NcgACCQAAAAAAAAAAAAAAD5ZrH7ZW8fojzvJNVKmnKo5Se1fbqJ2tKSSs8sLHo9YvbK3j9EeD0fU+nVjzjnNObk2ko268sro095qNPBX08uRmWouU8nbX3PT/AGmP5o/qj9Ro9dTjtRyd7e5teh53+gqX/cn8IfQ7nJWic1RhT/JdLhtO3yse1OdVytONl+TyqRppdmV3+DbAB0ngC9LP3S/ayheln7pftZD2JW5ZbFl1r9uVrloU4vJTeWX84mA2aSTyT7+lbHfYpLQtHUcyvyzsRXpbKykuNsi6pZ9F/r+feUrwssu3PauVT1+e5ZrQwmx9nw6s8vdfea5kp1LPG7XFovK/ArG3EyRop26Mvl/NxFSmlbotZ58GZNi34Xbx7+BWrGzWFs/xX7Mjyvr89z0sfVKPVXBeRcpR6q4LyLmSe5qlsAAQSAAAAAAAAAAAAAAAfLNZF98reP0R5nQtN0eC6F4Xzjao0mm+yzWd8Uem1j9sreP0R5XlfWCGix2I4zt0YJ4R3OT7F3Zs1OShThNtKy4+S2Mw4uVSUUm7v3NyfLlCNtqpGN8tpSjfhdG1o+kRnFShJSi8mndPsPLcmcgVNInz2lt2eMYPBtdl1+GPdmz1kIJJJJJLBJYJLuPShOpPtSVlw5lK0IQ0i7vjyLAA6TnBeln7pftZQvSz90v2sh7Ercpcy0I54J+J2+BFGWNna29q5mU7dtPLcUk+BaKJ2bfhhjl0rsrpCVlhBeF3ZdVe+H6THXatnF49is+3t/mZRXv/AKWexhRkpNZWTvvujHcJnq0URtqKXZD9V92BjqrLq5Pq8CvPd0fgHUv2JZ5LuPPFl7o+sUequC8i5Sj1VwXkXMg9zWLYAAgkAAAAAAAAAAAAAAA+Wax+2VvH6I8RyXq3KM3VmoTk25RU5SWzi8Wtl3l3nttZPbK3j9EcvSNLhTjtTlGK3ydv7mqVKE4QlLgl0RmJVJRnNR4t9TC51/yUv/ZL/YZNAcnTW31ulf8AU7W7rWOHpmucL7NCEqkuzBpfDrM6/I9aU6EJT6zTcu57Tuvdl7i1OrCc7RlfT04FJ05RheSsbgBJ1HOC9LP3S/ayhaErP4/NWIexKKgveO6XxX0F47pfFfQi4sQovcyY028k/gZIV7YJz90l9Cy0nvn+pfQi8uRayMOw9zJcHufwMy0rvn+pfQLScc5/qX0IvLkLIwEw+vkyzlF9kvivoQ5Jdjyfat3AkI+tUequC8i5Sl1VwXkXMa9zXIAAgkAAAAAAAAAAAAAAA+V6yv75W8fojxlfVVc45yc60X+FztNe99Zd10ex1mX3yt4/RGhc1UaUalOGS2S6GYlUlTqSx5vqczkbm4SqRhFU3tLZg1sz2diCyeLW1tbzpUXG3RtbHLi7/O5WvQjNWnFSXesuG58Cui6OqcFCN7Rva+ebefvPanFw00seM2pa8TOCLk3PU87Egi5NwCQRckAWJRCJABJFxcgkkiWT4MkrN4PgwSfX6XVXBeRYrS6q4LyLGMZrkAAQSAAAAAAAAAAAAAAAfK9Z/bK3j9EcwA1tH7cfJdDK1vuS82SSgD2PIn+eQiQAAySASCUWIAILD+eQBCJZBIA4jgQvUSyfv8iAVZK3PsNLqrgiwBj2a1AAEEg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 dirty="0"/>
          </a:p>
        </p:txBody>
      </p:sp>
      <p:sp>
        <p:nvSpPr>
          <p:cNvPr id="13320" name="AutoShape 17" descr="data:image/jpeg;base64,/9j/4AAQSkZJRgABAQAAAQABAAD/2wCEAAkGBhQSEBQUEhQVFRQUFxQYFBQUFRcXFBQUFRUXFBQUFxQXHCYfFxkkGhYUHy8gIycpLCwsFR4xNTAqNSYrLCkBCQoKDgwOFw8PGi8kHyQsKikpKSw0Kiw1LCosLSkpLi0sKiosLywqKSksLCwsLCwpMC8qLCk1KSwsLiksLC0vMP/AABEIAOEA4QMBIgACEQEDEQH/xAAbAAEAAgMBAQAAAAAAAAAAAAAAAQIDBAUGB//EAEEQAAIBAgIFCQUHAgUFAQAAAAABAgMRITEEBhJRcQUTIjJBYXKxwTSBkaHRFCRCUpKy8BbxVGLC0uEzU4KTohX/xAAaAQEAAwEBAQAAAAAAAAAAAAAAAQIGBAMF/8QALBEAAgEDAgMHBAMAAAAAAAAAAAECAxESITFBUbEiMmFxgdHwEzORwQQj8f/aAAwDAQACEQMRAD8A+4gAAAAAAAA+W6wtLTazautt+SNKvoc0lJxtGdtnFY3WBt6y+2VvH6I6i0aNSlSUpW2VF4NZpdtzVqp9OnB+C6GXlDOc14vqcB8n1FJQcWpSyTtj/MTFWouEnGSs1mj1dXR4SqxqbWMU7K6tjf6nnuWHevP3eSLUqzqO3gVqUlBX8TTsCSTpOcrYFkgAVSLWFiWALCwJAO7q11Z8Y+TOycbVt9GffKPkzsba3o+P/I+4z6lD7aLbRy9Yq9qS8X+lnS21vX98jj6y/wDSXif7WRQX9iJq9xn0Ol1VwRYpS6q4LyLnw3ufcQABBIAAAAAAAAAAAAAAB8t1m9sreL/SjHydyPKqr4Rjvavfgi+sz++VvF6I6FajN6PTjSWajezs7Wu8eLNUpuNKCWl0tfQzDgpVJt8G+pq6Tq00rwltNdjVm+ByNk7nJOiVqdRbSey77XSTWWDtfec7laNq87b7/FJl6U3k4t343POpBY5JW8DUAJOk8BcAAAAAAEgA3OT9IksIwjJpqSv+FrC97pLPtNyGnVVtWoxwbvg+tbpduOG452hqLb25OMbZJPpu91F2Tsr43t2G59si505Skr028IxlaSwcVC+XZHHdfE5KkE5d2/5OmnNqPe6Ey5UnaN6cbSts52ezgu3sua3KOmyknGUFFptyte97dvxMNSadKEe1bd//ACtbyY0+opTm1k8v0pF4UoqSduZWVSTVr8j61S6q4LyLlKXVXBeRcyT3NUgACCQAAAAAAAAAAAAAAD5XrL7XW8foiaHKtayUcVFJYQvguA1k9rreP0R046Q6NGnswcrpN2vuTbdlniaq6VKCtfRdDMWbqT1tq+pzVy5Wyur7tn0NTTXJ1Ht4Sdr/AA+h6OuqdN85sNzklgotv/jied0ys5VJSktlt5bsC1GSk7xjYrVTirN3MFgAdRzAEkACwBIAAAAFgSiAEiWsHwYIlk+DBJ9fpdVcF5FitLqrgvIsYt7mwQABBIAAAAAAAAAAAAAAB8s1l9rreN+SM1HWFxilsLBJZvGytuMGsvtlbx+iNjROQk4qVSdk0nZbnjjJ5Gr/AK/pQz5LoZh5/UnhzfUt/UkvyL4v6HN02s51JSas3bDdgegoczCE5U0nsJ3axe+20zz2l6TzlSUrW2nl7rZihjk8Y2K1csVlK5hAuDrOYkEEgAAAAAAAkgsiCQyssnwZZESyfBgH1+l1VwXkWK0uquC8ixi3ubBAAEEgAAAAAAAAAAAAAAHyzWRffK/j9EZND5elFKM4qSSthg7L5Mx6y+2VvH6Ixf8A5clR5x5YYduy/wARrYqDpQU+S6GWk5KpNx5s7dDSaNSMoxajt5rCL3cLnn9M0fYqSinezzfA61bVxOPQk77pWs/esji1ItNp5rB33orQUbvF+grZWWSKgWJOs5iCQAAAAAAAAWIRJBJJWeT4MkrPJ8AD7BS6q4LyLFaXVXBeRYxb3NggACCQAAAAAAAAAAAAAAD5XrL7XX8b8kb/AC4pOlBwvsdtt1ls37szR1k9sreP0Rbk/lt047MltRWVs13d6NUoydOnKOtktPQzDklOcXxb6mzounTrVqbUbKCalZuzj3mjyy1z87d1+Nlc3q+seFoQs98rWXuWZxZSu23m8Wy1KDyyatpaxSpJY2TvxAAOo5wAAAACACSAASLkEgkkrPJ8GWuVk8HwYB9fpdVcF5FylLqrgvIuYt7mwQABBIAAAAAAAAAAAAAAB8t1k9rreP0R4jTaGk6XKXNz5qgm4xd2nPZdnLo4tXTse21j9sreP0R5DReX6dFuhWbhKm2lJpuMo3bjK6ywNPLF06am7K3lwWlzNdpVJuCu7/tmjT1d0ui9qlWUms4tytLutLB/I9LyfpXO04ztZtYx/LJO0l7mmc6vrbo8VdT23ujF3fxSRu8lRlzSc1sym5Tcfy7cnK3GzRegqcZ403dW14lKznKN6is/wbgBKOw5QAQASCCQASAQALA3KfKFnTez1E0+lnddmGBWTa2Vy8UnuzUsVmsHwZuaNp+zKLtfZ2+219t33GvWq3hGNuqpe+7ciFKV9vmosrbn1ul1VwXkXKUuquC8i5jnua5AAEEgAAAAAAAAAAAAAAHyzWT2yt4/RHC03kulpCW3FS3STs1vtJHd1j9sreP0R4R6saRJuSruClKTUNqa2U5NpYO39zU5NUoLHK6X6MzZfUm8sdX+zr6HqzQpSUowvJZObcrd6TwOnGSeTvn8U7M8r/Smk/4p/qqfU7/I2jSp0IQm7yjtJvf0njjvz95ag2njhiilZK188mboAOs5gbHPR5pK3SUr3ssuOb4GuCrVyU7G1RrQSp3i21OTngrOLtZfL5lvtMNrLo87tWsupjh/waYsVwRbNm3HSIbNNWxi57WCxT6vEmnpMVzWGMb7XRWN1/8AWOOORqWA+mvnr7k5v56exu0NJglSusYyvN2zztxtgRTrw2aaau4zcpuy6UexX93zNMkh0189fcKb+ensbcNIgrLZulUcm2lfYwtHzw4GvXmnTilmlLawzu21j24WKESyfBkqCQyZ9fpdVcF5FitLqrgvIsY57mtQABBIAAAAAAAAAAAAAAB8s1k9sreP0R4/Stbowqygqc5Qg7TqRyTWeFsUuPYex1i9sreP0R4LRdb6dFc26cm4yntNONpPbbbx9TTSq4U6fax03tfgjNqnlUn2b6+XM2OUdZ6kaklRo85CHWmlJpu13ZxwWZ39D0pVKcZxymk17+w8ryfrnSp04wVOeF8nG2Mm9/eeg5BqKWjwklZS25Jbk5yaWBP8atnPvXur25Fa9LCPdtwvzOgADvOMAAgAkgkEmzo2jRlG7bXW7Ul0Y7VsVmzNS5Pi5STckouOOF0nFybfBLsNehWqRXRbs32JNN2s+zcZFVqq8ul0ni9nNrDdufzPGSlrZnrFx0ujJR5N2p7MdqTag4pWTblZ5vBWMdTRYqTV5WUZN5XvGTi1fLNEc9UjLa6Sdkr23ZdmBT7RPavd3tZYLJu+VrEJTvuS3DkZfssW0k5Y7d72v0FfB5YjlPQOaWN09za7YKSyyzMctIm2njdXtgu3B4WK6ZpM59dt8V3WXZuwJSnktdCG42emp9ZpdVcF5FilLqrgvIuZF7mrQABBIAAAAAAAAAAAAAAB8t1j9sreP0Rx6Gjw2Vsxi1jZ2Tvi74233OxrG/vlbx+iPBvVCrJuXPuO05PZ6XRvJtLCVjUqUowhjG+n6RmHGMpzylbX3PUfZo/kX6V9CNHjFRtC2zeWWV7u/wA7nmFqXV/xL+E/9x6DkjRXToQhLFxum9/SePvz95elOcpdqFjzqQio9mVzcAB0ngACYxu/52YgkgF+bX5l8/oTzf8AmXz+hFxYU68o9WTXB78/T4GT7dU/PL4swyj3p8LmeGjRaT5yKwyd7p7stxWWO7RZZbJlZaXNqznJrdd23leflvfxJrUVHKUZeG/qiqj3r5/QLG2iDvxJ5+W9/HdkUq1G07tvB58C/N/5l8/oVdLc1k9+7gToNT65S6q4LyLlKXVXBeRcxr3NcgACCQAAAAAAAAAAAAAAD5ZrH7ZW8fojzvJNVKmnKo5Se1fbqJ2tKSSs8sLHo9YvbK3j9EeD0fU+nVjzjnNObk2ko268sro095qNPBX08uRmWouU8nbX3PT/AGmP5o/qj9Ro9dTjtRyd7e5teh53+gqX/cn8IfQ7nJWic1RhT/JdLhtO3yse1OdVytONl+TyqRppdmV3+DbAB0ngC9LP3S/ayheln7pftZD2JW5ZbFl1r9uVrloU4vJTeWX84mA2aSTyT7+lbHfYpLQtHUcyvyzsRXpbKykuNsi6pZ9F/r+feUrwssu3PauVT1+e5ZrQwmx9nw6s8vdfea5kp1LPG7XFovK/ArG3EyRop26Mvl/NxFSmlbotZ58GZNi34Xbx7+BWrGzWFs/xX7Mjyvr89z0sfVKPVXBeRcpR6q4LyLmSe5qlsAAQSAAAAAAAAAAAAAAAfLNZF98reP0R5nQtN0eC6F4Xzjao0mm+yzWd8Uem1j9sreP0R5XlfWCGix2I4zt0YJ4R3OT7F3Zs1OShThNtKy4+S2Mw4uVSUUm7v3NyfLlCNtqpGN8tpSjfhdG1o+kRnFShJSi8mndPsPLcmcgVNInz2lt2eMYPBtdl1+GPdmz1kIJJJJJLBJYJLuPShOpPtSVlw5lK0IQ0i7vjyLAA6TnBeln7pftZQvSz90v2sh7Ercpcy0I54J+J2+BFGWNna29q5mU7dtPLcUk+BaKJ2bfhhjl0rsrpCVlhBeF3ZdVe+H6THXatnF49is+3t/mZRXv/AKWexhRkpNZWTvvujHcJnq0URtqKXZD9V92BjqrLq5Pq8CvPd0fgHUv2JZ5LuPPFl7o+sUequC8i5Sj1VwXkXMg9zWLYAAgkAAAAAAAAAAAAAAA+Wax+2VvH6I8RyXq3KM3VmoTk25RU5SWzi8Wtl3l3nttZPbK3j9EcvSNLhTjtTlGK3ydv7mqVKE4QlLgl0RmJVJRnNR4t9TC51/yUv/ZL/YZNAcnTW31ulf8AU7W7rWOHpmucL7NCEqkuzBpfDrM6/I9aU6EJT6zTcu57Tuvdl7i1OrCc7RlfT04FJ05RheSsbgBJ1HOC9LP3S/ayhaErP4/NWIexKKgveO6XxX0F47pfFfQi4sQovcyY028k/gZIV7YJz90l9Cy0nvn+pfQi8uRayMOw9zJcHufwMy0rvn+pfQLScc5/qX0IvLkLIwEw+vkyzlF9kvivoQ5Jdjyfat3AkI+tUequC8i5Sl1VwXkXMa9zXIAAgkAAAAAAAAAAAAAAA+V6yv75W8fojxlfVVc45yc60X+FztNe99Zd10ex1mX3yt4/RGhc1UaUalOGS2S6GYlUlTqSx5vqczkbm4SqRhFU3tLZg1sz2diCyeLW1tbzpUXG3RtbHLi7/O5WvQjNWnFSXesuG58Cui6OqcFCN7Rva+ebefvPanFw00seM2pa8TOCLk3PU87Egi5NwCQRckAWJRCJABJFxcgkkiWT4MkrN4PgwSfX6XVXBeRYrS6q4LyLGMZrkAAQSAAAAAAAAAAAAAAAfK9Z/bK3j9EcwA1tH7cfJdDK1vuS82SSgD2PIn+eQiQAAySASCUWIAILD+eQBCJZBIA4jgQvUSyfv8iAVZK3PsNLqrgiwBj2a1AAEEgAAAAAH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 dirty="0"/>
          </a:p>
        </p:txBody>
      </p:sp>
      <p:sp>
        <p:nvSpPr>
          <p:cNvPr id="13321" name="AutoShape 19" descr="data:image/jpeg;base64,/9j/4AAQSkZJRgABAQAAAQABAAD/2wCEAAkGBhQSEBQUEhQVFRQUFxQYFBQUFRcXFBQUFRUXFBQUFxQXHCYfFxkkGhYUHy8gIycpLCwsFR4xNTAqNSYrLCkBCQoKDgwOFw8PGi8kHyQsKikpKSw0Kiw1LCosLSkpLi0sKiosLywqKSksLCwsLCwpMC8qLCk1KSwsLiksLC0vMP/AABEIAOEA4QMBIgACEQEDEQH/xAAbAAEAAgMBAQAAAAAAAAAAAAAAAQIDBAUGB//EAEEQAAIBAgIFCQUHAgUFAQAAAAABAgMRITEEBhJRcQUTIjJBYXKxwTSBkaHRFCRCUpKy8BbxVGLC0uEzU4KTohX/xAAaAQEAAwEBAQAAAAAAAAAAAAAAAQIGBAMF/8QALBEAAgEDAgMHBAMAAAAAAAAAAAECAxESITFBUbEiMmFxgdHwEzORwQQj8f/aAAwDAQACEQMRAD8A+4gAAAAAAAA+W6wtLTazautt+SNKvoc0lJxtGdtnFY3WBt6y+2VvH6I6i0aNSlSUpW2VF4NZpdtzVqp9OnB+C6GXlDOc14vqcB8n1FJQcWpSyTtj/MTFWouEnGSs1mj1dXR4SqxqbWMU7K6tjf6nnuWHevP3eSLUqzqO3gVqUlBX8TTsCSTpOcrYFkgAVSLWFiWALCwJAO7q11Z8Y+TOycbVt9GffKPkzsba3o+P/I+4z6lD7aLbRy9Yq9qS8X+lnS21vX98jj6y/wDSXif7WRQX9iJq9xn0Ol1VwRYpS6q4LyLnw3ufcQABBIAAAAAAAAAAAAAAB8t1m9sreL/SjHydyPKqr4Rjvavfgi+sz++VvF6I6FajN6PTjSWajezs7Wu8eLNUpuNKCWl0tfQzDgpVJt8G+pq6Tq00rwltNdjVm+ByNk7nJOiVqdRbSey77XSTWWDtfec7laNq87b7/FJl6U3k4t343POpBY5JW8DUAJOk8BcAAAAAAEgA3OT9IksIwjJpqSv+FrC97pLPtNyGnVVtWoxwbvg+tbpduOG452hqLb25OMbZJPpu91F2Tsr43t2G59si505Skr028IxlaSwcVC+XZHHdfE5KkE5d2/5OmnNqPe6Ey5UnaN6cbSts52ezgu3sua3KOmyknGUFFptyte97dvxMNSadKEe1bd//ACtbyY0+opTm1k8v0pF4UoqSduZWVSTVr8j61S6q4LyLlKXVXBeRcyT3NUgACCQAAAAAAAAAAAAAAD5XrL7XW8foiaHKtayUcVFJYQvguA1k9rreP0R046Q6NGnswcrpN2vuTbdlniaq6VKCtfRdDMWbqT1tq+pzVy5Wyur7tn0NTTXJ1Ht4Sdr/AA+h6OuqdN85sNzklgotv/jied0ys5VJSktlt5bsC1GSk7xjYrVTirN3MFgAdRzAEkACwBIAAAAFgSiAEiWsHwYIlk+DBJ9fpdVcF5FitLqrgvIsYt7mwQABBIAAAAAAAAAAAAAAB8s1l9rreN+SM1HWFxilsLBJZvGytuMGsvtlbx+iNjROQk4qVSdk0nZbnjjJ5Gr/AK/pQz5LoZh5/UnhzfUt/UkvyL4v6HN02s51JSas3bDdgegoczCE5U0nsJ3axe+20zz2l6TzlSUrW2nl7rZihjk8Y2K1csVlK5hAuDrOYkEEgAAAAAAAkgsiCQyssnwZZESyfBgH1+l1VwXkWK0uquC8ixi3ubBAAEEgAAAAAAAAAAAAAAHyzWRffK/j9EZND5elFKM4qSSthg7L5Mx6y+2VvH6Ixf8A5clR5x5YYduy/wARrYqDpQU+S6GWk5KpNx5s7dDSaNSMoxajt5rCL3cLnn9M0fYqSinezzfA61bVxOPQk77pWs/esji1ItNp5rB33orQUbvF+grZWWSKgWJOs5iCQAAAAAAAAWIRJBJJWeT4MkrPJ8AD7BS6q4LyLFaXVXBeRYxb3NggACCQAAAAAAAAAAAAAAD5XrL7XX8b8kb/AC4pOlBwvsdtt1ls37szR1k9sreP0Rbk/lt047MltRWVs13d6NUoydOnKOtktPQzDklOcXxb6mzounTrVqbUbKCalZuzj3mjyy1z87d1+Nlc3q+seFoQs98rWXuWZxZSu23m8Wy1KDyyatpaxSpJY2TvxAAOo5wAAAACACSAASLkEgkkrPJ8GWuVk8HwYB9fpdVcF5FylLqrgvIuYt7mwQABBIAAAAAAAAAAAAAAB8t1k9rreP0R4jTaGk6XKXNz5qgm4xd2nPZdnLo4tXTse21j9sreP0R5DReX6dFuhWbhKm2lJpuMo3bjK6ywNPLF06am7K3lwWlzNdpVJuCu7/tmjT1d0ui9qlWUms4tytLutLB/I9LyfpXO04ztZtYx/LJO0l7mmc6vrbo8VdT23ujF3fxSRu8lRlzSc1sym5Tcfy7cnK3GzRegqcZ403dW14lKznKN6is/wbgBKOw5QAQASCCQASAQALA3KfKFnTez1E0+lnddmGBWTa2Vy8UnuzUsVmsHwZuaNp+zKLtfZ2+219t33GvWq3hGNuqpe+7ciFKV9vmosrbn1ul1VwXkXKUuquC8i5jnua5AAEEgAAAAAAAAAAAAAAHyzWT2yt4/RHC03kulpCW3FS3STs1vtJHd1j9sreP0R4R6saRJuSruClKTUNqa2U5NpYO39zU5NUoLHK6X6MzZfUm8sdX+zr6HqzQpSUowvJZObcrd6TwOnGSeTvn8U7M8r/Smk/4p/qqfU7/I2jSp0IQm7yjtJvf0njjvz95ag2njhiilZK188mboAOs5gbHPR5pK3SUr3ssuOb4GuCrVyU7G1RrQSp3i21OTngrOLtZfL5lvtMNrLo87tWsupjh/waYsVwRbNm3HSIbNNWxi57WCxT6vEmnpMVzWGMb7XRWN1/8AWOOORqWA+mvnr7k5v56exu0NJglSusYyvN2zztxtgRTrw2aaau4zcpuy6UexX93zNMkh0189fcKb+ensbcNIgrLZulUcm2lfYwtHzw4GvXmnTilmlLawzu21j24WKESyfBkqCQyZ9fpdVcF5FitLqrgvIsY57mtQABBIAAAAAAAAAAAAAAB8s1k9sreP0R4/Stbowqygqc5Qg7TqRyTWeFsUuPYex1i9sreP0R4LRdb6dFc26cm4yntNONpPbbbx9TTSq4U6fax03tfgjNqnlUn2b6+XM2OUdZ6kaklRo85CHWmlJpu13ZxwWZ39D0pVKcZxymk17+w8ryfrnSp04wVOeF8nG2Mm9/eeg5BqKWjwklZS25Jbk5yaWBP8atnPvXur25Fa9LCPdtwvzOgADvOMAAgAkgkEmzo2jRlG7bXW7Ul0Y7VsVmzNS5Pi5STckouOOF0nFybfBLsNehWqRXRbs32JNN2s+zcZFVqq8ul0ni9nNrDdufzPGSlrZnrFx0ujJR5N2p7MdqTag4pWTblZ5vBWMdTRYqTV5WUZN5XvGTi1fLNEc9UjLa6Sdkr23ZdmBT7RPavd3tZYLJu+VrEJTvuS3DkZfssW0k5Y7d72v0FfB5YjlPQOaWN09za7YKSyyzMctIm2njdXtgu3B4WK6ZpM59dt8V3WXZuwJSnktdCG42emp9ZpdVcF5FilLqrgvIuZF7mrQABBIAAAAAAAAAAAAAAB8t1j9sreP0Rx6Gjw2Vsxi1jZ2Tvi74233OxrG/vlbx+iPBvVCrJuXPuO05PZ6XRvJtLCVjUqUowhjG+n6RmHGMpzylbX3PUfZo/kX6V9CNHjFRtC2zeWWV7u/wA7nmFqXV/xL+E/9x6DkjRXToQhLFxum9/SePvz95elOcpdqFjzqQio9mVzcAB0ngACYxu/52YgkgF+bX5l8/oTzf8AmXz+hFxYU68o9WTXB78/T4GT7dU/PL4swyj3p8LmeGjRaT5yKwyd7p7stxWWO7RZZbJlZaXNqznJrdd23leflvfxJrUVHKUZeG/qiqj3r5/QLG2iDvxJ5+W9/HdkUq1G07tvB58C/N/5l8/oVdLc1k9+7gToNT65S6q4LyLlKXVXBeRcxr3NcgACCQAAAAAAAAAAAAAAD5ZrH7ZW8fojzvJNVKmnKo5Se1fbqJ2tKSSs8sLHo9YvbK3j9EeD0fU+nVjzjnNObk2ko268sro095qNPBX08uRmWouU8nbX3PT/AGmP5o/qj9Ro9dTjtRyd7e5teh53+gqX/cn8IfQ7nJWic1RhT/JdLhtO3yse1OdVytONl+TyqRppdmV3+DbAB0ngC9LP3S/ayheln7pftZD2JW5ZbFl1r9uVrloU4vJTeWX84mA2aSTyT7+lbHfYpLQtHUcyvyzsRXpbKykuNsi6pZ9F/r+feUrwssu3PauVT1+e5ZrQwmx9nw6s8vdfea5kp1LPG7XFovK/ArG3EyRop26Mvl/NxFSmlbotZ58GZNi34Xbx7+BWrGzWFs/xX7Mjyvr89z0sfVKPVXBeRcpR6q4LyLmSe5qlsAAQSAAAAAAAAAAAAAAAfLNZF98reP0R5nQtN0eC6F4Xzjao0mm+yzWd8Uem1j9sreP0R5XlfWCGix2I4zt0YJ4R3OT7F3Zs1OShThNtKy4+S2Mw4uVSUUm7v3NyfLlCNtqpGN8tpSjfhdG1o+kRnFShJSi8mndPsPLcmcgVNInz2lt2eMYPBtdl1+GPdmz1kIJJJJJLBJYJLuPShOpPtSVlw5lK0IQ0i7vjyLAA6TnBeln7pftZQvSz90v2sh7Ercpcy0I54J+J2+BFGWNna29q5mU7dtPLcUk+BaKJ2bfhhjl0rsrpCVlhBeF3ZdVe+H6THXatnF49is+3t/mZRXv/AKWexhRkpNZWTvvujHcJnq0URtqKXZD9V92BjqrLq5Pq8CvPd0fgHUv2JZ5LuPPFl7o+sUequC8i5Sj1VwXkXMg9zWLYAAgkAAAAAAAAAAAAAAA+Wax+2VvH6I8RyXq3KM3VmoTk25RU5SWzi8Wtl3l3nttZPbK3j9EcvSNLhTjtTlGK3ydv7mqVKE4QlLgl0RmJVJRnNR4t9TC51/yUv/ZL/YZNAcnTW31ulf8AU7W7rWOHpmucL7NCEqkuzBpfDrM6/I9aU6EJT6zTcu57Tuvdl7i1OrCc7RlfT04FJ05RheSsbgBJ1HOC9LP3S/ayhaErP4/NWIexKKgveO6XxX0F47pfFfQi4sQovcyY028k/gZIV7YJz90l9Cy0nvn+pfQi8uRayMOw9zJcHufwMy0rvn+pfQLScc5/qX0IvLkLIwEw+vkyzlF9kvivoQ5Jdjyfat3AkI+tUequC8i5Sl1VwXkXMa9zXIAAgkAAAAAAAAAAAAAAA+V6yv75W8fojxlfVVc45yc60X+FztNe99Zd10ex1mX3yt4/RGhc1UaUalOGS2S6GYlUlTqSx5vqczkbm4SqRhFU3tLZg1sz2diCyeLW1tbzpUXG3RtbHLi7/O5WvQjNWnFSXesuG58Cui6OqcFCN7Rva+ebefvPanFw00seM2pa8TOCLk3PU87Egi5NwCQRckAWJRCJABJFxcgkkiWT4MkrN4PgwSfX6XVXBeRYrS6q4LyLGMZrkAAQSAAAAAAAAAAAAAAAfK9Z/bK3j9EcwA1tH7cfJdDK1vuS82SSgD2PIn+eQiQAAySASCUWIAILD+eQBCJZBIA4jgQvUSyfv8iAVZK3PsNLqrgiwBj2a1AAEEgAAAAAH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1163">
            <a:off x="1098908" y="1005338"/>
            <a:ext cx="6898653" cy="425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dirty="0" smtClean="0"/>
              <a:t>DES MIT, Lille, 27 Avril 2023</a:t>
            </a:r>
            <a:endParaRPr lang="fr-FR" dirty="0">
              <a:latin typeface="Lucida Sans Unicode" pitchFamily="34" charset="0"/>
            </a:endParaRPr>
          </a:p>
        </p:txBody>
      </p:sp>
      <p:sp>
        <p:nvSpPr>
          <p:cNvPr id="7" name="Rectangle 10"/>
          <p:cNvSpPr txBox="1">
            <a:spLocks/>
          </p:cNvSpPr>
          <p:nvPr/>
        </p:nvSpPr>
        <p:spPr>
          <a:xfrm>
            <a:off x="5292081" y="1916832"/>
            <a:ext cx="2376264" cy="648072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fr-FR" dirty="0" smtClean="0"/>
              <a:t>En hémato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084651" y="6088404"/>
            <a:ext cx="2408312" cy="550912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rgbClr val="0033CC"/>
                </a:solidFill>
                <a:latin typeface="Calibri" pitchFamily="34" charset="0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114673" y="6093296"/>
            <a:ext cx="2441103" cy="566738"/>
            <a:chOff x="114673" y="6191999"/>
            <a:chExt cx="2441103" cy="566738"/>
          </a:xfrm>
        </p:grpSpPr>
        <p:pic>
          <p:nvPicPr>
            <p:cNvPr id="10" name="Picture 2" descr="GIL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191999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755576" y="6264007"/>
              <a:ext cx="18002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fr-FR" b="1" smtClean="0">
                  <a:solidFill>
                    <a:srgbClr val="002060"/>
                  </a:solidFill>
                </a:rPr>
                <a:t>www.gilar.org  </a:t>
              </a:r>
              <a:endParaRPr lang="fr-FR" b="1">
                <a:solidFill>
                  <a:srgbClr val="00206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50389" y="5944672"/>
            <a:ext cx="1300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 Alfandari</a:t>
            </a:r>
          </a:p>
        </p:txBody>
      </p:sp>
    </p:spTree>
    <p:extLst>
      <p:ext uri="{BB962C8B-B14F-4D97-AF65-F5344CB8AC3E}">
        <p14:creationId xmlns:p14="http://schemas.microsoft.com/office/powerpoint/2010/main" val="576358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CAZ (2x3g), FEP (0x2g) et IMI (0,5xg)  en perf courte</a:t>
            </a:r>
          </a:p>
          <a:p>
            <a:pPr lvl="1"/>
            <a:r>
              <a:rPr lang="fr-FR" dirty="0" smtClean="0"/>
              <a:t>78 NF Hémato </a:t>
            </a:r>
            <a:r>
              <a:rPr lang="fr-FR" dirty="0" smtClean="0"/>
              <a:t>1996-1997</a:t>
            </a:r>
            <a:endParaRPr lang="fr-FR" dirty="0"/>
          </a:p>
          <a:p>
            <a:pPr lvl="1"/>
            <a:r>
              <a:rPr lang="fr-FR" dirty="0" smtClean="0"/>
              <a:t>Résiduels à J1 et J3</a:t>
            </a:r>
          </a:p>
          <a:p>
            <a:pPr lvl="1"/>
            <a:r>
              <a:rPr lang="fr-FR" dirty="0" smtClean="0"/>
              <a:t>Objectif: %&gt; 5 x une CMI à 4</a:t>
            </a:r>
          </a:p>
          <a:p>
            <a:pPr lvl="2"/>
            <a:r>
              <a:rPr lang="fr-FR" dirty="0" smtClean="0"/>
              <a:t>Objectif rarement atteint</a:t>
            </a:r>
          </a:p>
          <a:p>
            <a:pPr lvl="2"/>
            <a:r>
              <a:rPr lang="fr-FR" dirty="0" smtClean="0"/>
              <a:t>Pas de lien avec échec clinique</a:t>
            </a:r>
          </a:p>
          <a:p>
            <a:pPr lvl="2"/>
            <a:r>
              <a:rPr lang="fr-FR" dirty="0" smtClean="0"/>
              <a:t>Seuls 23M d’</a:t>
            </a:r>
            <a:r>
              <a:rPr lang="fr-FR" dirty="0" err="1" smtClean="0"/>
              <a:t>inf</a:t>
            </a:r>
            <a:r>
              <a:rPr lang="fr-FR" dirty="0" smtClean="0"/>
              <a:t> documentées et CMI pas données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L’historique en NF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716017" y="6309320"/>
            <a:ext cx="280831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Navas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IJAA 2006 (Nantes)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2" y="4634830"/>
            <a:ext cx="8845913" cy="1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24329" y="5445224"/>
            <a:ext cx="360039" cy="648072"/>
          </a:xfrm>
          <a:prstGeom prst="rect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400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Vancomycine</a:t>
            </a:r>
          </a:p>
          <a:p>
            <a:r>
              <a:rPr lang="fr-FR" dirty="0" smtClean="0"/>
              <a:t>Céfépime</a:t>
            </a:r>
          </a:p>
          <a:p>
            <a:r>
              <a:rPr lang="fr-FR" dirty="0" err="1" smtClean="0"/>
              <a:t>Imipénème</a:t>
            </a:r>
            <a:endParaRPr lang="fr-FR" dirty="0" smtClean="0"/>
          </a:p>
          <a:p>
            <a:r>
              <a:rPr lang="fr-FR" dirty="0" err="1" smtClean="0"/>
              <a:t>Méropénème</a:t>
            </a:r>
            <a:endParaRPr lang="fr-FR" dirty="0" smtClean="0"/>
          </a:p>
          <a:p>
            <a:r>
              <a:rPr lang="fr-FR" dirty="0" smtClean="0"/>
              <a:t>Pipé/</a:t>
            </a:r>
            <a:r>
              <a:rPr lang="fr-FR" dirty="0" err="1" smtClean="0"/>
              <a:t>tazo</a:t>
            </a: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papiers « hémato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82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 NF, </a:t>
            </a:r>
            <a:r>
              <a:rPr lang="en-US" dirty="0" err="1" smtClean="0"/>
              <a:t>poids</a:t>
            </a:r>
            <a:r>
              <a:rPr lang="en-US" dirty="0" smtClean="0"/>
              <a:t> </a:t>
            </a:r>
            <a:r>
              <a:rPr lang="en-US" dirty="0" err="1" smtClean="0"/>
              <a:t>médian</a:t>
            </a:r>
            <a:r>
              <a:rPr lang="en-US" dirty="0" smtClean="0"/>
              <a:t>: 60 Kg</a:t>
            </a:r>
            <a:endParaRPr lang="en-US" dirty="0"/>
          </a:p>
          <a:p>
            <a:pPr lvl="1"/>
            <a:r>
              <a:rPr lang="en-US" dirty="0" smtClean="0"/>
              <a:t>1g/12h </a:t>
            </a:r>
            <a:r>
              <a:rPr lang="en-US" dirty="0" err="1" smtClean="0"/>
              <a:t>en</a:t>
            </a:r>
            <a:r>
              <a:rPr lang="en-US" dirty="0" smtClean="0"/>
              <a:t> 2 à 4h</a:t>
            </a:r>
            <a:endParaRPr lang="en-US" dirty="0"/>
          </a:p>
          <a:p>
            <a:pPr lvl="1"/>
            <a:r>
              <a:rPr lang="en-US" dirty="0" smtClean="0"/>
              <a:t>Dosages 1,2,4,6,8,10h après </a:t>
            </a:r>
            <a:r>
              <a:rPr lang="en-US" dirty="0"/>
              <a:t>et </a:t>
            </a:r>
            <a:r>
              <a:rPr lang="en-US" dirty="0" smtClean="0"/>
              <a:t>30 </a:t>
            </a:r>
            <a:r>
              <a:rPr lang="en-US" dirty="0" err="1"/>
              <a:t>mn</a:t>
            </a:r>
            <a:r>
              <a:rPr lang="en-US" dirty="0"/>
              <a:t> </a:t>
            </a:r>
            <a:r>
              <a:rPr lang="en-US" dirty="0" err="1"/>
              <a:t>avant</a:t>
            </a:r>
            <a:r>
              <a:rPr lang="en-US" dirty="0"/>
              <a:t> perf</a:t>
            </a:r>
          </a:p>
          <a:p>
            <a:pPr lvl="1"/>
            <a:r>
              <a:rPr lang="en-US" dirty="0" smtClean="0"/>
              <a:t>Pics: 24 à 59mg/l; </a:t>
            </a:r>
            <a:r>
              <a:rPr lang="en-US" dirty="0" err="1" smtClean="0"/>
              <a:t>creux</a:t>
            </a:r>
            <a:r>
              <a:rPr lang="en-US" dirty="0" smtClean="0"/>
              <a:t> 4 à 27 mg/l</a:t>
            </a:r>
            <a:endParaRPr lang="en-US" dirty="0"/>
          </a:p>
          <a:p>
            <a:pPr lvl="1"/>
            <a:r>
              <a:rPr lang="en-US" dirty="0" smtClean="0"/>
              <a:t>AUC </a:t>
            </a:r>
            <a:r>
              <a:rPr lang="en-US" dirty="0" err="1" smtClean="0"/>
              <a:t>estimée</a:t>
            </a:r>
            <a:r>
              <a:rPr lang="en-US" dirty="0" smtClean="0"/>
              <a:t> = 364</a:t>
            </a:r>
          </a:p>
          <a:p>
            <a:r>
              <a:rPr lang="en-US" dirty="0" smtClean="0"/>
              <a:t>Pour </a:t>
            </a:r>
            <a:r>
              <a:rPr lang="en-US" dirty="0" err="1" smtClean="0"/>
              <a:t>objectif</a:t>
            </a:r>
            <a:r>
              <a:rPr lang="en-US" dirty="0" smtClean="0"/>
              <a:t> &gt; 400, </a:t>
            </a:r>
            <a:r>
              <a:rPr lang="en-US" dirty="0" err="1" smtClean="0"/>
              <a:t>besoin</a:t>
            </a:r>
            <a:r>
              <a:rPr lang="en-US" dirty="0" smtClean="0"/>
              <a:t> </a:t>
            </a:r>
            <a:r>
              <a:rPr lang="en-US" dirty="0" err="1" smtClean="0"/>
              <a:t>calculé</a:t>
            </a:r>
            <a:r>
              <a:rPr lang="en-US" dirty="0" smtClean="0"/>
              <a:t> de 2.5 g/j</a:t>
            </a:r>
          </a:p>
          <a:p>
            <a:r>
              <a:rPr lang="en-US" dirty="0" smtClean="0"/>
              <a:t>Pas </a:t>
            </a:r>
            <a:r>
              <a:rPr lang="en-US" dirty="0" err="1" smtClean="0"/>
              <a:t>différent</a:t>
            </a:r>
            <a:r>
              <a:rPr lang="en-US" dirty="0" smtClean="0"/>
              <a:t> des </a:t>
            </a:r>
            <a:r>
              <a:rPr lang="en-US" dirty="0" err="1" smtClean="0"/>
              <a:t>autres</a:t>
            </a:r>
            <a:r>
              <a:rPr lang="en-US" dirty="0" smtClean="0"/>
              <a:t> populations de patients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PK/PD </a:t>
            </a:r>
            <a:r>
              <a:rPr lang="fr-FR" err="1" smtClean="0"/>
              <a:t>vanco</a:t>
            </a:r>
            <a:r>
              <a:rPr lang="fr-FR" smtClean="0"/>
              <a:t> NF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716016" y="6309320"/>
            <a:ext cx="424847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Parra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Gonzales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Antibiotics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2022 (Colombie)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13" y="-17388"/>
            <a:ext cx="46767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84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9 NF sous </a:t>
            </a:r>
            <a:r>
              <a:rPr lang="fr-FR" dirty="0" err="1" smtClean="0"/>
              <a:t>céfépime</a:t>
            </a:r>
            <a:r>
              <a:rPr lang="fr-FR" dirty="0" smtClean="0"/>
              <a:t>. Jusqu’à 11 dosages (n=93) résiduels/patient</a:t>
            </a:r>
          </a:p>
          <a:p>
            <a:r>
              <a:rPr lang="fr-FR" dirty="0" smtClean="0"/>
              <a:t>Simulations sur 3à8g/j en perfs sur 0,5; 2; 4 ou 24h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Céfépime</a:t>
            </a:r>
            <a:r>
              <a:rPr lang="en-US" dirty="0"/>
              <a:t> 1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716017" y="6309320"/>
            <a:ext cx="273630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Rhodes IJAA 2017 (USA)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28400"/>
            <a:ext cx="6845839" cy="295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6986024" y="4704390"/>
            <a:ext cx="2138287" cy="1260464"/>
            <a:chOff x="6986024" y="4704390"/>
            <a:chExt cx="2138287" cy="12604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024" y="4704390"/>
              <a:ext cx="2138287" cy="1260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045040" y="5281911"/>
              <a:ext cx="2079271" cy="105422"/>
            </a:xfrm>
            <a:prstGeom prst="rect">
              <a:avLst/>
            </a:prstGeom>
            <a:solidFill>
              <a:schemeClr val="tx1"/>
            </a:solidFill>
            <a:ln cmpd="sng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Ellipse 8"/>
          <p:cNvSpPr/>
          <p:nvPr/>
        </p:nvSpPr>
        <p:spPr>
          <a:xfrm>
            <a:off x="6372200" y="5334621"/>
            <a:ext cx="672840" cy="470643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158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Adultes</a:t>
            </a:r>
            <a:endParaRPr lang="en-US" dirty="0" smtClean="0"/>
          </a:p>
          <a:p>
            <a:pPr lvl="1"/>
            <a:r>
              <a:rPr lang="en-US" dirty="0" smtClean="0"/>
              <a:t>15 </a:t>
            </a:r>
            <a:r>
              <a:rPr lang="en-US" dirty="0" err="1" smtClean="0"/>
              <a:t>hémopathies</a:t>
            </a:r>
            <a:r>
              <a:rPr lang="en-US" dirty="0" smtClean="0"/>
              <a:t> </a:t>
            </a:r>
            <a:r>
              <a:rPr lang="en-US" dirty="0" err="1" smtClean="0"/>
              <a:t>malignes</a:t>
            </a:r>
            <a:r>
              <a:rPr lang="en-US" dirty="0" smtClean="0"/>
              <a:t> avec </a:t>
            </a:r>
            <a:r>
              <a:rPr lang="en-US" dirty="0" err="1" smtClean="0"/>
              <a:t>neutropénie</a:t>
            </a:r>
            <a:r>
              <a:rPr lang="en-US" dirty="0" smtClean="0"/>
              <a:t> </a:t>
            </a:r>
            <a:r>
              <a:rPr lang="en-US" dirty="0" err="1" smtClean="0"/>
              <a:t>fébrile</a:t>
            </a:r>
            <a:endParaRPr lang="en-US" dirty="0" smtClean="0"/>
          </a:p>
          <a:p>
            <a:pPr lvl="1"/>
            <a:r>
              <a:rPr lang="en-US" dirty="0" smtClean="0"/>
              <a:t>2g/8h </a:t>
            </a:r>
            <a:r>
              <a:rPr lang="en-US" dirty="0" err="1" smtClean="0"/>
              <a:t>en</a:t>
            </a:r>
            <a:r>
              <a:rPr lang="en-US" dirty="0" smtClean="0"/>
              <a:t> 30mn</a:t>
            </a:r>
          </a:p>
          <a:p>
            <a:pPr lvl="1"/>
            <a:r>
              <a:rPr lang="en-US" dirty="0" smtClean="0"/>
              <a:t>Dosages 5-30-90-180-360 après et 10 </a:t>
            </a:r>
            <a:r>
              <a:rPr lang="en-US" dirty="0" err="1" smtClean="0"/>
              <a:t>mn</a:t>
            </a:r>
            <a:r>
              <a:rPr lang="en-US" dirty="0" smtClean="0"/>
              <a:t> </a:t>
            </a:r>
            <a:r>
              <a:rPr lang="en-US" dirty="0" err="1" smtClean="0"/>
              <a:t>avant</a:t>
            </a:r>
            <a:r>
              <a:rPr lang="en-US" dirty="0" smtClean="0"/>
              <a:t> perf</a:t>
            </a:r>
          </a:p>
          <a:p>
            <a:r>
              <a:rPr lang="en-US" dirty="0" smtClean="0"/>
              <a:t>Evaluation T&gt;60% et T&gt;100% sur </a:t>
            </a:r>
            <a:r>
              <a:rPr lang="en-US" dirty="0" err="1" smtClean="0"/>
              <a:t>modèle</a:t>
            </a:r>
            <a:r>
              <a:rPr lang="en-US" dirty="0" smtClean="0"/>
              <a:t> avec simulation </a:t>
            </a:r>
            <a:r>
              <a:rPr lang="en-US" dirty="0" err="1" smtClean="0"/>
              <a:t>en</a:t>
            </a:r>
            <a:r>
              <a:rPr lang="en-US" dirty="0" smtClean="0"/>
              <a:t> perf 30mn, </a:t>
            </a:r>
            <a:r>
              <a:rPr lang="en-US" dirty="0" err="1" smtClean="0"/>
              <a:t>étendue</a:t>
            </a:r>
            <a:r>
              <a:rPr lang="en-US" dirty="0" smtClean="0"/>
              <a:t>, continue à </a:t>
            </a:r>
            <a:r>
              <a:rPr lang="en-US" dirty="0" smtClean="0">
                <a:latin typeface="Calibri"/>
                <a:cs typeface="Calibri"/>
              </a:rPr>
              <a:t>≠ </a:t>
            </a:r>
            <a:r>
              <a:rPr lang="en-US" dirty="0" err="1" smtClean="0">
                <a:latin typeface="Calibri"/>
                <a:cs typeface="Calibri"/>
              </a:rPr>
              <a:t>posos</a:t>
            </a:r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Céfépime</a:t>
            </a:r>
            <a:r>
              <a:rPr lang="en-US" dirty="0" smtClean="0"/>
              <a:t> 2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716017" y="6309320"/>
            <a:ext cx="3888431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Alvarez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Antibiotics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2021 (Colombie)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3530445" cy="165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244" y="4437112"/>
            <a:ext cx="348411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27984" y="5373216"/>
            <a:ext cx="792088" cy="216024"/>
          </a:xfrm>
          <a:prstGeom prst="rect">
            <a:avLst/>
          </a:prstGeom>
          <a:noFill/>
          <a:ln w="254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67544" y="5419751"/>
            <a:ext cx="792088" cy="216024"/>
          </a:xfrm>
          <a:prstGeom prst="rect">
            <a:avLst/>
          </a:prstGeom>
          <a:noFill/>
          <a:ln w="254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732240" y="4653136"/>
            <a:ext cx="396044" cy="216024"/>
          </a:xfrm>
          <a:prstGeom prst="rect">
            <a:avLst/>
          </a:prstGeom>
          <a:noFill/>
          <a:ln w="254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627784" y="4669989"/>
            <a:ext cx="360040" cy="216024"/>
          </a:xfrm>
          <a:prstGeom prst="rect">
            <a:avLst/>
          </a:prstGeom>
          <a:noFill/>
          <a:ln w="254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627784" y="5733256"/>
            <a:ext cx="360040" cy="216024"/>
          </a:xfrm>
          <a:prstGeom prst="rect">
            <a:avLst/>
          </a:prstGeom>
          <a:noFill/>
          <a:ln w="254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732240" y="5672810"/>
            <a:ext cx="396044" cy="216024"/>
          </a:xfrm>
          <a:prstGeom prst="rect">
            <a:avLst/>
          </a:prstGeom>
          <a:noFill/>
          <a:ln w="254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7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090268"/>
          </a:xfrm>
        </p:spPr>
        <p:txBody>
          <a:bodyPr/>
          <a:lstStyle/>
          <a:p>
            <a:r>
              <a:rPr lang="en-US" dirty="0" smtClean="0"/>
              <a:t>1g/8h </a:t>
            </a:r>
            <a:r>
              <a:rPr lang="en-US" dirty="0" err="1" smtClean="0"/>
              <a:t>en</a:t>
            </a:r>
            <a:r>
              <a:rPr lang="en-US" dirty="0" smtClean="0"/>
              <a:t> 30mn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dirty="0"/>
              <a:t>Dosages </a:t>
            </a:r>
            <a:r>
              <a:rPr lang="en-US" dirty="0" smtClean="0"/>
              <a:t>0,5-4 et 8h 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dirty="0" smtClean="0"/>
              <a:t>Après 4ème dose, et à H24 de sortie de </a:t>
            </a:r>
            <a:r>
              <a:rPr lang="en-US" dirty="0" err="1" smtClean="0"/>
              <a:t>neutropénie</a:t>
            </a:r>
            <a:endParaRPr lang="en-US" dirty="0" smtClean="0"/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dirty="0" smtClean="0"/>
              <a:t>16 patients (8 HM, 7 TS)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dirty="0" smtClean="0"/>
              <a:t>6 infections </a:t>
            </a:r>
            <a:r>
              <a:rPr lang="en-US" dirty="0" err="1" smtClean="0"/>
              <a:t>documentées</a:t>
            </a:r>
            <a:r>
              <a:rPr lang="en-US" dirty="0" smtClean="0"/>
              <a:t>, 3 </a:t>
            </a:r>
            <a:r>
              <a:rPr lang="en-US" dirty="0" err="1" smtClean="0"/>
              <a:t>bactério</a:t>
            </a:r>
            <a:r>
              <a:rPr lang="en-US" dirty="0" smtClean="0"/>
              <a:t> avec CMI 0,25ml/L</a:t>
            </a:r>
            <a:endParaRPr lang="en-US" dirty="0"/>
          </a:p>
          <a:p>
            <a:r>
              <a:rPr lang="en-US" dirty="0" smtClean="0"/>
              <a:t>Simulations MC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Imipénème</a:t>
            </a:r>
            <a:r>
              <a:rPr lang="en-US" dirty="0" smtClean="0"/>
              <a:t> pendant et après NF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652120" y="6309320"/>
            <a:ext cx="288032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Lafaurie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2023 (Paris)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44702"/>
            <a:ext cx="838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72174"/>
            <a:ext cx="8382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479715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Vd</a:t>
            </a:r>
            <a:r>
              <a:rPr lang="fr-FR" sz="1600" dirty="0"/>
              <a:t> </a:t>
            </a:r>
            <a:r>
              <a:rPr lang="fr-FR" sz="1600" dirty="0" smtClean="0"/>
              <a:t>L			       21,7 (14,7-24,2)	14,7(8,5-21,1)	0,004</a:t>
            </a:r>
          </a:p>
          <a:p>
            <a:r>
              <a:rPr lang="fr-FR" sz="1600" dirty="0" smtClean="0"/>
              <a:t>Cl L/h			       14,7 (10,2-18,4)	11,5 (8,1-14,2)	0,002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4585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890" y="2060849"/>
            <a:ext cx="478197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2160240" cy="159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Imipénème</a:t>
            </a:r>
            <a:r>
              <a:rPr lang="en-US" dirty="0"/>
              <a:t> pendant et après NF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Différences paramètres réels</a:t>
            </a:r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r>
              <a:rPr lang="fr-FR" sz="2400" dirty="0" smtClean="0"/>
              <a:t>Différences simulations</a:t>
            </a:r>
            <a:endParaRPr lang="fr-FR" sz="2400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74445"/>
            <a:ext cx="4880396" cy="21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796136" y="4869160"/>
            <a:ext cx="302433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Baisse exposition si NF</a:t>
            </a: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PTA identique</a:t>
            </a: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Très faible % 100% T&gt;CMI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652120" y="6309320"/>
            <a:ext cx="288032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Lafaurie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2023 (Paris)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95936" y="6325142"/>
            <a:ext cx="285954" cy="353510"/>
          </a:xfrm>
          <a:prstGeom prst="rect">
            <a:avLst/>
          </a:prstGeom>
          <a:noFill/>
          <a:ln w="254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6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Méropénème</a:t>
            </a:r>
            <a:r>
              <a:rPr lang="en-US" dirty="0" smtClean="0"/>
              <a:t> 1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716017" y="6309320"/>
            <a:ext cx="417646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Ariano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Ann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Phar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2005 (Canada, Suède, PB)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1g/8h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smtClean="0"/>
              <a:t>10mn </a:t>
            </a:r>
            <a:r>
              <a:rPr lang="en-US" dirty="0"/>
              <a:t>/ </a:t>
            </a:r>
            <a:r>
              <a:rPr lang="en-US" dirty="0" smtClean="0"/>
              <a:t>60 patients </a:t>
            </a:r>
            <a:r>
              <a:rPr lang="en-US" dirty="0" err="1" smtClean="0"/>
              <a:t>bactériémiques</a:t>
            </a:r>
            <a:endParaRPr lang="en-US" dirty="0"/>
          </a:p>
          <a:p>
            <a:r>
              <a:rPr lang="en-US" dirty="0"/>
              <a:t>Dosages à </a:t>
            </a:r>
            <a:r>
              <a:rPr lang="en-US" dirty="0" smtClean="0"/>
              <a:t>0,1,2,4,6,8h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415914"/>
            <a:ext cx="4032448" cy="390139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56992"/>
            <a:ext cx="38385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1g/8h </a:t>
            </a:r>
            <a:r>
              <a:rPr lang="en-US" dirty="0" err="1" smtClean="0"/>
              <a:t>en</a:t>
            </a:r>
            <a:r>
              <a:rPr lang="en-US" dirty="0" smtClean="0"/>
              <a:t> min 30mn / 98 patients</a:t>
            </a:r>
          </a:p>
          <a:p>
            <a:r>
              <a:rPr lang="en-US" dirty="0" smtClean="0"/>
              <a:t>Dosages à 15-25mn du début </a:t>
            </a:r>
            <a:r>
              <a:rPr lang="en-US" dirty="0" err="1" smtClean="0"/>
              <a:t>ou</a:t>
            </a:r>
            <a:r>
              <a:rPr lang="en-US" dirty="0" smtClean="0"/>
              <a:t> 15mn-8h de la fin</a:t>
            </a:r>
          </a:p>
          <a:p>
            <a:r>
              <a:rPr lang="en-US" dirty="0"/>
              <a:t>Simulations MC</a:t>
            </a:r>
          </a:p>
          <a:p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Méropénème</a:t>
            </a:r>
            <a:r>
              <a:rPr lang="en-US" dirty="0" smtClean="0"/>
              <a:t> 2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716017" y="6309320"/>
            <a:ext cx="23042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Ohata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JIC 2011 (Japon)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5781" y="2852936"/>
            <a:ext cx="129614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Cl: 11,2 L/h</a:t>
            </a:r>
          </a:p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Vc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: 13,8 L</a:t>
            </a:r>
          </a:p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Vp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: 3,1 L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70920"/>
            <a:ext cx="3705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71309"/>
            <a:ext cx="36480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H="1">
            <a:off x="5220072" y="5090120"/>
            <a:ext cx="216024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2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6850"/>
            <a:ext cx="5544616" cy="256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Essai</a:t>
            </a:r>
            <a:r>
              <a:rPr lang="en-US" sz="2400" dirty="0" smtClean="0"/>
              <a:t> </a:t>
            </a:r>
            <a:r>
              <a:rPr lang="en-US" sz="2400" dirty="0" err="1" smtClean="0"/>
              <a:t>randomisé</a:t>
            </a:r>
            <a:r>
              <a:rPr lang="en-US" sz="2400" dirty="0" smtClean="0"/>
              <a:t> / </a:t>
            </a:r>
            <a:r>
              <a:rPr lang="en-US" sz="2400" dirty="0" err="1" smtClean="0"/>
              <a:t>monitorage</a:t>
            </a:r>
            <a:r>
              <a:rPr lang="en-US" sz="2400" dirty="0" smtClean="0"/>
              <a:t> </a:t>
            </a:r>
            <a:r>
              <a:rPr lang="en-US" sz="2400" dirty="0" err="1" smtClean="0"/>
              <a:t>taux</a:t>
            </a:r>
            <a:r>
              <a:rPr lang="en-US" sz="2400" dirty="0" smtClean="0"/>
              <a:t> </a:t>
            </a:r>
            <a:r>
              <a:rPr lang="en-US" sz="2400" dirty="0" err="1" smtClean="0"/>
              <a:t>sérique</a:t>
            </a:r>
            <a:r>
              <a:rPr lang="en-US" sz="2400" dirty="0" smtClean="0"/>
              <a:t> (n=32)</a:t>
            </a:r>
          </a:p>
          <a:p>
            <a:pPr lvl="1"/>
            <a:r>
              <a:rPr lang="en-US" sz="2000" dirty="0" smtClean="0"/>
              <a:t>Dosage à </a:t>
            </a:r>
            <a:r>
              <a:rPr lang="en-US" sz="2000" dirty="0" err="1" smtClean="0"/>
              <a:t>l’équilibre</a:t>
            </a:r>
            <a:r>
              <a:rPr lang="en-US" sz="2000" dirty="0" smtClean="0"/>
              <a:t> à 50% de </a:t>
            </a:r>
            <a:r>
              <a:rPr lang="en-US" sz="2000" dirty="0" err="1" smtClean="0"/>
              <a:t>l’intervalle</a:t>
            </a:r>
            <a:r>
              <a:rPr lang="en-US" sz="2000" dirty="0" smtClean="0"/>
              <a:t> et 15mn </a:t>
            </a:r>
            <a:r>
              <a:rPr lang="en-US" sz="2000" dirty="0" err="1" smtClean="0"/>
              <a:t>avant</a:t>
            </a:r>
            <a:r>
              <a:rPr lang="en-US" sz="2000" dirty="0" smtClean="0"/>
              <a:t> 1 dose</a:t>
            </a:r>
          </a:p>
          <a:p>
            <a:r>
              <a:rPr lang="en-US" sz="2400" dirty="0" smtClean="0"/>
              <a:t>4g/8h </a:t>
            </a:r>
            <a:r>
              <a:rPr lang="en-US" sz="2400" dirty="0" err="1" smtClean="0"/>
              <a:t>puis</a:t>
            </a:r>
            <a:r>
              <a:rPr lang="en-US" sz="2400" dirty="0" smtClean="0"/>
              <a:t> </a:t>
            </a:r>
            <a:r>
              <a:rPr lang="en-US" sz="2400" dirty="0" err="1" smtClean="0"/>
              <a:t>ajustement</a:t>
            </a:r>
            <a:r>
              <a:rPr lang="en-US" sz="2400" dirty="0" smtClean="0"/>
              <a:t> sur </a:t>
            </a:r>
            <a:r>
              <a:rPr lang="en-US" sz="2400" dirty="0" err="1" smtClean="0"/>
              <a:t>fréquence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perf continue</a:t>
            </a:r>
          </a:p>
          <a:p>
            <a:pPr lvl="1"/>
            <a:r>
              <a:rPr lang="en-US" sz="2000" dirty="0" smtClean="0"/>
              <a:t>Si CMI </a:t>
            </a:r>
            <a:r>
              <a:rPr lang="en-US" sz="2000" dirty="0" err="1" smtClean="0"/>
              <a:t>inconnue</a:t>
            </a:r>
            <a:r>
              <a:rPr lang="en-US" sz="2000" dirty="0" smtClean="0"/>
              <a:t>, </a:t>
            </a:r>
            <a:r>
              <a:rPr lang="en-US" sz="2000" dirty="0" err="1" smtClean="0"/>
              <a:t>objectif</a:t>
            </a:r>
            <a:r>
              <a:rPr lang="en-US" sz="2000" dirty="0" smtClean="0"/>
              <a:t> </a:t>
            </a:r>
            <a:r>
              <a:rPr lang="en-US" sz="2000" dirty="0" err="1" smtClean="0"/>
              <a:t>basé</a:t>
            </a:r>
            <a:r>
              <a:rPr lang="en-US" sz="2000" dirty="0" smtClean="0"/>
              <a:t> sur 16 mg/L.</a:t>
            </a:r>
          </a:p>
          <a:p>
            <a:r>
              <a:rPr lang="en-US" sz="2400" dirty="0" err="1" smtClean="0"/>
              <a:t>Objectif</a:t>
            </a:r>
            <a:r>
              <a:rPr lang="en-US" sz="2400" dirty="0" smtClean="0"/>
              <a:t> principal: </a:t>
            </a:r>
            <a:r>
              <a:rPr lang="fr-FR" sz="2400" dirty="0">
                <a:cs typeface="Calibri" panose="020F0502020204030204" pitchFamily="34" charset="0"/>
              </a:rPr>
              <a:t> 100% </a:t>
            </a:r>
            <a:r>
              <a:rPr lang="fr-FR" sz="2400" dirty="0" smtClean="0">
                <a:cs typeface="Calibri" panose="020F0502020204030204" pitchFamily="34" charset="0"/>
              </a:rPr>
              <a:t>T&gt;CMI</a:t>
            </a:r>
          </a:p>
          <a:p>
            <a:pPr lvl="1"/>
            <a:r>
              <a:rPr lang="en-US" sz="2000" dirty="0" smtClean="0"/>
              <a:t>1</a:t>
            </a:r>
            <a:r>
              <a:rPr lang="en-US" sz="2000" baseline="30000" dirty="0" smtClean="0"/>
              <a:t>er</a:t>
            </a:r>
            <a:r>
              <a:rPr lang="en-US" sz="2000" dirty="0" smtClean="0"/>
              <a:t> dosage: 22% à 100% </a:t>
            </a:r>
            <a:r>
              <a:rPr lang="fr-FR" sz="2000" dirty="0">
                <a:cs typeface="Calibri" panose="020F0502020204030204" pitchFamily="34" charset="0"/>
              </a:rPr>
              <a:t>T&gt;CMI </a:t>
            </a:r>
            <a:r>
              <a:rPr lang="en-US" sz="2000" dirty="0" smtClean="0"/>
              <a:t>et 38% à 50%</a:t>
            </a:r>
            <a:r>
              <a:rPr lang="fr-FR" sz="2000" dirty="0">
                <a:cs typeface="Calibri" panose="020F0502020204030204" pitchFamily="34" charset="0"/>
              </a:rPr>
              <a:t> T&gt;CMI</a:t>
            </a:r>
            <a:endParaRPr lang="en-US" sz="20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Pip</a:t>
            </a:r>
            <a:r>
              <a:rPr lang="fr-FR" dirty="0" smtClean="0"/>
              <a:t>/taz et monitorage 2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876256" y="6309320"/>
            <a:ext cx="165618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err="1" smtClean="0">
                <a:latin typeface="Calibri" panose="020F0502020204030204" pitchFamily="34" charset="0"/>
                <a:cs typeface="Calibri" panose="020F0502020204030204" pitchFamily="34" charset="0"/>
              </a:rPr>
              <a:t>Sime</a:t>
            </a:r>
            <a:r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t> JAC 2015</a:t>
            </a:r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1840" y="6309320"/>
            <a:ext cx="2664296" cy="324036"/>
          </a:xfrm>
          <a:prstGeom prst="rect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2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C’est compliqué de </a:t>
            </a:r>
            <a:r>
              <a:rPr lang="fr-FR" dirty="0" smtClean="0"/>
              <a:t>bien comprendre un </a:t>
            </a:r>
            <a:r>
              <a:rPr lang="fr-FR" dirty="0"/>
              <a:t>papier PK/PD </a:t>
            </a:r>
            <a:endParaRPr lang="fr-FR" dirty="0" smtClean="0"/>
          </a:p>
          <a:p>
            <a:pPr lvl="1"/>
            <a:r>
              <a:rPr lang="fr-FR" dirty="0" smtClean="0"/>
              <a:t>Il faut connaitre les modèles PK, les </a:t>
            </a:r>
            <a:r>
              <a:rPr lang="fr-FR" dirty="0" err="1" smtClean="0"/>
              <a:t>stats</a:t>
            </a:r>
            <a:r>
              <a:rPr lang="fr-FR" dirty="0" smtClean="0"/>
              <a:t>, les logiciels employés.</a:t>
            </a:r>
          </a:p>
          <a:p>
            <a:r>
              <a:rPr lang="fr-FR" dirty="0" smtClean="0"/>
              <a:t>Beaucoup de résultat reposent sur des simulations de Monte Carlo</a:t>
            </a:r>
          </a:p>
          <a:p>
            <a:pPr lvl="1"/>
            <a:r>
              <a:rPr lang="fr-FR" dirty="0" smtClean="0"/>
              <a:t>On </a:t>
            </a:r>
            <a:r>
              <a:rPr lang="fr-FR" dirty="0"/>
              <a:t>crée un modèle mathématique du corps humain et du </a:t>
            </a:r>
            <a:r>
              <a:rPr lang="fr-FR" dirty="0" smtClean="0"/>
              <a:t>médicament</a:t>
            </a:r>
          </a:p>
          <a:p>
            <a:pPr lvl="1"/>
            <a:r>
              <a:rPr lang="fr-FR" dirty="0"/>
              <a:t>On utilise </a:t>
            </a:r>
            <a:r>
              <a:rPr lang="fr-FR" dirty="0" smtClean="0"/>
              <a:t>des </a:t>
            </a:r>
            <a:r>
              <a:rPr lang="fr-FR" dirty="0"/>
              <a:t>données d'études précédentes pour simuler la façon </a:t>
            </a:r>
            <a:r>
              <a:rPr lang="fr-FR" dirty="0" smtClean="0"/>
              <a:t>dont </a:t>
            </a:r>
            <a:r>
              <a:rPr lang="fr-FR" dirty="0"/>
              <a:t>l'antibiotique se répartit et est éliminé dans le corps.</a:t>
            </a:r>
          </a:p>
          <a:p>
            <a:pPr lvl="1"/>
            <a:r>
              <a:rPr lang="fr-FR" dirty="0" smtClean="0"/>
              <a:t>On répète un </a:t>
            </a:r>
            <a:r>
              <a:rPr lang="fr-FR" dirty="0"/>
              <a:t>grand nombre de </a:t>
            </a:r>
            <a:r>
              <a:rPr lang="fr-FR" dirty="0" smtClean="0"/>
              <a:t>fois (souvent 1000)</a:t>
            </a:r>
          </a:p>
          <a:p>
            <a:pPr lvl="1"/>
            <a:r>
              <a:rPr lang="fr-FR" dirty="0" smtClean="0"/>
              <a:t>On </a:t>
            </a:r>
            <a:r>
              <a:rPr lang="fr-FR" dirty="0"/>
              <a:t>peut obtenir une distribution de résultats </a:t>
            </a:r>
            <a:r>
              <a:rPr lang="fr-FR" dirty="0" smtClean="0"/>
              <a:t>possibles.</a:t>
            </a:r>
          </a:p>
          <a:p>
            <a:pPr lvl="2"/>
            <a:r>
              <a:rPr lang="fr-FR" dirty="0" smtClean="0"/>
              <a:t>Ca aboutit à des « probabilité d’atteindre la cible ».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Avertissement et limite: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8422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32 patients Pip/</a:t>
            </a:r>
            <a:r>
              <a:rPr lang="en-US" dirty="0" err="1" smtClean="0"/>
              <a:t>taz</a:t>
            </a:r>
            <a:r>
              <a:rPr lang="en-US" dirty="0" smtClean="0"/>
              <a:t> 4g/6h </a:t>
            </a:r>
            <a:r>
              <a:rPr lang="en-US" dirty="0" err="1" smtClean="0"/>
              <a:t>en</a:t>
            </a:r>
            <a:r>
              <a:rPr lang="en-US" dirty="0" smtClean="0"/>
              <a:t> 30 </a:t>
            </a:r>
            <a:r>
              <a:rPr lang="en-US" dirty="0" err="1" smtClean="0"/>
              <a:t>mn</a:t>
            </a:r>
            <a:endParaRPr lang="en-US" dirty="0" smtClean="0"/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dirty="0"/>
              <a:t>Dosage à </a:t>
            </a:r>
            <a:r>
              <a:rPr lang="en-US" sz="1800" dirty="0" err="1"/>
              <a:t>l’équilibre</a:t>
            </a:r>
            <a:r>
              <a:rPr lang="en-US" sz="1800" dirty="0"/>
              <a:t> à 50% de </a:t>
            </a:r>
            <a:r>
              <a:rPr lang="en-US" sz="1800" dirty="0" err="1"/>
              <a:t>l’intervalle</a:t>
            </a:r>
            <a:r>
              <a:rPr lang="en-US" sz="1800" dirty="0"/>
              <a:t> </a:t>
            </a:r>
            <a:r>
              <a:rPr lang="en-US" sz="1800" dirty="0" err="1" smtClean="0"/>
              <a:t>puis</a:t>
            </a:r>
            <a:r>
              <a:rPr lang="en-US" sz="1800" dirty="0" smtClean="0"/>
              <a:t> </a:t>
            </a:r>
            <a:r>
              <a:rPr lang="en-US" sz="1800" dirty="0" err="1" smtClean="0"/>
              <a:t>juste</a:t>
            </a:r>
            <a:r>
              <a:rPr lang="en-US" sz="1800" dirty="0" smtClean="0"/>
              <a:t> </a:t>
            </a:r>
            <a:r>
              <a:rPr lang="en-US" sz="1800" dirty="0" err="1"/>
              <a:t>avant</a:t>
            </a:r>
            <a:r>
              <a:rPr lang="en-US" sz="1800" dirty="0"/>
              <a:t> 1 </a:t>
            </a:r>
            <a:r>
              <a:rPr lang="en-US" sz="1800" dirty="0" smtClean="0"/>
              <a:t>dose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dirty="0" err="1"/>
              <a:t>Objectif</a:t>
            </a:r>
            <a:r>
              <a:rPr lang="en-US" sz="1800" dirty="0"/>
              <a:t> </a:t>
            </a:r>
            <a:r>
              <a:rPr lang="en-US" sz="1800" dirty="0" smtClean="0"/>
              <a:t>principal % patients avec:</a:t>
            </a:r>
            <a:r>
              <a:rPr lang="fr-FR" sz="1800" dirty="0">
                <a:cs typeface="Calibri" panose="020F0502020204030204" pitchFamily="34" charset="0"/>
              </a:rPr>
              <a:t> </a:t>
            </a:r>
            <a:r>
              <a:rPr lang="fr-FR" sz="1800" dirty="0" smtClean="0">
                <a:cs typeface="Calibri" panose="020F0502020204030204" pitchFamily="34" charset="0"/>
              </a:rPr>
              <a:t>50% </a:t>
            </a:r>
            <a:r>
              <a:rPr lang="fr-FR" sz="1800" dirty="0">
                <a:cs typeface="Calibri" panose="020F0502020204030204" pitchFamily="34" charset="0"/>
              </a:rPr>
              <a:t>T&gt;CMI</a:t>
            </a:r>
            <a:r>
              <a:rPr lang="en-US" sz="1800" dirty="0" smtClean="0"/>
              <a:t>  et</a:t>
            </a:r>
            <a:r>
              <a:rPr lang="fr-FR" sz="1800" dirty="0" smtClean="0">
                <a:cs typeface="Calibri" panose="020F0502020204030204" pitchFamily="34" charset="0"/>
              </a:rPr>
              <a:t> </a:t>
            </a:r>
            <a:r>
              <a:rPr lang="fr-FR" sz="1800" dirty="0">
                <a:cs typeface="Calibri" panose="020F0502020204030204" pitchFamily="34" charset="0"/>
              </a:rPr>
              <a:t>100% </a:t>
            </a:r>
            <a:r>
              <a:rPr lang="fr-FR" sz="1800" dirty="0" smtClean="0">
                <a:cs typeface="Calibri" panose="020F0502020204030204" pitchFamily="34" charset="0"/>
              </a:rPr>
              <a:t>T&gt;CMI (CMI: 16)</a:t>
            </a:r>
            <a:endParaRPr lang="en-US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Pip</a:t>
            </a:r>
            <a:r>
              <a:rPr lang="fr-FR" dirty="0" smtClean="0"/>
              <a:t>/taz</a:t>
            </a:r>
            <a:r>
              <a:rPr lang="fr-FR" dirty="0"/>
              <a:t> et monitorage </a:t>
            </a:r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716017" y="6309320"/>
            <a:ext cx="1800199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t>Weber JAC 2019</a:t>
            </a:r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0" y="3613641"/>
            <a:ext cx="3901420" cy="288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83568" y="4293096"/>
            <a:ext cx="316835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58% si 50	4% si 100</a:t>
            </a:r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42" y="3868094"/>
            <a:ext cx="5005561" cy="158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6579822" y="4549770"/>
            <a:ext cx="944506" cy="6794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5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31 </a:t>
            </a:r>
            <a:r>
              <a:rPr lang="en-US" dirty="0"/>
              <a:t>patients Pip/</a:t>
            </a:r>
            <a:r>
              <a:rPr lang="en-US" dirty="0" err="1"/>
              <a:t>taz</a:t>
            </a:r>
            <a:r>
              <a:rPr lang="en-US" dirty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/>
              <a:t>30 </a:t>
            </a:r>
            <a:r>
              <a:rPr lang="en-US" dirty="0" err="1" smtClean="0"/>
              <a:t>mn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4h (non </a:t>
            </a:r>
            <a:r>
              <a:rPr lang="en-US" dirty="0" err="1" smtClean="0"/>
              <a:t>randomisé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12 </a:t>
            </a:r>
            <a:r>
              <a:rPr lang="en-US" dirty="0" err="1" smtClean="0"/>
              <a:t>ou</a:t>
            </a:r>
            <a:r>
              <a:rPr lang="en-US" dirty="0" smtClean="0"/>
              <a:t> 16 g</a:t>
            </a:r>
          </a:p>
          <a:p>
            <a:pPr lvl="1"/>
            <a:r>
              <a:rPr lang="en-US" dirty="0" smtClean="0"/>
              <a:t>Pic 30mn après dose, </a:t>
            </a:r>
            <a:r>
              <a:rPr lang="en-US" dirty="0" err="1" smtClean="0"/>
              <a:t>creux</a:t>
            </a:r>
            <a:r>
              <a:rPr lang="en-US" dirty="0" smtClean="0"/>
              <a:t> &lt;1h </a:t>
            </a:r>
            <a:r>
              <a:rPr lang="en-US" dirty="0" err="1" smtClean="0"/>
              <a:t>avant</a:t>
            </a:r>
            <a:r>
              <a:rPr lang="en-US" dirty="0" smtClean="0"/>
              <a:t> dose pour pip </a:t>
            </a:r>
            <a:r>
              <a:rPr lang="en-US" dirty="0" smtClean="0">
                <a:solidFill>
                  <a:srgbClr val="FF0000"/>
                </a:solidFill>
              </a:rPr>
              <a:t>ET</a:t>
            </a:r>
            <a:r>
              <a:rPr lang="en-US" dirty="0" smtClean="0"/>
              <a:t> </a:t>
            </a:r>
            <a:r>
              <a:rPr lang="en-US" dirty="0" err="1" smtClean="0"/>
              <a:t>taz</a:t>
            </a:r>
            <a:endParaRPr lang="en-US" dirty="0" smtClean="0"/>
          </a:p>
          <a:p>
            <a:pPr lvl="1"/>
            <a:r>
              <a:rPr lang="fr-FR" sz="2400" dirty="0" smtClean="0"/>
              <a:t>Simulation plusieurs doses, modes, DFG</a:t>
            </a:r>
          </a:p>
          <a:p>
            <a:pPr lvl="2"/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Pip</a:t>
            </a:r>
            <a:r>
              <a:rPr lang="fr-FR" dirty="0"/>
              <a:t>/taz et </a:t>
            </a:r>
            <a:r>
              <a:rPr lang="fr-FR" dirty="0" smtClean="0"/>
              <a:t>monitorage 3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444208" y="1556792"/>
            <a:ext cx="2448271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Benech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JAC 2019 (Lyon)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23" y="3861048"/>
            <a:ext cx="764324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866499" y="3553271"/>
            <a:ext cx="695397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Pipé				Taz		(pour DFG 90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4522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Beaucoup d’arguments pour perf continue des BL</a:t>
            </a:r>
          </a:p>
          <a:p>
            <a:pPr lvl="1"/>
            <a:r>
              <a:rPr lang="fr-FR" dirty="0" smtClean="0"/>
              <a:t>Pour CMI </a:t>
            </a:r>
            <a:r>
              <a:rPr lang="fr-FR" dirty="0" smtClean="0"/>
              <a:t>élevées: 4, </a:t>
            </a:r>
            <a:r>
              <a:rPr lang="fr-FR" dirty="0" smtClean="0"/>
              <a:t>8 (ou </a:t>
            </a:r>
            <a:r>
              <a:rPr lang="fr-FR" dirty="0" smtClean="0"/>
              <a:t>inconnues ?)</a:t>
            </a:r>
            <a:endParaRPr lang="fr-FR" dirty="0" smtClean="0"/>
          </a:p>
          <a:p>
            <a:pPr lvl="1"/>
            <a:r>
              <a:rPr lang="fr-FR" dirty="0" smtClean="0"/>
              <a:t>Les autres, bof</a:t>
            </a:r>
          </a:p>
          <a:p>
            <a:r>
              <a:rPr lang="fr-FR" dirty="0" smtClean="0"/>
              <a:t>Donc plutôt pas </a:t>
            </a:r>
            <a:r>
              <a:rPr lang="fr-FR" dirty="0" err="1" smtClean="0"/>
              <a:t>d’augmentin</a:t>
            </a:r>
            <a:r>
              <a:rPr lang="fr-FR" dirty="0" smtClean="0"/>
              <a:t> et pas d’</a:t>
            </a:r>
            <a:r>
              <a:rPr lang="fr-FR" dirty="0" err="1" smtClean="0"/>
              <a:t>imipénème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P</a:t>
            </a:r>
            <a:r>
              <a:rPr lang="fr-FR" dirty="0" smtClean="0"/>
              <a:t>as stables </a:t>
            </a:r>
            <a:r>
              <a:rPr lang="fr-FR" dirty="0" smtClean="0"/>
              <a:t>en continu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3766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874244"/>
          </a:xfrm>
        </p:spPr>
        <p:txBody>
          <a:bodyPr/>
          <a:lstStyle/>
          <a:p>
            <a:pPr lvl="2"/>
            <a:r>
              <a:rPr lang="fr-FR" dirty="0" err="1" smtClean="0"/>
              <a:t>Metronidazole</a:t>
            </a:r>
            <a:r>
              <a:rPr lang="fr-FR" dirty="0" smtClean="0"/>
              <a:t> </a:t>
            </a:r>
            <a:r>
              <a:rPr lang="fr-FR" dirty="0"/>
              <a:t>en 1x/j ?</a:t>
            </a:r>
          </a:p>
          <a:p>
            <a:pPr lvl="2"/>
            <a:r>
              <a:rPr lang="fr-FR" dirty="0" err="1"/>
              <a:t>Linézolide</a:t>
            </a:r>
            <a:r>
              <a:rPr lang="fr-FR" dirty="0"/>
              <a:t> IV en perf prolongée continue/PO en x3/j ?</a:t>
            </a:r>
          </a:p>
          <a:p>
            <a:pPr lvl="2"/>
            <a:r>
              <a:rPr lang="fr-FR" dirty="0" err="1"/>
              <a:t>Cipro</a:t>
            </a:r>
            <a:r>
              <a:rPr lang="fr-FR" dirty="0"/>
              <a:t> en x2 plus qu’en </a:t>
            </a:r>
            <a:r>
              <a:rPr lang="fr-FR" dirty="0" smtClean="0"/>
              <a:t>x3 ?</a:t>
            </a:r>
          </a:p>
          <a:p>
            <a:pPr lvl="2"/>
            <a:r>
              <a:rPr lang="fr-FR" dirty="0" err="1" smtClean="0"/>
              <a:t>Doxy</a:t>
            </a:r>
            <a:r>
              <a:rPr lang="fr-FR" dirty="0" smtClean="0"/>
              <a:t> en x1/j</a:t>
            </a:r>
            <a:endParaRPr lang="fr-FR" dirty="0"/>
          </a:p>
          <a:p>
            <a:pPr lvl="2"/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</a:t>
            </a:r>
            <a:r>
              <a:rPr lang="fr-FR" dirty="0" smtClean="0"/>
              <a:t>2: autre classes, s</a:t>
            </a:r>
            <a:r>
              <a:rPr lang="fr-FR" dirty="0"/>
              <a:t>uivre les données PK/PD générales</a:t>
            </a:r>
          </a:p>
        </p:txBody>
      </p:sp>
      <p:graphicFrame>
        <p:nvGraphicFramePr>
          <p:cNvPr id="7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515019"/>
              </p:ext>
            </p:extLst>
          </p:nvPr>
        </p:nvGraphicFramePr>
        <p:xfrm>
          <a:off x="323528" y="3284984"/>
          <a:ext cx="8041549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4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9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3674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ATB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½ vie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QI résiduel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QI pic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ASC/CMI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T&gt;CMI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74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Aminosides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74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Quinolones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4-12</a:t>
                      </a:r>
                      <a:endParaRPr lang="fr-FR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(</a:t>
                      </a:r>
                      <a:r>
                        <a:rPr lang="fr-F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</a:t>
                      </a:r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R)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 (</a:t>
                      </a:r>
                      <a:r>
                        <a:rPr lang="fr-F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</a:t>
                      </a:r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74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Glycopeptides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8-10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 (</a:t>
                      </a:r>
                      <a:r>
                        <a:rPr lang="fr-F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</a:t>
                      </a:r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)/600 (</a:t>
                      </a:r>
                      <a:r>
                        <a:rPr lang="fr-F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</a:t>
                      </a:r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R)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74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Dapto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74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Linézolide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5-7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45%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674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Doxycycline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16-22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8-16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674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Métronidazole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8-10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&gt;70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674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Spira</a:t>
                      </a:r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fr-F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roxi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8-10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674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Colistine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30-40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Ellipse 4"/>
          <p:cNvSpPr/>
          <p:nvPr/>
        </p:nvSpPr>
        <p:spPr>
          <a:xfrm>
            <a:off x="4427984" y="5600271"/>
            <a:ext cx="467698" cy="365635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162681" y="5600271"/>
            <a:ext cx="467698" cy="365635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>
            <a:stCxn id="5" idx="7"/>
          </p:cNvCxnSpPr>
          <p:nvPr/>
        </p:nvCxnSpPr>
        <p:spPr>
          <a:xfrm flipV="1">
            <a:off x="4827189" y="4581129"/>
            <a:ext cx="464891" cy="10726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6" idx="1"/>
          </p:cNvCxnSpPr>
          <p:nvPr/>
        </p:nvCxnSpPr>
        <p:spPr>
          <a:xfrm flipH="1" flipV="1">
            <a:off x="5292080" y="4581129"/>
            <a:ext cx="939094" cy="10726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3956588" y="2060848"/>
            <a:ext cx="1335492" cy="25202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7668344" y="4934655"/>
            <a:ext cx="467698" cy="365635"/>
          </a:xfrm>
          <a:prstGeom prst="ellipse">
            <a:avLst/>
          </a:prstGeom>
          <a:noFill/>
          <a:ln w="57150" cmpd="sng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 flipH="1" flipV="1">
            <a:off x="6620884" y="2420887"/>
            <a:ext cx="1335492" cy="2520281"/>
          </a:xfrm>
          <a:prstGeom prst="straightConnector1">
            <a:avLst/>
          </a:prstGeom>
          <a:ln w="38100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1945820" y="5277059"/>
            <a:ext cx="825980" cy="365635"/>
          </a:xfrm>
          <a:prstGeom prst="ellipse">
            <a:avLst/>
          </a:prstGeom>
          <a:noFill/>
          <a:ln w="5715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2624440" y="3224831"/>
            <a:ext cx="37226" cy="208544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4110453" y="3904898"/>
            <a:ext cx="467698" cy="365635"/>
          </a:xfrm>
          <a:prstGeom prst="ellipse">
            <a:avLst/>
          </a:prstGeom>
          <a:noFill/>
          <a:ln w="5715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5963600" y="3932767"/>
            <a:ext cx="467698" cy="365635"/>
          </a:xfrm>
          <a:prstGeom prst="ellipse">
            <a:avLst/>
          </a:prstGeom>
          <a:noFill/>
          <a:ln w="5715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H="1" flipV="1">
            <a:off x="5059634" y="2987526"/>
            <a:ext cx="996606" cy="98153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4427984" y="2987526"/>
            <a:ext cx="631650" cy="87759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4304584" y="2614708"/>
            <a:ext cx="755050" cy="35746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434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300" dirty="0" smtClean="0"/>
              <a:t>Suppression </a:t>
            </a:r>
            <a:r>
              <a:rPr lang="fr-FR" sz="2300" dirty="0" err="1" smtClean="0"/>
              <a:t>posos</a:t>
            </a:r>
            <a:r>
              <a:rPr lang="fr-FR" sz="2300" dirty="0" smtClean="0"/>
              <a:t> « standard » ? Mais quid petits poids ou IU ?</a:t>
            </a:r>
          </a:p>
          <a:p>
            <a:endParaRPr lang="fr-FR" sz="2400" dirty="0"/>
          </a:p>
          <a:p>
            <a:pPr lvl="1"/>
            <a:endParaRPr lang="fr-FR" sz="2000" dirty="0" smtClean="0"/>
          </a:p>
          <a:p>
            <a:pPr lvl="1"/>
            <a:endParaRPr lang="fr-FR" sz="2000" dirty="0"/>
          </a:p>
          <a:p>
            <a:pPr lvl="1"/>
            <a:endParaRPr lang="fr-FR" sz="2000" dirty="0" smtClean="0"/>
          </a:p>
          <a:p>
            <a:pPr lvl="1"/>
            <a:endParaRPr lang="fr-FR" sz="2000" dirty="0"/>
          </a:p>
          <a:p>
            <a:pPr lvl="1"/>
            <a:endParaRPr lang="fr-FR" sz="2000" dirty="0" smtClean="0"/>
          </a:p>
          <a:p>
            <a:pPr lvl="1"/>
            <a:endParaRPr lang="fr-FR" sz="2000" dirty="0"/>
          </a:p>
          <a:p>
            <a:pPr lvl="1"/>
            <a:r>
              <a:rPr lang="fr-FR" sz="2000" dirty="0" smtClean="0"/>
              <a:t>Révision timing monitorage </a:t>
            </a:r>
            <a:r>
              <a:rPr lang="fr-FR" sz="2000" dirty="0"/>
              <a:t>taux </a:t>
            </a:r>
            <a:r>
              <a:rPr lang="fr-FR" sz="2000" dirty="0" smtClean="0"/>
              <a:t>sériques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</a:t>
            </a:r>
            <a:r>
              <a:rPr lang="fr-FR" dirty="0" smtClean="0"/>
              <a:t>3: r</a:t>
            </a:r>
            <a:r>
              <a:rPr lang="fr-FR" sz="4000" dirty="0" smtClean="0"/>
              <a:t>évision </a:t>
            </a:r>
            <a:r>
              <a:rPr lang="fr-FR" sz="4000" dirty="0"/>
              <a:t>protocoles ATB/NF CHU </a:t>
            </a:r>
            <a:r>
              <a:rPr lang="fr-FR" sz="4000" dirty="0" smtClean="0"/>
              <a:t>?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3979"/>
            <a:ext cx="7862732" cy="77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29200"/>
            <a:ext cx="7817859" cy="57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88848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11" y="3174553"/>
            <a:ext cx="3276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02429"/>
            <a:ext cx="21431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17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Méthodes pas simples !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61" y="1639466"/>
            <a:ext cx="4392088" cy="41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548" y="1639466"/>
            <a:ext cx="4306601" cy="424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43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Optimiser l’administration des molécules</a:t>
            </a:r>
          </a:p>
          <a:p>
            <a:pPr lvl="1"/>
            <a:r>
              <a:rPr lang="fr-FR" dirty="0" smtClean="0"/>
              <a:t>Augmenter l’efficacité</a:t>
            </a:r>
          </a:p>
          <a:p>
            <a:pPr lvl="1"/>
            <a:r>
              <a:rPr lang="fr-FR" dirty="0" smtClean="0"/>
              <a:t>Minimiser la toxicité</a:t>
            </a:r>
          </a:p>
          <a:p>
            <a:r>
              <a:rPr lang="fr-FR" dirty="0" smtClean="0"/>
              <a:t>Facteurs déterminants</a:t>
            </a:r>
          </a:p>
          <a:p>
            <a:pPr lvl="1"/>
            <a:r>
              <a:rPr lang="fr-FR" dirty="0" smtClean="0"/>
              <a:t>CMI du/des pathogène(s)</a:t>
            </a:r>
          </a:p>
          <a:p>
            <a:pPr lvl="1"/>
            <a:r>
              <a:rPr lang="fr-FR" dirty="0" smtClean="0"/>
              <a:t>Diffusion sur le site de l’infection</a:t>
            </a:r>
          </a:p>
          <a:p>
            <a:pPr lvl="1"/>
            <a:r>
              <a:rPr lang="fr-FR" dirty="0" smtClean="0"/>
              <a:t>Paramètre prédictif de l’efficacité </a:t>
            </a:r>
            <a:r>
              <a:rPr lang="fr-FR" dirty="0" err="1" smtClean="0"/>
              <a:t>bactério</a:t>
            </a:r>
            <a:r>
              <a:rPr lang="fr-FR" dirty="0" smtClean="0"/>
              <a:t>-clinique </a:t>
            </a:r>
          </a:p>
          <a:p>
            <a:r>
              <a:rPr lang="fr-FR" dirty="0" smtClean="0"/>
              <a:t>Paramètres clés des principaux antibiotiques </a:t>
            </a:r>
          </a:p>
          <a:p>
            <a:pPr lvl="1"/>
            <a:r>
              <a:rPr lang="fr-FR" dirty="0" err="1" smtClean="0"/>
              <a:t>Cmax</a:t>
            </a:r>
            <a:r>
              <a:rPr lang="fr-FR" dirty="0" smtClean="0"/>
              <a:t>/CMI</a:t>
            </a:r>
            <a:endParaRPr lang="fr-FR" dirty="0"/>
          </a:p>
          <a:p>
            <a:pPr lvl="1"/>
            <a:r>
              <a:rPr lang="fr-FR" dirty="0"/>
              <a:t>ASC 24h/CMI</a:t>
            </a:r>
          </a:p>
          <a:p>
            <a:pPr lvl="1"/>
            <a:r>
              <a:rPr lang="fr-FR" dirty="0"/>
              <a:t>temps de contact à C&gt;CMI [T (%24h) &gt;CMI</a:t>
            </a:r>
            <a:r>
              <a:rPr lang="fr-FR" dirty="0" smtClean="0"/>
              <a:t>]</a:t>
            </a:r>
          </a:p>
          <a:p>
            <a:pPr lvl="1"/>
            <a:r>
              <a:rPr lang="fr-FR" dirty="0" err="1" smtClean="0"/>
              <a:t>Cmin</a:t>
            </a:r>
            <a:r>
              <a:rPr lang="fr-FR" dirty="0" smtClean="0"/>
              <a:t>/CMI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 PK/PD c’est quoi en pratique ?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25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Paramètres pharmacodynamiques</a:t>
            </a:r>
          </a:p>
        </p:txBody>
      </p:sp>
      <p:sp>
        <p:nvSpPr>
          <p:cNvPr id="88067" name="Rectangle 39"/>
          <p:cNvSpPr>
            <a:spLocks noChangeArrowheads="1"/>
          </p:cNvSpPr>
          <p:nvPr/>
        </p:nvSpPr>
        <p:spPr bwMode="auto">
          <a:xfrm>
            <a:off x="2068388" y="2060574"/>
            <a:ext cx="6536060" cy="1200971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800" b="1" dirty="0" err="1">
                <a:latin typeface="Calibri" panose="020F0502020204030204" pitchFamily="34" charset="0"/>
              </a:rPr>
              <a:t>Cmax</a:t>
            </a:r>
            <a:r>
              <a:rPr lang="fr-FR" altLang="fr-FR" sz="1800" b="1" dirty="0">
                <a:latin typeface="Calibri" panose="020F0502020204030204" pitchFamily="34" charset="0"/>
              </a:rPr>
              <a:t>/CMI</a:t>
            </a:r>
          </a:p>
          <a:p>
            <a:pPr eaLnBrk="0" hangingPunct="0">
              <a:spcBef>
                <a:spcPct val="50000"/>
              </a:spcBef>
            </a:pPr>
            <a:r>
              <a:rPr lang="fr-FR" altLang="fr-FR" sz="1800" b="1" dirty="0">
                <a:latin typeface="Calibri" panose="020F0502020204030204" pitchFamily="34" charset="0"/>
              </a:rPr>
              <a:t>ASC 24h/CMI</a:t>
            </a:r>
          </a:p>
          <a:p>
            <a:pPr eaLnBrk="0" hangingPunct="0">
              <a:spcBef>
                <a:spcPct val="50000"/>
              </a:spcBef>
            </a:pPr>
            <a:r>
              <a:rPr lang="fr-FR" altLang="fr-FR" sz="1800" b="1" dirty="0">
                <a:latin typeface="Calibri" panose="020F0502020204030204" pitchFamily="34" charset="0"/>
              </a:rPr>
              <a:t>temps de contact à C&gt;CMI [T (%24h) &gt;CMI]</a:t>
            </a:r>
          </a:p>
        </p:txBody>
      </p:sp>
      <p:sp>
        <p:nvSpPr>
          <p:cNvPr id="88069" name="Rectangle 48"/>
          <p:cNvSpPr>
            <a:spLocks noChangeArrowheads="1"/>
          </p:cNvSpPr>
          <p:nvPr/>
        </p:nvSpPr>
        <p:spPr bwMode="auto">
          <a:xfrm>
            <a:off x="395288" y="1408113"/>
            <a:ext cx="7800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600" dirty="0">
                <a:solidFill>
                  <a:schemeClr val="tx2"/>
                </a:solidFill>
                <a:latin typeface="Calibri" panose="020F0502020204030204" pitchFamily="34" charset="0"/>
              </a:rPr>
              <a:t>Concentration minimale inhibitrice (CMI) </a:t>
            </a:r>
            <a:br>
              <a:rPr lang="fr-FR" altLang="fr-FR" sz="16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fr-FR" altLang="fr-FR" sz="1600" dirty="0">
                <a:solidFill>
                  <a:schemeClr val="tx2"/>
                </a:solidFill>
                <a:latin typeface="Calibri" panose="020F0502020204030204" pitchFamily="34" charset="0"/>
              </a:rPr>
              <a:t>Plus faible concentration d'antibiotiques capable d'inhiber toute culture visible de la souche</a:t>
            </a:r>
          </a:p>
        </p:txBody>
      </p:sp>
      <p:sp>
        <p:nvSpPr>
          <p:cNvPr id="88070" name="Line 3"/>
          <p:cNvSpPr>
            <a:spLocks noChangeShapeType="1"/>
          </p:cNvSpPr>
          <p:nvPr/>
        </p:nvSpPr>
        <p:spPr bwMode="auto">
          <a:xfrm>
            <a:off x="2662113" y="3932238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71" name="Line 4"/>
          <p:cNvSpPr>
            <a:spLocks noChangeShapeType="1"/>
          </p:cNvSpPr>
          <p:nvPr/>
        </p:nvSpPr>
        <p:spPr bwMode="auto">
          <a:xfrm>
            <a:off x="2662113" y="6370638"/>
            <a:ext cx="5646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72" name="Line 5"/>
          <p:cNvSpPr>
            <a:spLocks noChangeShapeType="1"/>
          </p:cNvSpPr>
          <p:nvPr/>
        </p:nvSpPr>
        <p:spPr bwMode="auto">
          <a:xfrm>
            <a:off x="2662113" y="6183313"/>
            <a:ext cx="42799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73" name="Line 6"/>
          <p:cNvSpPr>
            <a:spLocks noChangeShapeType="1"/>
          </p:cNvSpPr>
          <p:nvPr/>
        </p:nvSpPr>
        <p:spPr bwMode="auto">
          <a:xfrm>
            <a:off x="2662113" y="5715000"/>
            <a:ext cx="4518025" cy="0"/>
          </a:xfrm>
          <a:prstGeom prst="line">
            <a:avLst/>
          </a:prstGeom>
          <a:ln w="76200"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74" name="Line 7"/>
          <p:cNvSpPr>
            <a:spLocks noChangeShapeType="1"/>
          </p:cNvSpPr>
          <p:nvPr/>
        </p:nvSpPr>
        <p:spPr bwMode="auto">
          <a:xfrm flipV="1">
            <a:off x="2655763" y="4119563"/>
            <a:ext cx="1366838" cy="22510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75" name="Arc 8"/>
          <p:cNvSpPr>
            <a:spLocks/>
          </p:cNvSpPr>
          <p:nvPr/>
        </p:nvSpPr>
        <p:spPr bwMode="auto">
          <a:xfrm>
            <a:off x="4032126" y="4119563"/>
            <a:ext cx="3151187" cy="20637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76" name="Line 9"/>
          <p:cNvSpPr>
            <a:spLocks noChangeShapeType="1"/>
          </p:cNvSpPr>
          <p:nvPr/>
        </p:nvSpPr>
        <p:spPr bwMode="auto">
          <a:xfrm flipH="1">
            <a:off x="2662113" y="4119563"/>
            <a:ext cx="1366838" cy="0"/>
          </a:xfrm>
          <a:prstGeom prst="line">
            <a:avLst/>
          </a:prstGeom>
          <a:noFill/>
          <a:ln w="25400">
            <a:solidFill>
              <a:srgbClr val="FF3300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78" name="Rectangle 11"/>
          <p:cNvSpPr>
            <a:spLocks noChangeArrowheads="1"/>
          </p:cNvSpPr>
          <p:nvPr/>
        </p:nvSpPr>
        <p:spPr bwMode="auto">
          <a:xfrm>
            <a:off x="4762376" y="5013325"/>
            <a:ext cx="132179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600" b="1" dirty="0" smtClean="0">
                <a:latin typeface="Calibri" panose="020F0502020204030204" pitchFamily="34" charset="0"/>
              </a:rPr>
              <a:t>ASC/CMI</a:t>
            </a:r>
            <a:r>
              <a:rPr lang="fr-FR" altLang="fr-FR" sz="1600" dirty="0" smtClean="0">
                <a:latin typeface="Calibri" panose="020F0502020204030204" pitchFamily="34" charset="0"/>
              </a:rPr>
              <a:t> </a:t>
            </a:r>
            <a:endParaRPr lang="fr-FR" altLang="fr-FR" sz="1600" dirty="0">
              <a:latin typeface="Calibri" panose="020F0502020204030204" pitchFamily="34" charset="0"/>
            </a:endParaRPr>
          </a:p>
        </p:txBody>
      </p:sp>
      <p:sp>
        <p:nvSpPr>
          <p:cNvPr id="88079" name="Rectangle 12"/>
          <p:cNvSpPr>
            <a:spLocks noChangeArrowheads="1"/>
          </p:cNvSpPr>
          <p:nvPr/>
        </p:nvSpPr>
        <p:spPr bwMode="auto">
          <a:xfrm>
            <a:off x="1592138" y="4025900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600" b="1">
                <a:latin typeface="Calibri" panose="020F0502020204030204" pitchFamily="34" charset="0"/>
              </a:rPr>
              <a:t>C max</a:t>
            </a:r>
          </a:p>
        </p:txBody>
      </p:sp>
      <p:sp>
        <p:nvSpPr>
          <p:cNvPr id="88080" name="Rectangle 13"/>
          <p:cNvSpPr>
            <a:spLocks noChangeArrowheads="1"/>
          </p:cNvSpPr>
          <p:nvPr/>
        </p:nvSpPr>
        <p:spPr bwMode="auto">
          <a:xfrm>
            <a:off x="1652463" y="6089650"/>
            <a:ext cx="831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600" b="1">
                <a:latin typeface="Calibri" panose="020F0502020204030204" pitchFamily="34" charset="0"/>
              </a:rPr>
              <a:t>Cmin</a:t>
            </a:r>
          </a:p>
        </p:txBody>
      </p:sp>
      <p:sp>
        <p:nvSpPr>
          <p:cNvPr id="88081" name="Rectangle 14"/>
          <p:cNvSpPr>
            <a:spLocks noChangeArrowheads="1"/>
          </p:cNvSpPr>
          <p:nvPr/>
        </p:nvSpPr>
        <p:spPr bwMode="auto">
          <a:xfrm>
            <a:off x="1830263" y="5621338"/>
            <a:ext cx="654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600" b="1">
                <a:latin typeface="Calibri" panose="020F0502020204030204" pitchFamily="34" charset="0"/>
              </a:rPr>
              <a:t>CMI</a:t>
            </a:r>
          </a:p>
        </p:txBody>
      </p:sp>
      <p:sp>
        <p:nvSpPr>
          <p:cNvPr id="88082" name="Line 15"/>
          <p:cNvSpPr>
            <a:spLocks noChangeShapeType="1"/>
          </p:cNvSpPr>
          <p:nvPr/>
        </p:nvSpPr>
        <p:spPr bwMode="auto">
          <a:xfrm>
            <a:off x="3079626" y="5715000"/>
            <a:ext cx="0" cy="609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83" name="Line 16"/>
          <p:cNvSpPr>
            <a:spLocks noChangeShapeType="1"/>
          </p:cNvSpPr>
          <p:nvPr/>
        </p:nvSpPr>
        <p:spPr bwMode="auto">
          <a:xfrm>
            <a:off x="5219576" y="5715000"/>
            <a:ext cx="0" cy="609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84" name="Line 17"/>
          <p:cNvSpPr>
            <a:spLocks noChangeShapeType="1"/>
          </p:cNvSpPr>
          <p:nvPr/>
        </p:nvSpPr>
        <p:spPr bwMode="auto">
          <a:xfrm>
            <a:off x="3079626" y="6465888"/>
            <a:ext cx="0" cy="936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85" name="Line 18"/>
          <p:cNvSpPr>
            <a:spLocks noChangeShapeType="1"/>
          </p:cNvSpPr>
          <p:nvPr/>
        </p:nvSpPr>
        <p:spPr bwMode="auto">
          <a:xfrm>
            <a:off x="5219576" y="6465888"/>
            <a:ext cx="0" cy="936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86" name="Line 19"/>
          <p:cNvSpPr>
            <a:spLocks noChangeShapeType="1"/>
          </p:cNvSpPr>
          <p:nvPr/>
        </p:nvSpPr>
        <p:spPr bwMode="auto">
          <a:xfrm>
            <a:off x="3079626" y="6511925"/>
            <a:ext cx="21399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87" name="Rectangle 20"/>
          <p:cNvSpPr>
            <a:spLocks noChangeArrowheads="1"/>
          </p:cNvSpPr>
          <p:nvPr/>
        </p:nvSpPr>
        <p:spPr bwMode="auto">
          <a:xfrm>
            <a:off x="3370138" y="6508750"/>
            <a:ext cx="1674813" cy="3492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600" b="1">
                <a:latin typeface="Calibri" panose="020F0502020204030204" pitchFamily="34" charset="0"/>
              </a:rPr>
              <a:t>T &gt; CMI (h)</a:t>
            </a:r>
          </a:p>
        </p:txBody>
      </p:sp>
      <p:sp>
        <p:nvSpPr>
          <p:cNvPr id="88094" name="Line 27"/>
          <p:cNvSpPr>
            <a:spLocks noChangeShapeType="1"/>
          </p:cNvSpPr>
          <p:nvPr/>
        </p:nvSpPr>
        <p:spPr bwMode="auto">
          <a:xfrm>
            <a:off x="7180138" y="6183313"/>
            <a:ext cx="0" cy="18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95" name="Rectangle 28"/>
          <p:cNvSpPr>
            <a:spLocks noChangeArrowheads="1"/>
          </p:cNvSpPr>
          <p:nvPr/>
        </p:nvSpPr>
        <p:spPr bwMode="auto">
          <a:xfrm>
            <a:off x="8072313" y="6089650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600">
                <a:latin typeface="Calibri" panose="020F0502020204030204" pitchFamily="34" charset="0"/>
              </a:rPr>
              <a:t>temps</a:t>
            </a:r>
          </a:p>
        </p:txBody>
      </p:sp>
      <p:sp>
        <p:nvSpPr>
          <p:cNvPr id="88096" name="Rectangle 29"/>
          <p:cNvSpPr>
            <a:spLocks noChangeArrowheads="1"/>
          </p:cNvSpPr>
          <p:nvPr/>
        </p:nvSpPr>
        <p:spPr bwMode="auto">
          <a:xfrm>
            <a:off x="640680" y="3573463"/>
            <a:ext cx="1843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600">
                <a:latin typeface="Calibri" panose="020F0502020204030204" pitchFamily="34" charset="0"/>
              </a:rPr>
              <a:t>concentrations</a:t>
            </a:r>
          </a:p>
        </p:txBody>
      </p:sp>
      <p:sp>
        <p:nvSpPr>
          <p:cNvPr id="8" name="Forme libre 7"/>
          <p:cNvSpPr/>
          <p:nvPr/>
        </p:nvSpPr>
        <p:spPr>
          <a:xfrm>
            <a:off x="3140110" y="4208137"/>
            <a:ext cx="1868993" cy="1480271"/>
          </a:xfrm>
          <a:custGeom>
            <a:avLst/>
            <a:gdLst>
              <a:gd name="connsiteX0" fmla="*/ 0 w 1868993"/>
              <a:gd name="connsiteY0" fmla="*/ 1449085 h 1480271"/>
              <a:gd name="connsiteX1" fmla="*/ 0 w 1868993"/>
              <a:gd name="connsiteY1" fmla="*/ 1449085 h 1480271"/>
              <a:gd name="connsiteX2" fmla="*/ 35169 w 1868993"/>
              <a:gd name="connsiteY2" fmla="*/ 1418940 h 1480271"/>
              <a:gd name="connsiteX3" fmla="*/ 45217 w 1868993"/>
              <a:gd name="connsiteY3" fmla="*/ 1403867 h 1480271"/>
              <a:gd name="connsiteX4" fmla="*/ 55266 w 1868993"/>
              <a:gd name="connsiteY4" fmla="*/ 1393819 h 1480271"/>
              <a:gd name="connsiteX5" fmla="*/ 70338 w 1868993"/>
              <a:gd name="connsiteY5" fmla="*/ 1363674 h 1480271"/>
              <a:gd name="connsiteX6" fmla="*/ 90435 w 1868993"/>
              <a:gd name="connsiteY6" fmla="*/ 1328505 h 1480271"/>
              <a:gd name="connsiteX7" fmla="*/ 105508 w 1868993"/>
              <a:gd name="connsiteY7" fmla="*/ 1298360 h 1480271"/>
              <a:gd name="connsiteX8" fmla="*/ 110532 w 1868993"/>
              <a:gd name="connsiteY8" fmla="*/ 1283287 h 1480271"/>
              <a:gd name="connsiteX9" fmla="*/ 135653 w 1868993"/>
              <a:gd name="connsiteY9" fmla="*/ 1258166 h 1480271"/>
              <a:gd name="connsiteX10" fmla="*/ 140677 w 1868993"/>
              <a:gd name="connsiteY10" fmla="*/ 1243094 h 1480271"/>
              <a:gd name="connsiteX11" fmla="*/ 165798 w 1868993"/>
              <a:gd name="connsiteY11" fmla="*/ 1222997 h 1480271"/>
              <a:gd name="connsiteX12" fmla="*/ 175846 w 1868993"/>
              <a:gd name="connsiteY12" fmla="*/ 1207925 h 1480271"/>
              <a:gd name="connsiteX13" fmla="*/ 195943 w 1868993"/>
              <a:gd name="connsiteY13" fmla="*/ 1182804 h 1480271"/>
              <a:gd name="connsiteX14" fmla="*/ 200967 w 1868993"/>
              <a:gd name="connsiteY14" fmla="*/ 1167731 h 1480271"/>
              <a:gd name="connsiteX15" fmla="*/ 211015 w 1868993"/>
              <a:gd name="connsiteY15" fmla="*/ 1152659 h 1480271"/>
              <a:gd name="connsiteX16" fmla="*/ 221064 w 1868993"/>
              <a:gd name="connsiteY16" fmla="*/ 1117489 h 1480271"/>
              <a:gd name="connsiteX17" fmla="*/ 246185 w 1868993"/>
              <a:gd name="connsiteY17" fmla="*/ 1087344 h 1480271"/>
              <a:gd name="connsiteX18" fmla="*/ 256233 w 1868993"/>
              <a:gd name="connsiteY18" fmla="*/ 1067248 h 1480271"/>
              <a:gd name="connsiteX19" fmla="*/ 261257 w 1868993"/>
              <a:gd name="connsiteY19" fmla="*/ 1052175 h 1480271"/>
              <a:gd name="connsiteX20" fmla="*/ 296426 w 1868993"/>
              <a:gd name="connsiteY20" fmla="*/ 1011982 h 1480271"/>
              <a:gd name="connsiteX21" fmla="*/ 306475 w 1868993"/>
              <a:gd name="connsiteY21" fmla="*/ 1001933 h 1480271"/>
              <a:gd name="connsiteX22" fmla="*/ 326571 w 1868993"/>
              <a:gd name="connsiteY22" fmla="*/ 956716 h 1480271"/>
              <a:gd name="connsiteX23" fmla="*/ 341644 w 1868993"/>
              <a:gd name="connsiteY23" fmla="*/ 926571 h 1480271"/>
              <a:gd name="connsiteX24" fmla="*/ 351692 w 1868993"/>
              <a:gd name="connsiteY24" fmla="*/ 896426 h 1480271"/>
              <a:gd name="connsiteX25" fmla="*/ 356716 w 1868993"/>
              <a:gd name="connsiteY25" fmla="*/ 881353 h 1480271"/>
              <a:gd name="connsiteX26" fmla="*/ 376813 w 1868993"/>
              <a:gd name="connsiteY26" fmla="*/ 856232 h 1480271"/>
              <a:gd name="connsiteX27" fmla="*/ 391886 w 1868993"/>
              <a:gd name="connsiteY27" fmla="*/ 826087 h 1480271"/>
              <a:gd name="connsiteX28" fmla="*/ 406958 w 1868993"/>
              <a:gd name="connsiteY28" fmla="*/ 800966 h 1480271"/>
              <a:gd name="connsiteX29" fmla="*/ 417006 w 1868993"/>
              <a:gd name="connsiteY29" fmla="*/ 785894 h 1480271"/>
              <a:gd name="connsiteX30" fmla="*/ 452176 w 1868993"/>
              <a:gd name="connsiteY30" fmla="*/ 750725 h 1480271"/>
              <a:gd name="connsiteX31" fmla="*/ 462224 w 1868993"/>
              <a:gd name="connsiteY31" fmla="*/ 740676 h 1480271"/>
              <a:gd name="connsiteX32" fmla="*/ 477297 w 1868993"/>
              <a:gd name="connsiteY32" fmla="*/ 730628 h 1480271"/>
              <a:gd name="connsiteX33" fmla="*/ 497393 w 1868993"/>
              <a:gd name="connsiteY33" fmla="*/ 705507 h 1480271"/>
              <a:gd name="connsiteX34" fmla="*/ 507442 w 1868993"/>
              <a:gd name="connsiteY34" fmla="*/ 695459 h 1480271"/>
              <a:gd name="connsiteX35" fmla="*/ 512466 w 1868993"/>
              <a:gd name="connsiteY35" fmla="*/ 680386 h 1480271"/>
              <a:gd name="connsiteX36" fmla="*/ 522514 w 1868993"/>
              <a:gd name="connsiteY36" fmla="*/ 665314 h 1480271"/>
              <a:gd name="connsiteX37" fmla="*/ 517490 w 1868993"/>
              <a:gd name="connsiteY37" fmla="*/ 645217 h 1480271"/>
              <a:gd name="connsiteX38" fmla="*/ 537587 w 1868993"/>
              <a:gd name="connsiteY38" fmla="*/ 640193 h 1480271"/>
              <a:gd name="connsiteX39" fmla="*/ 547635 w 1868993"/>
              <a:gd name="connsiteY39" fmla="*/ 625120 h 1480271"/>
              <a:gd name="connsiteX40" fmla="*/ 567732 w 1868993"/>
              <a:gd name="connsiteY40" fmla="*/ 610048 h 1480271"/>
              <a:gd name="connsiteX41" fmla="*/ 572756 w 1868993"/>
              <a:gd name="connsiteY41" fmla="*/ 499516 h 1480271"/>
              <a:gd name="connsiteX42" fmla="*/ 592853 w 1868993"/>
              <a:gd name="connsiteY42" fmla="*/ 479419 h 1480271"/>
              <a:gd name="connsiteX43" fmla="*/ 617974 w 1868993"/>
              <a:gd name="connsiteY43" fmla="*/ 459322 h 1480271"/>
              <a:gd name="connsiteX44" fmla="*/ 628022 w 1868993"/>
              <a:gd name="connsiteY44" fmla="*/ 444250 h 1480271"/>
              <a:gd name="connsiteX45" fmla="*/ 633046 w 1868993"/>
              <a:gd name="connsiteY45" fmla="*/ 429177 h 1480271"/>
              <a:gd name="connsiteX46" fmla="*/ 658167 w 1868993"/>
              <a:gd name="connsiteY46" fmla="*/ 404056 h 1480271"/>
              <a:gd name="connsiteX47" fmla="*/ 678264 w 1868993"/>
              <a:gd name="connsiteY47" fmla="*/ 363863 h 1480271"/>
              <a:gd name="connsiteX48" fmla="*/ 683288 w 1868993"/>
              <a:gd name="connsiteY48" fmla="*/ 348790 h 1480271"/>
              <a:gd name="connsiteX49" fmla="*/ 703385 w 1868993"/>
              <a:gd name="connsiteY49" fmla="*/ 323670 h 1480271"/>
              <a:gd name="connsiteX50" fmla="*/ 708409 w 1868993"/>
              <a:gd name="connsiteY50" fmla="*/ 308597 h 1480271"/>
              <a:gd name="connsiteX51" fmla="*/ 738554 w 1868993"/>
              <a:gd name="connsiteY51" fmla="*/ 268404 h 1480271"/>
              <a:gd name="connsiteX52" fmla="*/ 763675 w 1868993"/>
              <a:gd name="connsiteY52" fmla="*/ 223186 h 1480271"/>
              <a:gd name="connsiteX53" fmla="*/ 773723 w 1868993"/>
              <a:gd name="connsiteY53" fmla="*/ 208114 h 1480271"/>
              <a:gd name="connsiteX54" fmla="*/ 783771 w 1868993"/>
              <a:gd name="connsiteY54" fmla="*/ 177968 h 1480271"/>
              <a:gd name="connsiteX55" fmla="*/ 803868 w 1868993"/>
              <a:gd name="connsiteY55" fmla="*/ 152848 h 1480271"/>
              <a:gd name="connsiteX56" fmla="*/ 808892 w 1868993"/>
              <a:gd name="connsiteY56" fmla="*/ 137775 h 1480271"/>
              <a:gd name="connsiteX57" fmla="*/ 818941 w 1868993"/>
              <a:gd name="connsiteY57" fmla="*/ 127727 h 1480271"/>
              <a:gd name="connsiteX58" fmla="*/ 823965 w 1868993"/>
              <a:gd name="connsiteY58" fmla="*/ 107630 h 1480271"/>
              <a:gd name="connsiteX59" fmla="*/ 849086 w 1868993"/>
              <a:gd name="connsiteY59" fmla="*/ 82509 h 1480271"/>
              <a:gd name="connsiteX60" fmla="*/ 859134 w 1868993"/>
              <a:gd name="connsiteY60" fmla="*/ 67437 h 1480271"/>
              <a:gd name="connsiteX61" fmla="*/ 879231 w 1868993"/>
              <a:gd name="connsiteY61" fmla="*/ 42316 h 1480271"/>
              <a:gd name="connsiteX62" fmla="*/ 889279 w 1868993"/>
              <a:gd name="connsiteY62" fmla="*/ 2122 h 1480271"/>
              <a:gd name="connsiteX63" fmla="*/ 879231 w 1868993"/>
              <a:gd name="connsiteY63" fmla="*/ 17195 h 1480271"/>
              <a:gd name="connsiteX64" fmla="*/ 869182 w 1868993"/>
              <a:gd name="connsiteY64" fmla="*/ 47340 h 1480271"/>
              <a:gd name="connsiteX65" fmla="*/ 874206 w 1868993"/>
              <a:gd name="connsiteY65" fmla="*/ 107630 h 1480271"/>
              <a:gd name="connsiteX66" fmla="*/ 884255 w 1868993"/>
              <a:gd name="connsiteY66" fmla="*/ 117678 h 1480271"/>
              <a:gd name="connsiteX67" fmla="*/ 889279 w 1868993"/>
              <a:gd name="connsiteY67" fmla="*/ 142799 h 1480271"/>
              <a:gd name="connsiteX68" fmla="*/ 899327 w 1868993"/>
              <a:gd name="connsiteY68" fmla="*/ 172944 h 1480271"/>
              <a:gd name="connsiteX69" fmla="*/ 909376 w 1868993"/>
              <a:gd name="connsiteY69" fmla="*/ 248307 h 1480271"/>
              <a:gd name="connsiteX70" fmla="*/ 919424 w 1868993"/>
              <a:gd name="connsiteY70" fmla="*/ 268404 h 1480271"/>
              <a:gd name="connsiteX71" fmla="*/ 929472 w 1868993"/>
              <a:gd name="connsiteY71" fmla="*/ 298549 h 1480271"/>
              <a:gd name="connsiteX72" fmla="*/ 944545 w 1868993"/>
              <a:gd name="connsiteY72" fmla="*/ 388984 h 1480271"/>
              <a:gd name="connsiteX73" fmla="*/ 954593 w 1868993"/>
              <a:gd name="connsiteY73" fmla="*/ 419129 h 1480271"/>
              <a:gd name="connsiteX74" fmla="*/ 964642 w 1868993"/>
              <a:gd name="connsiteY74" fmla="*/ 434201 h 1480271"/>
              <a:gd name="connsiteX75" fmla="*/ 974690 w 1868993"/>
              <a:gd name="connsiteY75" fmla="*/ 499516 h 1480271"/>
              <a:gd name="connsiteX76" fmla="*/ 984738 w 1868993"/>
              <a:gd name="connsiteY76" fmla="*/ 529661 h 1480271"/>
              <a:gd name="connsiteX77" fmla="*/ 994787 w 1868993"/>
              <a:gd name="connsiteY77" fmla="*/ 544733 h 1480271"/>
              <a:gd name="connsiteX78" fmla="*/ 999811 w 1868993"/>
              <a:gd name="connsiteY78" fmla="*/ 559806 h 1480271"/>
              <a:gd name="connsiteX79" fmla="*/ 1009859 w 1868993"/>
              <a:gd name="connsiteY79" fmla="*/ 574878 h 1480271"/>
              <a:gd name="connsiteX80" fmla="*/ 1024932 w 1868993"/>
              <a:gd name="connsiteY80" fmla="*/ 615072 h 1480271"/>
              <a:gd name="connsiteX81" fmla="*/ 1045028 w 1868993"/>
              <a:gd name="connsiteY81" fmla="*/ 660289 h 1480271"/>
              <a:gd name="connsiteX82" fmla="*/ 1060101 w 1868993"/>
              <a:gd name="connsiteY82" fmla="*/ 715555 h 1480271"/>
              <a:gd name="connsiteX83" fmla="*/ 1065125 w 1868993"/>
              <a:gd name="connsiteY83" fmla="*/ 730628 h 1480271"/>
              <a:gd name="connsiteX84" fmla="*/ 1075174 w 1868993"/>
              <a:gd name="connsiteY84" fmla="*/ 740676 h 1480271"/>
              <a:gd name="connsiteX85" fmla="*/ 1085222 w 1868993"/>
              <a:gd name="connsiteY85" fmla="*/ 755749 h 1480271"/>
              <a:gd name="connsiteX86" fmla="*/ 1090246 w 1868993"/>
              <a:gd name="connsiteY86" fmla="*/ 770821 h 1480271"/>
              <a:gd name="connsiteX87" fmla="*/ 1105319 w 1868993"/>
              <a:gd name="connsiteY87" fmla="*/ 775845 h 1480271"/>
              <a:gd name="connsiteX88" fmla="*/ 1125415 w 1868993"/>
              <a:gd name="connsiteY88" fmla="*/ 800966 h 1480271"/>
              <a:gd name="connsiteX89" fmla="*/ 1135464 w 1868993"/>
              <a:gd name="connsiteY89" fmla="*/ 811015 h 1480271"/>
              <a:gd name="connsiteX90" fmla="*/ 1145512 w 1868993"/>
              <a:gd name="connsiteY90" fmla="*/ 831111 h 1480271"/>
              <a:gd name="connsiteX91" fmla="*/ 1165609 w 1868993"/>
              <a:gd name="connsiteY91" fmla="*/ 851208 h 1480271"/>
              <a:gd name="connsiteX92" fmla="*/ 1190730 w 1868993"/>
              <a:gd name="connsiteY92" fmla="*/ 886377 h 1480271"/>
              <a:gd name="connsiteX93" fmla="*/ 1200778 w 1868993"/>
              <a:gd name="connsiteY93" fmla="*/ 901450 h 1480271"/>
              <a:gd name="connsiteX94" fmla="*/ 1215850 w 1868993"/>
              <a:gd name="connsiteY94" fmla="*/ 916522 h 1480271"/>
              <a:gd name="connsiteX95" fmla="*/ 1230923 w 1868993"/>
              <a:gd name="connsiteY95" fmla="*/ 946667 h 1480271"/>
              <a:gd name="connsiteX96" fmla="*/ 1235947 w 1868993"/>
              <a:gd name="connsiteY96" fmla="*/ 961740 h 1480271"/>
              <a:gd name="connsiteX97" fmla="*/ 1256044 w 1868993"/>
              <a:gd name="connsiteY97" fmla="*/ 986861 h 1480271"/>
              <a:gd name="connsiteX98" fmla="*/ 1276141 w 1868993"/>
              <a:gd name="connsiteY98" fmla="*/ 1011982 h 1480271"/>
              <a:gd name="connsiteX99" fmla="*/ 1281165 w 1868993"/>
              <a:gd name="connsiteY99" fmla="*/ 1027054 h 1480271"/>
              <a:gd name="connsiteX100" fmla="*/ 1321358 w 1868993"/>
              <a:gd name="connsiteY100" fmla="*/ 1062223 h 1480271"/>
              <a:gd name="connsiteX101" fmla="*/ 1351503 w 1868993"/>
              <a:gd name="connsiteY101" fmla="*/ 1072272 h 1480271"/>
              <a:gd name="connsiteX102" fmla="*/ 1376624 w 1868993"/>
              <a:gd name="connsiteY102" fmla="*/ 1087344 h 1480271"/>
              <a:gd name="connsiteX103" fmla="*/ 1411793 w 1868993"/>
              <a:gd name="connsiteY103" fmla="*/ 1122514 h 1480271"/>
              <a:gd name="connsiteX104" fmla="*/ 1421842 w 1868993"/>
              <a:gd name="connsiteY104" fmla="*/ 1132562 h 1480271"/>
              <a:gd name="connsiteX105" fmla="*/ 1451987 w 1868993"/>
              <a:gd name="connsiteY105" fmla="*/ 1147634 h 1480271"/>
              <a:gd name="connsiteX106" fmla="*/ 1462035 w 1868993"/>
              <a:gd name="connsiteY106" fmla="*/ 1157683 h 1480271"/>
              <a:gd name="connsiteX107" fmla="*/ 1446963 w 1868993"/>
              <a:gd name="connsiteY107" fmla="*/ 1172755 h 1480271"/>
              <a:gd name="connsiteX108" fmla="*/ 1502228 w 1868993"/>
              <a:gd name="connsiteY108" fmla="*/ 1177779 h 1480271"/>
              <a:gd name="connsiteX109" fmla="*/ 1522325 w 1868993"/>
              <a:gd name="connsiteY109" fmla="*/ 1207925 h 1480271"/>
              <a:gd name="connsiteX110" fmla="*/ 1527349 w 1868993"/>
              <a:gd name="connsiteY110" fmla="*/ 1222997 h 1480271"/>
              <a:gd name="connsiteX111" fmla="*/ 1547446 w 1868993"/>
              <a:gd name="connsiteY111" fmla="*/ 1253142 h 1480271"/>
              <a:gd name="connsiteX112" fmla="*/ 1557494 w 1868993"/>
              <a:gd name="connsiteY112" fmla="*/ 1268215 h 1480271"/>
              <a:gd name="connsiteX113" fmla="*/ 1567543 w 1868993"/>
              <a:gd name="connsiteY113" fmla="*/ 1278263 h 1480271"/>
              <a:gd name="connsiteX114" fmla="*/ 1592664 w 1868993"/>
              <a:gd name="connsiteY114" fmla="*/ 1298360 h 1480271"/>
              <a:gd name="connsiteX115" fmla="*/ 1622809 w 1868993"/>
              <a:gd name="connsiteY115" fmla="*/ 1318456 h 1480271"/>
              <a:gd name="connsiteX116" fmla="*/ 1637881 w 1868993"/>
              <a:gd name="connsiteY116" fmla="*/ 1323481 h 1480271"/>
              <a:gd name="connsiteX117" fmla="*/ 1673050 w 1868993"/>
              <a:gd name="connsiteY117" fmla="*/ 1343577 h 1480271"/>
              <a:gd name="connsiteX118" fmla="*/ 1693147 w 1868993"/>
              <a:gd name="connsiteY118" fmla="*/ 1348601 h 1480271"/>
              <a:gd name="connsiteX119" fmla="*/ 1723292 w 1868993"/>
              <a:gd name="connsiteY119" fmla="*/ 1363674 h 1480271"/>
              <a:gd name="connsiteX120" fmla="*/ 1733341 w 1868993"/>
              <a:gd name="connsiteY120" fmla="*/ 1373722 h 1480271"/>
              <a:gd name="connsiteX121" fmla="*/ 1753437 w 1868993"/>
              <a:gd name="connsiteY121" fmla="*/ 1383771 h 1480271"/>
              <a:gd name="connsiteX122" fmla="*/ 1778558 w 1868993"/>
              <a:gd name="connsiteY122" fmla="*/ 1398843 h 1480271"/>
              <a:gd name="connsiteX123" fmla="*/ 1788606 w 1868993"/>
              <a:gd name="connsiteY123" fmla="*/ 1408892 h 1480271"/>
              <a:gd name="connsiteX124" fmla="*/ 1818752 w 1868993"/>
              <a:gd name="connsiteY124" fmla="*/ 1423964 h 1480271"/>
              <a:gd name="connsiteX125" fmla="*/ 1833824 w 1868993"/>
              <a:gd name="connsiteY125" fmla="*/ 1439037 h 1480271"/>
              <a:gd name="connsiteX126" fmla="*/ 1848897 w 1868993"/>
              <a:gd name="connsiteY126" fmla="*/ 1449085 h 1480271"/>
              <a:gd name="connsiteX127" fmla="*/ 1868993 w 1868993"/>
              <a:gd name="connsiteY127" fmla="*/ 1464158 h 1480271"/>
              <a:gd name="connsiteX128" fmla="*/ 1858945 w 1868993"/>
              <a:gd name="connsiteY128" fmla="*/ 1479230 h 1480271"/>
              <a:gd name="connsiteX129" fmla="*/ 1552470 w 1868993"/>
              <a:gd name="connsiteY129" fmla="*/ 1474206 h 1480271"/>
              <a:gd name="connsiteX130" fmla="*/ 1537398 w 1868993"/>
              <a:gd name="connsiteY130" fmla="*/ 1469182 h 1480271"/>
              <a:gd name="connsiteX131" fmla="*/ 1497204 w 1868993"/>
              <a:gd name="connsiteY131" fmla="*/ 1464158 h 1480271"/>
              <a:gd name="connsiteX132" fmla="*/ 1266092 w 1868993"/>
              <a:gd name="connsiteY132" fmla="*/ 1459133 h 1480271"/>
              <a:gd name="connsiteX133" fmla="*/ 1125415 w 1868993"/>
              <a:gd name="connsiteY133" fmla="*/ 1459133 h 1480271"/>
              <a:gd name="connsiteX134" fmla="*/ 1085222 w 1868993"/>
              <a:gd name="connsiteY134" fmla="*/ 1469182 h 1480271"/>
              <a:gd name="connsiteX135" fmla="*/ 1050053 w 1868993"/>
              <a:gd name="connsiteY135" fmla="*/ 1474206 h 1480271"/>
              <a:gd name="connsiteX136" fmla="*/ 773723 w 1868993"/>
              <a:gd name="connsiteY136" fmla="*/ 1464158 h 1480271"/>
              <a:gd name="connsiteX137" fmla="*/ 522514 w 1868993"/>
              <a:gd name="connsiteY137" fmla="*/ 1454109 h 1480271"/>
              <a:gd name="connsiteX138" fmla="*/ 437103 w 1868993"/>
              <a:gd name="connsiteY138" fmla="*/ 1444061 h 1480271"/>
              <a:gd name="connsiteX139" fmla="*/ 271305 w 1868993"/>
              <a:gd name="connsiteY139" fmla="*/ 1449085 h 1480271"/>
              <a:gd name="connsiteX140" fmla="*/ 0 w 1868993"/>
              <a:gd name="connsiteY140" fmla="*/ 1449085 h 148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868993" h="1480271">
                <a:moveTo>
                  <a:pt x="0" y="1449085"/>
                </a:moveTo>
                <a:lnTo>
                  <a:pt x="0" y="1449085"/>
                </a:lnTo>
                <a:cubicBezTo>
                  <a:pt x="11723" y="1439037"/>
                  <a:pt x="24251" y="1429858"/>
                  <a:pt x="35169" y="1418940"/>
                </a:cubicBezTo>
                <a:cubicBezTo>
                  <a:pt x="39439" y="1414670"/>
                  <a:pt x="41445" y="1408582"/>
                  <a:pt x="45217" y="1403867"/>
                </a:cubicBezTo>
                <a:cubicBezTo>
                  <a:pt x="48176" y="1400168"/>
                  <a:pt x="51916" y="1397168"/>
                  <a:pt x="55266" y="1393819"/>
                </a:cubicBezTo>
                <a:cubicBezTo>
                  <a:pt x="67893" y="1355939"/>
                  <a:pt x="50861" y="1402628"/>
                  <a:pt x="70338" y="1363674"/>
                </a:cubicBezTo>
                <a:cubicBezTo>
                  <a:pt x="89516" y="1325317"/>
                  <a:pt x="53995" y="1377091"/>
                  <a:pt x="90435" y="1328505"/>
                </a:cubicBezTo>
                <a:cubicBezTo>
                  <a:pt x="102827" y="1278935"/>
                  <a:pt x="86310" y="1330356"/>
                  <a:pt x="105508" y="1298360"/>
                </a:cubicBezTo>
                <a:cubicBezTo>
                  <a:pt x="108233" y="1293819"/>
                  <a:pt x="107354" y="1287524"/>
                  <a:pt x="110532" y="1283287"/>
                </a:cubicBezTo>
                <a:cubicBezTo>
                  <a:pt x="117637" y="1273813"/>
                  <a:pt x="135653" y="1258166"/>
                  <a:pt x="135653" y="1258166"/>
                </a:cubicBezTo>
                <a:cubicBezTo>
                  <a:pt x="137328" y="1253142"/>
                  <a:pt x="137952" y="1247635"/>
                  <a:pt x="140677" y="1243094"/>
                </a:cubicBezTo>
                <a:cubicBezTo>
                  <a:pt x="145451" y="1235137"/>
                  <a:pt x="158949" y="1227563"/>
                  <a:pt x="165798" y="1222997"/>
                </a:cubicBezTo>
                <a:cubicBezTo>
                  <a:pt x="169147" y="1217973"/>
                  <a:pt x="172074" y="1212640"/>
                  <a:pt x="175846" y="1207925"/>
                </a:cubicBezTo>
                <a:cubicBezTo>
                  <a:pt x="204490" y="1172119"/>
                  <a:pt x="165004" y="1229207"/>
                  <a:pt x="195943" y="1182804"/>
                </a:cubicBezTo>
                <a:cubicBezTo>
                  <a:pt x="197618" y="1177780"/>
                  <a:pt x="198599" y="1172468"/>
                  <a:pt x="200967" y="1167731"/>
                </a:cubicBezTo>
                <a:cubicBezTo>
                  <a:pt x="203667" y="1162330"/>
                  <a:pt x="208637" y="1158209"/>
                  <a:pt x="211015" y="1152659"/>
                </a:cubicBezTo>
                <a:cubicBezTo>
                  <a:pt x="213028" y="1147962"/>
                  <a:pt x="217150" y="1123360"/>
                  <a:pt x="221064" y="1117489"/>
                </a:cubicBezTo>
                <a:cubicBezTo>
                  <a:pt x="262627" y="1055145"/>
                  <a:pt x="213309" y="1144876"/>
                  <a:pt x="246185" y="1087344"/>
                </a:cubicBezTo>
                <a:cubicBezTo>
                  <a:pt x="249901" y="1080841"/>
                  <a:pt x="253283" y="1074132"/>
                  <a:pt x="256233" y="1067248"/>
                </a:cubicBezTo>
                <a:cubicBezTo>
                  <a:pt x="258319" y="1062380"/>
                  <a:pt x="258889" y="1056912"/>
                  <a:pt x="261257" y="1052175"/>
                </a:cubicBezTo>
                <a:cubicBezTo>
                  <a:pt x="269565" y="1035559"/>
                  <a:pt x="283331" y="1025077"/>
                  <a:pt x="296426" y="1011982"/>
                </a:cubicBezTo>
                <a:lnTo>
                  <a:pt x="306475" y="1001933"/>
                </a:lnTo>
                <a:cubicBezTo>
                  <a:pt x="318432" y="966060"/>
                  <a:pt x="310648" y="980601"/>
                  <a:pt x="326571" y="956716"/>
                </a:cubicBezTo>
                <a:cubicBezTo>
                  <a:pt x="344892" y="901748"/>
                  <a:pt x="315673" y="985004"/>
                  <a:pt x="341644" y="926571"/>
                </a:cubicBezTo>
                <a:cubicBezTo>
                  <a:pt x="345946" y="916892"/>
                  <a:pt x="348343" y="906474"/>
                  <a:pt x="351692" y="896426"/>
                </a:cubicBezTo>
                <a:cubicBezTo>
                  <a:pt x="353367" y="891402"/>
                  <a:pt x="352971" y="885098"/>
                  <a:pt x="356716" y="881353"/>
                </a:cubicBezTo>
                <a:cubicBezTo>
                  <a:pt x="366064" y="872006"/>
                  <a:pt x="370474" y="868911"/>
                  <a:pt x="376813" y="856232"/>
                </a:cubicBezTo>
                <a:cubicBezTo>
                  <a:pt x="397610" y="814638"/>
                  <a:pt x="363092" y="869277"/>
                  <a:pt x="391886" y="826087"/>
                </a:cubicBezTo>
                <a:cubicBezTo>
                  <a:pt x="400610" y="799914"/>
                  <a:pt x="391195" y="820670"/>
                  <a:pt x="406958" y="800966"/>
                </a:cubicBezTo>
                <a:cubicBezTo>
                  <a:pt x="410730" y="796251"/>
                  <a:pt x="413030" y="790438"/>
                  <a:pt x="417006" y="785894"/>
                </a:cubicBezTo>
                <a:cubicBezTo>
                  <a:pt x="417038" y="785857"/>
                  <a:pt x="445128" y="757773"/>
                  <a:pt x="452176" y="750725"/>
                </a:cubicBezTo>
                <a:cubicBezTo>
                  <a:pt x="455526" y="747375"/>
                  <a:pt x="458283" y="743303"/>
                  <a:pt x="462224" y="740676"/>
                </a:cubicBezTo>
                <a:cubicBezTo>
                  <a:pt x="467248" y="737327"/>
                  <a:pt x="472582" y="734400"/>
                  <a:pt x="477297" y="730628"/>
                </a:cubicBezTo>
                <a:cubicBezTo>
                  <a:pt x="490774" y="719846"/>
                  <a:pt x="485789" y="720012"/>
                  <a:pt x="497393" y="705507"/>
                </a:cubicBezTo>
                <a:cubicBezTo>
                  <a:pt x="500352" y="701808"/>
                  <a:pt x="504092" y="698808"/>
                  <a:pt x="507442" y="695459"/>
                </a:cubicBezTo>
                <a:cubicBezTo>
                  <a:pt x="509117" y="690435"/>
                  <a:pt x="510098" y="685123"/>
                  <a:pt x="512466" y="680386"/>
                </a:cubicBezTo>
                <a:cubicBezTo>
                  <a:pt x="515166" y="674985"/>
                  <a:pt x="521660" y="671291"/>
                  <a:pt x="522514" y="665314"/>
                </a:cubicBezTo>
                <a:cubicBezTo>
                  <a:pt x="523491" y="658478"/>
                  <a:pt x="519165" y="651916"/>
                  <a:pt x="517490" y="645217"/>
                </a:cubicBezTo>
                <a:cubicBezTo>
                  <a:pt x="524189" y="643542"/>
                  <a:pt x="531842" y="644023"/>
                  <a:pt x="537587" y="640193"/>
                </a:cubicBezTo>
                <a:cubicBezTo>
                  <a:pt x="542611" y="636843"/>
                  <a:pt x="543365" y="629390"/>
                  <a:pt x="547635" y="625120"/>
                </a:cubicBezTo>
                <a:cubicBezTo>
                  <a:pt x="553556" y="619199"/>
                  <a:pt x="561033" y="615072"/>
                  <a:pt x="567732" y="610048"/>
                </a:cubicBezTo>
                <a:cubicBezTo>
                  <a:pt x="569407" y="573204"/>
                  <a:pt x="565791" y="535734"/>
                  <a:pt x="572756" y="499516"/>
                </a:cubicBezTo>
                <a:cubicBezTo>
                  <a:pt x="574545" y="490213"/>
                  <a:pt x="584970" y="484674"/>
                  <a:pt x="592853" y="479419"/>
                </a:cubicBezTo>
                <a:cubicBezTo>
                  <a:pt x="604045" y="471958"/>
                  <a:pt x="609792" y="469550"/>
                  <a:pt x="617974" y="459322"/>
                </a:cubicBezTo>
                <a:cubicBezTo>
                  <a:pt x="621746" y="454607"/>
                  <a:pt x="624673" y="449274"/>
                  <a:pt x="628022" y="444250"/>
                </a:cubicBezTo>
                <a:cubicBezTo>
                  <a:pt x="629697" y="439226"/>
                  <a:pt x="629868" y="433414"/>
                  <a:pt x="633046" y="429177"/>
                </a:cubicBezTo>
                <a:cubicBezTo>
                  <a:pt x="640151" y="419703"/>
                  <a:pt x="658167" y="404056"/>
                  <a:pt x="658167" y="404056"/>
                </a:cubicBezTo>
                <a:cubicBezTo>
                  <a:pt x="669713" y="369417"/>
                  <a:pt x="660725" y="381400"/>
                  <a:pt x="678264" y="363863"/>
                </a:cubicBezTo>
                <a:cubicBezTo>
                  <a:pt x="679939" y="358839"/>
                  <a:pt x="680920" y="353527"/>
                  <a:pt x="683288" y="348790"/>
                </a:cubicBezTo>
                <a:cubicBezTo>
                  <a:pt x="689626" y="336114"/>
                  <a:pt x="694038" y="333016"/>
                  <a:pt x="703385" y="323670"/>
                </a:cubicBezTo>
                <a:cubicBezTo>
                  <a:pt x="705060" y="318646"/>
                  <a:pt x="705837" y="313227"/>
                  <a:pt x="708409" y="308597"/>
                </a:cubicBezTo>
                <a:cubicBezTo>
                  <a:pt x="722612" y="283030"/>
                  <a:pt x="723307" y="283649"/>
                  <a:pt x="738554" y="268404"/>
                </a:cubicBezTo>
                <a:cubicBezTo>
                  <a:pt x="747397" y="241874"/>
                  <a:pt x="740640" y="257738"/>
                  <a:pt x="763675" y="223186"/>
                </a:cubicBezTo>
                <a:lnTo>
                  <a:pt x="773723" y="208114"/>
                </a:lnTo>
                <a:cubicBezTo>
                  <a:pt x="777072" y="198065"/>
                  <a:pt x="776281" y="185457"/>
                  <a:pt x="783771" y="177968"/>
                </a:cubicBezTo>
                <a:cubicBezTo>
                  <a:pt x="798090" y="163651"/>
                  <a:pt x="791192" y="171861"/>
                  <a:pt x="803868" y="152848"/>
                </a:cubicBezTo>
                <a:cubicBezTo>
                  <a:pt x="805543" y="147824"/>
                  <a:pt x="806167" y="142316"/>
                  <a:pt x="808892" y="137775"/>
                </a:cubicBezTo>
                <a:cubicBezTo>
                  <a:pt x="811329" y="133713"/>
                  <a:pt x="816823" y="131964"/>
                  <a:pt x="818941" y="127727"/>
                </a:cubicBezTo>
                <a:cubicBezTo>
                  <a:pt x="822029" y="121551"/>
                  <a:pt x="820135" y="113375"/>
                  <a:pt x="823965" y="107630"/>
                </a:cubicBezTo>
                <a:cubicBezTo>
                  <a:pt x="830534" y="97777"/>
                  <a:pt x="842517" y="92362"/>
                  <a:pt x="849086" y="82509"/>
                </a:cubicBezTo>
                <a:cubicBezTo>
                  <a:pt x="852435" y="77485"/>
                  <a:pt x="855362" y="72152"/>
                  <a:pt x="859134" y="67437"/>
                </a:cubicBezTo>
                <a:cubicBezTo>
                  <a:pt x="887778" y="31631"/>
                  <a:pt x="848292" y="88719"/>
                  <a:pt x="879231" y="42316"/>
                </a:cubicBezTo>
                <a:cubicBezTo>
                  <a:pt x="882580" y="28918"/>
                  <a:pt x="896939" y="-9369"/>
                  <a:pt x="889279" y="2122"/>
                </a:cubicBezTo>
                <a:cubicBezTo>
                  <a:pt x="885930" y="7146"/>
                  <a:pt x="881683" y="11677"/>
                  <a:pt x="879231" y="17195"/>
                </a:cubicBezTo>
                <a:cubicBezTo>
                  <a:pt x="874929" y="26874"/>
                  <a:pt x="869182" y="47340"/>
                  <a:pt x="869182" y="47340"/>
                </a:cubicBezTo>
                <a:cubicBezTo>
                  <a:pt x="870857" y="67437"/>
                  <a:pt x="869980" y="87911"/>
                  <a:pt x="874206" y="107630"/>
                </a:cubicBezTo>
                <a:cubicBezTo>
                  <a:pt x="875199" y="112262"/>
                  <a:pt x="882389" y="113324"/>
                  <a:pt x="884255" y="117678"/>
                </a:cubicBezTo>
                <a:cubicBezTo>
                  <a:pt x="887619" y="125527"/>
                  <a:pt x="887032" y="134560"/>
                  <a:pt x="889279" y="142799"/>
                </a:cubicBezTo>
                <a:cubicBezTo>
                  <a:pt x="892066" y="153018"/>
                  <a:pt x="899327" y="172944"/>
                  <a:pt x="899327" y="172944"/>
                </a:cubicBezTo>
                <a:cubicBezTo>
                  <a:pt x="901797" y="202579"/>
                  <a:pt x="898762" y="223539"/>
                  <a:pt x="909376" y="248307"/>
                </a:cubicBezTo>
                <a:cubicBezTo>
                  <a:pt x="912326" y="255191"/>
                  <a:pt x="916643" y="261450"/>
                  <a:pt x="919424" y="268404"/>
                </a:cubicBezTo>
                <a:cubicBezTo>
                  <a:pt x="923358" y="278238"/>
                  <a:pt x="929472" y="298549"/>
                  <a:pt x="929472" y="298549"/>
                </a:cubicBezTo>
                <a:cubicBezTo>
                  <a:pt x="933781" y="328707"/>
                  <a:pt x="935735" y="359617"/>
                  <a:pt x="944545" y="388984"/>
                </a:cubicBezTo>
                <a:cubicBezTo>
                  <a:pt x="947588" y="399129"/>
                  <a:pt x="948717" y="410316"/>
                  <a:pt x="954593" y="419129"/>
                </a:cubicBezTo>
                <a:lnTo>
                  <a:pt x="964642" y="434201"/>
                </a:lnTo>
                <a:cubicBezTo>
                  <a:pt x="965704" y="441639"/>
                  <a:pt x="972366" y="490220"/>
                  <a:pt x="974690" y="499516"/>
                </a:cubicBezTo>
                <a:cubicBezTo>
                  <a:pt x="977259" y="509792"/>
                  <a:pt x="978862" y="520848"/>
                  <a:pt x="984738" y="529661"/>
                </a:cubicBezTo>
                <a:lnTo>
                  <a:pt x="994787" y="544733"/>
                </a:lnTo>
                <a:cubicBezTo>
                  <a:pt x="996462" y="549757"/>
                  <a:pt x="997443" y="555069"/>
                  <a:pt x="999811" y="559806"/>
                </a:cubicBezTo>
                <a:cubicBezTo>
                  <a:pt x="1002511" y="565207"/>
                  <a:pt x="1007739" y="569224"/>
                  <a:pt x="1009859" y="574878"/>
                </a:cubicBezTo>
                <a:cubicBezTo>
                  <a:pt x="1028483" y="624544"/>
                  <a:pt x="1001366" y="579725"/>
                  <a:pt x="1024932" y="615072"/>
                </a:cubicBezTo>
                <a:cubicBezTo>
                  <a:pt x="1036889" y="650945"/>
                  <a:pt x="1029105" y="636404"/>
                  <a:pt x="1045028" y="660289"/>
                </a:cubicBezTo>
                <a:cubicBezTo>
                  <a:pt x="1052131" y="695797"/>
                  <a:pt x="1047352" y="677308"/>
                  <a:pt x="1060101" y="715555"/>
                </a:cubicBezTo>
                <a:cubicBezTo>
                  <a:pt x="1061776" y="720579"/>
                  <a:pt x="1061380" y="726883"/>
                  <a:pt x="1065125" y="730628"/>
                </a:cubicBezTo>
                <a:cubicBezTo>
                  <a:pt x="1068475" y="733977"/>
                  <a:pt x="1072215" y="736977"/>
                  <a:pt x="1075174" y="740676"/>
                </a:cubicBezTo>
                <a:cubicBezTo>
                  <a:pt x="1078946" y="745391"/>
                  <a:pt x="1082522" y="750348"/>
                  <a:pt x="1085222" y="755749"/>
                </a:cubicBezTo>
                <a:cubicBezTo>
                  <a:pt x="1087590" y="760486"/>
                  <a:pt x="1086501" y="767076"/>
                  <a:pt x="1090246" y="770821"/>
                </a:cubicBezTo>
                <a:cubicBezTo>
                  <a:pt x="1093991" y="774566"/>
                  <a:pt x="1100295" y="774170"/>
                  <a:pt x="1105319" y="775845"/>
                </a:cubicBezTo>
                <a:cubicBezTo>
                  <a:pt x="1129585" y="800114"/>
                  <a:pt x="1100058" y="769270"/>
                  <a:pt x="1125415" y="800966"/>
                </a:cubicBezTo>
                <a:cubicBezTo>
                  <a:pt x="1128374" y="804665"/>
                  <a:pt x="1132836" y="807073"/>
                  <a:pt x="1135464" y="811015"/>
                </a:cubicBezTo>
                <a:cubicBezTo>
                  <a:pt x="1139618" y="817246"/>
                  <a:pt x="1141018" y="825120"/>
                  <a:pt x="1145512" y="831111"/>
                </a:cubicBezTo>
                <a:cubicBezTo>
                  <a:pt x="1151196" y="838690"/>
                  <a:pt x="1160354" y="843325"/>
                  <a:pt x="1165609" y="851208"/>
                </a:cubicBezTo>
                <a:cubicBezTo>
                  <a:pt x="1189289" y="886731"/>
                  <a:pt x="1159571" y="842754"/>
                  <a:pt x="1190730" y="886377"/>
                </a:cubicBezTo>
                <a:cubicBezTo>
                  <a:pt x="1194240" y="891291"/>
                  <a:pt x="1196912" y="896811"/>
                  <a:pt x="1200778" y="901450"/>
                </a:cubicBezTo>
                <a:cubicBezTo>
                  <a:pt x="1205326" y="906908"/>
                  <a:pt x="1210826" y="911498"/>
                  <a:pt x="1215850" y="916522"/>
                </a:cubicBezTo>
                <a:cubicBezTo>
                  <a:pt x="1228483" y="954416"/>
                  <a:pt x="1211440" y="907701"/>
                  <a:pt x="1230923" y="946667"/>
                </a:cubicBezTo>
                <a:cubicBezTo>
                  <a:pt x="1233291" y="951404"/>
                  <a:pt x="1233579" y="957003"/>
                  <a:pt x="1235947" y="961740"/>
                </a:cubicBezTo>
                <a:cubicBezTo>
                  <a:pt x="1246255" y="982356"/>
                  <a:pt x="1243583" y="971285"/>
                  <a:pt x="1256044" y="986861"/>
                </a:cubicBezTo>
                <a:cubicBezTo>
                  <a:pt x="1281397" y="1018551"/>
                  <a:pt x="1251877" y="987718"/>
                  <a:pt x="1276141" y="1011982"/>
                </a:cubicBezTo>
                <a:cubicBezTo>
                  <a:pt x="1277816" y="1017006"/>
                  <a:pt x="1277988" y="1022817"/>
                  <a:pt x="1281165" y="1027054"/>
                </a:cubicBezTo>
                <a:cubicBezTo>
                  <a:pt x="1287313" y="1035252"/>
                  <a:pt x="1308283" y="1056412"/>
                  <a:pt x="1321358" y="1062223"/>
                </a:cubicBezTo>
                <a:cubicBezTo>
                  <a:pt x="1331037" y="1066525"/>
                  <a:pt x="1351503" y="1072272"/>
                  <a:pt x="1351503" y="1072272"/>
                </a:cubicBezTo>
                <a:cubicBezTo>
                  <a:pt x="1388641" y="1109406"/>
                  <a:pt x="1330960" y="1054726"/>
                  <a:pt x="1376624" y="1087344"/>
                </a:cubicBezTo>
                <a:cubicBezTo>
                  <a:pt x="1376631" y="1087349"/>
                  <a:pt x="1408858" y="1119579"/>
                  <a:pt x="1411793" y="1122514"/>
                </a:cubicBezTo>
                <a:cubicBezTo>
                  <a:pt x="1415143" y="1125864"/>
                  <a:pt x="1417901" y="1129934"/>
                  <a:pt x="1421842" y="1132562"/>
                </a:cubicBezTo>
                <a:cubicBezTo>
                  <a:pt x="1441321" y="1145548"/>
                  <a:pt x="1431186" y="1140701"/>
                  <a:pt x="1451987" y="1147634"/>
                </a:cubicBezTo>
                <a:cubicBezTo>
                  <a:pt x="1455336" y="1150984"/>
                  <a:pt x="1462964" y="1153038"/>
                  <a:pt x="1462035" y="1157683"/>
                </a:cubicBezTo>
                <a:cubicBezTo>
                  <a:pt x="1460642" y="1164650"/>
                  <a:pt x="1440608" y="1169578"/>
                  <a:pt x="1446963" y="1172755"/>
                </a:cubicBezTo>
                <a:cubicBezTo>
                  <a:pt x="1463508" y="1181027"/>
                  <a:pt x="1483806" y="1176104"/>
                  <a:pt x="1502228" y="1177779"/>
                </a:cubicBezTo>
                <a:cubicBezTo>
                  <a:pt x="1508927" y="1187828"/>
                  <a:pt x="1518506" y="1196468"/>
                  <a:pt x="1522325" y="1207925"/>
                </a:cubicBezTo>
                <a:cubicBezTo>
                  <a:pt x="1524000" y="1212949"/>
                  <a:pt x="1524777" y="1218368"/>
                  <a:pt x="1527349" y="1222997"/>
                </a:cubicBezTo>
                <a:cubicBezTo>
                  <a:pt x="1533214" y="1233554"/>
                  <a:pt x="1540747" y="1243094"/>
                  <a:pt x="1547446" y="1253142"/>
                </a:cubicBezTo>
                <a:cubicBezTo>
                  <a:pt x="1550795" y="1258166"/>
                  <a:pt x="1553224" y="1263945"/>
                  <a:pt x="1557494" y="1268215"/>
                </a:cubicBezTo>
                <a:cubicBezTo>
                  <a:pt x="1560844" y="1271564"/>
                  <a:pt x="1564584" y="1274564"/>
                  <a:pt x="1567543" y="1278263"/>
                </a:cubicBezTo>
                <a:cubicBezTo>
                  <a:pt x="1584072" y="1298924"/>
                  <a:pt x="1568755" y="1290391"/>
                  <a:pt x="1592664" y="1298360"/>
                </a:cubicBezTo>
                <a:cubicBezTo>
                  <a:pt x="1602712" y="1305059"/>
                  <a:pt x="1611352" y="1314636"/>
                  <a:pt x="1622809" y="1318456"/>
                </a:cubicBezTo>
                <a:cubicBezTo>
                  <a:pt x="1627833" y="1320131"/>
                  <a:pt x="1633144" y="1321113"/>
                  <a:pt x="1637881" y="1323481"/>
                </a:cubicBezTo>
                <a:cubicBezTo>
                  <a:pt x="1667021" y="1338052"/>
                  <a:pt x="1637835" y="1330372"/>
                  <a:pt x="1673050" y="1343577"/>
                </a:cubicBezTo>
                <a:cubicBezTo>
                  <a:pt x="1679516" y="1346002"/>
                  <a:pt x="1686448" y="1346926"/>
                  <a:pt x="1693147" y="1348601"/>
                </a:cubicBezTo>
                <a:cubicBezTo>
                  <a:pt x="1716544" y="1372000"/>
                  <a:pt x="1686258" y="1345158"/>
                  <a:pt x="1723292" y="1363674"/>
                </a:cubicBezTo>
                <a:cubicBezTo>
                  <a:pt x="1727529" y="1365792"/>
                  <a:pt x="1729400" y="1371094"/>
                  <a:pt x="1733341" y="1373722"/>
                </a:cubicBezTo>
                <a:cubicBezTo>
                  <a:pt x="1739573" y="1377876"/>
                  <a:pt x="1747205" y="1379617"/>
                  <a:pt x="1753437" y="1383771"/>
                </a:cubicBezTo>
                <a:cubicBezTo>
                  <a:pt x="1781020" y="1402160"/>
                  <a:pt x="1743577" y="1387183"/>
                  <a:pt x="1778558" y="1398843"/>
                </a:cubicBezTo>
                <a:cubicBezTo>
                  <a:pt x="1781907" y="1402193"/>
                  <a:pt x="1784544" y="1406455"/>
                  <a:pt x="1788606" y="1408892"/>
                </a:cubicBezTo>
                <a:cubicBezTo>
                  <a:pt x="1820977" y="1428315"/>
                  <a:pt x="1786081" y="1396738"/>
                  <a:pt x="1818752" y="1423964"/>
                </a:cubicBezTo>
                <a:cubicBezTo>
                  <a:pt x="1824210" y="1428513"/>
                  <a:pt x="1828366" y="1434488"/>
                  <a:pt x="1833824" y="1439037"/>
                </a:cubicBezTo>
                <a:cubicBezTo>
                  <a:pt x="1838463" y="1442903"/>
                  <a:pt x="1843983" y="1445575"/>
                  <a:pt x="1848897" y="1449085"/>
                </a:cubicBezTo>
                <a:cubicBezTo>
                  <a:pt x="1855711" y="1453952"/>
                  <a:pt x="1862294" y="1459134"/>
                  <a:pt x="1868993" y="1464158"/>
                </a:cubicBezTo>
                <a:cubicBezTo>
                  <a:pt x="1865644" y="1469182"/>
                  <a:pt x="1864980" y="1479038"/>
                  <a:pt x="1858945" y="1479230"/>
                </a:cubicBezTo>
                <a:cubicBezTo>
                  <a:pt x="1756824" y="1482472"/>
                  <a:pt x="1654592" y="1477397"/>
                  <a:pt x="1552470" y="1474206"/>
                </a:cubicBezTo>
                <a:cubicBezTo>
                  <a:pt x="1547177" y="1474041"/>
                  <a:pt x="1542608" y="1470129"/>
                  <a:pt x="1537398" y="1469182"/>
                </a:cubicBezTo>
                <a:cubicBezTo>
                  <a:pt x="1524114" y="1466767"/>
                  <a:pt x="1510697" y="1464658"/>
                  <a:pt x="1497204" y="1464158"/>
                </a:cubicBezTo>
                <a:cubicBezTo>
                  <a:pt x="1420201" y="1461306"/>
                  <a:pt x="1343129" y="1460808"/>
                  <a:pt x="1266092" y="1459133"/>
                </a:cubicBezTo>
                <a:cubicBezTo>
                  <a:pt x="1188995" y="1453993"/>
                  <a:pt x="1198440" y="1451019"/>
                  <a:pt x="1125415" y="1459133"/>
                </a:cubicBezTo>
                <a:cubicBezTo>
                  <a:pt x="1069368" y="1465361"/>
                  <a:pt x="1124354" y="1461356"/>
                  <a:pt x="1085222" y="1469182"/>
                </a:cubicBezTo>
                <a:cubicBezTo>
                  <a:pt x="1073610" y="1471504"/>
                  <a:pt x="1061776" y="1472531"/>
                  <a:pt x="1050053" y="1474206"/>
                </a:cubicBezTo>
                <a:lnTo>
                  <a:pt x="773723" y="1464158"/>
                </a:lnTo>
                <a:lnTo>
                  <a:pt x="522514" y="1454109"/>
                </a:lnTo>
                <a:cubicBezTo>
                  <a:pt x="493771" y="1449319"/>
                  <a:pt x="466835" y="1444061"/>
                  <a:pt x="437103" y="1444061"/>
                </a:cubicBezTo>
                <a:cubicBezTo>
                  <a:pt x="381812" y="1444061"/>
                  <a:pt x="326571" y="1447410"/>
                  <a:pt x="271305" y="1449085"/>
                </a:cubicBezTo>
                <a:cubicBezTo>
                  <a:pt x="147857" y="1462801"/>
                  <a:pt x="45217" y="1449085"/>
                  <a:pt x="0" y="1449085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077" name="Line 10"/>
          <p:cNvSpPr>
            <a:spLocks noChangeShapeType="1"/>
          </p:cNvSpPr>
          <p:nvPr/>
        </p:nvSpPr>
        <p:spPr bwMode="auto">
          <a:xfrm flipV="1">
            <a:off x="4208338" y="5013325"/>
            <a:ext cx="482600" cy="514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17936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Objectifs PK/PD</a:t>
            </a:r>
            <a:endParaRPr lang="fr-FR"/>
          </a:p>
        </p:txBody>
      </p:sp>
      <p:graphicFrame>
        <p:nvGraphicFramePr>
          <p:cNvPr id="7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662476"/>
              </p:ext>
            </p:extLst>
          </p:nvPr>
        </p:nvGraphicFramePr>
        <p:xfrm>
          <a:off x="539552" y="1556792"/>
          <a:ext cx="8120672" cy="4833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4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3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6145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ATB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½ vie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QI résiduel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QI pic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ASC/CMI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T&gt;CMI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991">
                <a:tc>
                  <a:txBody>
                    <a:bodyPr/>
                    <a:lstStyle/>
                    <a:p>
                      <a:r>
                        <a:rPr lang="fr-FR" sz="18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</a:t>
                      </a:r>
                      <a:endParaRPr lang="fr-FR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4-8 </a:t>
                      </a:r>
                    </a:p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fr-FR" sz="1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</a:t>
                      </a:r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graves)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 (</a:t>
                      </a:r>
                      <a:r>
                        <a:rPr lang="fr-FR" sz="1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</a:t>
                      </a:r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R)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40à80% (selon ATB/bactérie)</a:t>
                      </a:r>
                      <a:endParaRPr lang="fr-FR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Aminosides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Quinolones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4-12</a:t>
                      </a:r>
                      <a:endParaRPr lang="fr-FR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(</a:t>
                      </a:r>
                      <a:r>
                        <a:rPr lang="fr-FR" sz="1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</a:t>
                      </a:r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R)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 (efficacité)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Glycopeptides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8-10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 (efficacité)</a:t>
                      </a:r>
                    </a:p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 (</a:t>
                      </a:r>
                      <a:r>
                        <a:rPr lang="fr-FR" sz="1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</a:t>
                      </a:r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R)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Dapto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Linézolide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5-7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45%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Doxycycline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16-22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8-16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Métronidazole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8-10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&gt;70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Spira</a:t>
                      </a:r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fr-FR" sz="1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roxi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8-10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Colistine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30-40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125" marR="881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51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Modifications liées à la neutropénie et au sepsis</a:t>
            </a:r>
          </a:p>
          <a:p>
            <a:r>
              <a:rPr lang="fr-FR" dirty="0" smtClean="0"/>
              <a:t>Revue des études sur </a:t>
            </a:r>
            <a:r>
              <a:rPr lang="fr-FR" dirty="0" err="1" smtClean="0"/>
              <a:t>ceftazidime</a:t>
            </a:r>
            <a:endParaRPr lang="fr-FR" dirty="0" smtClean="0"/>
          </a:p>
          <a:p>
            <a:pPr lvl="1"/>
            <a:r>
              <a:rPr lang="fr-FR" dirty="0" smtClean="0"/>
              <a:t>Doses fractionnées (2x4), perfusion continue (6g, ou 100 mg/kg) = [20-40 mg/L]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PK/PD au cours des neutropénies fébriles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716017" y="6309320"/>
            <a:ext cx="280831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err="1" smtClean="0">
                <a:latin typeface="Calibri" panose="020F0502020204030204" pitchFamily="34" charset="0"/>
                <a:cs typeface="Calibri" panose="020F0502020204030204" pitchFamily="34" charset="0"/>
              </a:rPr>
              <a:t>Lortholary</a:t>
            </a:r>
            <a:r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t> Lancet ID 2008</a:t>
            </a:r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860886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63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B-lactamines</a:t>
            </a:r>
          </a:p>
          <a:p>
            <a:pPr lvl="1"/>
            <a:r>
              <a:rPr lang="fr-FR" dirty="0" smtClean="0"/>
              <a:t>Augmentation demi vie, </a:t>
            </a:r>
            <a:r>
              <a:rPr lang="fr-FR" dirty="0" err="1" smtClean="0"/>
              <a:t>Vd</a:t>
            </a:r>
            <a:r>
              <a:rPr lang="fr-FR" dirty="0" smtClean="0"/>
              <a:t>, et AUC</a:t>
            </a:r>
            <a:endParaRPr lang="fr-FR" dirty="0"/>
          </a:p>
          <a:p>
            <a:r>
              <a:rPr lang="fr-FR" dirty="0" smtClean="0"/>
              <a:t>Aminosides</a:t>
            </a:r>
          </a:p>
          <a:p>
            <a:pPr lvl="1"/>
            <a:r>
              <a:rPr lang="fr-FR" dirty="0"/>
              <a:t>Augmentation </a:t>
            </a:r>
            <a:r>
              <a:rPr lang="fr-FR" dirty="0" smtClean="0"/>
              <a:t>clearance, </a:t>
            </a:r>
            <a:r>
              <a:rPr lang="fr-FR" dirty="0" err="1"/>
              <a:t>Vd</a:t>
            </a:r>
            <a:r>
              <a:rPr lang="fr-FR" dirty="0"/>
              <a:t>, et </a:t>
            </a:r>
            <a:r>
              <a:rPr lang="fr-FR" dirty="0" smtClean="0"/>
              <a:t>baisse demie vie</a:t>
            </a:r>
            <a:endParaRPr lang="fr-FR" dirty="0"/>
          </a:p>
          <a:p>
            <a:r>
              <a:rPr lang="fr-FR" dirty="0" err="1" smtClean="0"/>
              <a:t>Glycopeptides</a:t>
            </a:r>
            <a:endParaRPr lang="fr-FR" dirty="0" smtClean="0"/>
          </a:p>
          <a:p>
            <a:pPr lvl="1"/>
            <a:r>
              <a:rPr lang="fr-FR" dirty="0"/>
              <a:t>Augmentation clearance, </a:t>
            </a:r>
            <a:r>
              <a:rPr lang="fr-FR" dirty="0" err="1" smtClean="0"/>
              <a:t>Vd</a:t>
            </a:r>
            <a:r>
              <a:rPr lang="fr-FR" dirty="0"/>
              <a:t>.</a:t>
            </a:r>
            <a:r>
              <a:rPr lang="fr-FR" dirty="0" smtClean="0"/>
              <a:t> Discordances demie vie</a:t>
            </a:r>
          </a:p>
          <a:p>
            <a:r>
              <a:rPr lang="fr-FR" dirty="0" smtClean="0"/>
              <a:t>Quinolones</a:t>
            </a:r>
          </a:p>
          <a:p>
            <a:pPr lvl="1"/>
            <a:r>
              <a:rPr lang="fr-FR" dirty="0" smtClean="0"/>
              <a:t>Possible augmentation </a:t>
            </a:r>
            <a:r>
              <a:rPr lang="fr-FR" dirty="0"/>
              <a:t>demi </a:t>
            </a:r>
            <a:r>
              <a:rPr lang="fr-FR" dirty="0" smtClean="0"/>
              <a:t>vie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PK/PD au cours des neutropénies fébriles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716017" y="6309320"/>
            <a:ext cx="280831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err="1" smtClean="0">
                <a:latin typeface="Calibri" panose="020F0502020204030204" pitchFamily="34" charset="0"/>
                <a:cs typeface="Calibri" panose="020F0502020204030204" pitchFamily="34" charset="0"/>
              </a:rPr>
              <a:t>Lortholary</a:t>
            </a:r>
            <a:r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t> Lancet ID 2008</a:t>
            </a:r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84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Absorption</a:t>
            </a:r>
          </a:p>
          <a:p>
            <a:pPr lvl="1"/>
            <a:r>
              <a:rPr lang="fr-FR" dirty="0" smtClean="0"/>
              <a:t>Modification pH gastrique</a:t>
            </a:r>
          </a:p>
          <a:p>
            <a:pPr lvl="1"/>
            <a:r>
              <a:rPr lang="fr-FR" dirty="0" smtClean="0"/>
              <a:t>↘ perméabilité</a:t>
            </a:r>
          </a:p>
          <a:p>
            <a:pPr lvl="1"/>
            <a:r>
              <a:rPr lang="fr-FR" dirty="0" smtClean="0"/>
              <a:t>↗ métabolisme intestinal</a:t>
            </a:r>
            <a:endParaRPr lang="fr-FR" dirty="0"/>
          </a:p>
          <a:p>
            <a:r>
              <a:rPr lang="fr-FR" dirty="0" smtClean="0"/>
              <a:t>Distribution</a:t>
            </a:r>
          </a:p>
          <a:p>
            <a:pPr lvl="1"/>
            <a:r>
              <a:rPr lang="fr-FR" dirty="0" smtClean="0"/>
              <a:t>↗ VD</a:t>
            </a:r>
          </a:p>
          <a:p>
            <a:pPr lvl="1"/>
            <a:r>
              <a:rPr lang="fr-FR" dirty="0" smtClean="0"/>
              <a:t>↘ liaison protéines</a:t>
            </a:r>
            <a:endParaRPr lang="fr-FR" dirty="0"/>
          </a:p>
          <a:p>
            <a:r>
              <a:rPr lang="fr-FR" dirty="0" smtClean="0"/>
              <a:t>Métabolisme</a:t>
            </a:r>
          </a:p>
          <a:p>
            <a:pPr lvl="1"/>
            <a:r>
              <a:rPr lang="fr-FR" dirty="0" smtClean="0"/>
              <a:t>↘ captage hépatique</a:t>
            </a:r>
          </a:p>
          <a:p>
            <a:pPr lvl="1"/>
            <a:r>
              <a:rPr lang="fr-FR" dirty="0" smtClean="0"/>
              <a:t>↘ activité enzymatique</a:t>
            </a:r>
            <a:endParaRPr lang="fr-FR" dirty="0"/>
          </a:p>
          <a:p>
            <a:r>
              <a:rPr lang="fr-FR" dirty="0" smtClean="0"/>
              <a:t>Elimination ↘ </a:t>
            </a:r>
          </a:p>
          <a:p>
            <a:pPr lvl="1"/>
            <a:r>
              <a:rPr lang="fr-FR" dirty="0" smtClean="0"/>
              <a:t>Filtration G, </a:t>
            </a:r>
            <a:r>
              <a:rPr lang="fr-FR" dirty="0" err="1" smtClean="0"/>
              <a:t>secrétion</a:t>
            </a:r>
            <a:r>
              <a:rPr lang="fr-FR" dirty="0" smtClean="0"/>
              <a:t> et </a:t>
            </a:r>
            <a:r>
              <a:rPr lang="fr-FR" dirty="0" err="1" smtClean="0"/>
              <a:t>reabsorption</a:t>
            </a:r>
            <a:r>
              <a:rPr lang="fr-FR" dirty="0" smtClean="0"/>
              <a:t> tubulaire</a:t>
            </a: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Modification PK en cas d’IR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076056" y="3501008"/>
            <a:ext cx="344658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t>↗ ↗  concentrations plasmatiques</a:t>
            </a:r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1960" y="6165304"/>
            <a:ext cx="3942041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fr-FR"/>
              <a:t>Launay-Vacher V. Presse Med 2001.</a:t>
            </a:r>
          </a:p>
        </p:txBody>
      </p:sp>
    </p:spTree>
    <p:extLst>
      <p:ext uri="{BB962C8B-B14F-4D97-AF65-F5344CB8AC3E}">
        <p14:creationId xmlns:p14="http://schemas.microsoft.com/office/powerpoint/2010/main" val="28752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12597</TotalTime>
  <Words>1155</Words>
  <Application>Microsoft Office PowerPoint</Application>
  <PresentationFormat>Affichage à l'écran (4:3)</PresentationFormat>
  <Paragraphs>263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Présentation PowerPoint</vt:lpstr>
      <vt:lpstr>Avertissement et limite:</vt:lpstr>
      <vt:lpstr>Méthodes pas simples !</vt:lpstr>
      <vt:lpstr>Le PK/PD c’est quoi en pratique ?</vt:lpstr>
      <vt:lpstr>Paramètres pharmacodynamiques</vt:lpstr>
      <vt:lpstr>Objectifs PK/PD</vt:lpstr>
      <vt:lpstr>PK/PD au cours des neutropénies fébriles</vt:lpstr>
      <vt:lpstr>PK/PD au cours des neutropénies fébriles</vt:lpstr>
      <vt:lpstr>Modification PK en cas d’IR</vt:lpstr>
      <vt:lpstr>L’historique en NF</vt:lpstr>
      <vt:lpstr>Quelques papiers « hémato »</vt:lpstr>
      <vt:lpstr>PK/PD vanco NF</vt:lpstr>
      <vt:lpstr>Céfépime 1</vt:lpstr>
      <vt:lpstr>Céfépime 2</vt:lpstr>
      <vt:lpstr>Imipénème pendant et après NF</vt:lpstr>
      <vt:lpstr>Imipénème pendant et après NF</vt:lpstr>
      <vt:lpstr>Méropénème 1</vt:lpstr>
      <vt:lpstr>Méropénème 2</vt:lpstr>
      <vt:lpstr>Pip/taz et monitorage 2</vt:lpstr>
      <vt:lpstr>Pip/taz et monitorage 3</vt:lpstr>
      <vt:lpstr>Pip/taz et monitorage 3</vt:lpstr>
      <vt:lpstr>Conclusion 1</vt:lpstr>
      <vt:lpstr>Conclusion 2: autre classes, suivre les données PK/PD générales</vt:lpstr>
      <vt:lpstr>Conclusion 3: révision protocoles ATB/NF CHU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ABT-SOT</dc:title>
  <dc:creator>Serge Alfandari</dc:creator>
  <cp:lastModifiedBy>salfandari</cp:lastModifiedBy>
  <cp:revision>605</cp:revision>
  <dcterms:created xsi:type="dcterms:W3CDTF">2010-11-21T17:00:31Z</dcterms:created>
  <dcterms:modified xsi:type="dcterms:W3CDTF">2023-04-27T13:24:28Z</dcterms:modified>
</cp:coreProperties>
</file>