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495" r:id="rId2"/>
    <p:sldId id="467" r:id="rId3"/>
    <p:sldId id="295" r:id="rId4"/>
    <p:sldId id="496" r:id="rId5"/>
    <p:sldId id="455" r:id="rId6"/>
    <p:sldId id="457" r:id="rId7"/>
    <p:sldId id="454" r:id="rId8"/>
    <p:sldId id="472" r:id="rId9"/>
    <p:sldId id="473" r:id="rId10"/>
    <p:sldId id="474" r:id="rId11"/>
    <p:sldId id="345" r:id="rId12"/>
    <p:sldId id="508" r:id="rId13"/>
    <p:sldId id="475" r:id="rId14"/>
    <p:sldId id="391" r:id="rId15"/>
    <p:sldId id="392" r:id="rId16"/>
    <p:sldId id="480" r:id="rId17"/>
    <p:sldId id="458" r:id="rId18"/>
    <p:sldId id="375" r:id="rId19"/>
    <p:sldId id="481" r:id="rId20"/>
    <p:sldId id="482" r:id="rId21"/>
    <p:sldId id="479" r:id="rId22"/>
    <p:sldId id="372" r:id="rId23"/>
    <p:sldId id="483" r:id="rId24"/>
    <p:sldId id="497" r:id="rId25"/>
    <p:sldId id="487" r:id="rId26"/>
    <p:sldId id="488" r:id="rId27"/>
    <p:sldId id="498" r:id="rId28"/>
    <p:sldId id="491" r:id="rId29"/>
    <p:sldId id="493" r:id="rId30"/>
    <p:sldId id="447" r:id="rId31"/>
    <p:sldId id="489" r:id="rId32"/>
    <p:sldId id="499" r:id="rId33"/>
    <p:sldId id="500" r:id="rId34"/>
    <p:sldId id="494" r:id="rId35"/>
    <p:sldId id="314" r:id="rId36"/>
    <p:sldId id="384" r:id="rId37"/>
    <p:sldId id="311" r:id="rId38"/>
    <p:sldId id="318" r:id="rId39"/>
    <p:sldId id="431" r:id="rId40"/>
    <p:sldId id="432" r:id="rId41"/>
    <p:sldId id="433" r:id="rId42"/>
    <p:sldId id="436" r:id="rId43"/>
    <p:sldId id="438" r:id="rId44"/>
    <p:sldId id="319" r:id="rId45"/>
    <p:sldId id="321" r:id="rId46"/>
    <p:sldId id="320" r:id="rId47"/>
    <p:sldId id="399" r:id="rId48"/>
    <p:sldId id="324" r:id="rId49"/>
    <p:sldId id="323" r:id="rId50"/>
    <p:sldId id="451" r:id="rId51"/>
    <p:sldId id="400" r:id="rId52"/>
    <p:sldId id="347" r:id="rId53"/>
    <p:sldId id="302" r:id="rId54"/>
    <p:sldId id="502" r:id="rId55"/>
    <p:sldId id="364" r:id="rId56"/>
    <p:sldId id="506" r:id="rId57"/>
    <p:sldId id="341" r:id="rId58"/>
    <p:sldId id="360" r:id="rId59"/>
    <p:sldId id="354" r:id="rId60"/>
    <p:sldId id="299" r:id="rId61"/>
    <p:sldId id="507" r:id="rId62"/>
    <p:sldId id="424" r:id="rId63"/>
    <p:sldId id="426" r:id="rId64"/>
    <p:sldId id="503" r:id="rId65"/>
    <p:sldId id="362" r:id="rId66"/>
    <p:sldId id="485" r:id="rId67"/>
    <p:sldId id="389" r:id="rId68"/>
    <p:sldId id="486" r:id="rId69"/>
    <p:sldId id="303" r:id="rId7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973" autoAdjust="0"/>
    <p:restoredTop sz="96706" autoAdjust="0"/>
  </p:normalViewPr>
  <p:slideViewPr>
    <p:cSldViewPr>
      <p:cViewPr varScale="1">
        <p:scale>
          <a:sx n="125" d="100"/>
          <a:sy n="125" d="100"/>
        </p:scale>
        <p:origin x="7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fr-FR"/>
          </a:p>
        </p:txBody>
      </p:sp>
      <p:sp>
        <p:nvSpPr>
          <p:cNvPr id="3" name="Espace réservé de la date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fld id="{9F245F4A-5385-4AC9-964B-4D912AE20DC9}" type="datetimeFigureOut">
              <a:rPr lang="fr-FR"/>
              <a:pPr>
                <a:defRPr/>
              </a:pPr>
              <a:t>25/02/2021</a:t>
            </a:fld>
            <a:endParaRPr lang="fr-FR"/>
          </a:p>
        </p:txBody>
      </p:sp>
      <p:sp>
        <p:nvSpPr>
          <p:cNvPr id="4" name="Espace réservé du pied de page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fr-FR"/>
          </a:p>
        </p:txBody>
      </p:sp>
      <p:sp>
        <p:nvSpPr>
          <p:cNvPr id="5" name="Espace réservé du numéro de diapositive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D0124270-3F30-47F7-8984-C123AAE09C7B}" type="slidenum">
              <a:rPr lang="fr-FR"/>
              <a:pPr>
                <a:defRPr/>
              </a:pPr>
              <a:t>‹N°›</a:t>
            </a:fld>
            <a:endParaRPr lang="fr-FR"/>
          </a:p>
        </p:txBody>
      </p:sp>
    </p:spTree>
    <p:extLst>
      <p:ext uri="{BB962C8B-B14F-4D97-AF65-F5344CB8AC3E}">
        <p14:creationId xmlns:p14="http://schemas.microsoft.com/office/powerpoint/2010/main" val="2185676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fr-FR"/>
          </a:p>
        </p:txBody>
      </p:sp>
      <p:sp>
        <p:nvSpPr>
          <p:cNvPr id="3" name="Espace réservé de la date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13EFBC5B-6D7A-4FE3-B7A1-43A1AFFB0AC6}" type="datetimeFigureOut">
              <a:rPr lang="fr-FR"/>
              <a:pPr>
                <a:defRPr/>
              </a:pPr>
              <a:t>25/02/2021</a:t>
            </a:fld>
            <a:endParaRPr lang="fr-FR"/>
          </a:p>
        </p:txBody>
      </p:sp>
      <p:sp>
        <p:nvSpPr>
          <p:cNvPr id="4" name="Espace réservé de l'image des diapositives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fr-FR"/>
          </a:p>
        </p:txBody>
      </p:sp>
      <p:sp>
        <p:nvSpPr>
          <p:cNvPr id="7" name="Espace réservé du numéro de diapositive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F81FF150-8DED-4340-BBB2-6E4433CED4FB}" type="slidenum">
              <a:rPr lang="fr-FR"/>
              <a:pPr>
                <a:defRPr/>
              </a:pPr>
              <a:t>‹N°›</a:t>
            </a:fld>
            <a:endParaRPr lang="fr-FR"/>
          </a:p>
        </p:txBody>
      </p:sp>
    </p:spTree>
    <p:extLst>
      <p:ext uri="{BB962C8B-B14F-4D97-AF65-F5344CB8AC3E}">
        <p14:creationId xmlns:p14="http://schemas.microsoft.com/office/powerpoint/2010/main" val="729354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a:xfrm>
            <a:off x="4021294" y="9721106"/>
            <a:ext cx="3076363" cy="511731"/>
          </a:xfrm>
          <a:prstGeom prst="rect">
            <a:avLst/>
          </a:prstGeom>
          <a:noFill/>
        </p:spPr>
        <p:txBody>
          <a:bodyPr lIns="99048" tIns="49524" rIns="99048" bIns="49524" anchor="b"/>
          <a:lstStyle/>
          <a:p>
            <a:pPr algn="r" fontAlgn="auto">
              <a:spcBef>
                <a:spcPts val="0"/>
              </a:spcBef>
              <a:spcAft>
                <a:spcPts val="0"/>
              </a:spcAft>
              <a:defRPr/>
            </a:pPr>
            <a:fld id="{658C2EC3-C379-4228-9322-312F78D38C13}" type="slidenum">
              <a:rPr lang="fr-FR" sz="1300">
                <a:latin typeface="+mn-lt"/>
                <a:cs typeface="+mn-cs"/>
              </a:rPr>
              <a:pPr algn="r" fontAlgn="auto">
                <a:spcBef>
                  <a:spcPts val="0"/>
                </a:spcBef>
                <a:spcAft>
                  <a:spcPts val="0"/>
                </a:spcAft>
                <a:defRPr/>
              </a:pPr>
              <a:t>7</a:t>
            </a:fld>
            <a:endParaRPr lang="fr-FR" sz="1300">
              <a:latin typeface="+mn-lt"/>
              <a:cs typeface="+mn-cs"/>
            </a:endParaRPr>
          </a:p>
        </p:txBody>
      </p:sp>
      <p:sp>
        <p:nvSpPr>
          <p:cNvPr id="2253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bwMode="auto">
          <a:xfrm>
            <a:off x="1187450" y="982663"/>
            <a:ext cx="4724400" cy="3543300"/>
          </a:xfrm>
          <a:solidFill>
            <a:srgbClr val="FFFFFF"/>
          </a:solidFill>
          <a:ln>
            <a:solidFill>
              <a:srgbClr val="000000"/>
            </a:solidFill>
            <a:miter lim="800000"/>
            <a:headEnd/>
            <a:tailEnd/>
          </a:ln>
        </p:spPr>
      </p:sp>
      <p:sp>
        <p:nvSpPr>
          <p:cNvPr id="57347" name="Rectangle 2"/>
          <p:cNvSpPr>
            <a:spLocks noGrp="1" noChangeArrowheads="1"/>
          </p:cNvSpPr>
          <p:nvPr>
            <p:ph type="body" idx="1"/>
          </p:nvPr>
        </p:nvSpPr>
        <p:spPr>
          <a:xfrm>
            <a:off x="1098550" y="4868863"/>
            <a:ext cx="4900613" cy="3925887"/>
          </a:xfrm>
          <a:noFill/>
          <a:ln/>
        </p:spPr>
        <p:txBody>
          <a:bodyPr wrap="none" anchor="ctr"/>
          <a:lstStyle/>
          <a:p>
            <a:pPr eaLnBrk="1" hangingPunct="1">
              <a:spcBef>
                <a:spcPct val="0"/>
              </a:spcBef>
            </a:pPr>
            <a:endParaRPr lang="fr-FR" altLang="fr-FR" dirty="0"/>
          </a:p>
        </p:txBody>
      </p:sp>
    </p:spTree>
    <p:extLst>
      <p:ext uri="{BB962C8B-B14F-4D97-AF65-F5344CB8AC3E}">
        <p14:creationId xmlns:p14="http://schemas.microsoft.com/office/powerpoint/2010/main" val="302884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19228BCA-AA3E-4B51-8F76-7B45F2520610}" type="slidenum">
              <a:rPr lang="fr-FR" sz="1300"/>
              <a:pPr algn="r" defTabSz="990600"/>
              <a:t>8</a:t>
            </a:fld>
            <a:endParaRPr lang="fr-FR" sz="1300"/>
          </a:p>
        </p:txBody>
      </p:sp>
      <p:sp>
        <p:nvSpPr>
          <p:cNvPr id="18434" name="Rectangle 2"/>
          <p:cNvSpPr>
            <a:spLocks noGrp="1" noRot="1" noChangeAspect="1" noChangeArrowheads="1" noTextEdit="1"/>
          </p:cNvSpPr>
          <p:nvPr>
            <p:ph type="sldImg"/>
          </p:nvPr>
        </p:nvSpPr>
        <p:spPr bwMode="auto">
          <a:xfrm>
            <a:off x="965200" y="757238"/>
            <a:ext cx="5168900" cy="3876675"/>
          </a:xfrm>
          <a:noFill/>
          <a:ln cap="flat">
            <a:solidFill>
              <a:schemeClr val="tx1"/>
            </a:solidFill>
            <a:miter lim="800000"/>
            <a:headEnd/>
            <a:tailEnd/>
          </a:ln>
        </p:spPr>
      </p:sp>
      <p:sp>
        <p:nvSpPr>
          <p:cNvPr id="18435" name="Rectangle 3"/>
          <p:cNvSpPr>
            <a:spLocks noGrp="1" noChangeArrowheads="1"/>
          </p:cNvSpPr>
          <p:nvPr>
            <p:ph type="body" idx="1"/>
          </p:nvPr>
        </p:nvSpPr>
        <p:spPr>
          <a:xfrm>
            <a:off x="950913" y="4879975"/>
            <a:ext cx="5195887" cy="4605338"/>
          </a:xfrm>
          <a:noFill/>
          <a:ln/>
        </p:spPr>
        <p:txBody>
          <a:bodyPr lIns="101498" tIns="50749" rIns="101498" bIns="50749"/>
          <a:lstStyle/>
          <a:p>
            <a:pPr eaLnBrk="1" hangingPunct="1"/>
            <a:endParaRPr lang="fr-FR">
              <a:latin typeface="Arial" charset="0"/>
            </a:endParaRPr>
          </a:p>
        </p:txBody>
      </p:sp>
    </p:spTree>
    <p:extLst>
      <p:ext uri="{BB962C8B-B14F-4D97-AF65-F5344CB8AC3E}">
        <p14:creationId xmlns:p14="http://schemas.microsoft.com/office/powerpoint/2010/main" val="94447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9993" indent="-296151" eaLnBrk="0" hangingPunct="0">
              <a:defRPr>
                <a:solidFill>
                  <a:schemeClr val="tx1"/>
                </a:solidFill>
                <a:latin typeface="Arial" pitchFamily="34" charset="0"/>
                <a:cs typeface="Arial" pitchFamily="34" charset="0"/>
              </a:defRPr>
            </a:lvl2pPr>
            <a:lvl3pPr marL="1184605" indent="-236921" eaLnBrk="0" hangingPunct="0">
              <a:defRPr>
                <a:solidFill>
                  <a:schemeClr val="tx1"/>
                </a:solidFill>
                <a:latin typeface="Arial" pitchFamily="34" charset="0"/>
                <a:cs typeface="Arial" pitchFamily="34" charset="0"/>
              </a:defRPr>
            </a:lvl3pPr>
            <a:lvl4pPr marL="1658447" indent="-236921" eaLnBrk="0" hangingPunct="0">
              <a:defRPr>
                <a:solidFill>
                  <a:schemeClr val="tx1"/>
                </a:solidFill>
                <a:latin typeface="Arial" pitchFamily="34" charset="0"/>
                <a:cs typeface="Arial" pitchFamily="34" charset="0"/>
              </a:defRPr>
            </a:lvl4pPr>
            <a:lvl5pPr marL="2132289" indent="-236921" eaLnBrk="0" hangingPunct="0">
              <a:defRPr>
                <a:solidFill>
                  <a:schemeClr val="tx1"/>
                </a:solidFill>
                <a:latin typeface="Arial" pitchFamily="34" charset="0"/>
                <a:cs typeface="Arial" pitchFamily="34" charset="0"/>
              </a:defRPr>
            </a:lvl5pPr>
            <a:lvl6pPr marL="2606131" indent="-236921" eaLnBrk="0" fontAlgn="base" hangingPunct="0">
              <a:spcBef>
                <a:spcPct val="0"/>
              </a:spcBef>
              <a:spcAft>
                <a:spcPct val="0"/>
              </a:spcAft>
              <a:defRPr>
                <a:solidFill>
                  <a:schemeClr val="tx1"/>
                </a:solidFill>
                <a:latin typeface="Arial" pitchFamily="34" charset="0"/>
                <a:cs typeface="Arial" pitchFamily="34" charset="0"/>
              </a:defRPr>
            </a:lvl6pPr>
            <a:lvl7pPr marL="3079974" indent="-236921" eaLnBrk="0" fontAlgn="base" hangingPunct="0">
              <a:spcBef>
                <a:spcPct val="0"/>
              </a:spcBef>
              <a:spcAft>
                <a:spcPct val="0"/>
              </a:spcAft>
              <a:defRPr>
                <a:solidFill>
                  <a:schemeClr val="tx1"/>
                </a:solidFill>
                <a:latin typeface="Arial" pitchFamily="34" charset="0"/>
                <a:cs typeface="Arial" pitchFamily="34" charset="0"/>
              </a:defRPr>
            </a:lvl7pPr>
            <a:lvl8pPr marL="3553816" indent="-236921" eaLnBrk="0" fontAlgn="base" hangingPunct="0">
              <a:spcBef>
                <a:spcPct val="0"/>
              </a:spcBef>
              <a:spcAft>
                <a:spcPct val="0"/>
              </a:spcAft>
              <a:defRPr>
                <a:solidFill>
                  <a:schemeClr val="tx1"/>
                </a:solidFill>
                <a:latin typeface="Arial" pitchFamily="34" charset="0"/>
                <a:cs typeface="Arial" pitchFamily="34" charset="0"/>
              </a:defRPr>
            </a:lvl8pPr>
            <a:lvl9pPr marL="4027658" indent="-2369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EA87F1-9FA6-440B-A4B3-7C40283CB1A1}" type="slidenum">
              <a:rPr lang="fr-FR" altLang="fr-FR" smtClean="0"/>
              <a:pPr eaLnBrk="1" hangingPunct="1"/>
              <a:t>25</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Facteurs de croissance, diminuer dose/risque de résistance</a:t>
            </a: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9993" indent="-296151" eaLnBrk="0" hangingPunct="0">
              <a:defRPr>
                <a:solidFill>
                  <a:schemeClr val="tx1"/>
                </a:solidFill>
                <a:latin typeface="Arial" pitchFamily="34" charset="0"/>
                <a:cs typeface="Arial" pitchFamily="34" charset="0"/>
              </a:defRPr>
            </a:lvl2pPr>
            <a:lvl3pPr marL="1184605" indent="-236921" eaLnBrk="0" hangingPunct="0">
              <a:defRPr>
                <a:solidFill>
                  <a:schemeClr val="tx1"/>
                </a:solidFill>
                <a:latin typeface="Arial" pitchFamily="34" charset="0"/>
                <a:cs typeface="Arial" pitchFamily="34" charset="0"/>
              </a:defRPr>
            </a:lvl3pPr>
            <a:lvl4pPr marL="1658447" indent="-236921" eaLnBrk="0" hangingPunct="0">
              <a:defRPr>
                <a:solidFill>
                  <a:schemeClr val="tx1"/>
                </a:solidFill>
                <a:latin typeface="Arial" pitchFamily="34" charset="0"/>
                <a:cs typeface="Arial" pitchFamily="34" charset="0"/>
              </a:defRPr>
            </a:lvl4pPr>
            <a:lvl5pPr marL="2132289" indent="-236921" eaLnBrk="0" hangingPunct="0">
              <a:defRPr>
                <a:solidFill>
                  <a:schemeClr val="tx1"/>
                </a:solidFill>
                <a:latin typeface="Arial" pitchFamily="34" charset="0"/>
                <a:cs typeface="Arial" pitchFamily="34" charset="0"/>
              </a:defRPr>
            </a:lvl5pPr>
            <a:lvl6pPr marL="2606131" indent="-236921" eaLnBrk="0" fontAlgn="base" hangingPunct="0">
              <a:spcBef>
                <a:spcPct val="0"/>
              </a:spcBef>
              <a:spcAft>
                <a:spcPct val="0"/>
              </a:spcAft>
              <a:defRPr>
                <a:solidFill>
                  <a:schemeClr val="tx1"/>
                </a:solidFill>
                <a:latin typeface="Arial" pitchFamily="34" charset="0"/>
                <a:cs typeface="Arial" pitchFamily="34" charset="0"/>
              </a:defRPr>
            </a:lvl6pPr>
            <a:lvl7pPr marL="3079974" indent="-236921" eaLnBrk="0" fontAlgn="base" hangingPunct="0">
              <a:spcBef>
                <a:spcPct val="0"/>
              </a:spcBef>
              <a:spcAft>
                <a:spcPct val="0"/>
              </a:spcAft>
              <a:defRPr>
                <a:solidFill>
                  <a:schemeClr val="tx1"/>
                </a:solidFill>
                <a:latin typeface="Arial" pitchFamily="34" charset="0"/>
                <a:cs typeface="Arial" pitchFamily="34" charset="0"/>
              </a:defRPr>
            </a:lvl7pPr>
            <a:lvl8pPr marL="3553816" indent="-236921" eaLnBrk="0" fontAlgn="base" hangingPunct="0">
              <a:spcBef>
                <a:spcPct val="0"/>
              </a:spcBef>
              <a:spcAft>
                <a:spcPct val="0"/>
              </a:spcAft>
              <a:defRPr>
                <a:solidFill>
                  <a:schemeClr val="tx1"/>
                </a:solidFill>
                <a:latin typeface="Arial" pitchFamily="34" charset="0"/>
                <a:cs typeface="Arial" pitchFamily="34" charset="0"/>
              </a:defRPr>
            </a:lvl8pPr>
            <a:lvl9pPr marL="4027658" indent="-2369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EA52D9-F672-4180-94E3-5223DAD06395}" type="slidenum">
              <a:rPr lang="fr-FR" altLang="fr-FR" smtClean="0"/>
              <a:pPr eaLnBrk="1" hangingPunct="1"/>
              <a:t>26</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Facteurs de croissance, diminuer dose/risque de résistance</a:t>
            </a: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9993" indent="-296151" eaLnBrk="0" hangingPunct="0">
              <a:defRPr>
                <a:solidFill>
                  <a:schemeClr val="tx1"/>
                </a:solidFill>
                <a:latin typeface="Arial" pitchFamily="34" charset="0"/>
                <a:cs typeface="Arial" pitchFamily="34" charset="0"/>
              </a:defRPr>
            </a:lvl2pPr>
            <a:lvl3pPr marL="1184605" indent="-236921" eaLnBrk="0" hangingPunct="0">
              <a:defRPr>
                <a:solidFill>
                  <a:schemeClr val="tx1"/>
                </a:solidFill>
                <a:latin typeface="Arial" pitchFamily="34" charset="0"/>
                <a:cs typeface="Arial" pitchFamily="34" charset="0"/>
              </a:defRPr>
            </a:lvl3pPr>
            <a:lvl4pPr marL="1658447" indent="-236921" eaLnBrk="0" hangingPunct="0">
              <a:defRPr>
                <a:solidFill>
                  <a:schemeClr val="tx1"/>
                </a:solidFill>
                <a:latin typeface="Arial" pitchFamily="34" charset="0"/>
                <a:cs typeface="Arial" pitchFamily="34" charset="0"/>
              </a:defRPr>
            </a:lvl4pPr>
            <a:lvl5pPr marL="2132289" indent="-236921" eaLnBrk="0" hangingPunct="0">
              <a:defRPr>
                <a:solidFill>
                  <a:schemeClr val="tx1"/>
                </a:solidFill>
                <a:latin typeface="Arial" pitchFamily="34" charset="0"/>
                <a:cs typeface="Arial" pitchFamily="34" charset="0"/>
              </a:defRPr>
            </a:lvl5pPr>
            <a:lvl6pPr marL="2606131" indent="-236921" eaLnBrk="0" fontAlgn="base" hangingPunct="0">
              <a:spcBef>
                <a:spcPct val="0"/>
              </a:spcBef>
              <a:spcAft>
                <a:spcPct val="0"/>
              </a:spcAft>
              <a:defRPr>
                <a:solidFill>
                  <a:schemeClr val="tx1"/>
                </a:solidFill>
                <a:latin typeface="Arial" pitchFamily="34" charset="0"/>
                <a:cs typeface="Arial" pitchFamily="34" charset="0"/>
              </a:defRPr>
            </a:lvl6pPr>
            <a:lvl7pPr marL="3079974" indent="-236921" eaLnBrk="0" fontAlgn="base" hangingPunct="0">
              <a:spcBef>
                <a:spcPct val="0"/>
              </a:spcBef>
              <a:spcAft>
                <a:spcPct val="0"/>
              </a:spcAft>
              <a:defRPr>
                <a:solidFill>
                  <a:schemeClr val="tx1"/>
                </a:solidFill>
                <a:latin typeface="Arial" pitchFamily="34" charset="0"/>
                <a:cs typeface="Arial" pitchFamily="34" charset="0"/>
              </a:defRPr>
            </a:lvl7pPr>
            <a:lvl8pPr marL="3553816" indent="-236921" eaLnBrk="0" fontAlgn="base" hangingPunct="0">
              <a:spcBef>
                <a:spcPct val="0"/>
              </a:spcBef>
              <a:spcAft>
                <a:spcPct val="0"/>
              </a:spcAft>
              <a:defRPr>
                <a:solidFill>
                  <a:schemeClr val="tx1"/>
                </a:solidFill>
                <a:latin typeface="Arial" pitchFamily="34" charset="0"/>
                <a:cs typeface="Arial" pitchFamily="34" charset="0"/>
              </a:defRPr>
            </a:lvl8pPr>
            <a:lvl9pPr marL="4027658" indent="-2369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EA52D9-F672-4180-94E3-5223DAD06395}" type="slidenum">
              <a:rPr lang="fr-FR" altLang="fr-FR" smtClean="0"/>
              <a:pPr eaLnBrk="1" hangingPunct="1"/>
              <a:t>28</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Facteurs de croissance, diminuer dose/risque de résistance</a:t>
            </a:r>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69993" indent="-296151" eaLnBrk="0" hangingPunct="0">
              <a:defRPr>
                <a:solidFill>
                  <a:schemeClr val="tx1"/>
                </a:solidFill>
                <a:latin typeface="Arial" pitchFamily="34" charset="0"/>
                <a:cs typeface="Arial" pitchFamily="34" charset="0"/>
              </a:defRPr>
            </a:lvl2pPr>
            <a:lvl3pPr marL="1184605" indent="-236921" eaLnBrk="0" hangingPunct="0">
              <a:defRPr>
                <a:solidFill>
                  <a:schemeClr val="tx1"/>
                </a:solidFill>
                <a:latin typeface="Arial" pitchFamily="34" charset="0"/>
                <a:cs typeface="Arial" pitchFamily="34" charset="0"/>
              </a:defRPr>
            </a:lvl3pPr>
            <a:lvl4pPr marL="1658447" indent="-236921" eaLnBrk="0" hangingPunct="0">
              <a:defRPr>
                <a:solidFill>
                  <a:schemeClr val="tx1"/>
                </a:solidFill>
                <a:latin typeface="Arial" pitchFamily="34" charset="0"/>
                <a:cs typeface="Arial" pitchFamily="34" charset="0"/>
              </a:defRPr>
            </a:lvl4pPr>
            <a:lvl5pPr marL="2132289" indent="-236921" eaLnBrk="0" hangingPunct="0">
              <a:defRPr>
                <a:solidFill>
                  <a:schemeClr val="tx1"/>
                </a:solidFill>
                <a:latin typeface="Arial" pitchFamily="34" charset="0"/>
                <a:cs typeface="Arial" pitchFamily="34" charset="0"/>
              </a:defRPr>
            </a:lvl5pPr>
            <a:lvl6pPr marL="2606131" indent="-236921" eaLnBrk="0" fontAlgn="base" hangingPunct="0">
              <a:spcBef>
                <a:spcPct val="0"/>
              </a:spcBef>
              <a:spcAft>
                <a:spcPct val="0"/>
              </a:spcAft>
              <a:defRPr>
                <a:solidFill>
                  <a:schemeClr val="tx1"/>
                </a:solidFill>
                <a:latin typeface="Arial" pitchFamily="34" charset="0"/>
                <a:cs typeface="Arial" pitchFamily="34" charset="0"/>
              </a:defRPr>
            </a:lvl6pPr>
            <a:lvl7pPr marL="3079974" indent="-236921" eaLnBrk="0" fontAlgn="base" hangingPunct="0">
              <a:spcBef>
                <a:spcPct val="0"/>
              </a:spcBef>
              <a:spcAft>
                <a:spcPct val="0"/>
              </a:spcAft>
              <a:defRPr>
                <a:solidFill>
                  <a:schemeClr val="tx1"/>
                </a:solidFill>
                <a:latin typeface="Arial" pitchFamily="34" charset="0"/>
                <a:cs typeface="Arial" pitchFamily="34" charset="0"/>
              </a:defRPr>
            </a:lvl7pPr>
            <a:lvl8pPr marL="3553816" indent="-236921" eaLnBrk="0" fontAlgn="base" hangingPunct="0">
              <a:spcBef>
                <a:spcPct val="0"/>
              </a:spcBef>
              <a:spcAft>
                <a:spcPct val="0"/>
              </a:spcAft>
              <a:defRPr>
                <a:solidFill>
                  <a:schemeClr val="tx1"/>
                </a:solidFill>
                <a:latin typeface="Arial" pitchFamily="34" charset="0"/>
                <a:cs typeface="Arial" pitchFamily="34" charset="0"/>
              </a:defRPr>
            </a:lvl8pPr>
            <a:lvl9pPr marL="4027658" indent="-2369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FEA52D9-F672-4180-94E3-5223DAD06395}" type="slidenum">
              <a:rPr lang="fr-FR" altLang="fr-FR" smtClean="0"/>
              <a:pPr eaLnBrk="1" hangingPunct="1"/>
              <a:t>31</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52226" name="Espace réservé des commentaires 2"/>
          <p:cNvSpPr>
            <a:spLocks noGrp="1"/>
          </p:cNvSpPr>
          <p:nvPr>
            <p:ph type="body" idx="1"/>
          </p:nvPr>
        </p:nvSpPr>
        <p:spPr>
          <a:noFill/>
          <a:ln/>
        </p:spPr>
        <p:txBody>
          <a:bodyPr/>
          <a:lstStyle/>
          <a:p>
            <a:endParaRPr lang="fr-FR"/>
          </a:p>
        </p:txBody>
      </p:sp>
      <p:sp>
        <p:nvSpPr>
          <p:cNvPr id="52227" name="Espace réservé du numéro de diapositive 3"/>
          <p:cNvSpPr>
            <a:spLocks noGrp="1"/>
          </p:cNvSpPr>
          <p:nvPr>
            <p:ph type="sldNum" sz="quarter" idx="5"/>
          </p:nvPr>
        </p:nvSpPr>
        <p:spPr>
          <a:noFill/>
        </p:spPr>
        <p:txBody>
          <a:bodyPr/>
          <a:lstStyle/>
          <a:p>
            <a:fld id="{7E5523C9-75D4-4579-BA82-70BDCDBD076A}" type="slidenum">
              <a:rPr lang="fr-FR" smtClean="0"/>
              <a:pPr/>
              <a:t>38</a:t>
            </a:fld>
            <a:endParaRPr lang="fr-FR"/>
          </a:p>
        </p:txBody>
      </p:sp>
    </p:spTree>
    <p:extLst>
      <p:ext uri="{BB962C8B-B14F-4D97-AF65-F5344CB8AC3E}">
        <p14:creationId xmlns:p14="http://schemas.microsoft.com/office/powerpoint/2010/main" val="3354757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bwMode="auto">
          <a:xfrm>
            <a:off x="1187450" y="982663"/>
            <a:ext cx="4724400" cy="3543300"/>
          </a:xfrm>
          <a:solidFill>
            <a:srgbClr val="FFFFFF"/>
          </a:solidFill>
          <a:ln>
            <a:solidFill>
              <a:srgbClr val="000000"/>
            </a:solidFill>
            <a:miter lim="800000"/>
            <a:headEnd/>
            <a:tailEnd/>
          </a:ln>
        </p:spPr>
      </p:sp>
      <p:sp>
        <p:nvSpPr>
          <p:cNvPr id="57347" name="Rectangle 2"/>
          <p:cNvSpPr>
            <a:spLocks noGrp="1" noChangeArrowheads="1"/>
          </p:cNvSpPr>
          <p:nvPr>
            <p:ph type="body" idx="1"/>
          </p:nvPr>
        </p:nvSpPr>
        <p:spPr>
          <a:xfrm>
            <a:off x="1098550" y="4868863"/>
            <a:ext cx="4900613" cy="3925887"/>
          </a:xfrm>
          <a:noFill/>
          <a:ln/>
        </p:spPr>
        <p:txBody>
          <a:bodyPr wrap="none" anchor="ctr"/>
          <a:lstStyle/>
          <a:p>
            <a:pPr eaLnBrk="1" hangingPunct="1">
              <a:spcBef>
                <a:spcPct val="0"/>
              </a:spcBef>
            </a:pPr>
            <a:r>
              <a:rPr lang="fr-FR" altLang="fr-FR"/>
              <a:t>L</a:t>
            </a:r>
            <a:r>
              <a:rPr lang="fr-FR" altLang="fr-FR" i="1"/>
              <a:t>e virus BK (BKv) ainsi nommé d’après les initiales du premier patient chez qui il a été isolé (en 1970)</a:t>
            </a:r>
          </a:p>
          <a:p>
            <a:pPr eaLnBrk="1" hangingPunct="1">
              <a:spcBef>
                <a:spcPct val="0"/>
              </a:spcBef>
            </a:pPr>
            <a:r>
              <a:rPr lang="fr-FR" altLang="fr-FR"/>
              <a:t>Il s'agit d'un virus à ADN ubiquitaire, (comme le SV40 chez le singe ou le virus JC chez l'homme).</a:t>
            </a:r>
          </a:p>
          <a:p>
            <a:pPr eaLnBrk="1" hangingPunct="1">
              <a:spcBef>
                <a:spcPct val="0"/>
              </a:spcBef>
            </a:pPr>
            <a:r>
              <a:rPr lang="fr-FR" altLang="fr-FR"/>
              <a:t>La primo-infection survient généralement dans l'enfance, probablement par voie respiratoire et reste la plupart du temps asymptomatique ce qui explique une séroprévalence de 75 à 100% à l’âge de 10 ans.</a:t>
            </a:r>
          </a:p>
          <a:p>
            <a:pPr eaLnBrk="1" hangingPunct="1">
              <a:spcBef>
                <a:spcPct val="0"/>
              </a:spcBef>
            </a:pPr>
            <a:r>
              <a:rPr lang="fr-FR" altLang="fr-FR"/>
              <a:t>Après cette primo-infection, le virus reste à l'état latent dans l’épithélium du tractus urinaire.</a:t>
            </a:r>
          </a:p>
          <a:p>
            <a:pPr eaLnBrk="1" hangingPunct="1">
              <a:spcBef>
                <a:spcPct val="0"/>
              </a:spcBef>
            </a:pPr>
            <a:r>
              <a:rPr lang="fr-FR" altLang="fr-FR"/>
              <a:t>Les réactivations se manifestent principalement par des viruries asymptomatiques mais peuvent devenir symptomatiques chez les patients immunodéprimés, causant des sténoses urétérales chez le TR responsables de perte du greffon, des CH chez les allogreffés de CSH ou ayant été rendu responsable de pnp interstielle chez des patients VIH au stade SIDA.</a:t>
            </a:r>
          </a:p>
        </p:txBody>
      </p:sp>
    </p:spTree>
    <p:extLst>
      <p:ext uri="{BB962C8B-B14F-4D97-AF65-F5344CB8AC3E}">
        <p14:creationId xmlns:p14="http://schemas.microsoft.com/office/powerpoint/2010/main" val="318583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1" name="Rectangle 2"/>
          <p:cNvSpPr>
            <a:spLocks noGrp="1" noChangeArrowheads="1"/>
          </p:cNvSpPr>
          <p:nvPr>
            <p:ph type="body" idx="1"/>
          </p:nvPr>
        </p:nvSpPr>
        <p:spPr bwMode="auto">
          <a:xfrm>
            <a:off x="1060450" y="4349750"/>
            <a:ext cx="4735513" cy="350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pPr>
            <a:endParaRPr lang="fr-FR" altLang="fr-FR"/>
          </a:p>
        </p:txBody>
      </p:sp>
    </p:spTree>
    <p:extLst>
      <p:ext uri="{BB962C8B-B14F-4D97-AF65-F5344CB8AC3E}">
        <p14:creationId xmlns:p14="http://schemas.microsoft.com/office/powerpoint/2010/main" val="314170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6832"/>
            <a:ext cx="8229600" cy="40902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re 6"/>
          <p:cNvSpPr>
            <a:spLocks noGrp="1"/>
          </p:cNvSpPr>
          <p:nvPr>
            <p:ph type="title"/>
          </p:nvPr>
        </p:nvSpPr>
        <p:spPr/>
        <p:txBody>
          <a:bodyPr rtlCol="0"/>
          <a:lstStyle>
            <a:lvl1pPr>
              <a:defRPr sz="3600">
                <a:solidFill>
                  <a:schemeClr val="tx1"/>
                </a:solidFill>
                <a:effectLst/>
              </a:defRPr>
            </a:lvl1pPr>
            <a:extLst/>
          </a:lstStyle>
          <a:p>
            <a:r>
              <a:rPr lang="fr-FR"/>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fld id="{5BD615ED-E68F-43E2-94C1-90C03A862251}" type="datetimeFigureOut">
              <a:rPr lang="en-US"/>
              <a:pPr>
                <a:defRPr/>
              </a:pPr>
              <a:t>2/25/2021</a:t>
            </a:fld>
            <a:endParaRPr lang="en-US"/>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207919BE-2317-4CAB-B98B-89A3968990F0}"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68313" y="260350"/>
            <a:ext cx="8229600" cy="1143000"/>
          </a:xfrm>
        </p:spPr>
        <p:txBody>
          <a:bodyPr/>
          <a:lstStyle/>
          <a:p>
            <a:r>
              <a:rPr lang="fr-FR"/>
              <a:t>Modifiez le style du titre</a:t>
            </a:r>
          </a:p>
        </p:txBody>
      </p:sp>
      <p:sp>
        <p:nvSpPr>
          <p:cNvPr id="3" name="Espace réservé du tableau 2"/>
          <p:cNvSpPr>
            <a:spLocks noGrp="1"/>
          </p:cNvSpPr>
          <p:nvPr>
            <p:ph type="tbl" idx="1"/>
          </p:nvPr>
        </p:nvSpPr>
        <p:spPr>
          <a:xfrm>
            <a:off x="457200" y="1989138"/>
            <a:ext cx="8229600" cy="4017962"/>
          </a:xfrm>
        </p:spPr>
        <p:txBody>
          <a:bodyPr/>
          <a:lstStyle/>
          <a:p>
            <a:pPr lvl="0"/>
            <a:endParaRPr lang="fr-FR" noProof="0"/>
          </a:p>
        </p:txBody>
      </p:sp>
      <p:sp>
        <p:nvSpPr>
          <p:cNvPr id="4" name="Espace réservé de la date 9"/>
          <p:cNvSpPr>
            <a:spLocks noGrp="1"/>
          </p:cNvSpPr>
          <p:nvPr>
            <p:ph type="dt" sz="half" idx="10"/>
          </p:nvPr>
        </p:nvSpPr>
        <p:spPr/>
        <p:txBody>
          <a:bodyPr/>
          <a:lstStyle>
            <a:lvl1pPr>
              <a:defRPr/>
            </a:lvl1pPr>
          </a:lstStyle>
          <a:p>
            <a:pPr>
              <a:defRPr/>
            </a:pPr>
            <a:fld id="{63ADF020-E2ED-4FAB-ACAD-B9D8DB1D73F8}" type="datetimeFigureOut">
              <a:rPr lang="en-US"/>
              <a:pPr>
                <a:defRPr/>
              </a:pPr>
              <a:t>2/25/2021</a:t>
            </a:fld>
            <a:endParaRPr lang="en-US" dirty="0"/>
          </a:p>
        </p:txBody>
      </p:sp>
      <p:sp>
        <p:nvSpPr>
          <p:cNvPr id="5" name="Espace réservé du pied de page 21"/>
          <p:cNvSpPr>
            <a:spLocks noGrp="1"/>
          </p:cNvSpPr>
          <p:nvPr>
            <p:ph type="ftr" sz="quarter" idx="11"/>
          </p:nvPr>
        </p:nvSpPr>
        <p:spPr/>
        <p:txBody>
          <a:bodyPr/>
          <a:lstStyle>
            <a:lvl1pPr>
              <a:defRPr/>
            </a:lvl1pPr>
          </a:lstStyle>
          <a:p>
            <a:pPr>
              <a:defRPr/>
            </a:pPr>
            <a:endParaRPr lang="en-US"/>
          </a:p>
        </p:txBody>
      </p:sp>
      <p:sp>
        <p:nvSpPr>
          <p:cNvPr id="6" name="Espace réservé du numéro de diapositive 17"/>
          <p:cNvSpPr>
            <a:spLocks noGrp="1"/>
          </p:cNvSpPr>
          <p:nvPr>
            <p:ph type="sldNum" sz="quarter" idx="12"/>
          </p:nvPr>
        </p:nvSpPr>
        <p:spPr/>
        <p:txBody>
          <a:bodyPr/>
          <a:lstStyle>
            <a:lvl1pPr>
              <a:defRPr/>
            </a:lvl1pPr>
          </a:lstStyle>
          <a:p>
            <a:pPr>
              <a:defRPr/>
            </a:pPr>
            <a:fld id="{7AF98C78-1FE1-4FBC-A1BB-CA85E135B302}" type="slidenum">
              <a:rPr lang="en-US"/>
              <a:pPr>
                <a:defRPr/>
              </a:pPr>
              <a:t>‹N°›</a:t>
            </a:fld>
            <a:endParaRPr lang="en-US"/>
          </a:p>
        </p:txBody>
      </p:sp>
    </p:spTree>
    <p:extLst>
      <p:ext uri="{BB962C8B-B14F-4D97-AF65-F5344CB8AC3E}">
        <p14:creationId xmlns:p14="http://schemas.microsoft.com/office/powerpoint/2010/main" val="169668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44C3CC67-5F4A-474E-8DB1-75AB072C4A31}" type="datetimeFigureOut">
              <a:rPr lang="en-US"/>
              <a:pPr>
                <a:defRPr/>
              </a:pPr>
              <a:t>2/25/2021</a:t>
            </a:fld>
            <a:endParaRPr lang="en-US"/>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EECD29FA-4DD1-4C61-96C9-0553C33251A0}"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40A1487-F28D-427C-A6B9-785267EF9C8F}" type="datetimeFigureOut">
              <a:rPr lang="en-US"/>
              <a:pPr>
                <a:defRPr/>
              </a:pPr>
              <a:t>2/25/2021</a:t>
            </a:fld>
            <a:endParaRPr lang="en-US"/>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525E177-28FE-4138-8075-C5EBE6B6B30C}"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A6F3A681-C69B-495D-9C2B-FA08220CC417}" type="datetimeFigureOut">
              <a:rPr lang="en-US"/>
              <a:pPr>
                <a:defRPr/>
              </a:pPr>
              <a:t>2/25/2021</a:t>
            </a:fld>
            <a:endParaRPr lang="en-US"/>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5C9A5C2A-F231-4110-89F0-3AE245B675C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9"/>
          <p:cNvSpPr>
            <a:spLocks noGrp="1"/>
          </p:cNvSpPr>
          <p:nvPr>
            <p:ph type="dt" sz="half" idx="10"/>
          </p:nvPr>
        </p:nvSpPr>
        <p:spPr/>
        <p:txBody>
          <a:bodyPr/>
          <a:lstStyle>
            <a:lvl1pPr>
              <a:defRPr/>
            </a:lvl1pPr>
          </a:lstStyle>
          <a:p>
            <a:pPr>
              <a:defRPr/>
            </a:pPr>
            <a:fld id="{A738F74D-704F-4636-B3F3-6968ABCD2BA9}" type="datetimeFigureOut">
              <a:rPr lang="en-US"/>
              <a:pPr>
                <a:defRPr/>
              </a:pPr>
              <a:t>2/25/2021</a:t>
            </a:fld>
            <a:endParaRPr lang="en-US"/>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AA43B304-35EA-42BB-97B4-D111BA12BA7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68313" y="260350"/>
            <a:ext cx="8229600" cy="1143000"/>
          </a:xfrm>
        </p:spPr>
        <p:txBody>
          <a:bodyPr/>
          <a:lstStyle/>
          <a:p>
            <a:r>
              <a:rPr lang="fr-FR"/>
              <a:t>Cliquez pour modifier le style du titre</a:t>
            </a:r>
          </a:p>
        </p:txBody>
      </p:sp>
      <p:sp>
        <p:nvSpPr>
          <p:cNvPr id="3" name="Espace réservé de la date 9"/>
          <p:cNvSpPr>
            <a:spLocks noGrp="1"/>
          </p:cNvSpPr>
          <p:nvPr>
            <p:ph type="dt" sz="half" idx="10"/>
          </p:nvPr>
        </p:nvSpPr>
        <p:spPr/>
        <p:txBody>
          <a:bodyPr/>
          <a:lstStyle>
            <a:lvl1pPr>
              <a:defRPr/>
            </a:lvl1pPr>
          </a:lstStyle>
          <a:p>
            <a:pPr>
              <a:defRPr/>
            </a:pPr>
            <a:fld id="{0F2B250F-9BEF-4D1E-B3CD-84DE53700ADE}" type="datetimeFigureOut">
              <a:rPr lang="en-US"/>
              <a:pPr>
                <a:defRPr/>
              </a:pPr>
              <a:t>2/25/2021</a:t>
            </a:fld>
            <a:endParaRPr lang="en-US"/>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E10FDD64-8BD3-400F-9C5F-3DC09169F90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260350"/>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989138"/>
            <a:ext cx="4038600" cy="4017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9138"/>
            <a:ext cx="4038600" cy="4017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9"/>
          <p:cNvSpPr>
            <a:spLocks noGrp="1"/>
          </p:cNvSpPr>
          <p:nvPr>
            <p:ph type="dt" sz="half" idx="10"/>
          </p:nvPr>
        </p:nvSpPr>
        <p:spPr/>
        <p:txBody>
          <a:bodyPr/>
          <a:lstStyle>
            <a:lvl1pPr>
              <a:defRPr/>
            </a:lvl1pPr>
          </a:lstStyle>
          <a:p>
            <a:pPr>
              <a:defRPr/>
            </a:pPr>
            <a:fld id="{CFA59D83-0229-463F-9F87-2C9B5705772B}" type="datetimeFigureOut">
              <a:rPr lang="en-US"/>
              <a:pPr>
                <a:defRPr/>
              </a:pPr>
              <a:t>2/25/2021</a:t>
            </a:fld>
            <a:endParaRPr lang="en-US"/>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47EB278B-47F1-46CE-8D8B-2E1E91182D30}"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915400" cy="719138"/>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5334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49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sz="quarter" idx="10"/>
          </p:nvPr>
        </p:nvSpPr>
        <p:spPr/>
        <p:txBody>
          <a:bodyPr/>
          <a:lstStyle>
            <a:lvl1pPr>
              <a:defRPr/>
            </a:lvl1pPr>
          </a:lstStyle>
          <a:p>
            <a:pPr>
              <a:defRPr/>
            </a:pPr>
            <a:fld id="{00C1CFD2-A320-4BDD-AE1E-72FB19D07A85}"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68313" y="260350"/>
            <a:ext cx="8229600" cy="1143000"/>
          </a:xfrm>
        </p:spPr>
        <p:txBody>
          <a:bodyPr/>
          <a:lstStyle/>
          <a:p>
            <a:r>
              <a:rPr lang="en-US"/>
              <a:t>Cliquez pour modifier le style du titre</a:t>
            </a:r>
            <a:endParaRPr lang="fr-FR"/>
          </a:p>
        </p:txBody>
      </p:sp>
      <p:sp>
        <p:nvSpPr>
          <p:cNvPr id="3" name="Espace réservé du contenu 2"/>
          <p:cNvSpPr>
            <a:spLocks noGrp="1"/>
          </p:cNvSpPr>
          <p:nvPr>
            <p:ph sz="half" idx="1"/>
          </p:nvPr>
        </p:nvSpPr>
        <p:spPr>
          <a:xfrm>
            <a:off x="457200" y="1989138"/>
            <a:ext cx="4038600" cy="401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989138"/>
            <a:ext cx="4038600" cy="4017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e la date 9"/>
          <p:cNvSpPr>
            <a:spLocks noGrp="1"/>
          </p:cNvSpPr>
          <p:nvPr>
            <p:ph type="dt" sz="half" idx="10"/>
          </p:nvPr>
        </p:nvSpPr>
        <p:spPr/>
        <p:txBody>
          <a:bodyPr/>
          <a:lstStyle>
            <a:lvl1pPr>
              <a:defRPr/>
            </a:lvl1pPr>
          </a:lstStyle>
          <a:p>
            <a:pPr>
              <a:defRPr/>
            </a:pPr>
            <a:fld id="{CE8A9A0D-D676-45D0-A6B7-B2C2318D5211}" type="datetimeFigureOut">
              <a:rPr lang="en-US"/>
              <a:pPr>
                <a:defRPr/>
              </a:pPr>
              <a:t>2/25/2021</a:t>
            </a:fld>
            <a:endParaRPr lang="en-US"/>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CF1B8E82-D545-4CA5-8077-A9392B8DAEAB}"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50" name="Espace réservé du titre 8"/>
          <p:cNvSpPr>
            <a:spLocks noGrp="1"/>
          </p:cNvSpPr>
          <p:nvPr>
            <p:ph type="title"/>
          </p:nvPr>
        </p:nvSpPr>
        <p:spPr bwMode="auto">
          <a:xfrm>
            <a:off x="468313" y="260350"/>
            <a:ext cx="8229600" cy="1143000"/>
          </a:xfrm>
          <a:prstGeom prst="rect">
            <a:avLst/>
          </a:prstGeom>
          <a:ln>
            <a:headEnd/>
            <a:tailEnd/>
          </a:ln>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fr-FR"/>
              <a:t>Cliquez pour modifier le style du titre</a:t>
            </a:r>
            <a:endParaRPr lang="en-US"/>
          </a:p>
        </p:txBody>
      </p:sp>
      <p:sp>
        <p:nvSpPr>
          <p:cNvPr id="1027" name="Espace réservé du texte 29"/>
          <p:cNvSpPr>
            <a:spLocks noGrp="1"/>
          </p:cNvSpPr>
          <p:nvPr>
            <p:ph type="body" idx="1"/>
          </p:nvPr>
        </p:nvSpPr>
        <p:spPr bwMode="auto">
          <a:xfrm>
            <a:off x="457200" y="1989138"/>
            <a:ext cx="8229600" cy="4017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Calibri" pitchFamily="34" charset="0"/>
                <a:cs typeface="Arial" pitchFamily="34" charset="0"/>
              </a:defRPr>
            </a:lvl1pPr>
          </a:lstStyle>
          <a:p>
            <a:pPr>
              <a:defRPr/>
            </a:pPr>
            <a:fld id="{D08A37B9-BC58-446D-B36C-A5148D525B1D}" type="datetimeFigureOut">
              <a:rPr lang="en-US"/>
              <a:pPr>
                <a:defRPr/>
              </a:pPr>
              <a:t>2/25/2021</a:t>
            </a:fld>
            <a:endParaRPr lang="en-US"/>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libri" pitchFamily="34" charset="0"/>
                <a:cs typeface="Arial" pitchFamily="34" charset="0"/>
              </a:defRPr>
            </a:lvl1pPr>
          </a:lstStyle>
          <a:p>
            <a:pPr>
              <a:defRPr/>
            </a:pPr>
            <a:endParaRPr lang="fr-F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libri" pitchFamily="34" charset="0"/>
                <a:cs typeface="Arial" pitchFamily="34" charset="0"/>
              </a:defRPr>
            </a:lvl1pPr>
          </a:lstStyle>
          <a:p>
            <a:pPr>
              <a:defRPr/>
            </a:pPr>
            <a:fld id="{9BD38B0D-010E-4743-9BBF-A5D8026FA35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0" r:id="rId8"/>
    <p:sldLayoutId id="2147483669" r:id="rId9"/>
    <p:sldLayoutId id="2147483671" r:id="rId10"/>
  </p:sldLayoutIdLst>
  <p:txStyles>
    <p:titleStyle>
      <a:lvl1pPr algn="l" rtl="0" eaLnBrk="0" fontAlgn="base" hangingPunct="0">
        <a:spcBef>
          <a:spcPct val="0"/>
        </a:spcBef>
        <a:spcAft>
          <a:spcPct val="0"/>
        </a:spcAft>
        <a:defRPr lang="en-US" sz="3800" b="1" kern="1200">
          <a:solidFill>
            <a:schemeClr val="tx1"/>
          </a:solidFill>
          <a:latin typeface="Calibri" pitchFamily="34" charset="0"/>
          <a:ea typeface="+mj-ea"/>
          <a:cs typeface="+mj-cs"/>
        </a:defRPr>
      </a:lvl1pPr>
      <a:lvl2pPr algn="l" rtl="0" eaLnBrk="0" fontAlgn="base" hangingPunct="0">
        <a:spcBef>
          <a:spcPct val="0"/>
        </a:spcBef>
        <a:spcAft>
          <a:spcPct val="0"/>
        </a:spcAft>
        <a:defRPr sz="3800" b="1">
          <a:solidFill>
            <a:schemeClr val="tx1"/>
          </a:solidFill>
          <a:latin typeface="Calibri" pitchFamily="34" charset="0"/>
        </a:defRPr>
      </a:lvl2pPr>
      <a:lvl3pPr algn="l" rtl="0" eaLnBrk="0" fontAlgn="base" hangingPunct="0">
        <a:spcBef>
          <a:spcPct val="0"/>
        </a:spcBef>
        <a:spcAft>
          <a:spcPct val="0"/>
        </a:spcAft>
        <a:defRPr sz="3800" b="1">
          <a:solidFill>
            <a:schemeClr val="tx1"/>
          </a:solidFill>
          <a:latin typeface="Calibri" pitchFamily="34" charset="0"/>
        </a:defRPr>
      </a:lvl3pPr>
      <a:lvl4pPr algn="l" rtl="0" eaLnBrk="0" fontAlgn="base" hangingPunct="0">
        <a:spcBef>
          <a:spcPct val="0"/>
        </a:spcBef>
        <a:spcAft>
          <a:spcPct val="0"/>
        </a:spcAft>
        <a:defRPr sz="3800" b="1">
          <a:solidFill>
            <a:schemeClr val="tx1"/>
          </a:solidFill>
          <a:latin typeface="Calibri" pitchFamily="34" charset="0"/>
        </a:defRPr>
      </a:lvl4pPr>
      <a:lvl5pPr algn="l" rtl="0" eaLnBrk="0" fontAlgn="base" hangingPunct="0">
        <a:spcBef>
          <a:spcPct val="0"/>
        </a:spcBef>
        <a:spcAft>
          <a:spcPct val="0"/>
        </a:spcAft>
        <a:defRPr sz="38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ZoneTexte 3"/>
          <p:cNvSpPr txBox="1">
            <a:spLocks noChangeArrowheads="1"/>
          </p:cNvSpPr>
          <p:nvPr/>
        </p:nvSpPr>
        <p:spPr bwMode="auto">
          <a:xfrm>
            <a:off x="0" y="0"/>
            <a:ext cx="9163436" cy="646113"/>
          </a:xfrm>
          <a:prstGeom prst="rect">
            <a:avLst/>
          </a:prstGeom>
          <a:solidFill>
            <a:schemeClr val="hlink"/>
          </a:solidFill>
          <a:ln w="9525">
            <a:noFill/>
            <a:miter lim="800000"/>
            <a:headEnd/>
            <a:tailEnd/>
          </a:ln>
        </p:spPr>
        <p:txBody>
          <a:bodyPr wrap="square">
            <a:spAutoFit/>
          </a:bodyPr>
          <a:lstStyle/>
          <a:p>
            <a:pPr algn="ctr">
              <a:defRPr/>
            </a:pPr>
            <a:r>
              <a:rPr lang="fr-FR" b="1" dirty="0"/>
              <a:t>DIU stratégies thérapeutiques et préventives en pathologie infectieuse</a:t>
            </a:r>
          </a:p>
          <a:p>
            <a:pPr algn="ctr"/>
            <a:r>
              <a:rPr lang="fr-FR" b="1" dirty="0" smtClean="0"/>
              <a:t>18 Février 2021</a:t>
            </a:r>
            <a:endParaRPr lang="fr-FR" b="1" dirty="0"/>
          </a:p>
        </p:txBody>
      </p:sp>
      <p:sp>
        <p:nvSpPr>
          <p:cNvPr id="12290" name="Rectangle 10"/>
          <p:cNvSpPr>
            <a:spLocks noGrp="1"/>
          </p:cNvSpPr>
          <p:nvPr>
            <p:ph type="ctrTitle"/>
          </p:nvPr>
        </p:nvSpPr>
        <p:spPr>
          <a:xfrm>
            <a:off x="114673" y="1628800"/>
            <a:ext cx="8785671" cy="935310"/>
          </a:xfrm>
        </p:spPr>
        <p:txBody>
          <a:bodyPr/>
          <a:lstStyle/>
          <a:p>
            <a:r>
              <a:rPr lang="fr-FR" dirty="0"/>
              <a:t>Infections virales du sujet immunodéprimé</a:t>
            </a:r>
          </a:p>
        </p:txBody>
      </p:sp>
      <p:sp>
        <p:nvSpPr>
          <p:cNvPr id="7" name="Rectangle 6"/>
          <p:cNvSpPr/>
          <p:nvPr/>
        </p:nvSpPr>
        <p:spPr>
          <a:xfrm>
            <a:off x="251520" y="4581128"/>
            <a:ext cx="4896544"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fr-FR" sz="1600" b="1" dirty="0">
                <a:solidFill>
                  <a:schemeClr val="bg1"/>
                </a:solidFill>
                <a:latin typeface="Calibri" pitchFamily="34" charset="0"/>
                <a:cs typeface="Arial" charset="0"/>
              </a:rPr>
              <a:t>Dr S. </a:t>
            </a:r>
            <a:r>
              <a:rPr lang="fr-FR" sz="1600" b="1" dirty="0" err="1">
                <a:solidFill>
                  <a:schemeClr val="bg1"/>
                </a:solidFill>
                <a:latin typeface="Calibri" pitchFamily="34" charset="0"/>
                <a:cs typeface="Arial" charset="0"/>
              </a:rPr>
              <a:t>Alfandari</a:t>
            </a:r>
            <a:endParaRPr lang="fr-FR" sz="1600" b="1" dirty="0">
              <a:solidFill>
                <a:schemeClr val="bg1"/>
              </a:solidFill>
              <a:latin typeface="Calibri" pitchFamily="34" charset="0"/>
              <a:cs typeface="Arial" charset="0"/>
            </a:endParaRPr>
          </a:p>
          <a:p>
            <a:pPr>
              <a:buClr>
                <a:srgbClr val="000000"/>
              </a:buClr>
              <a:buSzPct val="100000"/>
              <a:buFont typeface="Times New Roman" pitchFamily="18" charset="0"/>
              <a:buNone/>
              <a:defRPr/>
            </a:pPr>
            <a:r>
              <a:rPr lang="fr-FR" sz="1600" dirty="0">
                <a:solidFill>
                  <a:schemeClr val="bg1"/>
                </a:solidFill>
                <a:latin typeface="Calibri" pitchFamily="34" charset="0"/>
                <a:cs typeface="Arial" charset="0"/>
              </a:rPr>
              <a:t>Infectiologue, CH Tourcoing</a:t>
            </a:r>
          </a:p>
          <a:p>
            <a:pPr>
              <a:buClr>
                <a:srgbClr val="000000"/>
              </a:buClr>
              <a:buSzPct val="100000"/>
              <a:buFont typeface="Times New Roman" pitchFamily="18" charset="0"/>
              <a:buNone/>
              <a:defRPr/>
            </a:pPr>
            <a:r>
              <a:rPr lang="fr-FR" sz="1600" dirty="0">
                <a:solidFill>
                  <a:schemeClr val="bg1"/>
                </a:solidFill>
                <a:latin typeface="Calibri" pitchFamily="34" charset="0"/>
                <a:cs typeface="Arial" charset="0"/>
              </a:rPr>
              <a:t>Infectiologue du Service des Maladies du Sang, CHU Lille</a:t>
            </a:r>
            <a:endParaRPr lang="fr-FR" sz="1600" b="1" dirty="0">
              <a:solidFill>
                <a:schemeClr val="bg1"/>
              </a:solidFill>
              <a:latin typeface="Calibri" pitchFamily="34" charset="0"/>
              <a:cs typeface="Arial" charset="0"/>
            </a:endParaRPr>
          </a:p>
        </p:txBody>
      </p:sp>
      <p:grpSp>
        <p:nvGrpSpPr>
          <p:cNvPr id="6" name="Groupe 5"/>
          <p:cNvGrpSpPr/>
          <p:nvPr/>
        </p:nvGrpSpPr>
        <p:grpSpPr>
          <a:xfrm>
            <a:off x="114673" y="6192559"/>
            <a:ext cx="2441103" cy="566738"/>
            <a:chOff x="114673" y="6291262"/>
            <a:chExt cx="2441103" cy="566738"/>
          </a:xfrm>
        </p:grpSpPr>
        <p:pic>
          <p:nvPicPr>
            <p:cNvPr id="8" name="Picture 2" descr="GI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73" y="6291262"/>
              <a:ext cx="1490662" cy="56673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55576" y="6389965"/>
              <a:ext cx="1800200" cy="369332"/>
            </a:xfrm>
            <a:prstGeom prst="rect">
              <a:avLst/>
            </a:prstGeom>
            <a:solidFill>
              <a:schemeClr val="bg1"/>
            </a:solidFill>
          </p:spPr>
          <p:txBody>
            <a:bodyPr wrap="square" rtlCol="0">
              <a:spAutoFit/>
            </a:bodyPr>
            <a:lstStyle/>
            <a:p>
              <a:r>
                <a:rPr lang="fr-FR" b="1" dirty="0">
                  <a:solidFill>
                    <a:srgbClr val="002060"/>
                  </a:solidFill>
                </a:rPr>
                <a:t>www.gilar.org  </a:t>
              </a:r>
            </a:p>
          </p:txBody>
        </p:sp>
      </p:grpSp>
    </p:spTree>
    <p:extLst>
      <p:ext uri="{BB962C8B-B14F-4D97-AF65-F5344CB8AC3E}">
        <p14:creationId xmlns:p14="http://schemas.microsoft.com/office/powerpoint/2010/main" val="40212896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28600"/>
            <a:ext cx="8230369" cy="1174750"/>
          </a:xfrm>
        </p:spPr>
        <p:txBody>
          <a:bodyPr/>
          <a:lstStyle/>
          <a:p>
            <a:pPr>
              <a:defRPr/>
            </a:pPr>
            <a:r>
              <a:rPr lang="fr-FR" dirty="0"/>
              <a:t>Fréquence infections virales</a:t>
            </a:r>
          </a:p>
        </p:txBody>
      </p:sp>
      <p:sp>
        <p:nvSpPr>
          <p:cNvPr id="20481" name="Espace réservé du contenu 1"/>
          <p:cNvSpPr>
            <a:spLocks noGrp="1"/>
          </p:cNvSpPr>
          <p:nvPr>
            <p:ph sz="half" idx="1"/>
          </p:nvPr>
        </p:nvSpPr>
        <p:spPr>
          <a:xfrm>
            <a:off x="533400" y="1600200"/>
            <a:ext cx="4038600" cy="4114800"/>
          </a:xfrm>
        </p:spPr>
        <p:txBody>
          <a:bodyPr/>
          <a:lstStyle/>
          <a:p>
            <a:r>
              <a:rPr lang="fr-FR" dirty="0"/>
              <a:t>Cohorte 759 allogreffe</a:t>
            </a:r>
          </a:p>
          <a:p>
            <a:pPr lvl="1"/>
            <a:r>
              <a:rPr lang="fr-FR" dirty="0"/>
              <a:t>1990-2009 USA</a:t>
            </a:r>
          </a:p>
          <a:p>
            <a:pPr lvl="1"/>
            <a:r>
              <a:rPr lang="fr-FR" dirty="0"/>
              <a:t>% virus selon délai/greffe</a:t>
            </a:r>
          </a:p>
        </p:txBody>
      </p:sp>
      <p:sp>
        <p:nvSpPr>
          <p:cNvPr id="8" name="Espace réservé du contenu 7"/>
          <p:cNvSpPr>
            <a:spLocks noGrp="1"/>
          </p:cNvSpPr>
          <p:nvPr>
            <p:ph sz="half" idx="2"/>
          </p:nvPr>
        </p:nvSpPr>
        <p:spPr/>
        <p:txBody>
          <a:bodyPr/>
          <a:lstStyle/>
          <a:p>
            <a:r>
              <a:rPr lang="fr-FR" dirty="0"/>
              <a:t>anti TNF</a:t>
            </a:r>
          </a:p>
        </p:txBody>
      </p:sp>
      <p:sp>
        <p:nvSpPr>
          <p:cNvPr id="6" name="ZoneTexte 4"/>
          <p:cNvSpPr txBox="1"/>
          <p:nvPr/>
        </p:nvSpPr>
        <p:spPr>
          <a:xfrm>
            <a:off x="467544" y="6450231"/>
            <a:ext cx="3084513" cy="30797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a:solidFill>
                  <a:schemeClr val="bg1"/>
                </a:solidFill>
                <a:latin typeface="Calibri" pitchFamily="34" charset="0"/>
              </a:rPr>
              <a:t>Srinivasan et al. BBMT  2013;19:94-101</a:t>
            </a:r>
          </a:p>
        </p:txBody>
      </p:sp>
      <p:sp>
        <p:nvSpPr>
          <p:cNvPr id="2" name="Rectangle 1"/>
          <p:cNvSpPr/>
          <p:nvPr/>
        </p:nvSpPr>
        <p:spPr>
          <a:xfrm>
            <a:off x="971600" y="3059668"/>
            <a:ext cx="1560042" cy="369332"/>
          </a:xfrm>
          <a:prstGeom prst="rect">
            <a:avLst/>
          </a:prstGeom>
          <a:solidFill>
            <a:schemeClr val="bg1"/>
          </a:solidFill>
        </p:spPr>
        <p:txBody>
          <a:bodyPr wrap="none">
            <a:spAutoFit/>
          </a:bodyPr>
          <a:lstStyle/>
          <a:p>
            <a:r>
              <a:rPr lang="fr-FR" dirty="0">
                <a:latin typeface="Calibri" panose="020F0502020204030204" pitchFamily="34" charset="0"/>
                <a:cs typeface="Calibri" panose="020F0502020204030204" pitchFamily="34" charset="0"/>
              </a:rPr>
              <a:t>J0-J30:	31 %</a:t>
            </a:r>
          </a:p>
        </p:txBody>
      </p:sp>
      <p:sp>
        <p:nvSpPr>
          <p:cNvPr id="4" name="Rectangle 3"/>
          <p:cNvSpPr/>
          <p:nvPr/>
        </p:nvSpPr>
        <p:spPr>
          <a:xfrm>
            <a:off x="958359" y="4067780"/>
            <a:ext cx="1502334" cy="369332"/>
          </a:xfrm>
          <a:prstGeom prst="rect">
            <a:avLst/>
          </a:prstGeom>
          <a:solidFill>
            <a:schemeClr val="bg1"/>
          </a:solidFill>
        </p:spPr>
        <p:txBody>
          <a:bodyPr wrap="none">
            <a:spAutoFit/>
          </a:bodyPr>
          <a:lstStyle/>
          <a:p>
            <a:r>
              <a:rPr lang="fr-FR" dirty="0">
                <a:latin typeface="Calibri" panose="020F0502020204030204" pitchFamily="34" charset="0"/>
                <a:cs typeface="Calibri" panose="020F0502020204030204" pitchFamily="34" charset="0"/>
              </a:rPr>
              <a:t>J31-J100: 18%</a:t>
            </a:r>
          </a:p>
        </p:txBody>
      </p:sp>
      <p:sp>
        <p:nvSpPr>
          <p:cNvPr id="7" name="Rectangle 6"/>
          <p:cNvSpPr/>
          <p:nvPr/>
        </p:nvSpPr>
        <p:spPr>
          <a:xfrm>
            <a:off x="884261" y="5157192"/>
            <a:ext cx="1633781" cy="369332"/>
          </a:xfrm>
          <a:prstGeom prst="rect">
            <a:avLst/>
          </a:prstGeom>
          <a:solidFill>
            <a:schemeClr val="bg1"/>
          </a:solidFill>
        </p:spPr>
        <p:txBody>
          <a:bodyPr wrap="none">
            <a:spAutoFit/>
          </a:bodyPr>
          <a:lstStyle/>
          <a:p>
            <a:r>
              <a:rPr lang="fr-FR" dirty="0">
                <a:latin typeface="Calibri" panose="020F0502020204030204" pitchFamily="34" charset="0"/>
                <a:cs typeface="Calibri" panose="020F0502020204030204" pitchFamily="34" charset="0"/>
              </a:rPr>
              <a:t>J101-2 ans:19%</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96" y="4381475"/>
            <a:ext cx="16287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76" y="5445224"/>
            <a:ext cx="1638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396605"/>
            <a:ext cx="16383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492896"/>
            <a:ext cx="4234993" cy="231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lipse 18"/>
          <p:cNvSpPr/>
          <p:nvPr/>
        </p:nvSpPr>
        <p:spPr>
          <a:xfrm>
            <a:off x="8028384" y="3962393"/>
            <a:ext cx="349638" cy="86966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148064" y="6309320"/>
            <a:ext cx="2402324"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Galloway </a:t>
            </a:r>
            <a:r>
              <a:rPr lang="fr-FR" dirty="0" err="1"/>
              <a:t>Rheumatology</a:t>
            </a:r>
            <a:r>
              <a:rPr lang="fr-FR" dirty="0"/>
              <a:t> 2011</a:t>
            </a:r>
          </a:p>
        </p:txBody>
      </p:sp>
    </p:spTree>
    <p:extLst>
      <p:ext uri="{BB962C8B-B14F-4D97-AF65-F5344CB8AC3E}">
        <p14:creationId xmlns:p14="http://schemas.microsoft.com/office/powerpoint/2010/main" val="357898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2460625" y="3671888"/>
            <a:ext cx="6511925" cy="2565400"/>
          </a:xfrm>
          <a:prstGeom prst="rect">
            <a:avLst/>
          </a:prstGeom>
          <a:noFill/>
          <a:ln w="9525">
            <a:noFill/>
            <a:miter lim="800000"/>
            <a:headEnd/>
            <a:tailEnd/>
          </a:ln>
        </p:spPr>
      </p:pic>
      <p:sp>
        <p:nvSpPr>
          <p:cNvPr id="21506" name="Espace réservé du contenu 3"/>
          <p:cNvSpPr>
            <a:spLocks noGrp="1"/>
          </p:cNvSpPr>
          <p:nvPr>
            <p:ph idx="1"/>
          </p:nvPr>
        </p:nvSpPr>
        <p:spPr>
          <a:xfrm>
            <a:off x="457200" y="1916113"/>
            <a:ext cx="8229600" cy="4090987"/>
          </a:xfrm>
        </p:spPr>
        <p:txBody>
          <a:bodyPr/>
          <a:lstStyle/>
          <a:p>
            <a:r>
              <a:rPr lang="fr-FR"/>
              <a:t>Etude rétrospective réa St Louis 1998-2008</a:t>
            </a:r>
          </a:p>
          <a:p>
            <a:r>
              <a:rPr lang="fr-FR"/>
              <a:t>428 patients neutropéniques admis en SG/CS</a:t>
            </a:r>
          </a:p>
          <a:p>
            <a:pPr lvl="1"/>
            <a:r>
              <a:rPr lang="fr-FR"/>
              <a:t>Hémopathies: 84%</a:t>
            </a:r>
          </a:p>
          <a:p>
            <a:r>
              <a:rPr lang="fr-FR"/>
              <a:t>Infections virales = </a:t>
            </a:r>
          </a:p>
          <a:p>
            <a:pPr lvl="1"/>
            <a:r>
              <a:rPr lang="fr-FR"/>
              <a:t>9,7% des documentations</a:t>
            </a:r>
          </a:p>
          <a:p>
            <a:pPr lvl="1"/>
            <a:r>
              <a:rPr lang="fr-FR"/>
              <a:t>5,4% des patients</a:t>
            </a:r>
          </a:p>
        </p:txBody>
      </p:sp>
      <p:sp>
        <p:nvSpPr>
          <p:cNvPr id="2" name="Titre 1"/>
          <p:cNvSpPr>
            <a:spLocks noGrp="1"/>
          </p:cNvSpPr>
          <p:nvPr>
            <p:ph type="title"/>
          </p:nvPr>
        </p:nvSpPr>
        <p:spPr/>
        <p:txBody>
          <a:bodyPr/>
          <a:lstStyle/>
          <a:p>
            <a:pPr>
              <a:defRPr/>
            </a:pPr>
            <a:r>
              <a:rPr lang="fr-FR" dirty="0"/>
              <a:t>Infections virales et sepsis (ex-grave)</a:t>
            </a:r>
          </a:p>
        </p:txBody>
      </p:sp>
      <p:sp>
        <p:nvSpPr>
          <p:cNvPr id="10" name="Text Box 8"/>
          <p:cNvSpPr txBox="1">
            <a:spLocks noChangeArrowheads="1"/>
          </p:cNvSpPr>
          <p:nvPr/>
        </p:nvSpPr>
        <p:spPr bwMode="auto">
          <a:xfrm>
            <a:off x="144463" y="6308725"/>
            <a:ext cx="2627312" cy="3079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spAutoFit/>
          </a:bodyPr>
          <a:lstStyle/>
          <a:p>
            <a:pPr>
              <a:defRPr/>
            </a:pPr>
            <a:r>
              <a:rPr lang="fr-FR" sz="1400" b="1" dirty="0">
                <a:solidFill>
                  <a:schemeClr val="bg1"/>
                </a:solidFill>
                <a:latin typeface="Calibri" pitchFamily="34" charset="0"/>
                <a:cs typeface="Calibri" pitchFamily="34" charset="0"/>
              </a:rPr>
              <a:t>Legrand et al. CCM 2012;40:43-9</a:t>
            </a:r>
            <a:endParaRPr lang="en-US" sz="1400" b="1" dirty="0">
              <a:solidFill>
                <a:schemeClr val="bg1"/>
              </a:solidFill>
              <a:latin typeface="Calibri" pitchFamily="34" charset="0"/>
              <a:cs typeface="Calibri" pitchFamily="34" charset="0"/>
            </a:endParaRPr>
          </a:p>
        </p:txBody>
      </p:sp>
      <p:sp>
        <p:nvSpPr>
          <p:cNvPr id="3" name="Rectangle 2"/>
          <p:cNvSpPr/>
          <p:nvPr/>
        </p:nvSpPr>
        <p:spPr>
          <a:xfrm>
            <a:off x="7956550" y="4168775"/>
            <a:ext cx="1079500" cy="2205038"/>
          </a:xfrm>
          <a:prstGeom prst="rect">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dirty="0" smtClean="0"/>
              <a:t>Immunosuppression : </a:t>
            </a:r>
            <a:r>
              <a:rPr lang="fr-FR" dirty="0" err="1" smtClean="0"/>
              <a:t>FdR</a:t>
            </a:r>
            <a:r>
              <a:rPr lang="fr-FR" dirty="0" smtClean="0"/>
              <a:t> forme grave</a:t>
            </a:r>
          </a:p>
          <a:p>
            <a:r>
              <a:rPr lang="fr-FR" dirty="0" smtClean="0"/>
              <a:t>Portage viral réplicatif plus prolongé</a:t>
            </a:r>
          </a:p>
          <a:p>
            <a:r>
              <a:rPr lang="fr-FR" dirty="0" smtClean="0"/>
              <a:t>Traitement précoce possible</a:t>
            </a:r>
          </a:p>
          <a:p>
            <a:pPr lvl="1"/>
            <a:r>
              <a:rPr lang="fr-FR" dirty="0" err="1" smtClean="0"/>
              <a:t>Bamlanivimab</a:t>
            </a:r>
            <a:r>
              <a:rPr lang="fr-FR" dirty="0"/>
              <a:t> </a:t>
            </a:r>
            <a:r>
              <a:rPr lang="fr-FR" dirty="0" smtClean="0"/>
              <a:t>en ATU : </a:t>
            </a:r>
          </a:p>
          <a:p>
            <a:pPr lvl="2"/>
            <a:r>
              <a:rPr lang="fr-FR" dirty="0" smtClean="0"/>
              <a:t>ID ou &gt; 80 ans, non hospitalisés </a:t>
            </a:r>
          </a:p>
          <a:p>
            <a:pPr lvl="2"/>
            <a:r>
              <a:rPr lang="fr-FR" dirty="0" smtClean="0"/>
              <a:t>Signes &lt; 5j/ sans variant</a:t>
            </a:r>
          </a:p>
          <a:p>
            <a:pPr lvl="2"/>
            <a:r>
              <a:rPr lang="fr-FR" dirty="0" smtClean="0"/>
              <a:t>1 dose 700mg en 1h</a:t>
            </a:r>
            <a:endParaRPr lang="fr-FR" dirty="0" smtClean="0"/>
          </a:p>
          <a:p>
            <a:r>
              <a:rPr lang="fr-FR" dirty="0" smtClean="0"/>
              <a:t>Indication vaccinale</a:t>
            </a:r>
          </a:p>
          <a:p>
            <a:pPr lvl="1"/>
            <a:r>
              <a:rPr lang="fr-FR" dirty="0" smtClean="0"/>
              <a:t>Aujourd’hui = cancer/chimio, transplantés, IR sévère, au moins 2 insuffisances d’organes, </a:t>
            </a:r>
            <a:r>
              <a:rPr lang="fr-FR" dirty="0" err="1" smtClean="0"/>
              <a:t>qq</a:t>
            </a:r>
            <a:r>
              <a:rPr lang="fr-FR" dirty="0" smtClean="0"/>
              <a:t> pathologies rares.</a:t>
            </a:r>
          </a:p>
          <a:p>
            <a:pPr lvl="1"/>
            <a:r>
              <a:rPr lang="fr-FR" dirty="0" smtClean="0"/>
              <a:t>Manque en particulier: anti TNF/</a:t>
            </a:r>
            <a:r>
              <a:rPr lang="fr-FR" dirty="0" err="1" smtClean="0"/>
              <a:t>rhumato</a:t>
            </a:r>
            <a:r>
              <a:rPr lang="fr-FR" dirty="0" smtClean="0"/>
              <a:t>, </a:t>
            </a:r>
            <a:r>
              <a:rPr lang="fr-FR" dirty="0" smtClean="0"/>
              <a:t>VIH</a:t>
            </a:r>
          </a:p>
          <a:p>
            <a:pPr lvl="1"/>
            <a:r>
              <a:rPr lang="fr-FR" dirty="0" smtClean="0"/>
              <a:t>Timing optimal ?</a:t>
            </a:r>
            <a:endParaRPr lang="fr-FR" dirty="0" smtClean="0"/>
          </a:p>
        </p:txBody>
      </p:sp>
      <p:sp>
        <p:nvSpPr>
          <p:cNvPr id="3" name="Titre 2"/>
          <p:cNvSpPr>
            <a:spLocks noGrp="1"/>
          </p:cNvSpPr>
          <p:nvPr>
            <p:ph type="title"/>
          </p:nvPr>
        </p:nvSpPr>
        <p:spPr/>
        <p:txBody>
          <a:bodyPr/>
          <a:lstStyle/>
          <a:p>
            <a:r>
              <a:rPr lang="fr-FR" dirty="0" smtClean="0"/>
              <a:t>SARS CoV2</a:t>
            </a:r>
            <a:endParaRPr lang="fr-FR" dirty="0"/>
          </a:p>
        </p:txBody>
      </p:sp>
      <p:sp>
        <p:nvSpPr>
          <p:cNvPr id="4" name="ZoneTexte 3"/>
          <p:cNvSpPr txBox="1"/>
          <p:nvPr/>
        </p:nvSpPr>
        <p:spPr>
          <a:xfrm>
            <a:off x="5724128" y="2348880"/>
            <a:ext cx="1819344"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smtClean="0">
                <a:solidFill>
                  <a:schemeClr val="bg1"/>
                </a:solidFill>
                <a:latin typeface="Calibri" pitchFamily="34" charset="0"/>
              </a:rPr>
              <a:t>Tarhini</a:t>
            </a:r>
            <a:r>
              <a:rPr lang="fr-FR" sz="1400" b="1" dirty="0" smtClean="0">
                <a:solidFill>
                  <a:schemeClr val="bg1"/>
                </a:solidFill>
                <a:latin typeface="Calibri" pitchFamily="34" charset="0"/>
              </a:rPr>
              <a:t> et </a:t>
            </a:r>
            <a:r>
              <a:rPr lang="fr-FR" sz="1400" b="1" dirty="0">
                <a:solidFill>
                  <a:schemeClr val="bg1"/>
                </a:solidFill>
                <a:latin typeface="Calibri" pitchFamily="34" charset="0"/>
              </a:rPr>
              <a:t>al., </a:t>
            </a:r>
            <a:r>
              <a:rPr lang="fr-FR" sz="1400" b="1" dirty="0" smtClean="0">
                <a:solidFill>
                  <a:schemeClr val="bg1"/>
                </a:solidFill>
                <a:latin typeface="Calibri" pitchFamily="34" charset="0"/>
              </a:rPr>
              <a:t>JID 2021</a:t>
            </a:r>
            <a:endParaRPr lang="fr-FR" sz="1400" b="1" dirty="0">
              <a:solidFill>
                <a:schemeClr val="bg1"/>
              </a:solidFill>
              <a:latin typeface="Calibri" pitchFamily="34" charset="0"/>
            </a:endParaRPr>
          </a:p>
        </p:txBody>
      </p:sp>
    </p:spTree>
    <p:extLst>
      <p:ext uri="{BB962C8B-B14F-4D97-AF65-F5344CB8AC3E}">
        <p14:creationId xmlns:p14="http://schemas.microsoft.com/office/powerpoint/2010/main" val="33981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607900" cy="4440258"/>
          </a:xfrm>
        </p:spPr>
        <p:txBody>
          <a:bodyPr lIns="54864" tIns="91440"/>
          <a:lstStyle/>
          <a:p>
            <a:pPr marL="438150" indent="-319088" eaLnBrk="1" hangingPunct="1"/>
            <a:r>
              <a:rPr lang="fr-FR" dirty="0"/>
              <a:t>Patient de 51 ans, à J1 d’une greffe cardiaque pour cardiomyopathie dilatée</a:t>
            </a:r>
          </a:p>
          <a:p>
            <a:pPr marL="438150" indent="-319088" eaLnBrk="1" hangingPunct="1"/>
            <a:endParaRPr lang="fr-FR" dirty="0"/>
          </a:p>
          <a:p>
            <a:pPr marL="438150" indent="-319088" eaLnBrk="1" hangingPunct="1"/>
            <a:r>
              <a:rPr lang="fr-FR" dirty="0"/>
              <a:t>Donneur: sérologie CMV + </a:t>
            </a:r>
          </a:p>
          <a:p>
            <a:pPr marL="438150" indent="-319088" eaLnBrk="1" hangingPunct="1"/>
            <a:r>
              <a:rPr lang="fr-FR" dirty="0"/>
              <a:t>Receveur: sérologie CMV – </a:t>
            </a:r>
          </a:p>
          <a:p>
            <a:pPr marL="438150" indent="-319088" eaLnBrk="1" hangingPunct="1"/>
            <a:endParaRPr lang="fr-FR" dirty="0"/>
          </a:p>
          <a:p>
            <a:pPr marL="438150" indent="-319088" eaLnBrk="1" hangingPunct="1"/>
            <a:r>
              <a:rPr lang="fr-FR" dirty="0"/>
              <a:t>Prophylaxie?</a:t>
            </a:r>
          </a:p>
          <a:p>
            <a:pPr marL="438150" indent="-319088" eaLnBrk="1" hangingPunct="1">
              <a:buNone/>
            </a:pPr>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Vignette 1</a:t>
            </a:r>
          </a:p>
        </p:txBody>
      </p:sp>
    </p:spTree>
    <p:extLst>
      <p:ext uri="{BB962C8B-B14F-4D97-AF65-F5344CB8AC3E}">
        <p14:creationId xmlns:p14="http://schemas.microsoft.com/office/powerpoint/2010/main" val="226562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p:cNvSpPr>
          <p:nvPr>
            <p:ph type="title"/>
          </p:nvPr>
        </p:nvSpPr>
        <p:spPr>
          <a:gradFill>
            <a:gsLst>
              <a:gs pos="0">
                <a:srgbClr val="95D4EE"/>
              </a:gs>
              <a:gs pos="64999">
                <a:srgbClr val="C9ECFD"/>
              </a:gs>
              <a:gs pos="100000">
                <a:srgbClr val="D6F3FF"/>
              </a:gs>
            </a:gsLst>
            <a:lin/>
          </a:gradFill>
          <a:ln>
            <a:miter lim="800000"/>
          </a:ln>
          <a:effectLst>
            <a:outerShdw dist="38100" dir="5400000" rotWithShape="0">
              <a:srgbClr val="000000">
                <a:alpha val="34999"/>
              </a:srgbClr>
            </a:outerShdw>
          </a:effectLst>
        </p:spPr>
        <p:txBody>
          <a:bodyPr/>
          <a:lstStyle/>
          <a:p>
            <a:r>
              <a:rPr lang="fr-FR"/>
              <a:t>CMV</a:t>
            </a:r>
          </a:p>
        </p:txBody>
      </p:sp>
      <p:pic>
        <p:nvPicPr>
          <p:cNvPr id="116740" name="Picture 4"/>
          <p:cNvPicPr>
            <a:picLocks noChangeAspect="1" noChangeArrowheads="1"/>
          </p:cNvPicPr>
          <p:nvPr/>
        </p:nvPicPr>
        <p:blipFill>
          <a:blip r:embed="rId2"/>
          <a:srcRect/>
          <a:stretch>
            <a:fillRect/>
          </a:stretch>
        </p:blipFill>
        <p:spPr bwMode="auto">
          <a:xfrm>
            <a:off x="827088" y="1511300"/>
            <a:ext cx="7200900" cy="4348163"/>
          </a:xfrm>
          <a:prstGeom prst="rect">
            <a:avLst/>
          </a:prstGeom>
          <a:noFill/>
          <a:ln w="9525">
            <a:noFill/>
            <a:miter lim="800000"/>
            <a:headEnd/>
            <a:tailEnd/>
          </a:ln>
          <a:effectLst/>
        </p:spPr>
      </p:pic>
      <p:sp>
        <p:nvSpPr>
          <p:cNvPr id="4" name="ZoneTexte 3"/>
          <p:cNvSpPr txBox="1"/>
          <p:nvPr/>
        </p:nvSpPr>
        <p:spPr>
          <a:xfrm>
            <a:off x="2608263" y="6272213"/>
            <a:ext cx="2084387"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a:solidFill>
                  <a:schemeClr val="bg1"/>
                </a:solidFill>
                <a:latin typeface="Calibri" pitchFamily="34" charset="0"/>
              </a:rPr>
              <a:t>Mazeron et al., EMC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gradFill>
            <a:gsLst>
              <a:gs pos="0">
                <a:srgbClr val="95D4EE"/>
              </a:gs>
              <a:gs pos="64999">
                <a:srgbClr val="C9ECFD"/>
              </a:gs>
              <a:gs pos="100000">
                <a:srgbClr val="D6F3FF"/>
              </a:gs>
            </a:gsLst>
            <a:lin/>
          </a:gradFill>
          <a:ln>
            <a:miter lim="800000"/>
          </a:ln>
          <a:effectLst>
            <a:outerShdw dist="38100" dir="5400000" rotWithShape="0">
              <a:srgbClr val="000000">
                <a:alpha val="34999"/>
              </a:srgbClr>
            </a:outerShdw>
          </a:effectLst>
        </p:spPr>
        <p:txBody>
          <a:bodyPr/>
          <a:lstStyle/>
          <a:p>
            <a:r>
              <a:rPr lang="fr-FR" sz="3800"/>
              <a:t>CMV et ID</a:t>
            </a:r>
          </a:p>
        </p:txBody>
      </p:sp>
      <p:sp>
        <p:nvSpPr>
          <p:cNvPr id="118787" name="Rectangle 3"/>
          <p:cNvSpPr>
            <a:spLocks noGrp="1"/>
          </p:cNvSpPr>
          <p:nvPr>
            <p:ph type="body" idx="1"/>
          </p:nvPr>
        </p:nvSpPr>
        <p:spPr>
          <a:xfrm>
            <a:off x="457200" y="1989138"/>
            <a:ext cx="8229600" cy="4017962"/>
          </a:xfrm>
        </p:spPr>
        <p:txBody>
          <a:bodyPr/>
          <a:lstStyle/>
          <a:p>
            <a:r>
              <a:rPr lang="fr-FR" dirty="0"/>
              <a:t>3 populations à risque</a:t>
            </a:r>
          </a:p>
          <a:p>
            <a:pPr lvl="1"/>
            <a:r>
              <a:rPr lang="fr-FR" dirty="0"/>
              <a:t>Greffe d’organe solide</a:t>
            </a:r>
          </a:p>
          <a:p>
            <a:pPr lvl="1"/>
            <a:r>
              <a:rPr lang="fr-FR" dirty="0"/>
              <a:t>Allogreffe de CSH</a:t>
            </a:r>
          </a:p>
          <a:p>
            <a:pPr lvl="1"/>
            <a:r>
              <a:rPr lang="fr-FR" dirty="0"/>
              <a:t>Infection évoluée par le VIH</a:t>
            </a:r>
          </a:p>
          <a:p>
            <a:pPr lvl="1"/>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contenu 1"/>
          <p:cNvSpPr>
            <a:spLocks noGrp="1"/>
          </p:cNvSpPr>
          <p:nvPr>
            <p:ph idx="1"/>
          </p:nvPr>
        </p:nvSpPr>
        <p:spPr>
          <a:xfrm>
            <a:off x="457200" y="1916113"/>
            <a:ext cx="8229600" cy="4090987"/>
          </a:xfrm>
        </p:spPr>
        <p:txBody>
          <a:bodyPr/>
          <a:lstStyle/>
          <a:p>
            <a:r>
              <a:rPr lang="fr-FR" dirty="0"/>
              <a:t>Infection à CMV : </a:t>
            </a:r>
          </a:p>
          <a:p>
            <a:pPr lvl="1"/>
            <a:r>
              <a:rPr lang="fr-FR" dirty="0"/>
              <a:t>Détection de la réplication virale (dans le sang = </a:t>
            </a:r>
            <a:r>
              <a:rPr lang="fr-FR" dirty="0" err="1"/>
              <a:t>ADNémie</a:t>
            </a:r>
            <a:r>
              <a:rPr lang="fr-FR" dirty="0"/>
              <a:t>), sans manifestations cliniques</a:t>
            </a:r>
          </a:p>
          <a:p>
            <a:r>
              <a:rPr lang="fr-FR" dirty="0"/>
              <a:t>Maladie à CMV (CMV </a:t>
            </a:r>
            <a:r>
              <a:rPr lang="fr-FR" dirty="0" err="1"/>
              <a:t>disease</a:t>
            </a:r>
            <a:r>
              <a:rPr lang="fr-FR" dirty="0"/>
              <a:t>) </a:t>
            </a:r>
          </a:p>
          <a:p>
            <a:pPr lvl="1"/>
            <a:r>
              <a:rPr lang="fr-FR" dirty="0"/>
              <a:t>manifestations cliniques </a:t>
            </a:r>
          </a:p>
          <a:p>
            <a:pPr lvl="1"/>
            <a:r>
              <a:rPr lang="fr-FR" dirty="0"/>
              <a:t>Atteinte d’un ou plusieurs organes</a:t>
            </a:r>
          </a:p>
          <a:p>
            <a:r>
              <a:rPr lang="fr-FR" dirty="0"/>
              <a:t>Le concept de</a:t>
            </a:r>
            <a:r>
              <a:rPr lang="fr-FR" b="1" dirty="0">
                <a:solidFill>
                  <a:srgbClr val="FF0000"/>
                </a:solidFill>
              </a:rPr>
              <a:t> traitement préemptif</a:t>
            </a:r>
            <a:r>
              <a:rPr lang="fr-FR" dirty="0"/>
              <a:t> vient de là</a:t>
            </a:r>
          </a:p>
          <a:p>
            <a:pPr lvl="1"/>
            <a:r>
              <a:rPr lang="fr-FR" dirty="0"/>
              <a:t>La virémie, précède, et annonce la maladie à CMV</a:t>
            </a:r>
          </a:p>
        </p:txBody>
      </p:sp>
      <p:sp>
        <p:nvSpPr>
          <p:cNvPr id="3" name="Titre 2"/>
          <p:cNvSpPr>
            <a:spLocks noGrp="1"/>
          </p:cNvSpPr>
          <p:nvPr>
            <p:ph type="title"/>
          </p:nvPr>
        </p:nvSpPr>
        <p:spPr/>
        <p:txBody>
          <a:bodyPr/>
          <a:lstStyle/>
          <a:p>
            <a:pPr>
              <a:defRPr/>
            </a:pPr>
            <a:r>
              <a:rPr lang="fr-FR" dirty="0"/>
              <a:t>CMV: terminologie</a:t>
            </a:r>
          </a:p>
        </p:txBody>
      </p:sp>
      <p:sp>
        <p:nvSpPr>
          <p:cNvPr id="4" name="ZoneTexte 3"/>
          <p:cNvSpPr txBox="1"/>
          <p:nvPr/>
        </p:nvSpPr>
        <p:spPr>
          <a:xfrm>
            <a:off x="2608263" y="6272213"/>
            <a:ext cx="2760662" cy="30797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pPr>
              <a:defRPr/>
            </a:pPr>
            <a:r>
              <a:rPr lang="fr-FR" dirty="0" err="1"/>
              <a:t>Kotton</a:t>
            </a:r>
            <a:r>
              <a:rPr lang="fr-FR" dirty="0"/>
              <a:t> et al., Transplantation 2013</a:t>
            </a:r>
          </a:p>
        </p:txBody>
      </p:sp>
    </p:spTree>
    <p:extLst>
      <p:ext uri="{BB962C8B-B14F-4D97-AF65-F5344CB8AC3E}">
        <p14:creationId xmlns:p14="http://schemas.microsoft.com/office/powerpoint/2010/main" val="125087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Maladie à CMV</a:t>
            </a:r>
            <a:endParaRPr lang="fr-FR" dirty="0"/>
          </a:p>
        </p:txBody>
      </p:sp>
      <p:sp>
        <p:nvSpPr>
          <p:cNvPr id="3" name="Espace réservé du texte 2"/>
          <p:cNvSpPr>
            <a:spLocks noGrp="1"/>
          </p:cNvSpPr>
          <p:nvPr>
            <p:ph type="body" sz="half" idx="1"/>
          </p:nvPr>
        </p:nvSpPr>
        <p:spPr>
          <a:xfrm>
            <a:off x="457200" y="1989138"/>
            <a:ext cx="4186808" cy="4017962"/>
          </a:xfrm>
        </p:spPr>
        <p:txBody>
          <a:bodyPr>
            <a:normAutofit/>
          </a:bodyPr>
          <a:lstStyle/>
          <a:p>
            <a:r>
              <a:rPr lang="fr-FR" sz="2400" dirty="0"/>
              <a:t>Greffe d’organe solide</a:t>
            </a:r>
          </a:p>
          <a:p>
            <a:pPr lvl="1"/>
            <a:r>
              <a:rPr lang="fr-FR" sz="2000" dirty="0"/>
              <a:t>« syndrome viral » (fièvre, cytopénie, hépatite)</a:t>
            </a:r>
          </a:p>
          <a:p>
            <a:pPr lvl="1"/>
            <a:r>
              <a:rPr lang="fr-FR" sz="2000" dirty="0"/>
              <a:t>Atteinte viscérale organe transplanté </a:t>
            </a:r>
          </a:p>
          <a:p>
            <a:pPr lvl="2"/>
            <a:r>
              <a:rPr lang="fr-FR" sz="2000" dirty="0"/>
              <a:t>bronchiolite oblitérante</a:t>
            </a:r>
          </a:p>
          <a:p>
            <a:pPr lvl="2"/>
            <a:r>
              <a:rPr lang="fr-FR" sz="2000" dirty="0"/>
              <a:t>Glomérulonéphrites</a:t>
            </a:r>
          </a:p>
          <a:p>
            <a:pPr lvl="2"/>
            <a:r>
              <a:rPr lang="fr-FR" sz="2000" dirty="0"/>
              <a:t>athérosclérose du greffon</a:t>
            </a:r>
          </a:p>
          <a:p>
            <a:pPr lvl="2"/>
            <a:r>
              <a:rPr lang="fr-FR" sz="2000" dirty="0"/>
              <a:t>atteinte des canaux biliaires</a:t>
            </a:r>
          </a:p>
          <a:p>
            <a:pPr lvl="1"/>
            <a:r>
              <a:rPr lang="fr-FR" sz="2000" dirty="0">
                <a:latin typeface="Calibri"/>
                <a:cs typeface="Calibri"/>
              </a:rPr>
              <a:t>↗</a:t>
            </a:r>
            <a:r>
              <a:rPr lang="fr-FR" sz="2000" dirty="0"/>
              <a:t> risque de rejet</a:t>
            </a:r>
          </a:p>
          <a:p>
            <a:endParaRPr lang="fr-FR" sz="2400" dirty="0"/>
          </a:p>
        </p:txBody>
      </p:sp>
      <p:sp>
        <p:nvSpPr>
          <p:cNvPr id="4" name="Espace réservé du contenu 3"/>
          <p:cNvSpPr>
            <a:spLocks noGrp="1"/>
          </p:cNvSpPr>
          <p:nvPr>
            <p:ph sz="half" idx="2"/>
          </p:nvPr>
        </p:nvSpPr>
        <p:spPr/>
        <p:txBody>
          <a:bodyPr/>
          <a:lstStyle/>
          <a:p>
            <a:r>
              <a:rPr lang="fr-FR" sz="2400" dirty="0"/>
              <a:t> Greffe de CSHP</a:t>
            </a:r>
          </a:p>
          <a:p>
            <a:pPr lvl="1"/>
            <a:r>
              <a:rPr lang="fr-FR" sz="2000" dirty="0"/>
              <a:t>Atteinte viscérale</a:t>
            </a:r>
          </a:p>
          <a:p>
            <a:pPr lvl="2"/>
            <a:r>
              <a:rPr lang="fr-FR" sz="2000" dirty="0"/>
              <a:t>Intestin grêle et colon</a:t>
            </a:r>
          </a:p>
          <a:p>
            <a:pPr lvl="2"/>
            <a:r>
              <a:rPr lang="fr-FR" sz="2000" dirty="0"/>
              <a:t>Poumon</a:t>
            </a:r>
          </a:p>
          <a:p>
            <a:pPr lvl="1"/>
            <a:r>
              <a:rPr lang="fr-FR" sz="2000" dirty="0">
                <a:latin typeface="Calibri"/>
                <a:cs typeface="Calibri"/>
              </a:rPr>
              <a:t>↗ </a:t>
            </a:r>
            <a:r>
              <a:rPr lang="fr-FR" sz="2000" dirty="0"/>
              <a:t> risque de GVH</a:t>
            </a:r>
          </a:p>
          <a:p>
            <a:r>
              <a:rPr lang="fr-FR" sz="2400" dirty="0"/>
              <a:t>VIH</a:t>
            </a:r>
          </a:p>
          <a:p>
            <a:pPr lvl="1"/>
            <a:r>
              <a:rPr lang="fr-FR" sz="2000" dirty="0"/>
              <a:t>Rétinites</a:t>
            </a:r>
          </a:p>
          <a:p>
            <a:pPr lvl="1"/>
            <a:r>
              <a:rPr lang="fr-FR" sz="2000" dirty="0"/>
              <a:t>Encéphalites/digestif/pulmonaire</a:t>
            </a:r>
          </a:p>
        </p:txBody>
      </p:sp>
    </p:spTree>
    <p:extLst>
      <p:ext uri="{BB962C8B-B14F-4D97-AF65-F5344CB8AC3E}">
        <p14:creationId xmlns:p14="http://schemas.microsoft.com/office/powerpoint/2010/main" val="379548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5"/>
          <p:cNvSpPr>
            <a:spLocks noGrp="1"/>
          </p:cNvSpPr>
          <p:nvPr>
            <p:ph type="title"/>
          </p:nvPr>
        </p:nvSpPr>
        <p:spPr/>
        <p:txBody>
          <a:bodyPr/>
          <a:lstStyle/>
          <a:p>
            <a:pPr>
              <a:defRPr/>
            </a:pPr>
            <a:r>
              <a:rPr lang="fr-FR"/>
              <a:t>Manifestations cliniques de la maladie à CMV</a:t>
            </a:r>
            <a:endParaRPr lang="fr-FR" dirty="0"/>
          </a:p>
        </p:txBody>
      </p:sp>
      <p:pic>
        <p:nvPicPr>
          <p:cNvPr id="39938" name="Image 8" descr="ulcérations CMV.jpg"/>
          <p:cNvPicPr>
            <a:picLocks noChangeAspect="1"/>
          </p:cNvPicPr>
          <p:nvPr/>
        </p:nvPicPr>
        <p:blipFill>
          <a:blip r:embed="rId2"/>
          <a:srcRect/>
          <a:stretch>
            <a:fillRect/>
          </a:stretch>
        </p:blipFill>
        <p:spPr bwMode="auto">
          <a:xfrm>
            <a:off x="1143000" y="3479800"/>
            <a:ext cx="2578100" cy="3149600"/>
          </a:xfrm>
          <a:prstGeom prst="rect">
            <a:avLst/>
          </a:prstGeom>
          <a:noFill/>
          <a:ln w="9525">
            <a:noFill/>
            <a:miter lim="800000"/>
            <a:headEnd/>
            <a:tailEnd/>
          </a:ln>
        </p:spPr>
      </p:pic>
      <p:sp>
        <p:nvSpPr>
          <p:cNvPr id="39939" name="ZoneTexte 9"/>
          <p:cNvSpPr txBox="1">
            <a:spLocks noChangeArrowheads="1"/>
          </p:cNvSpPr>
          <p:nvPr/>
        </p:nvSpPr>
        <p:spPr bwMode="auto">
          <a:xfrm>
            <a:off x="304800" y="6488113"/>
            <a:ext cx="3992563" cy="369887"/>
          </a:xfrm>
          <a:prstGeom prst="rect">
            <a:avLst/>
          </a:prstGeom>
          <a:noFill/>
          <a:ln w="9525">
            <a:noFill/>
            <a:miter lim="800000"/>
            <a:headEnd/>
            <a:tailEnd/>
          </a:ln>
        </p:spPr>
        <p:txBody>
          <a:bodyPr wrap="none">
            <a:spAutoFit/>
          </a:bodyPr>
          <a:lstStyle/>
          <a:p>
            <a:r>
              <a:rPr lang="fr-FR" dirty="0">
                <a:latin typeface="Gill Sans MT" pitchFamily="34" charset="0"/>
                <a:ea typeface="ＭＳ Ｐゴシック" pitchFamily="34" charset="-128"/>
              </a:rPr>
              <a:t>Ulcérations cutanées et muqueuses</a:t>
            </a:r>
          </a:p>
        </p:txBody>
      </p:sp>
      <p:pic>
        <p:nvPicPr>
          <p:cNvPr id="39940" name="Picture 4"/>
          <p:cNvPicPr>
            <a:picLocks noChangeAspect="1" noChangeArrowheads="1"/>
          </p:cNvPicPr>
          <p:nvPr/>
        </p:nvPicPr>
        <p:blipFill>
          <a:blip r:embed="rId3"/>
          <a:srcRect/>
          <a:stretch>
            <a:fillRect/>
          </a:stretch>
        </p:blipFill>
        <p:spPr bwMode="auto">
          <a:xfrm>
            <a:off x="1447800" y="1371600"/>
            <a:ext cx="1828800" cy="1517650"/>
          </a:xfrm>
          <a:prstGeom prst="rect">
            <a:avLst/>
          </a:prstGeom>
          <a:noFill/>
          <a:ln w="9525">
            <a:noFill/>
            <a:miter lim="800000"/>
            <a:headEnd/>
            <a:tailEnd/>
          </a:ln>
        </p:spPr>
      </p:pic>
      <p:sp>
        <p:nvSpPr>
          <p:cNvPr id="39941" name="ZoneTexte 11"/>
          <p:cNvSpPr txBox="1">
            <a:spLocks noChangeArrowheads="1"/>
          </p:cNvSpPr>
          <p:nvPr/>
        </p:nvSpPr>
        <p:spPr bwMode="auto">
          <a:xfrm>
            <a:off x="1447800" y="3092450"/>
            <a:ext cx="966931" cy="369332"/>
          </a:xfrm>
          <a:prstGeom prst="rect">
            <a:avLst/>
          </a:prstGeom>
          <a:noFill/>
          <a:ln w="9525">
            <a:noFill/>
            <a:miter lim="800000"/>
            <a:headEnd/>
            <a:tailEnd/>
          </a:ln>
        </p:spPr>
        <p:txBody>
          <a:bodyPr wrap="none">
            <a:spAutoFit/>
          </a:bodyPr>
          <a:lstStyle/>
          <a:p>
            <a:r>
              <a:rPr lang="fr-FR" dirty="0">
                <a:latin typeface="Gill Sans MT" pitchFamily="34" charset="0"/>
                <a:ea typeface="ＭＳ Ｐゴシック" pitchFamily="34" charset="-128"/>
              </a:rPr>
              <a:t>Rétinite</a:t>
            </a:r>
          </a:p>
        </p:txBody>
      </p:sp>
      <p:pic>
        <p:nvPicPr>
          <p:cNvPr id="39942" name="Image 3" descr="pneumopathie à CMV.jpg"/>
          <p:cNvPicPr>
            <a:picLocks noChangeAspect="1"/>
          </p:cNvPicPr>
          <p:nvPr/>
        </p:nvPicPr>
        <p:blipFill>
          <a:blip r:embed="rId4"/>
          <a:srcRect/>
          <a:stretch>
            <a:fillRect/>
          </a:stretch>
        </p:blipFill>
        <p:spPr bwMode="auto">
          <a:xfrm>
            <a:off x="7164288" y="1967197"/>
            <a:ext cx="1766324" cy="1784123"/>
          </a:xfrm>
          <a:prstGeom prst="rect">
            <a:avLst/>
          </a:prstGeom>
          <a:noFill/>
          <a:ln w="9525">
            <a:noFill/>
            <a:miter lim="800000"/>
            <a:headEnd/>
            <a:tailEnd/>
          </a:ln>
        </p:spPr>
      </p:pic>
      <p:sp>
        <p:nvSpPr>
          <p:cNvPr id="39943" name="ZoneTexte 4"/>
          <p:cNvSpPr txBox="1">
            <a:spLocks noChangeArrowheads="1"/>
          </p:cNvSpPr>
          <p:nvPr/>
        </p:nvSpPr>
        <p:spPr bwMode="auto">
          <a:xfrm>
            <a:off x="5812636" y="3746022"/>
            <a:ext cx="1351652" cy="369332"/>
          </a:xfrm>
          <a:prstGeom prst="rect">
            <a:avLst/>
          </a:prstGeom>
          <a:noFill/>
          <a:ln w="9525">
            <a:noFill/>
            <a:miter lim="800000"/>
            <a:headEnd/>
            <a:tailEnd/>
          </a:ln>
        </p:spPr>
        <p:txBody>
          <a:bodyPr wrap="none">
            <a:spAutoFit/>
          </a:bodyPr>
          <a:lstStyle/>
          <a:p>
            <a:r>
              <a:rPr lang="fr-FR" dirty="0">
                <a:latin typeface="Gill Sans MT" pitchFamily="34" charset="0"/>
                <a:ea typeface="ＭＳ Ｐゴシック" pitchFamily="34" charset="-128"/>
              </a:rPr>
              <a:t>Pneumonie</a:t>
            </a:r>
          </a:p>
        </p:txBody>
      </p:sp>
      <p:sp>
        <p:nvSpPr>
          <p:cNvPr id="39944" name="ZoneTexte 8"/>
          <p:cNvSpPr txBox="1">
            <a:spLocks noChangeArrowheads="1"/>
          </p:cNvSpPr>
          <p:nvPr/>
        </p:nvSpPr>
        <p:spPr bwMode="auto">
          <a:xfrm>
            <a:off x="5073650" y="6259513"/>
            <a:ext cx="1735138" cy="369887"/>
          </a:xfrm>
          <a:prstGeom prst="rect">
            <a:avLst/>
          </a:prstGeom>
          <a:solidFill>
            <a:schemeClr val="bg1"/>
          </a:solidFill>
          <a:ln w="9525">
            <a:noFill/>
            <a:miter lim="800000"/>
            <a:headEnd/>
            <a:tailEnd/>
          </a:ln>
        </p:spPr>
        <p:txBody>
          <a:bodyPr>
            <a:spAutoFit/>
          </a:bodyPr>
          <a:lstStyle/>
          <a:p>
            <a:r>
              <a:rPr lang="fr-FR" dirty="0">
                <a:latin typeface="Gill Sans MT" pitchFamily="34" charset="0"/>
                <a:ea typeface="ＭＳ Ｐゴシック" pitchFamily="34" charset="-128"/>
              </a:rPr>
              <a:t>Colite</a:t>
            </a:r>
          </a:p>
        </p:txBody>
      </p:sp>
      <p:pic>
        <p:nvPicPr>
          <p:cNvPr id="39945" name="Image 9" descr="Image 6.png"/>
          <p:cNvPicPr>
            <a:picLocks noChangeAspect="1"/>
          </p:cNvPicPr>
          <p:nvPr/>
        </p:nvPicPr>
        <p:blipFill>
          <a:blip r:embed="rId5"/>
          <a:srcRect/>
          <a:stretch>
            <a:fillRect/>
          </a:stretch>
        </p:blipFill>
        <p:spPr bwMode="auto">
          <a:xfrm>
            <a:off x="4737100" y="4446588"/>
            <a:ext cx="2633663" cy="1747837"/>
          </a:xfrm>
          <a:prstGeom prst="rect">
            <a:avLst/>
          </a:prstGeom>
          <a:noFill/>
          <a:ln w="9525">
            <a:noFill/>
            <a:miter lim="800000"/>
            <a:headEnd/>
            <a:tailEnd/>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506436"/>
            <a:ext cx="3456384" cy="225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Comment faire le diagnostic d’infection ?</a:t>
            </a:r>
          </a:p>
          <a:p>
            <a:pPr lvl="1"/>
            <a:r>
              <a:rPr lang="fr-FR" dirty="0"/>
              <a:t>Et faut-il un suivi systématique des paramètres viraux ?</a:t>
            </a:r>
          </a:p>
          <a:p>
            <a:r>
              <a:rPr lang="fr-FR" dirty="0"/>
              <a:t>Comment prévenir les infections ?</a:t>
            </a:r>
          </a:p>
          <a:p>
            <a:r>
              <a:rPr lang="fr-FR" dirty="0"/>
              <a:t>Durée de traitement curatif ? </a:t>
            </a:r>
          </a:p>
          <a:p>
            <a:pPr lvl="1"/>
            <a:r>
              <a:rPr lang="fr-FR" dirty="0"/>
              <a:t>Prophylaxie secondaire ?</a:t>
            </a:r>
          </a:p>
        </p:txBody>
      </p:sp>
      <p:sp>
        <p:nvSpPr>
          <p:cNvPr id="3" name="Titre 2"/>
          <p:cNvSpPr>
            <a:spLocks noGrp="1"/>
          </p:cNvSpPr>
          <p:nvPr>
            <p:ph type="title"/>
          </p:nvPr>
        </p:nvSpPr>
        <p:spPr/>
        <p:txBody>
          <a:bodyPr/>
          <a:lstStyle/>
          <a:p>
            <a:r>
              <a:rPr lang="fr-FR" dirty="0"/>
              <a:t>Problématiques chez l’ID</a:t>
            </a:r>
          </a:p>
        </p:txBody>
      </p:sp>
    </p:spTree>
    <p:extLst>
      <p:ext uri="{BB962C8B-B14F-4D97-AF65-F5344CB8AC3E}">
        <p14:creationId xmlns:p14="http://schemas.microsoft.com/office/powerpoint/2010/main" val="14822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idx="1"/>
          </p:nvPr>
        </p:nvSpPr>
        <p:spPr/>
        <p:txBody>
          <a:bodyPr>
            <a:normAutofit fontScale="92500" lnSpcReduction="10000"/>
          </a:bodyPr>
          <a:lstStyle/>
          <a:p>
            <a:r>
              <a:rPr lang="fr-FR" dirty="0"/>
              <a:t>Généralités</a:t>
            </a:r>
          </a:p>
          <a:p>
            <a:pPr lvl="1"/>
            <a:r>
              <a:rPr lang="fr-FR" dirty="0"/>
              <a:t>Epidémiologie, chronologie, </a:t>
            </a:r>
            <a:r>
              <a:rPr lang="fr-FR" dirty="0" err="1"/>
              <a:t>etc</a:t>
            </a:r>
            <a:endParaRPr lang="fr-FR" dirty="0"/>
          </a:p>
          <a:p>
            <a:r>
              <a:rPr lang="fr-FR" dirty="0"/>
              <a:t>Infections </a:t>
            </a:r>
            <a:r>
              <a:rPr lang="fr-FR" dirty="0" smtClean="0"/>
              <a:t>spécifiques</a:t>
            </a:r>
          </a:p>
          <a:p>
            <a:pPr lvl="1"/>
            <a:r>
              <a:rPr lang="fr-FR" dirty="0" smtClean="0"/>
              <a:t>CMV</a:t>
            </a:r>
            <a:endParaRPr lang="fr-FR" dirty="0"/>
          </a:p>
          <a:p>
            <a:pPr lvl="1"/>
            <a:r>
              <a:rPr lang="fr-FR" dirty="0"/>
              <a:t>EBV</a:t>
            </a:r>
          </a:p>
          <a:p>
            <a:pPr lvl="1"/>
            <a:r>
              <a:rPr lang="fr-FR" dirty="0"/>
              <a:t>HHV6</a:t>
            </a:r>
          </a:p>
          <a:p>
            <a:pPr lvl="1"/>
            <a:r>
              <a:rPr lang="fr-FR" dirty="0"/>
              <a:t>BKV</a:t>
            </a:r>
          </a:p>
          <a:p>
            <a:pPr lvl="1"/>
            <a:r>
              <a:rPr lang="fr-FR" dirty="0"/>
              <a:t>JCV</a:t>
            </a:r>
          </a:p>
          <a:p>
            <a:pPr lvl="1"/>
            <a:r>
              <a:rPr lang="fr-FR" dirty="0" err="1"/>
              <a:t>Adenovirus</a:t>
            </a:r>
            <a:endParaRPr lang="fr-FR" dirty="0"/>
          </a:p>
          <a:p>
            <a:pPr lvl="1"/>
            <a:r>
              <a:rPr lang="fr-FR" dirty="0"/>
              <a:t>Virus respiratoires</a:t>
            </a:r>
          </a:p>
          <a:p>
            <a:pPr lvl="1"/>
            <a:r>
              <a:rPr lang="fr-FR" dirty="0"/>
              <a:t>Hépatites</a:t>
            </a:r>
          </a:p>
          <a:p>
            <a:pPr lvl="1"/>
            <a:r>
              <a:rPr lang="fr-FR" dirty="0"/>
              <a:t>HSV/VZV</a:t>
            </a:r>
          </a:p>
        </p:txBody>
      </p:sp>
      <p:sp>
        <p:nvSpPr>
          <p:cNvPr id="2" name="Titre 1"/>
          <p:cNvSpPr>
            <a:spLocks noGrp="1"/>
          </p:cNvSpPr>
          <p:nvPr>
            <p:ph type="title"/>
          </p:nvPr>
        </p:nvSpPr>
        <p:spPr/>
        <p:txBody>
          <a:bodyPr/>
          <a:lstStyle/>
          <a:p>
            <a:r>
              <a:rPr lang="fr-FR" dirty="0"/>
              <a:t>Programme du jour</a:t>
            </a:r>
          </a:p>
        </p:txBody>
      </p:sp>
    </p:spTree>
    <p:extLst>
      <p:ext uri="{BB962C8B-B14F-4D97-AF65-F5344CB8AC3E}">
        <p14:creationId xmlns:p14="http://schemas.microsoft.com/office/powerpoint/2010/main" val="1653765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Diagnostic d’une infection à CMV</a:t>
            </a:r>
          </a:p>
        </p:txBody>
      </p:sp>
      <p:sp>
        <p:nvSpPr>
          <p:cNvPr id="3" name="Espace réservé du contenu 2"/>
          <p:cNvSpPr>
            <a:spLocks noGrp="1"/>
          </p:cNvSpPr>
          <p:nvPr>
            <p:ph idx="1"/>
          </p:nvPr>
        </p:nvSpPr>
        <p:spPr/>
        <p:txBody>
          <a:bodyPr>
            <a:normAutofit/>
          </a:bodyPr>
          <a:lstStyle/>
          <a:p>
            <a:r>
              <a:rPr lang="fr-FR" dirty="0"/>
              <a:t>Séroconversion sur 2 sérums successifs</a:t>
            </a:r>
          </a:p>
          <a:p>
            <a:pPr lvl="1"/>
            <a:r>
              <a:rPr lang="fr-FR" dirty="0"/>
              <a:t>Les </a:t>
            </a:r>
            <a:r>
              <a:rPr lang="fr-FR" dirty="0" err="1"/>
              <a:t>IgM</a:t>
            </a:r>
            <a:r>
              <a:rPr lang="fr-FR" dirty="0"/>
              <a:t> peuvent se </a:t>
            </a:r>
            <a:r>
              <a:rPr lang="fr-FR" dirty="0" err="1"/>
              <a:t>repositiver</a:t>
            </a:r>
            <a:r>
              <a:rPr lang="fr-FR" dirty="0"/>
              <a:t> en cas de réactivation</a:t>
            </a:r>
          </a:p>
          <a:p>
            <a:pPr lvl="1"/>
            <a:r>
              <a:rPr lang="fr-FR" dirty="0"/>
              <a:t>Avidité des </a:t>
            </a:r>
            <a:r>
              <a:rPr lang="fr-FR" dirty="0" err="1"/>
              <a:t>IgG</a:t>
            </a:r>
            <a:r>
              <a:rPr lang="fr-FR" dirty="0"/>
              <a:t> : pour dater (&lt;3mois ou &gt; 3mois)</a:t>
            </a:r>
          </a:p>
          <a:p>
            <a:pPr lvl="1"/>
            <a:r>
              <a:rPr lang="fr-FR" dirty="0"/>
              <a:t>Non pertinent en post-transplantation</a:t>
            </a:r>
          </a:p>
          <a:p>
            <a:r>
              <a:rPr lang="fr-FR" dirty="0"/>
              <a:t>PCR </a:t>
            </a:r>
            <a:r>
              <a:rPr lang="fr-FR" dirty="0" smtClean="0"/>
              <a:t>sang</a:t>
            </a:r>
            <a:endParaRPr lang="fr-FR" dirty="0"/>
          </a:p>
          <a:p>
            <a:r>
              <a:rPr lang="fr-FR" dirty="0" smtClean="0"/>
              <a:t>PCR </a:t>
            </a:r>
            <a:r>
              <a:rPr lang="fr-FR" dirty="0"/>
              <a:t>dans l’organe atteint</a:t>
            </a:r>
          </a:p>
          <a:p>
            <a:pPr lvl="1"/>
            <a:r>
              <a:rPr lang="fr-FR" dirty="0" smtClean="0"/>
              <a:t>LBA</a:t>
            </a:r>
            <a:r>
              <a:rPr lang="fr-FR" dirty="0"/>
              <a:t>, LCS, biopsie colique …</a:t>
            </a:r>
          </a:p>
          <a:p>
            <a:r>
              <a:rPr lang="fr-FR" dirty="0"/>
              <a:t>Interprétation parfois difficile</a:t>
            </a:r>
          </a:p>
          <a:p>
            <a:pPr lvl="1"/>
            <a:r>
              <a:rPr lang="fr-FR" dirty="0"/>
              <a:t>Positivité : réplication ou simple latence intracellulaire ?</a:t>
            </a:r>
          </a:p>
          <a:p>
            <a:endParaRPr lang="fr-FR" dirty="0"/>
          </a:p>
        </p:txBody>
      </p:sp>
    </p:spTree>
    <p:extLst>
      <p:ext uri="{BB962C8B-B14F-4D97-AF65-F5344CB8AC3E}">
        <p14:creationId xmlns:p14="http://schemas.microsoft.com/office/powerpoint/2010/main" val="3991432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a:picLocks noChangeAspect="1"/>
          </p:cNvPicPr>
          <p:nvPr/>
        </p:nvPicPr>
        <p:blipFill>
          <a:blip r:embed="rId2"/>
          <a:srcRect t="-50834" b="-50834"/>
          <a:stretch>
            <a:fillRect/>
          </a:stretch>
        </p:blipFill>
        <p:spPr>
          <a:xfrm>
            <a:off x="467544" y="476672"/>
            <a:ext cx="6984776" cy="6381328"/>
          </a:xfrm>
          <a:prstGeom prst="rect">
            <a:avLst/>
          </a:prstGeom>
        </p:spPr>
      </p:pic>
      <p:sp>
        <p:nvSpPr>
          <p:cNvPr id="2" name="Titre 1"/>
          <p:cNvSpPr>
            <a:spLocks noGrp="1"/>
          </p:cNvSpPr>
          <p:nvPr>
            <p:ph type="title"/>
          </p:nvPr>
        </p:nvSpPr>
        <p:spPr/>
        <p:txBody>
          <a:bodyPr/>
          <a:lstStyle/>
          <a:p>
            <a:r>
              <a:rPr lang="fr-FR" dirty="0"/>
              <a:t>Les stratégies de traitement</a:t>
            </a:r>
          </a:p>
        </p:txBody>
      </p:sp>
    </p:spTree>
    <p:extLst>
      <p:ext uri="{BB962C8B-B14F-4D97-AF65-F5344CB8AC3E}">
        <p14:creationId xmlns:p14="http://schemas.microsoft.com/office/powerpoint/2010/main" val="421571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Facteurs de risque de maladie à CMV</a:t>
            </a:r>
          </a:p>
        </p:txBody>
      </p:sp>
      <p:sp>
        <p:nvSpPr>
          <p:cNvPr id="3" name="Espace réservé du contenu 2"/>
          <p:cNvSpPr>
            <a:spLocks noGrp="1"/>
          </p:cNvSpPr>
          <p:nvPr>
            <p:ph idx="1"/>
          </p:nvPr>
        </p:nvSpPr>
        <p:spPr>
          <a:xfrm>
            <a:off x="457200" y="1989138"/>
            <a:ext cx="8229600" cy="4017962"/>
          </a:xfrm>
        </p:spPr>
        <p:txBody>
          <a:bodyPr>
            <a:normAutofit fontScale="92500" lnSpcReduction="20000"/>
          </a:bodyPr>
          <a:lstStyle/>
          <a:p>
            <a:pPr>
              <a:lnSpc>
                <a:spcPct val="80000"/>
              </a:lnSpc>
            </a:pPr>
            <a:r>
              <a:rPr lang="fr-FR" sz="2400" dirty="0"/>
              <a:t>Allogreffe de </a:t>
            </a:r>
            <a:r>
              <a:rPr lang="fr-FR" sz="2400" dirty="0" smtClean="0"/>
              <a:t>CSH</a:t>
            </a:r>
            <a:endParaRPr lang="fr-FR" sz="2400" dirty="0"/>
          </a:p>
          <a:p>
            <a:pPr lvl="1">
              <a:lnSpc>
                <a:spcPct val="90000"/>
              </a:lnSpc>
            </a:pPr>
            <a:r>
              <a:rPr lang="fr-FR" dirty="0"/>
              <a:t>Facteur de risque majeur : </a:t>
            </a:r>
          </a:p>
          <a:p>
            <a:pPr lvl="2">
              <a:lnSpc>
                <a:spcPct val="90000"/>
              </a:lnSpc>
            </a:pPr>
            <a:r>
              <a:rPr lang="fr-FR" b="1" dirty="0">
                <a:solidFill>
                  <a:srgbClr val="FF0000"/>
                </a:solidFill>
              </a:rPr>
              <a:t>R+</a:t>
            </a:r>
            <a:r>
              <a:rPr lang="fr-FR" dirty="0"/>
              <a:t> avant la greffe, quel que soit le statut du donneur. </a:t>
            </a:r>
          </a:p>
          <a:p>
            <a:pPr lvl="1">
              <a:lnSpc>
                <a:spcPct val="90000"/>
              </a:lnSpc>
            </a:pPr>
            <a:r>
              <a:rPr lang="fr-FR" dirty="0"/>
              <a:t>Autres </a:t>
            </a:r>
            <a:r>
              <a:rPr lang="fr-FR" dirty="0" err="1"/>
              <a:t>FdR</a:t>
            </a:r>
            <a:endParaRPr lang="fr-FR" dirty="0"/>
          </a:p>
          <a:p>
            <a:pPr lvl="2">
              <a:lnSpc>
                <a:spcPct val="90000"/>
              </a:lnSpc>
            </a:pPr>
            <a:r>
              <a:rPr lang="fr-FR" dirty="0"/>
              <a:t>GVH</a:t>
            </a:r>
          </a:p>
          <a:p>
            <a:pPr lvl="2">
              <a:lnSpc>
                <a:spcPct val="90000"/>
              </a:lnSpc>
            </a:pPr>
            <a:r>
              <a:rPr lang="fr-FR" dirty="0"/>
              <a:t>Intensité du déficit immunitaire</a:t>
            </a:r>
          </a:p>
          <a:p>
            <a:pPr lvl="2">
              <a:lnSpc>
                <a:spcPct val="90000"/>
              </a:lnSpc>
            </a:pPr>
            <a:r>
              <a:rPr lang="fr-FR" dirty="0"/>
              <a:t>autres </a:t>
            </a:r>
            <a:r>
              <a:rPr lang="fr-FR" dirty="0" smtClean="0"/>
              <a:t>IS</a:t>
            </a:r>
            <a:endParaRPr lang="fr-FR" dirty="0"/>
          </a:p>
          <a:p>
            <a:pPr lvl="2">
              <a:lnSpc>
                <a:spcPct val="90000"/>
              </a:lnSpc>
            </a:pPr>
            <a:r>
              <a:rPr lang="fr-FR" dirty="0"/>
              <a:t>Source du greffon</a:t>
            </a:r>
          </a:p>
          <a:p>
            <a:pPr>
              <a:lnSpc>
                <a:spcPct val="80000"/>
              </a:lnSpc>
            </a:pPr>
            <a:r>
              <a:rPr lang="fr-FR" sz="2500" dirty="0"/>
              <a:t>Greffe d’organe solide</a:t>
            </a:r>
          </a:p>
          <a:p>
            <a:pPr lvl="1">
              <a:lnSpc>
                <a:spcPct val="80000"/>
              </a:lnSpc>
            </a:pPr>
            <a:r>
              <a:rPr lang="fr-FR" sz="2100" dirty="0"/>
              <a:t>Primo-infection </a:t>
            </a:r>
          </a:p>
          <a:p>
            <a:pPr lvl="2">
              <a:lnSpc>
                <a:spcPct val="80000"/>
              </a:lnSpc>
            </a:pPr>
            <a:r>
              <a:rPr lang="en-US" sz="1800" b="1" dirty="0">
                <a:solidFill>
                  <a:srgbClr val="FF0000"/>
                </a:solidFill>
              </a:rPr>
              <a:t>D+R- &gt; D+R+ &gt; D-R+ &gt; D-R- </a:t>
            </a:r>
          </a:p>
          <a:p>
            <a:pPr lvl="1">
              <a:lnSpc>
                <a:spcPct val="80000"/>
              </a:lnSpc>
            </a:pPr>
            <a:r>
              <a:rPr lang="fr-FR" sz="2100" dirty="0"/>
              <a:t>Immunosuppression et pathologies associées</a:t>
            </a:r>
          </a:p>
          <a:p>
            <a:pPr lvl="1">
              <a:lnSpc>
                <a:spcPct val="80000"/>
              </a:lnSpc>
            </a:pPr>
            <a:r>
              <a:rPr lang="fr-FR" sz="2100" dirty="0"/>
              <a:t>Organe transplanté: </a:t>
            </a:r>
            <a:r>
              <a:rPr lang="fr-FR" sz="1600" dirty="0"/>
              <a:t>Intestin &gt; poumon &gt; pancréas &gt; cœur &gt; foie/rein</a:t>
            </a:r>
          </a:p>
          <a:p>
            <a:pPr>
              <a:lnSpc>
                <a:spcPct val="90000"/>
              </a:lnSpc>
            </a:pPr>
            <a:r>
              <a:rPr lang="fr-FR" sz="2800" dirty="0"/>
              <a:t>VIH</a:t>
            </a:r>
          </a:p>
          <a:p>
            <a:pPr lvl="1">
              <a:lnSpc>
                <a:spcPct val="90000"/>
              </a:lnSpc>
            </a:pPr>
            <a:r>
              <a:rPr lang="fr-FR" sz="2400" dirty="0"/>
              <a:t>&lt; 100 CD4</a:t>
            </a:r>
          </a:p>
        </p:txBody>
      </p:sp>
      <p:graphicFrame>
        <p:nvGraphicFramePr>
          <p:cNvPr id="5" name="Tableau 4"/>
          <p:cNvGraphicFramePr>
            <a:graphicFrameLocks noGrp="1"/>
          </p:cNvGraphicFramePr>
          <p:nvPr>
            <p:extLst>
              <p:ext uri="{D42A27DB-BD31-4B8C-83A1-F6EECF244321}">
                <p14:modId xmlns:p14="http://schemas.microsoft.com/office/powerpoint/2010/main" val="38983179"/>
              </p:ext>
            </p:extLst>
          </p:nvPr>
        </p:nvGraphicFramePr>
        <p:xfrm>
          <a:off x="4860032" y="2852936"/>
          <a:ext cx="3862085" cy="1676320"/>
        </p:xfrm>
        <a:graphic>
          <a:graphicData uri="http://schemas.openxmlformats.org/drawingml/2006/table">
            <a:tbl>
              <a:tblPr firstRow="1" bandRow="1"/>
              <a:tblGrid>
                <a:gridCol w="1702169">
                  <a:extLst>
                    <a:ext uri="{9D8B030D-6E8A-4147-A177-3AD203B41FA5}">
                      <a16:colId xmlns:a16="http://schemas.microsoft.com/office/drawing/2014/main" val="20000"/>
                    </a:ext>
                  </a:extLst>
                </a:gridCol>
                <a:gridCol w="706743">
                  <a:extLst>
                    <a:ext uri="{9D8B030D-6E8A-4147-A177-3AD203B41FA5}">
                      <a16:colId xmlns:a16="http://schemas.microsoft.com/office/drawing/2014/main" val="20001"/>
                    </a:ext>
                  </a:extLst>
                </a:gridCol>
                <a:gridCol w="746430">
                  <a:extLst>
                    <a:ext uri="{9D8B030D-6E8A-4147-A177-3AD203B41FA5}">
                      <a16:colId xmlns:a16="http://schemas.microsoft.com/office/drawing/2014/main" val="20002"/>
                    </a:ext>
                  </a:extLst>
                </a:gridCol>
                <a:gridCol w="706743">
                  <a:extLst>
                    <a:ext uri="{9D8B030D-6E8A-4147-A177-3AD203B41FA5}">
                      <a16:colId xmlns:a16="http://schemas.microsoft.com/office/drawing/2014/main" val="20003"/>
                    </a:ext>
                  </a:extLst>
                </a:gridCol>
              </a:tblGrid>
              <a:tr h="228342">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anose="020F0502020204030204" pitchFamily="34" charset="0"/>
                          <a:cs typeface="Calibri" panose="020F0502020204030204" pitchFamily="34" charset="0"/>
                        </a:rPr>
                        <a:t>Sans</a:t>
                      </a:r>
                      <a:r>
                        <a:rPr lang="fr-FR" sz="1600" baseline="0" dirty="0">
                          <a:solidFill>
                            <a:schemeClr val="tx1"/>
                          </a:solidFill>
                          <a:latin typeface="Calibri" panose="020F0502020204030204" pitchFamily="34" charset="0"/>
                          <a:cs typeface="Calibri" panose="020F0502020204030204" pitchFamily="34" charset="0"/>
                        </a:rPr>
                        <a:t> traitement</a:t>
                      </a:r>
                      <a:endParaRPr lang="fr-FR" sz="1600" dirty="0">
                        <a:solidFill>
                          <a:schemeClr val="tx1"/>
                        </a:solidFill>
                        <a:latin typeface="Calibri" panose="020F0502020204030204" pitchFamily="34" charset="0"/>
                        <a:cs typeface="Calibri" panose="020F0502020204030204" pitchFamily="34" charset="0"/>
                      </a:endParaRPr>
                    </a:p>
                  </a:txBody>
                  <a:tcPr marL="91434" marR="91434" marT="45712" marB="45712">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D+</a:t>
                      </a:r>
                      <a:r>
                        <a:rPr lang="fr-FR" sz="1600" baseline="0" dirty="0">
                          <a:solidFill>
                            <a:schemeClr val="tx1"/>
                          </a:solidFill>
                          <a:latin typeface="Calibri" panose="020F0502020204030204" pitchFamily="34" charset="0"/>
                          <a:cs typeface="Calibri" panose="020F0502020204030204" pitchFamily="34" charset="0"/>
                        </a:rPr>
                        <a:t>/R-</a:t>
                      </a:r>
                      <a:endParaRPr lang="fr-FR" sz="1600" dirty="0">
                        <a:solidFill>
                          <a:schemeClr val="tx1"/>
                        </a:solidFill>
                        <a:latin typeface="Calibri" panose="020F0502020204030204" pitchFamily="34" charset="0"/>
                        <a:cs typeface="Calibri" panose="020F0502020204030204" pitchFamily="34" charset="0"/>
                      </a:endParaRPr>
                    </a:p>
                  </a:txBody>
                  <a:tcPr marL="91434" marR="91434" marT="45712" marB="4571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D+/R+</a:t>
                      </a:r>
                    </a:p>
                  </a:txBody>
                  <a:tcPr marL="91434" marR="91434" marT="45712" marB="4571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D-/R+</a:t>
                      </a:r>
                    </a:p>
                  </a:txBody>
                  <a:tcPr marL="91434" marR="91434" marT="45712" marB="4571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extLst>
                  <a:ext uri="{0D108BD9-81ED-4DB2-BD59-A6C34878D82A}">
                    <a16:rowId xmlns:a16="http://schemas.microsoft.com/office/drawing/2014/main" val="10000"/>
                  </a:ext>
                </a:extLst>
              </a:tr>
              <a:tr h="268512">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tx1"/>
                          </a:solidFill>
                          <a:latin typeface="Calibri" panose="020F0502020204030204" pitchFamily="34" charset="0"/>
                          <a:cs typeface="Calibri" panose="020F0502020204030204" pitchFamily="34" charset="0"/>
                        </a:rPr>
                        <a:t>Infection/Maladie</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68%</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63%</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50%</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extLst>
                  <a:ext uri="{0D108BD9-81ED-4DB2-BD59-A6C34878D82A}">
                    <a16:rowId xmlns:a16="http://schemas.microsoft.com/office/drawing/2014/main" val="10001"/>
                  </a:ext>
                </a:extLst>
              </a:tr>
              <a:tr h="216934">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bg1"/>
                          </a:solidFill>
                          <a:latin typeface="Calibri" panose="020F0502020204030204" pitchFamily="34" charset="0"/>
                          <a:cs typeface="Calibri" panose="020F0502020204030204" pitchFamily="34" charset="0"/>
                        </a:rPr>
                        <a:t>prophylaxie à M3</a:t>
                      </a:r>
                      <a:endParaRPr lang="fr-FR" sz="1600" dirty="0">
                        <a:solidFill>
                          <a:schemeClr val="bg1"/>
                        </a:solidFill>
                        <a:latin typeface="Calibri" panose="020F0502020204030204" pitchFamily="34" charset="0"/>
                        <a:cs typeface="Calibri" panose="020F0502020204030204" pitchFamily="34" charset="0"/>
                      </a:endParaRP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solidFill>
                  </a:tcPr>
                </a:tc>
                <a:tc gridSpan="3">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endParaRPr lang="fr-FR" sz="1600" b="1" dirty="0">
                        <a:solidFill>
                          <a:schemeClr val="tx1"/>
                        </a:solidFill>
                        <a:latin typeface="Calibri" panose="020F0502020204030204" pitchFamily="34" charset="0"/>
                        <a:cs typeface="Calibri" panose="020F0502020204030204" pitchFamily="34" charset="0"/>
                      </a:endParaRP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295093">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Infection</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51%</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25%</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23%</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20000"/>
                      </a:srgbClr>
                    </a:solidFill>
                  </a:tcPr>
                </a:tc>
                <a:extLst>
                  <a:ext uri="{0D108BD9-81ED-4DB2-BD59-A6C34878D82A}">
                    <a16:rowId xmlns:a16="http://schemas.microsoft.com/office/drawing/2014/main" val="10003"/>
                  </a:ext>
                </a:extLst>
              </a:tr>
              <a:tr h="247861">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Maladie</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20%</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5%</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tc>
                  <a:txBody>
                    <a:bodyPr/>
                    <a:lstStyle>
                      <a:lvl1pPr marL="0" algn="l" defTabSz="914400" rtl="0" eaLnBrk="1" latinLnBrk="0" hangingPunct="1">
                        <a:defRPr sz="1800" kern="1200">
                          <a:solidFill>
                            <a:schemeClr val="dk1"/>
                          </a:solidFill>
                          <a:latin typeface="Corbel"/>
                          <a:ea typeface=""/>
                          <a:cs typeface=""/>
                        </a:defRPr>
                      </a:lvl1pPr>
                      <a:lvl2pPr marL="457200" algn="l" defTabSz="914400" rtl="0" eaLnBrk="1" latinLnBrk="0" hangingPunct="1">
                        <a:defRPr sz="1800" kern="1200">
                          <a:solidFill>
                            <a:schemeClr val="dk1"/>
                          </a:solidFill>
                          <a:latin typeface="Corbel"/>
                          <a:ea typeface=""/>
                          <a:cs typeface=""/>
                        </a:defRPr>
                      </a:lvl2pPr>
                      <a:lvl3pPr marL="914400" algn="l" defTabSz="914400" rtl="0" eaLnBrk="1" latinLnBrk="0" hangingPunct="1">
                        <a:defRPr sz="1800" kern="1200">
                          <a:solidFill>
                            <a:schemeClr val="dk1"/>
                          </a:solidFill>
                          <a:latin typeface="Corbel"/>
                          <a:ea typeface=""/>
                          <a:cs typeface=""/>
                        </a:defRPr>
                      </a:lvl3pPr>
                      <a:lvl4pPr marL="1371600" algn="l" defTabSz="914400" rtl="0" eaLnBrk="1" latinLnBrk="0" hangingPunct="1">
                        <a:defRPr sz="1800" kern="1200">
                          <a:solidFill>
                            <a:schemeClr val="dk1"/>
                          </a:solidFill>
                          <a:latin typeface="Corbel"/>
                          <a:ea typeface=""/>
                          <a:cs typeface=""/>
                        </a:defRPr>
                      </a:lvl4pPr>
                      <a:lvl5pPr marL="1828800" algn="l" defTabSz="914400" rtl="0" eaLnBrk="1" latinLnBrk="0" hangingPunct="1">
                        <a:defRPr sz="1800" kern="1200">
                          <a:solidFill>
                            <a:schemeClr val="dk1"/>
                          </a:solidFill>
                          <a:latin typeface="Corbel"/>
                          <a:ea typeface=""/>
                          <a:cs typeface=""/>
                        </a:defRPr>
                      </a:lvl5pPr>
                      <a:lvl6pPr marL="2286000" algn="l" defTabSz="914400" rtl="0" eaLnBrk="1" latinLnBrk="0" hangingPunct="1">
                        <a:defRPr sz="1800" kern="1200">
                          <a:solidFill>
                            <a:schemeClr val="dk1"/>
                          </a:solidFill>
                          <a:latin typeface="Corbel"/>
                          <a:ea typeface=""/>
                          <a:cs typeface=""/>
                        </a:defRPr>
                      </a:lvl6pPr>
                      <a:lvl7pPr marL="2743200" algn="l" defTabSz="914400" rtl="0" eaLnBrk="1" latinLnBrk="0" hangingPunct="1">
                        <a:defRPr sz="1800" kern="1200">
                          <a:solidFill>
                            <a:schemeClr val="dk1"/>
                          </a:solidFill>
                          <a:latin typeface="Corbel"/>
                          <a:ea typeface=""/>
                          <a:cs typeface=""/>
                        </a:defRPr>
                      </a:lvl7pPr>
                      <a:lvl8pPr marL="3200400" algn="l" defTabSz="914400" rtl="0" eaLnBrk="1" latinLnBrk="0" hangingPunct="1">
                        <a:defRPr sz="1800" kern="1200">
                          <a:solidFill>
                            <a:schemeClr val="dk1"/>
                          </a:solidFill>
                          <a:latin typeface="Corbel"/>
                          <a:ea typeface=""/>
                          <a:cs typeface=""/>
                        </a:defRPr>
                      </a:lvl8pPr>
                      <a:lvl9pPr marL="3657600" algn="l" defTabSz="914400" rtl="0" eaLnBrk="1" latinLnBrk="0" hangingPunct="1">
                        <a:defRPr sz="1800" kern="1200">
                          <a:solidFill>
                            <a:schemeClr val="dk1"/>
                          </a:solidFill>
                          <a:latin typeface="Corbel"/>
                          <a:ea typeface=""/>
                          <a:cs typeface=""/>
                        </a:defRPr>
                      </a:lvl9pPr>
                    </a:lstStyle>
                    <a:p>
                      <a:pPr algn="ctr"/>
                      <a:r>
                        <a:rPr lang="fr-FR" sz="1600" dirty="0">
                          <a:solidFill>
                            <a:schemeClr val="tx1"/>
                          </a:solidFill>
                          <a:latin typeface="Calibri" panose="020F0502020204030204" pitchFamily="34" charset="0"/>
                          <a:cs typeface="Calibri" panose="020F0502020204030204" pitchFamily="34" charset="0"/>
                        </a:rPr>
                        <a:t>2%</a:t>
                      </a:r>
                    </a:p>
                  </a:txBody>
                  <a:tcPr marL="91434" marR="91434" marT="45712" marB="4571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076B4">
                        <a:tint val="40000"/>
                      </a:srgbClr>
                    </a:solidFill>
                  </a:tcPr>
                </a:tc>
                <a:extLst>
                  <a:ext uri="{0D108BD9-81ED-4DB2-BD59-A6C34878D82A}">
                    <a16:rowId xmlns:a16="http://schemas.microsoft.com/office/drawing/2014/main" val="10004"/>
                  </a:ext>
                </a:extLst>
              </a:tr>
            </a:tbl>
          </a:graphicData>
        </a:graphic>
      </p:graphicFrame>
      <p:sp>
        <p:nvSpPr>
          <p:cNvPr id="6" name="Rectangle 4"/>
          <p:cNvSpPr>
            <a:spLocks noChangeArrowheads="1"/>
          </p:cNvSpPr>
          <p:nvPr/>
        </p:nvSpPr>
        <p:spPr bwMode="auto">
          <a:xfrm>
            <a:off x="4576087" y="5229200"/>
            <a:ext cx="2777427" cy="1169551"/>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p>
            <a:r>
              <a:rPr lang="fr-FR" sz="1400" b="1" dirty="0" err="1">
                <a:solidFill>
                  <a:schemeClr val="bg1"/>
                </a:solidFill>
                <a:latin typeface="Calibri" pitchFamily="34" charset="0"/>
              </a:rPr>
              <a:t>Lumbreras</a:t>
            </a:r>
            <a:r>
              <a:rPr lang="fr-FR" sz="1400" b="1" dirty="0">
                <a:solidFill>
                  <a:schemeClr val="bg1"/>
                </a:solidFill>
                <a:latin typeface="Calibri" pitchFamily="34" charset="0"/>
              </a:rPr>
              <a:t> CMI 2014</a:t>
            </a:r>
          </a:p>
          <a:p>
            <a:r>
              <a:rPr lang="fr-FR" sz="1400" b="1" dirty="0">
                <a:solidFill>
                  <a:schemeClr val="bg1"/>
                </a:solidFill>
                <a:latin typeface="Calibri" pitchFamily="34" charset="0"/>
              </a:rPr>
              <a:t>Khoury AJT 2006</a:t>
            </a:r>
          </a:p>
          <a:p>
            <a:r>
              <a:rPr lang="fr-FR" sz="1400" b="1" dirty="0" err="1">
                <a:solidFill>
                  <a:schemeClr val="bg1"/>
                </a:solidFill>
                <a:latin typeface="Calibri" pitchFamily="34" charset="0"/>
              </a:rPr>
              <a:t>Kliem</a:t>
            </a:r>
            <a:r>
              <a:rPr lang="fr-FR" sz="1400" b="1" dirty="0">
                <a:solidFill>
                  <a:schemeClr val="bg1"/>
                </a:solidFill>
                <a:latin typeface="Calibri" pitchFamily="34" charset="0"/>
              </a:rPr>
              <a:t> AJT 2008</a:t>
            </a:r>
          </a:p>
          <a:p>
            <a:r>
              <a:rPr lang="fr-FR" sz="1400" b="1" dirty="0">
                <a:solidFill>
                  <a:schemeClr val="bg1"/>
                </a:solidFill>
                <a:latin typeface="Calibri" pitchFamily="34" charset="0"/>
              </a:rPr>
              <a:t>Van der Beeck </a:t>
            </a:r>
            <a:r>
              <a:rPr lang="fr-FR" sz="1400" b="1" dirty="0" err="1">
                <a:solidFill>
                  <a:schemeClr val="bg1"/>
                </a:solidFill>
                <a:latin typeface="Calibri" pitchFamily="34" charset="0"/>
              </a:rPr>
              <a:t>Tranplantation</a:t>
            </a:r>
            <a:r>
              <a:rPr lang="fr-FR" sz="1400" b="1" dirty="0">
                <a:solidFill>
                  <a:schemeClr val="bg1"/>
                </a:solidFill>
                <a:latin typeface="Calibri" pitchFamily="34" charset="0"/>
              </a:rPr>
              <a:t> 2010</a:t>
            </a:r>
          </a:p>
          <a:p>
            <a:r>
              <a:rPr lang="fr-FR" sz="1400" b="1" dirty="0" err="1">
                <a:solidFill>
                  <a:schemeClr val="bg1"/>
                </a:solidFill>
                <a:latin typeface="Calibri" pitchFamily="34" charset="0"/>
              </a:rPr>
              <a:t>Atabani</a:t>
            </a:r>
            <a:r>
              <a:rPr lang="fr-FR" sz="1400" b="1" dirty="0">
                <a:solidFill>
                  <a:schemeClr val="bg1"/>
                </a:solidFill>
                <a:latin typeface="Calibri" pitchFamily="34" charset="0"/>
              </a:rPr>
              <a:t>  AJT 2012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229600" cy="4440258"/>
          </a:xfrm>
        </p:spPr>
        <p:txBody>
          <a:bodyPr lIns="54864" tIns="91440"/>
          <a:lstStyle/>
          <a:p>
            <a:pPr marL="438150" indent="-319088" eaLnBrk="1" hangingPunct="1"/>
            <a:r>
              <a:rPr lang="fr-FR" dirty="0" err="1"/>
              <a:t>Mismatch</a:t>
            </a:r>
            <a:r>
              <a:rPr lang="fr-FR" dirty="0"/>
              <a:t> </a:t>
            </a:r>
            <a:r>
              <a:rPr lang="en-US" sz="2800" b="1" dirty="0">
                <a:solidFill>
                  <a:srgbClr val="FF0000"/>
                </a:solidFill>
              </a:rPr>
              <a:t>D+R-</a:t>
            </a:r>
            <a:endParaRPr lang="fr-FR" dirty="0"/>
          </a:p>
          <a:p>
            <a:pPr marL="693738" lvl="1" indent="-319088" eaLnBrk="1" hangingPunct="1"/>
            <a:r>
              <a:rPr lang="fr-FR" dirty="0"/>
              <a:t>risque élevé de transmission par le greffon </a:t>
            </a:r>
          </a:p>
          <a:p>
            <a:pPr marL="693738" lvl="1" indent="-319088" eaLnBrk="1" hangingPunct="1"/>
            <a:r>
              <a:rPr lang="fr-FR" dirty="0"/>
              <a:t>prophylaxie anti-CMV par antiviral pour 3 à 6 mois</a:t>
            </a:r>
          </a:p>
          <a:p>
            <a:pPr marL="438150" indent="-319088" eaLnBrk="1" hangingPunct="1"/>
            <a:endParaRPr lang="fr-FR" dirty="0"/>
          </a:p>
          <a:p>
            <a:pPr marL="438150" indent="-319088" eaLnBrk="1" hangingPunct="1"/>
            <a:r>
              <a:rPr lang="fr-FR" dirty="0"/>
              <a:t>Surveillance de la PCR CMV sanguine tous les mois</a:t>
            </a:r>
          </a:p>
          <a:p>
            <a:pPr marL="438150" indent="-319088" eaLnBrk="1" hangingPunct="1"/>
            <a:endParaRPr lang="fr-FR" dirty="0"/>
          </a:p>
          <a:p>
            <a:pPr marL="438150" indent="-319088" eaLnBrk="1" hangingPunct="1">
              <a:buNone/>
            </a:pPr>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Vignette 1: Prévention du CMV</a:t>
            </a:r>
          </a:p>
        </p:txBody>
      </p:sp>
      <p:sp>
        <p:nvSpPr>
          <p:cNvPr id="4" name="Rectangle 6"/>
          <p:cNvSpPr>
            <a:spLocks noChangeArrowheads="1"/>
          </p:cNvSpPr>
          <p:nvPr/>
        </p:nvSpPr>
        <p:spPr bwMode="auto">
          <a:xfrm>
            <a:off x="5580112" y="6128296"/>
            <a:ext cx="235038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a:solidFill>
                  <a:schemeClr val="bg1"/>
                </a:solidFill>
                <a:latin typeface="Calibri" pitchFamily="34" charset="0"/>
              </a:rPr>
              <a:t>Chmiel C, Clin Infect Dis.2008</a:t>
            </a:r>
          </a:p>
        </p:txBody>
      </p:sp>
    </p:spTree>
    <p:extLst>
      <p:ext uri="{BB962C8B-B14F-4D97-AF65-F5344CB8AC3E}">
        <p14:creationId xmlns:p14="http://schemas.microsoft.com/office/powerpoint/2010/main" val="207481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229600" cy="4440258"/>
          </a:xfrm>
        </p:spPr>
        <p:txBody>
          <a:bodyPr lIns="54864" tIns="91440">
            <a:normAutofit lnSpcReduction="10000"/>
          </a:bodyPr>
          <a:lstStyle/>
          <a:p>
            <a:pPr marL="438150" indent="-319088" eaLnBrk="1" hangingPunct="1"/>
            <a:r>
              <a:rPr lang="fr-FR" dirty="0"/>
              <a:t>Le patient présente une pneumonie à CMV</a:t>
            </a:r>
          </a:p>
          <a:p>
            <a:pPr marL="693738" lvl="1" indent="-319088" eaLnBrk="1" hangingPunct="1"/>
            <a:r>
              <a:rPr lang="fr-FR" dirty="0"/>
              <a:t>Il a une PCR CMV positive à 9523 c/ml</a:t>
            </a:r>
          </a:p>
          <a:p>
            <a:pPr marL="693738" lvl="1" indent="-319088" eaLnBrk="1" hangingPunct="1"/>
            <a:r>
              <a:rPr lang="fr-FR" dirty="0"/>
              <a:t>Il a 450 PNN, 35000 </a:t>
            </a:r>
            <a:r>
              <a:rPr lang="fr-FR" dirty="0" err="1"/>
              <a:t>pl</a:t>
            </a:r>
            <a:r>
              <a:rPr lang="fr-FR" dirty="0"/>
              <a:t>, 8g d’</a:t>
            </a:r>
            <a:r>
              <a:rPr lang="fr-FR" dirty="0" err="1"/>
              <a:t>Hb</a:t>
            </a:r>
            <a:endParaRPr lang="fr-FR" dirty="0"/>
          </a:p>
          <a:p>
            <a:pPr marL="693738" lvl="1" indent="-319088" eaLnBrk="1" hangingPunct="1"/>
            <a:r>
              <a:rPr lang="fr-FR" dirty="0"/>
              <a:t>DFG = 45l/mn</a:t>
            </a:r>
          </a:p>
          <a:p>
            <a:pPr marL="438150" indent="-319088" eaLnBrk="1" hangingPunct="1"/>
            <a:endParaRPr lang="fr-FR" dirty="0"/>
          </a:p>
          <a:p>
            <a:pPr marL="438150" indent="-319088" eaLnBrk="1" hangingPunct="1"/>
            <a:r>
              <a:rPr lang="fr-FR" dirty="0"/>
              <a:t>Quel traitement allez vous proposer en priorité ?</a:t>
            </a:r>
          </a:p>
          <a:p>
            <a:pPr marL="831850" lvl="1" indent="-457200" eaLnBrk="1" hangingPunct="1">
              <a:buFont typeface="+mj-lt"/>
              <a:buAutoNum type="alphaUcPeriod"/>
            </a:pPr>
            <a:r>
              <a:rPr lang="fr-FR" dirty="0" err="1"/>
              <a:t>Valganciclovir</a:t>
            </a:r>
            <a:endParaRPr lang="fr-FR" dirty="0"/>
          </a:p>
          <a:p>
            <a:pPr marL="831850" lvl="1" indent="-457200" eaLnBrk="1" hangingPunct="1">
              <a:buFont typeface="+mj-lt"/>
              <a:buAutoNum type="alphaUcPeriod"/>
            </a:pPr>
            <a:r>
              <a:rPr lang="fr-FR" dirty="0" err="1"/>
              <a:t>Ganciclovir</a:t>
            </a:r>
            <a:endParaRPr lang="fr-FR" dirty="0"/>
          </a:p>
          <a:p>
            <a:pPr marL="831850" lvl="1" indent="-457200" eaLnBrk="1" hangingPunct="1">
              <a:buFont typeface="+mj-lt"/>
              <a:buAutoNum type="alphaUcPeriod"/>
            </a:pPr>
            <a:r>
              <a:rPr lang="fr-FR" dirty="0" err="1"/>
              <a:t>Foscarnet</a:t>
            </a:r>
            <a:endParaRPr lang="fr-FR" dirty="0"/>
          </a:p>
          <a:p>
            <a:pPr marL="831850" lvl="1" indent="-457200" eaLnBrk="1" hangingPunct="1">
              <a:buFont typeface="+mj-lt"/>
              <a:buAutoNum type="alphaUcPeriod"/>
            </a:pPr>
            <a:r>
              <a:rPr lang="fr-FR" dirty="0" err="1"/>
              <a:t>Maribavir</a:t>
            </a:r>
            <a:endParaRPr lang="fr-FR" dirty="0"/>
          </a:p>
          <a:p>
            <a:pPr marL="831850" lvl="1" indent="-457200" eaLnBrk="1" hangingPunct="1">
              <a:buFont typeface="+mj-lt"/>
              <a:buAutoNum type="alphaUcPeriod"/>
            </a:pPr>
            <a:r>
              <a:rPr lang="fr-FR" dirty="0" err="1"/>
              <a:t>Letermovir</a:t>
            </a:r>
            <a:endParaRPr lang="fr-FR" dirty="0"/>
          </a:p>
          <a:p>
            <a:pPr marL="438150" indent="-319088" eaLnBrk="1" hangingPunct="1"/>
            <a:endParaRPr lang="fr-FR" dirty="0"/>
          </a:p>
          <a:p>
            <a:pPr marL="438150" indent="-319088" eaLnBrk="1" hangingPunct="1">
              <a:buNone/>
            </a:pPr>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Vignette 1: traitement du CMV</a:t>
            </a:r>
          </a:p>
        </p:txBody>
      </p:sp>
    </p:spTree>
    <p:extLst>
      <p:ext uri="{BB962C8B-B14F-4D97-AF65-F5344CB8AC3E}">
        <p14:creationId xmlns:p14="http://schemas.microsoft.com/office/powerpoint/2010/main" val="2801998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p:txBody>
          <a:bodyPr/>
          <a:lstStyle/>
          <a:p>
            <a:r>
              <a:rPr lang="fr-FR" dirty="0"/>
              <a:t>Traitement d’une infection active</a:t>
            </a:r>
            <a:br>
              <a:rPr lang="fr-FR" dirty="0"/>
            </a:br>
            <a:r>
              <a:rPr lang="fr-FR" dirty="0"/>
              <a:t>Mécanismes d’action des antiviraux</a:t>
            </a:r>
          </a:p>
        </p:txBody>
      </p:sp>
      <p:sp>
        <p:nvSpPr>
          <p:cNvPr id="8" name="ZoneTexte 7"/>
          <p:cNvSpPr txBox="1">
            <a:spLocks noChangeArrowheads="1"/>
          </p:cNvSpPr>
          <p:nvPr/>
        </p:nvSpPr>
        <p:spPr bwMode="auto">
          <a:xfrm>
            <a:off x="4283968" y="6505574"/>
            <a:ext cx="4361900"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err="1"/>
              <a:t>Lurain</a:t>
            </a:r>
            <a:r>
              <a:rPr lang="fr-FR" dirty="0"/>
              <a:t> Clin </a:t>
            </a:r>
            <a:r>
              <a:rPr lang="fr-FR" dirty="0" err="1"/>
              <a:t>Microb</a:t>
            </a:r>
            <a:r>
              <a:rPr lang="fr-FR" dirty="0"/>
              <a:t> </a:t>
            </a:r>
            <a:r>
              <a:rPr lang="fr-FR" dirty="0" err="1"/>
              <a:t>Rev</a:t>
            </a:r>
            <a:r>
              <a:rPr lang="fr-FR" dirty="0"/>
              <a:t> 2010, Drew Am J Transplant 2001</a:t>
            </a:r>
          </a:p>
        </p:txBody>
      </p:sp>
      <p:sp>
        <p:nvSpPr>
          <p:cNvPr id="13317" name="AutoShape 2"/>
          <p:cNvSpPr>
            <a:spLocks noChangeAspect="1" noChangeArrowheads="1"/>
          </p:cNvSpPr>
          <p:nvPr/>
        </p:nvSpPr>
        <p:spPr bwMode="auto">
          <a:xfrm>
            <a:off x="2051050" y="1628775"/>
            <a:ext cx="50736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fr-FR" altLang="fr-FR" sz="1800"/>
          </a:p>
        </p:txBody>
      </p:sp>
      <p:sp>
        <p:nvSpPr>
          <p:cNvPr id="13318" name="AutoShape 11" descr="Synthèse des mécanismes d'action des principaux antiviraux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fr-FR" altLang="fr-FR" sz="1800"/>
          </a:p>
        </p:txBody>
      </p:sp>
      <p:pic>
        <p:nvPicPr>
          <p:cNvPr id="13320" name="Image 4"/>
          <p:cNvPicPr>
            <a:picLocks noChangeAspect="1" noChangeArrowheads="1"/>
          </p:cNvPicPr>
          <p:nvPr/>
        </p:nvPicPr>
        <p:blipFill>
          <a:blip r:embed="rId3">
            <a:extLst>
              <a:ext uri="{28A0092B-C50C-407E-A947-70E740481C1C}">
                <a14:useLocalDpi xmlns:a14="http://schemas.microsoft.com/office/drawing/2010/main" val="0"/>
              </a:ext>
            </a:extLst>
          </a:blip>
          <a:srcRect t="6273"/>
          <a:stretch>
            <a:fillRect/>
          </a:stretch>
        </p:blipFill>
        <p:spPr bwMode="auto">
          <a:xfrm>
            <a:off x="2995613" y="1615206"/>
            <a:ext cx="6122987"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929912" y="3033001"/>
            <a:ext cx="1955800" cy="646113"/>
          </a:xfrm>
          <a:prstGeom prst="rect">
            <a:avLst/>
          </a:prstGeom>
          <a:solidFill>
            <a:schemeClr val="tx2">
              <a:lumMod val="50000"/>
              <a:lumOff val="50000"/>
            </a:schemeClr>
          </a:solidFill>
        </p:spPr>
        <p:txBody>
          <a:bodyPr wrap="none">
            <a:spAutoFit/>
          </a:bodyPr>
          <a:lstStyle/>
          <a:p>
            <a:pPr algn="ctr" eaLnBrk="0" hangingPunct="0">
              <a:defRPr/>
            </a:pPr>
            <a:r>
              <a:rPr lang="fr-FR" dirty="0" err="1">
                <a:latin typeface="Calibri" panose="020F0502020204030204" pitchFamily="34" charset="0"/>
                <a:cs typeface="Calibri" panose="020F0502020204030204" pitchFamily="34" charset="0"/>
              </a:rPr>
              <a:t>Triphosphorylation</a:t>
            </a:r>
            <a:endParaRPr lang="fr-FR" dirty="0">
              <a:latin typeface="Calibri" panose="020F0502020204030204" pitchFamily="34" charset="0"/>
              <a:cs typeface="Calibri" panose="020F0502020204030204" pitchFamily="34" charset="0"/>
            </a:endParaRPr>
          </a:p>
          <a:p>
            <a:pPr algn="ctr" eaLnBrk="0" hangingPunct="0">
              <a:defRPr/>
            </a:pPr>
            <a:r>
              <a:rPr lang="fr-FR" dirty="0">
                <a:latin typeface="Calibri" panose="020F0502020204030204" pitchFamily="34" charset="0"/>
                <a:cs typeface="Calibri" panose="020F0502020204030204" pitchFamily="34" charset="0"/>
              </a:rPr>
              <a:t>du GCV</a:t>
            </a:r>
          </a:p>
        </p:txBody>
      </p:sp>
      <p:sp>
        <p:nvSpPr>
          <p:cNvPr id="18" name="ZoneTexte 17"/>
          <p:cNvSpPr txBox="1"/>
          <p:nvPr/>
        </p:nvSpPr>
        <p:spPr>
          <a:xfrm>
            <a:off x="379413" y="4972050"/>
            <a:ext cx="4968875" cy="646113"/>
          </a:xfrm>
          <a:prstGeom prst="rect">
            <a:avLst/>
          </a:prstGeom>
          <a:solidFill>
            <a:schemeClr val="tx2">
              <a:lumMod val="50000"/>
              <a:lumOff val="50000"/>
            </a:schemeClr>
          </a:solidFill>
        </p:spPr>
        <p:txBody>
          <a:bodyPr>
            <a:spAutoFit/>
          </a:bodyPr>
          <a:lstStyle/>
          <a:p>
            <a:pPr algn="ctr" eaLnBrk="0" hangingPunct="0">
              <a:defRPr/>
            </a:pPr>
            <a:r>
              <a:rPr lang="fr-FR" dirty="0">
                <a:latin typeface="Calibri" panose="020F0502020204030204" pitchFamily="34" charset="0"/>
                <a:cs typeface="Calibri" panose="020F0502020204030204" pitchFamily="34" charset="0"/>
              </a:rPr>
              <a:t>Incorporation dans l’ADN viral à la place du triphosphate de </a:t>
            </a:r>
            <a:r>
              <a:rPr lang="fr-FR" dirty="0" err="1">
                <a:latin typeface="Calibri" panose="020F0502020204030204" pitchFamily="34" charset="0"/>
                <a:cs typeface="Calibri" panose="020F0502020204030204" pitchFamily="34" charset="0"/>
              </a:rPr>
              <a:t>désoxyguanosine</a:t>
            </a:r>
            <a:endParaRPr lang="fr-FR" dirty="0">
              <a:latin typeface="Calibri" panose="020F0502020204030204" pitchFamily="34" charset="0"/>
              <a:cs typeface="Calibri" panose="020F0502020204030204" pitchFamily="34" charset="0"/>
            </a:endParaRPr>
          </a:p>
        </p:txBody>
      </p:sp>
      <p:sp>
        <p:nvSpPr>
          <p:cNvPr id="13" name="ZoneTexte 12"/>
          <p:cNvSpPr txBox="1"/>
          <p:nvPr/>
        </p:nvSpPr>
        <p:spPr>
          <a:xfrm>
            <a:off x="611560" y="6126756"/>
            <a:ext cx="1296252" cy="307777"/>
          </a:xfrm>
          <a:prstGeom prst="rect">
            <a:avLst/>
          </a:prstGeom>
          <a:solidFill>
            <a:schemeClr val="accent5">
              <a:lumMod val="75000"/>
            </a:schemeClr>
          </a:soli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Diapo F </a:t>
            </a:r>
            <a:r>
              <a:rPr lang="fr-FR" dirty="0" err="1"/>
              <a:t>Vuotto</a:t>
            </a:r>
            <a:endParaRPr lang="fr-FR" dirty="0"/>
          </a:p>
        </p:txBody>
      </p:sp>
    </p:spTree>
    <p:extLst>
      <p:ext uri="{BB962C8B-B14F-4D97-AF65-F5344CB8AC3E}">
        <p14:creationId xmlns:p14="http://schemas.microsoft.com/office/powerpoint/2010/main" val="121088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fontScale="77500" lnSpcReduction="20000"/>
          </a:bodyPr>
          <a:lstStyle/>
          <a:p>
            <a:r>
              <a:rPr lang="fr-FR" altLang="fr-FR" dirty="0"/>
              <a:t>Choix de l’antiviral selon </a:t>
            </a:r>
          </a:p>
          <a:p>
            <a:pPr lvl="1"/>
            <a:r>
              <a:rPr lang="fr-FR" altLang="fr-FR" dirty="0"/>
              <a:t>type d’infection, sévérité, toxicités, exposition antérieure</a:t>
            </a:r>
          </a:p>
          <a:p>
            <a:endParaRPr lang="fr-FR" altLang="fr-FR" dirty="0"/>
          </a:p>
          <a:p>
            <a:r>
              <a:rPr lang="fr-FR" altLang="fr-FR" dirty="0" err="1"/>
              <a:t>Ganciclovir</a:t>
            </a:r>
            <a:r>
              <a:rPr lang="fr-FR" altLang="fr-FR" dirty="0"/>
              <a:t> IV 5 mg/kg/12h</a:t>
            </a:r>
          </a:p>
          <a:p>
            <a:pPr lvl="1"/>
            <a:r>
              <a:rPr lang="fr-FR" altLang="fr-FR" dirty="0"/>
              <a:t>Mutagène et tératogène</a:t>
            </a:r>
          </a:p>
          <a:p>
            <a:pPr lvl="1"/>
            <a:r>
              <a:rPr lang="fr-FR" altLang="fr-FR" dirty="0"/>
              <a:t>toxicité médullaire</a:t>
            </a:r>
          </a:p>
          <a:p>
            <a:r>
              <a:rPr lang="fr-FR" altLang="fr-FR" dirty="0" err="1"/>
              <a:t>Foscavir</a:t>
            </a:r>
            <a:r>
              <a:rPr lang="fr-FR" altLang="fr-FR" dirty="0"/>
              <a:t> IV 60 (GCSH) à 90 (sida) mg/kg /12h</a:t>
            </a:r>
          </a:p>
          <a:p>
            <a:pPr lvl="1"/>
            <a:r>
              <a:rPr lang="fr-FR" altLang="fr-FR" dirty="0"/>
              <a:t>toxicité rénale et métabolique</a:t>
            </a:r>
          </a:p>
          <a:p>
            <a:pPr lvl="1"/>
            <a:r>
              <a:rPr lang="fr-FR" altLang="fr-FR" dirty="0"/>
              <a:t>Ulcérations génitales</a:t>
            </a:r>
          </a:p>
          <a:p>
            <a:r>
              <a:rPr lang="fr-FR" altLang="fr-FR" dirty="0" err="1"/>
              <a:t>Valganciclovir</a:t>
            </a:r>
            <a:r>
              <a:rPr lang="fr-FR" altLang="fr-FR" dirty="0"/>
              <a:t> PO 900 mg/12h</a:t>
            </a:r>
          </a:p>
          <a:p>
            <a:pPr lvl="1"/>
            <a:r>
              <a:rPr lang="fr-FR" altLang="fr-FR" dirty="0"/>
              <a:t>Mutagène et tératogène</a:t>
            </a:r>
          </a:p>
          <a:p>
            <a:pPr lvl="1"/>
            <a:r>
              <a:rPr lang="fr-FR" altLang="fr-FR" dirty="0"/>
              <a:t>si infection modérée sans atteinte d’organe et sans risque de malabsorption</a:t>
            </a:r>
          </a:p>
          <a:p>
            <a:pPr lvl="1"/>
            <a:r>
              <a:rPr lang="fr-FR" altLang="fr-FR" dirty="0"/>
              <a:t>toxicité médullaire </a:t>
            </a:r>
          </a:p>
          <a:p>
            <a:endParaRPr lang="fr-FR" dirty="0"/>
          </a:p>
        </p:txBody>
      </p:sp>
      <p:sp>
        <p:nvSpPr>
          <p:cNvPr id="3074" name="Titre 1"/>
          <p:cNvSpPr>
            <a:spLocks noGrp="1"/>
          </p:cNvSpPr>
          <p:nvPr>
            <p:ph type="title"/>
          </p:nvPr>
        </p:nvSpPr>
        <p:spPr/>
        <p:txBody>
          <a:bodyPr/>
          <a:lstStyle/>
          <a:p>
            <a:r>
              <a:rPr lang="fr-FR"/>
              <a:t>Traitement d’une infection active</a:t>
            </a:r>
            <a:endParaRPr lang="fr-FR" dirty="0"/>
          </a:p>
        </p:txBody>
      </p:sp>
      <p:sp>
        <p:nvSpPr>
          <p:cNvPr id="14340" name="AutoShape 2"/>
          <p:cNvSpPr>
            <a:spLocks noChangeAspect="1" noChangeArrowheads="1"/>
          </p:cNvSpPr>
          <p:nvPr/>
        </p:nvSpPr>
        <p:spPr bwMode="auto">
          <a:xfrm>
            <a:off x="2051050" y="1628775"/>
            <a:ext cx="507365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fr-FR" altLang="fr-FR" sz="1800"/>
          </a:p>
        </p:txBody>
      </p:sp>
      <p:sp>
        <p:nvSpPr>
          <p:cNvPr id="14341" name="AutoShape 11" descr="Synthèse des mécanismes d'action des principaux antiviraux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fr-FR" altLang="fr-FR" sz="1800"/>
          </a:p>
        </p:txBody>
      </p:sp>
      <p:sp>
        <p:nvSpPr>
          <p:cNvPr id="15" name="ZoneTexte 14"/>
          <p:cNvSpPr txBox="1"/>
          <p:nvPr/>
        </p:nvSpPr>
        <p:spPr>
          <a:xfrm>
            <a:off x="5974064" y="6281836"/>
            <a:ext cx="230127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err="1"/>
              <a:t>Kotton</a:t>
            </a:r>
            <a:r>
              <a:rPr lang="fr-FR" dirty="0"/>
              <a:t> Transplantation 2018</a:t>
            </a:r>
          </a:p>
        </p:txBody>
      </p:sp>
      <p:sp>
        <p:nvSpPr>
          <p:cNvPr id="16" name="ZoneTexte 15"/>
          <p:cNvSpPr txBox="1"/>
          <p:nvPr/>
        </p:nvSpPr>
        <p:spPr>
          <a:xfrm>
            <a:off x="5060756" y="1474886"/>
            <a:ext cx="3565913"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Etude VICTOR </a:t>
            </a:r>
            <a:r>
              <a:rPr lang="fr-FR" dirty="0" err="1"/>
              <a:t>Asberg</a:t>
            </a:r>
            <a:r>
              <a:rPr lang="fr-FR" dirty="0"/>
              <a:t> Am j of Transplant 2007</a:t>
            </a:r>
          </a:p>
        </p:txBody>
      </p:sp>
    </p:spTree>
    <p:extLst>
      <p:ext uri="{BB962C8B-B14F-4D97-AF65-F5344CB8AC3E}">
        <p14:creationId xmlns:p14="http://schemas.microsoft.com/office/powerpoint/2010/main" val="92417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err="1"/>
              <a:t>Cidofovir</a:t>
            </a:r>
            <a:r>
              <a:rPr lang="fr-FR" dirty="0"/>
              <a:t> (ATU nominative) </a:t>
            </a:r>
            <a:r>
              <a:rPr lang="fr-FR" altLang="fr-FR" dirty="0"/>
              <a:t>5 mg/kg/</a:t>
            </a:r>
            <a:r>
              <a:rPr lang="fr-FR" altLang="fr-FR" dirty="0" err="1"/>
              <a:t>sem</a:t>
            </a:r>
            <a:endParaRPr lang="fr-FR" altLang="fr-FR" dirty="0"/>
          </a:p>
          <a:p>
            <a:pPr lvl="1"/>
            <a:r>
              <a:rPr lang="fr-FR" altLang="fr-FR" dirty="0"/>
              <a:t>Toxicité rénale, </a:t>
            </a:r>
          </a:p>
          <a:p>
            <a:pPr lvl="1"/>
            <a:r>
              <a:rPr lang="fr-FR" altLang="fr-FR" dirty="0"/>
              <a:t>Carcinogène, </a:t>
            </a:r>
            <a:r>
              <a:rPr lang="fr-FR" altLang="fr-FR" dirty="0" err="1"/>
              <a:t>embryotoxique</a:t>
            </a:r>
            <a:endParaRPr lang="fr-FR" altLang="fr-FR" dirty="0"/>
          </a:p>
          <a:p>
            <a:pPr lvl="2"/>
            <a:r>
              <a:rPr lang="fr-FR" dirty="0" err="1"/>
              <a:t>Brincidofovir</a:t>
            </a:r>
            <a:r>
              <a:rPr lang="fr-FR" dirty="0"/>
              <a:t>: ester de CDV, + actif/-toxique: plus d’ATU possible</a:t>
            </a:r>
            <a:endParaRPr lang="fr-FR" altLang="fr-FR" dirty="0"/>
          </a:p>
          <a:p>
            <a:r>
              <a:rPr lang="fr-FR" altLang="fr-FR" dirty="0" err="1"/>
              <a:t>Letermovir</a:t>
            </a:r>
            <a:r>
              <a:rPr lang="fr-FR" altLang="fr-FR" dirty="0"/>
              <a:t>  (</a:t>
            </a:r>
            <a:r>
              <a:rPr lang="fr-FR" altLang="fr-FR" dirty="0" err="1"/>
              <a:t>Prevymis</a:t>
            </a:r>
            <a:r>
              <a:rPr lang="fr-FR" altLang="fr-FR" dirty="0"/>
              <a:t>®) 480mg/j</a:t>
            </a:r>
          </a:p>
          <a:p>
            <a:pPr lvl="1"/>
            <a:r>
              <a:rPr lang="fr-FR" altLang="fr-FR" dirty="0"/>
              <a:t>Faible toxicité – métabolisé par YP3A4</a:t>
            </a:r>
          </a:p>
          <a:p>
            <a:pPr lvl="1"/>
            <a:r>
              <a:rPr lang="fr-FR" altLang="fr-FR" dirty="0"/>
              <a:t>AMM en prophylaxie 1</a:t>
            </a:r>
            <a:r>
              <a:rPr lang="fr-FR" altLang="fr-FR" baseline="30000" dirty="0"/>
              <a:t>ère</a:t>
            </a:r>
            <a:r>
              <a:rPr lang="fr-FR" altLang="fr-FR" dirty="0"/>
              <a:t> </a:t>
            </a:r>
            <a:r>
              <a:rPr lang="fr-FR" altLang="fr-FR" dirty="0" smtClean="0"/>
              <a:t> allogreffe CSH / </a:t>
            </a:r>
            <a:r>
              <a:rPr lang="fr-FR" altLang="fr-FR" dirty="0"/>
              <a:t>ATU en prophylaxie 2</a:t>
            </a:r>
            <a:r>
              <a:rPr lang="fr-FR" altLang="fr-FR" baseline="30000" dirty="0"/>
              <a:t>nd</a:t>
            </a:r>
            <a:r>
              <a:rPr lang="fr-FR" altLang="fr-FR" dirty="0"/>
              <a:t> </a:t>
            </a:r>
          </a:p>
          <a:p>
            <a:pPr lvl="1"/>
            <a:r>
              <a:rPr lang="fr-FR" altLang="fr-FR" dirty="0"/>
              <a:t>Case reports en curatif</a:t>
            </a:r>
          </a:p>
          <a:p>
            <a:pPr lvl="1"/>
            <a:r>
              <a:rPr lang="fr-FR" altLang="fr-FR" dirty="0"/>
              <a:t>Sélectionne des résistances</a:t>
            </a:r>
          </a:p>
          <a:p>
            <a:r>
              <a:rPr lang="fr-FR" altLang="fr-FR" dirty="0" err="1"/>
              <a:t>Maribavir</a:t>
            </a:r>
            <a:r>
              <a:rPr lang="fr-FR" dirty="0"/>
              <a:t> (ATU nominative)</a:t>
            </a:r>
            <a:endParaRPr lang="fr-FR" altLang="fr-FR" dirty="0"/>
          </a:p>
          <a:p>
            <a:pPr lvl="1"/>
            <a:r>
              <a:rPr lang="fr-FR" altLang="fr-FR" dirty="0"/>
              <a:t>Inhibiteur UL97</a:t>
            </a:r>
          </a:p>
          <a:p>
            <a:pPr lvl="1"/>
            <a:r>
              <a:rPr lang="fr-FR" altLang="fr-FR" dirty="0"/>
              <a:t>Antagoniste avec </a:t>
            </a:r>
            <a:r>
              <a:rPr lang="fr-FR" altLang="fr-FR" dirty="0" err="1"/>
              <a:t>ganciclovir</a:t>
            </a:r>
            <a:endParaRPr lang="fr-FR" altLang="fr-FR" dirty="0"/>
          </a:p>
          <a:p>
            <a:pPr lvl="1"/>
            <a:r>
              <a:rPr lang="fr-FR" altLang="fr-FR" dirty="0"/>
              <a:t>Sélectionne des résistances</a:t>
            </a:r>
          </a:p>
          <a:p>
            <a:pPr lvl="1"/>
            <a:r>
              <a:rPr lang="fr-FR" altLang="fr-FR" dirty="0"/>
              <a:t>Etudes en cours en curatif (400 à 800 mgx2)</a:t>
            </a:r>
          </a:p>
          <a:p>
            <a:endParaRPr lang="fr-FR" dirty="0"/>
          </a:p>
        </p:txBody>
      </p:sp>
      <p:sp>
        <p:nvSpPr>
          <p:cNvPr id="3" name="Titre 2"/>
          <p:cNvSpPr>
            <a:spLocks noGrp="1"/>
          </p:cNvSpPr>
          <p:nvPr>
            <p:ph type="title"/>
          </p:nvPr>
        </p:nvSpPr>
        <p:spPr/>
        <p:txBody>
          <a:bodyPr/>
          <a:lstStyle/>
          <a:p>
            <a:r>
              <a:rPr lang="fr-FR" dirty="0"/>
              <a:t>Autres antiviraux </a:t>
            </a:r>
          </a:p>
        </p:txBody>
      </p:sp>
      <p:sp>
        <p:nvSpPr>
          <p:cNvPr id="4" name="ZoneTexte 3"/>
          <p:cNvSpPr txBox="1"/>
          <p:nvPr/>
        </p:nvSpPr>
        <p:spPr>
          <a:xfrm>
            <a:off x="5974064" y="6281836"/>
            <a:ext cx="150881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Robin BBMT 2020</a:t>
            </a:r>
          </a:p>
        </p:txBody>
      </p:sp>
    </p:spTree>
    <p:extLst>
      <p:ext uri="{BB962C8B-B14F-4D97-AF65-F5344CB8AC3E}">
        <p14:creationId xmlns:p14="http://schemas.microsoft.com/office/powerpoint/2010/main" val="154535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r>
              <a:rPr lang="fr-FR" dirty="0"/>
              <a:t>immunothérapie </a:t>
            </a:r>
          </a:p>
          <a:p>
            <a:pPr lvl="1"/>
            <a:r>
              <a:rPr lang="fr-FR" dirty="0"/>
              <a:t>Immunoglobulines anti CMV (</a:t>
            </a:r>
            <a:r>
              <a:rPr lang="fr-FR" dirty="0" err="1"/>
              <a:t>Cytotect</a:t>
            </a:r>
            <a:r>
              <a:rPr lang="fr-FR" dirty="0"/>
              <a:t> CP®) en ATU</a:t>
            </a:r>
          </a:p>
          <a:p>
            <a:pPr lvl="1"/>
            <a:r>
              <a:rPr lang="fr-FR" dirty="0"/>
              <a:t>100 UI/kg/dose – 6 doses à intervalle de 2-3 semaines</a:t>
            </a:r>
            <a:endParaRPr lang="fr-FR" altLang="fr-FR" dirty="0"/>
          </a:p>
          <a:p>
            <a:r>
              <a:rPr lang="fr-FR" altLang="fr-FR" dirty="0"/>
              <a:t>Lymphocytes T spécifiques</a:t>
            </a:r>
          </a:p>
          <a:p>
            <a:pPr lvl="1"/>
            <a:r>
              <a:rPr lang="fr-FR" altLang="fr-FR" dirty="0"/>
              <a:t>Logistique lourde</a:t>
            </a:r>
          </a:p>
          <a:p>
            <a:r>
              <a:rPr lang="fr-FR" dirty="0"/>
              <a:t>non spécifiques</a:t>
            </a:r>
          </a:p>
          <a:p>
            <a:pPr lvl="1"/>
            <a:r>
              <a:rPr lang="fr-FR" altLang="fr-FR" dirty="0"/>
              <a:t>Inhibiteurs de </a:t>
            </a:r>
            <a:r>
              <a:rPr lang="fr-FR" altLang="fr-FR" dirty="0" err="1"/>
              <a:t>mTOR</a:t>
            </a:r>
            <a:r>
              <a:rPr lang="fr-FR" altLang="fr-FR" dirty="0"/>
              <a:t> (</a:t>
            </a:r>
            <a:r>
              <a:rPr lang="fr-FR" altLang="fr-FR" dirty="0" err="1"/>
              <a:t>sirolimus</a:t>
            </a:r>
            <a:r>
              <a:rPr lang="fr-FR" altLang="fr-FR" dirty="0"/>
              <a:t>/</a:t>
            </a:r>
            <a:r>
              <a:rPr lang="fr-FR" altLang="fr-FR" dirty="0" err="1"/>
              <a:t>everolimus</a:t>
            </a:r>
            <a:r>
              <a:rPr lang="fr-FR" altLang="fr-FR" dirty="0"/>
              <a:t>)</a:t>
            </a:r>
          </a:p>
          <a:p>
            <a:pPr lvl="1"/>
            <a:r>
              <a:rPr lang="fr-FR" altLang="fr-FR" dirty="0" err="1"/>
              <a:t>Léflunomide</a:t>
            </a:r>
            <a:endParaRPr lang="fr-FR" altLang="fr-FR" dirty="0"/>
          </a:p>
          <a:p>
            <a:pPr lvl="1"/>
            <a:r>
              <a:rPr lang="fr-FR" altLang="fr-FR" dirty="0" err="1"/>
              <a:t>Artésunate</a:t>
            </a:r>
            <a:endParaRPr lang="fr-FR" altLang="fr-FR" dirty="0"/>
          </a:p>
          <a:p>
            <a:endParaRPr lang="fr-FR" altLang="fr-FR" dirty="0"/>
          </a:p>
        </p:txBody>
      </p:sp>
      <p:sp>
        <p:nvSpPr>
          <p:cNvPr id="3074" name="Titre 1"/>
          <p:cNvSpPr>
            <a:spLocks noGrp="1"/>
          </p:cNvSpPr>
          <p:nvPr>
            <p:ph type="title"/>
          </p:nvPr>
        </p:nvSpPr>
        <p:spPr/>
        <p:txBody>
          <a:bodyPr/>
          <a:lstStyle/>
          <a:p>
            <a:r>
              <a:rPr lang="fr-FR" dirty="0"/>
              <a:t>Autres traitements:</a:t>
            </a:r>
          </a:p>
        </p:txBody>
      </p:sp>
      <p:sp>
        <p:nvSpPr>
          <p:cNvPr id="14341" name="AutoShape 11" descr="Synthèse des mécanismes d'action des principaux antiviraux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fr-FR" altLang="fr-FR" sz="1800"/>
          </a:p>
        </p:txBody>
      </p:sp>
    </p:spTree>
    <p:extLst>
      <p:ext uri="{BB962C8B-B14F-4D97-AF65-F5344CB8AC3E}">
        <p14:creationId xmlns:p14="http://schemas.microsoft.com/office/powerpoint/2010/main" val="1320238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a:picLocks noChangeAspect="1"/>
          </p:cNvPicPr>
          <p:nvPr/>
        </p:nvPicPr>
        <p:blipFill>
          <a:blip r:embed="rId2"/>
          <a:srcRect t="-50834" b="-50834"/>
          <a:stretch>
            <a:fillRect/>
          </a:stretch>
        </p:blipFill>
        <p:spPr>
          <a:xfrm>
            <a:off x="467544" y="476672"/>
            <a:ext cx="6984776" cy="6381328"/>
          </a:xfrm>
          <a:prstGeom prst="rect">
            <a:avLst/>
          </a:prstGeom>
        </p:spPr>
      </p:pic>
      <p:sp>
        <p:nvSpPr>
          <p:cNvPr id="2" name="Titre 1"/>
          <p:cNvSpPr>
            <a:spLocks noGrp="1"/>
          </p:cNvSpPr>
          <p:nvPr>
            <p:ph type="title"/>
          </p:nvPr>
        </p:nvSpPr>
        <p:spPr/>
        <p:txBody>
          <a:bodyPr/>
          <a:lstStyle/>
          <a:p>
            <a:r>
              <a:rPr lang="fr-FR" dirty="0"/>
              <a:t>Les stratégies de traitement</a:t>
            </a:r>
          </a:p>
        </p:txBody>
      </p:sp>
    </p:spTree>
    <p:extLst>
      <p:ext uri="{BB962C8B-B14F-4D97-AF65-F5344CB8AC3E}">
        <p14:creationId xmlns:p14="http://schemas.microsoft.com/office/powerpoint/2010/main" val="135047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sz="3800" dirty="0"/>
              <a:t>Sujet pas simple</a:t>
            </a:r>
          </a:p>
        </p:txBody>
      </p:sp>
      <p:sp>
        <p:nvSpPr>
          <p:cNvPr id="74755" name="Rectangle 3"/>
          <p:cNvSpPr>
            <a:spLocks noGrp="1"/>
          </p:cNvSpPr>
          <p:nvPr>
            <p:ph type="body" idx="1"/>
          </p:nvPr>
        </p:nvSpPr>
        <p:spPr>
          <a:xfrm>
            <a:off x="457200" y="1989138"/>
            <a:ext cx="8229600" cy="4017962"/>
          </a:xfrm>
        </p:spPr>
        <p:txBody>
          <a:bodyPr>
            <a:noAutofit/>
          </a:bodyPr>
          <a:lstStyle/>
          <a:p>
            <a:r>
              <a:rPr lang="fr-FR" sz="2400" dirty="0"/>
              <a:t>Plusieurs populations à risque différents</a:t>
            </a:r>
          </a:p>
          <a:p>
            <a:pPr lvl="1"/>
            <a:r>
              <a:rPr lang="fr-FR" sz="2000" dirty="0"/>
              <a:t>Pathologies: hémopathies, greffes OS/MO, biothérapies, CTCD, </a:t>
            </a:r>
            <a:r>
              <a:rPr lang="fr-FR" sz="2000" dirty="0" err="1"/>
              <a:t>etc</a:t>
            </a:r>
            <a:endParaRPr lang="fr-FR" sz="2000" dirty="0"/>
          </a:p>
          <a:p>
            <a:pPr lvl="1"/>
            <a:r>
              <a:rPr lang="fr-FR" sz="2000" dirty="0"/>
              <a:t>Déficits immunitaires associés ou induits par les traitements</a:t>
            </a:r>
          </a:p>
          <a:p>
            <a:r>
              <a:rPr lang="fr-FR" sz="2400" dirty="0"/>
              <a:t>Plusieurs pathogènes</a:t>
            </a:r>
          </a:p>
          <a:p>
            <a:pPr lvl="1"/>
            <a:r>
              <a:rPr lang="fr-FR" sz="2000" dirty="0"/>
              <a:t>CMV, EBV, HHV6, BK, JC, ADV, VRS, PIV, </a:t>
            </a:r>
            <a:r>
              <a:rPr lang="fr-FR" sz="2000" dirty="0" err="1"/>
              <a:t>rhinoV</a:t>
            </a:r>
            <a:r>
              <a:rPr lang="fr-FR" sz="2000" dirty="0"/>
              <a:t>, </a:t>
            </a:r>
            <a:r>
              <a:rPr lang="fr-FR" sz="2000" dirty="0" err="1"/>
              <a:t>métapneumoV</a:t>
            </a:r>
            <a:r>
              <a:rPr lang="fr-FR" sz="2000" dirty="0"/>
              <a:t>, </a:t>
            </a:r>
            <a:r>
              <a:rPr lang="fr-FR" sz="2000" dirty="0" err="1"/>
              <a:t>parvoV</a:t>
            </a:r>
            <a:r>
              <a:rPr lang="fr-FR" sz="2000" dirty="0"/>
              <a:t>, </a:t>
            </a:r>
            <a:r>
              <a:rPr lang="fr-FR" sz="2000" dirty="0" err="1"/>
              <a:t>bocaV</a:t>
            </a:r>
            <a:r>
              <a:rPr lang="fr-FR" sz="2000" dirty="0"/>
              <a:t>, </a:t>
            </a:r>
            <a:r>
              <a:rPr lang="fr-FR" sz="2000" dirty="0" err="1"/>
              <a:t>coronaV</a:t>
            </a:r>
            <a:r>
              <a:rPr lang="fr-FR" sz="2000" dirty="0"/>
              <a:t>, HVB, HVE, HSV, VZV, grippe, </a:t>
            </a:r>
            <a:r>
              <a:rPr lang="fr-FR" sz="2000" dirty="0" err="1"/>
              <a:t>etc</a:t>
            </a:r>
            <a:endParaRPr lang="fr-FR" sz="2000" dirty="0"/>
          </a:p>
          <a:p>
            <a:r>
              <a:rPr lang="fr-FR" sz="2400" dirty="0"/>
              <a:t>Plusieurs sites</a:t>
            </a:r>
          </a:p>
          <a:p>
            <a:pPr lvl="1"/>
            <a:r>
              <a:rPr lang="fr-FR" sz="1600" dirty="0"/>
              <a:t>Poumon</a:t>
            </a:r>
          </a:p>
          <a:p>
            <a:pPr lvl="1"/>
            <a:r>
              <a:rPr lang="fr-FR" sz="1600" dirty="0"/>
              <a:t>Digestif</a:t>
            </a:r>
          </a:p>
          <a:p>
            <a:pPr lvl="1"/>
            <a:r>
              <a:rPr lang="fr-FR" sz="1600" dirty="0"/>
              <a:t>Cutané</a:t>
            </a:r>
          </a:p>
          <a:p>
            <a:pPr lvl="1"/>
            <a:r>
              <a:rPr lang="fr-FR" sz="1600" dirty="0"/>
              <a:t>Neuro</a:t>
            </a:r>
          </a:p>
          <a:p>
            <a:pPr lvl="1"/>
            <a:r>
              <a:rPr lang="fr-FR" sz="1600" dirty="0"/>
              <a:t>Urinaire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p:nvPr>
        </p:nvSpPr>
        <p:spPr>
          <a:gradFill>
            <a:gsLst>
              <a:gs pos="0">
                <a:srgbClr val="95D4EE"/>
              </a:gs>
              <a:gs pos="64999">
                <a:srgbClr val="C9ECFD"/>
              </a:gs>
              <a:gs pos="100000">
                <a:srgbClr val="D6F3FF"/>
              </a:gs>
            </a:gsLst>
            <a:lin/>
          </a:gradFill>
          <a:ln>
            <a:miter lim="800000"/>
          </a:ln>
          <a:effectLst>
            <a:outerShdw dist="38100" dir="5400000" rotWithShape="0">
              <a:srgbClr val="000000">
                <a:alpha val="34999"/>
              </a:srgbClr>
            </a:outerShdw>
          </a:effectLst>
        </p:spPr>
        <p:txBody>
          <a:bodyPr/>
          <a:lstStyle/>
          <a:p>
            <a:r>
              <a:rPr lang="fr-FR" sz="3800" dirty="0"/>
              <a:t>Quelles stratégies ?</a:t>
            </a:r>
          </a:p>
        </p:txBody>
      </p:sp>
      <p:sp>
        <p:nvSpPr>
          <p:cNvPr id="121859" name="Rectangle 3"/>
          <p:cNvSpPr>
            <a:spLocks noGrp="1"/>
          </p:cNvSpPr>
          <p:nvPr>
            <p:ph type="body" idx="1"/>
          </p:nvPr>
        </p:nvSpPr>
        <p:spPr>
          <a:xfrm>
            <a:off x="457200" y="1989138"/>
            <a:ext cx="8229600" cy="4017962"/>
          </a:xfrm>
        </p:spPr>
        <p:txBody>
          <a:bodyPr>
            <a:normAutofit fontScale="92500" lnSpcReduction="10000"/>
          </a:bodyPr>
          <a:lstStyle/>
          <a:p>
            <a:pPr>
              <a:lnSpc>
                <a:spcPct val="90000"/>
              </a:lnSpc>
            </a:pPr>
            <a:r>
              <a:rPr lang="fr-FR" sz="2800" dirty="0"/>
              <a:t>Greffe d’organe</a:t>
            </a:r>
            <a:endParaRPr lang="fr-FR" dirty="0"/>
          </a:p>
          <a:p>
            <a:pPr lvl="1">
              <a:lnSpc>
                <a:spcPct val="90000"/>
              </a:lnSpc>
            </a:pPr>
            <a:r>
              <a:rPr lang="fr-FR" dirty="0"/>
              <a:t>Soit prophylaxie (plutôt patient haut risque), 3-</a:t>
            </a:r>
            <a:r>
              <a:rPr lang="fr-FR" b="1" dirty="0">
                <a:solidFill>
                  <a:srgbClr val="0070C0"/>
                </a:solidFill>
              </a:rPr>
              <a:t>6</a:t>
            </a:r>
            <a:r>
              <a:rPr lang="fr-FR" dirty="0"/>
              <a:t>-12 mois</a:t>
            </a:r>
            <a:endParaRPr lang="fr-FR" dirty="0">
              <a:solidFill>
                <a:srgbClr val="FF0000"/>
              </a:solidFill>
            </a:endParaRPr>
          </a:p>
          <a:p>
            <a:pPr lvl="1">
              <a:lnSpc>
                <a:spcPct val="90000"/>
              </a:lnSpc>
            </a:pPr>
            <a:r>
              <a:rPr lang="fr-FR" dirty="0"/>
              <a:t>Soit traitement préemptif</a:t>
            </a:r>
            <a:endParaRPr lang="fr-FR" dirty="0">
              <a:solidFill>
                <a:srgbClr val="FF0000"/>
              </a:solidFill>
            </a:endParaRPr>
          </a:p>
          <a:p>
            <a:pPr lvl="2">
              <a:lnSpc>
                <a:spcPct val="90000"/>
              </a:lnSpc>
            </a:pPr>
            <a:r>
              <a:rPr lang="fr-FR" dirty="0"/>
              <a:t>Sur suivi CV /1 à 2 </a:t>
            </a:r>
            <a:r>
              <a:rPr lang="fr-FR" dirty="0" err="1"/>
              <a:t>sem</a:t>
            </a:r>
            <a:r>
              <a:rPr lang="fr-FR" dirty="0"/>
              <a:t> pdt 3 mois (1-2/</a:t>
            </a:r>
            <a:r>
              <a:rPr lang="fr-FR" dirty="0" err="1"/>
              <a:t>sem</a:t>
            </a:r>
            <a:r>
              <a:rPr lang="fr-FR" dirty="0"/>
              <a:t> si haut risque)</a:t>
            </a:r>
          </a:p>
          <a:p>
            <a:pPr lvl="2">
              <a:lnSpc>
                <a:spcPct val="80000"/>
              </a:lnSpc>
            </a:pPr>
            <a:r>
              <a:rPr lang="fr-FR" dirty="0"/>
              <a:t>VGCV 900x2 ou GCV au moins deux semaines</a:t>
            </a:r>
          </a:p>
          <a:p>
            <a:pPr>
              <a:lnSpc>
                <a:spcPct val="80000"/>
              </a:lnSpc>
            </a:pPr>
            <a:r>
              <a:rPr lang="fr-FR" dirty="0"/>
              <a:t>Allogreffe de moelle</a:t>
            </a:r>
          </a:p>
          <a:p>
            <a:pPr lvl="1"/>
            <a:r>
              <a:rPr lang="fr-FR" dirty="0"/>
              <a:t>Monitorage CV hebdo / J100 min</a:t>
            </a:r>
          </a:p>
          <a:p>
            <a:pPr lvl="1"/>
            <a:r>
              <a:rPr lang="fr-FR" dirty="0"/>
              <a:t>TT Préemptif: </a:t>
            </a:r>
            <a:r>
              <a:rPr lang="fr-FR" dirty="0" err="1"/>
              <a:t>ganciclovir</a:t>
            </a:r>
            <a:r>
              <a:rPr lang="fr-FR" dirty="0"/>
              <a:t> ou </a:t>
            </a:r>
            <a:r>
              <a:rPr lang="fr-FR" dirty="0" err="1"/>
              <a:t>foscarnet</a:t>
            </a:r>
            <a:endParaRPr lang="fr-FR" dirty="0">
              <a:solidFill>
                <a:srgbClr val="FF0000"/>
              </a:solidFill>
            </a:endParaRPr>
          </a:p>
          <a:p>
            <a:pPr>
              <a:lnSpc>
                <a:spcPct val="80000"/>
              </a:lnSpc>
            </a:pPr>
            <a:r>
              <a:rPr lang="fr-FR" dirty="0"/>
              <a:t>VIH</a:t>
            </a:r>
          </a:p>
          <a:p>
            <a:pPr lvl="1"/>
            <a:r>
              <a:rPr lang="fr-FR" dirty="0"/>
              <a:t>Sérologie +: FO et PCR CMV si &lt; 100 CD4 et décision début ARV</a:t>
            </a:r>
          </a:p>
          <a:p>
            <a:pPr lvl="2"/>
            <a:r>
              <a:rPr lang="fr-FR" dirty="0"/>
              <a:t>Si PCR &gt; 3 log: </a:t>
            </a:r>
            <a:r>
              <a:rPr lang="fr-FR" dirty="0" err="1"/>
              <a:t>valganciclovir</a:t>
            </a:r>
            <a:r>
              <a:rPr lang="fr-FR" dirty="0"/>
              <a:t> (900mg x2/j) jusqu’à 1 semaine après négativation PCR</a:t>
            </a:r>
          </a:p>
        </p:txBody>
      </p:sp>
      <p:sp>
        <p:nvSpPr>
          <p:cNvPr id="121860" name="Rectangle 4"/>
          <p:cNvSpPr>
            <a:spLocks noChangeArrowheads="1"/>
          </p:cNvSpPr>
          <p:nvPr/>
        </p:nvSpPr>
        <p:spPr bwMode="auto">
          <a:xfrm>
            <a:off x="1258888" y="6237288"/>
            <a:ext cx="3133725"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p>
            <a:r>
              <a:rPr lang="fr-FR" sz="1400" b="1">
                <a:solidFill>
                  <a:schemeClr val="bg1"/>
                </a:solidFill>
                <a:latin typeface="Calibri" pitchFamily="34" charset="0"/>
              </a:rPr>
              <a:t>Lumbreras  et al. CMI 2014;20(s7):19-26</a:t>
            </a:r>
          </a:p>
        </p:txBody>
      </p:sp>
      <p:sp>
        <p:nvSpPr>
          <p:cNvPr id="121861" name="Rectangle 5"/>
          <p:cNvSpPr>
            <a:spLocks noChangeArrowheads="1"/>
          </p:cNvSpPr>
          <p:nvPr/>
        </p:nvSpPr>
        <p:spPr bwMode="auto">
          <a:xfrm>
            <a:off x="5148263" y="1700213"/>
            <a:ext cx="3595687"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p>
            <a:r>
              <a:rPr lang="fr-FR" sz="1400" b="1">
                <a:solidFill>
                  <a:schemeClr val="bg1"/>
                </a:solidFill>
                <a:latin typeface="Calibri" pitchFamily="34" charset="0"/>
              </a:rPr>
              <a:t>Kotton et al., Transplantation 2013;96:333-60 </a:t>
            </a:r>
          </a:p>
        </p:txBody>
      </p:sp>
      <p:sp>
        <p:nvSpPr>
          <p:cNvPr id="6" name="Text Box 4"/>
          <p:cNvSpPr txBox="1">
            <a:spLocks noChangeArrowheads="1"/>
          </p:cNvSpPr>
          <p:nvPr/>
        </p:nvSpPr>
        <p:spPr bwMode="auto">
          <a:xfrm>
            <a:off x="5110162" y="5955023"/>
            <a:ext cx="3633788"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p>
            <a:r>
              <a:rPr lang="fr-FR" sz="1400" b="1">
                <a:solidFill>
                  <a:schemeClr val="bg1"/>
                </a:solidFill>
                <a:latin typeface="Calibri" pitchFamily="34" charset="0"/>
              </a:rPr>
              <a:t>Llungmann et al. BMT 2008 42, 227–240 (Ecil2)</a:t>
            </a:r>
          </a:p>
        </p:txBody>
      </p:sp>
      <p:sp>
        <p:nvSpPr>
          <p:cNvPr id="7" name="ZoneTexte 6"/>
          <p:cNvSpPr txBox="1"/>
          <p:nvPr/>
        </p:nvSpPr>
        <p:spPr>
          <a:xfrm>
            <a:off x="5754905" y="6408110"/>
            <a:ext cx="174592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Rapport </a:t>
            </a:r>
            <a:r>
              <a:rPr lang="fr-FR" dirty="0" err="1"/>
              <a:t>Morlat</a:t>
            </a:r>
            <a:r>
              <a:rPr lang="fr-FR" dirty="0"/>
              <a:t> 2018</a:t>
            </a:r>
          </a:p>
        </p:txBody>
      </p:sp>
    </p:spTree>
    <p:extLst>
      <p:ext uri="{BB962C8B-B14F-4D97-AF65-F5344CB8AC3E}">
        <p14:creationId xmlns:p14="http://schemas.microsoft.com/office/powerpoint/2010/main" val="794806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60375" y="1895537"/>
            <a:ext cx="8229600" cy="4090268"/>
          </a:xfrm>
        </p:spPr>
        <p:txBody>
          <a:bodyPr>
            <a:normAutofit fontScale="92500" lnSpcReduction="20000"/>
          </a:bodyPr>
          <a:lstStyle/>
          <a:p>
            <a:r>
              <a:rPr lang="fr-FR" sz="1800" dirty="0"/>
              <a:t>Greffe d’organe </a:t>
            </a:r>
            <a:r>
              <a:rPr lang="fr-FR" altLang="fr-FR" sz="2000" dirty="0"/>
              <a:t>: 2 semaines au minimum</a:t>
            </a:r>
          </a:p>
          <a:p>
            <a:pPr lvl="1"/>
            <a:r>
              <a:rPr lang="fr-FR" altLang="fr-FR" sz="1800" dirty="0"/>
              <a:t>surveillance PCR/</a:t>
            </a:r>
            <a:r>
              <a:rPr lang="fr-FR" altLang="fr-FR" sz="1800" dirty="0" err="1"/>
              <a:t>sem</a:t>
            </a:r>
            <a:r>
              <a:rPr lang="fr-FR" altLang="fr-FR" sz="1800" dirty="0"/>
              <a:t> Objectif = baisse 1 log/semaine</a:t>
            </a:r>
          </a:p>
          <a:p>
            <a:pPr lvl="1"/>
            <a:r>
              <a:rPr lang="fr-FR" altLang="fr-FR" sz="1800" dirty="0"/>
              <a:t>arrêt à l’obtention de 2 PCR négatives</a:t>
            </a:r>
          </a:p>
          <a:p>
            <a:pPr lvl="1"/>
            <a:r>
              <a:rPr lang="fr-FR" altLang="fr-FR" sz="1800" dirty="0"/>
              <a:t>puis discussion prophylaxie 2nd</a:t>
            </a:r>
          </a:p>
          <a:p>
            <a:r>
              <a:rPr lang="fr-FR" sz="2000" dirty="0"/>
              <a:t>Allogreffe de moelle</a:t>
            </a:r>
            <a:r>
              <a:rPr lang="fr-FR" altLang="fr-FR" sz="2000" dirty="0"/>
              <a:t>: 2-3 semaines</a:t>
            </a:r>
          </a:p>
          <a:p>
            <a:pPr lvl="1"/>
            <a:r>
              <a:rPr lang="fr-FR" altLang="fr-FR" sz="1800" dirty="0"/>
              <a:t>puis discussion prophylaxie 2nd</a:t>
            </a:r>
          </a:p>
          <a:p>
            <a:r>
              <a:rPr lang="fr-FR" sz="2000" dirty="0"/>
              <a:t>VIH: 3 semaines</a:t>
            </a:r>
          </a:p>
          <a:p>
            <a:pPr lvl="2"/>
            <a:r>
              <a:rPr lang="fr-FR" sz="1600" dirty="0"/>
              <a:t>Atteintes neurologiques centrales: Bithérapie </a:t>
            </a:r>
            <a:r>
              <a:rPr lang="fr-FR" sz="1600" dirty="0" err="1"/>
              <a:t>ganciclovir</a:t>
            </a:r>
            <a:r>
              <a:rPr lang="fr-FR" sz="1600" dirty="0"/>
              <a:t> + </a:t>
            </a:r>
            <a:r>
              <a:rPr lang="fr-FR" sz="1600" dirty="0" err="1"/>
              <a:t>foscarnet</a:t>
            </a:r>
            <a:r>
              <a:rPr lang="fr-FR" sz="1600" dirty="0"/>
              <a:t> </a:t>
            </a:r>
          </a:p>
          <a:p>
            <a:pPr lvl="2"/>
            <a:r>
              <a:rPr lang="fr-FR" sz="1600" dirty="0"/>
              <a:t>Prophylaxie secondaire: rétinites: </a:t>
            </a:r>
            <a:r>
              <a:rPr lang="fr-FR" sz="1600" dirty="0" err="1"/>
              <a:t>Valganciclovir</a:t>
            </a:r>
            <a:r>
              <a:rPr lang="fr-FR" sz="1600" dirty="0"/>
              <a:t>  3 mois après CD4&gt;100</a:t>
            </a:r>
          </a:p>
          <a:p>
            <a:pPr lvl="3"/>
            <a:r>
              <a:rPr lang="fr-FR" sz="1400" dirty="0"/>
              <a:t>Autres localisations: au cas pas cas</a:t>
            </a:r>
          </a:p>
          <a:p>
            <a:r>
              <a:rPr lang="fr-FR" altLang="fr-FR" sz="2000" dirty="0"/>
              <a:t>Adaptation fonction rénale: dosage des antiviraux si insuffisance rénale ou échec</a:t>
            </a:r>
          </a:p>
          <a:p>
            <a:r>
              <a:rPr lang="fr-FR" altLang="fr-FR" sz="2000" dirty="0"/>
              <a:t>Baisse de l’immunosuppression</a:t>
            </a:r>
          </a:p>
          <a:p>
            <a:pPr lvl="1"/>
            <a:r>
              <a:rPr lang="fr-FR" altLang="fr-FR" sz="1800" dirty="0"/>
              <a:t>CTCD/Anti </a:t>
            </a:r>
            <a:r>
              <a:rPr lang="fr-FR" altLang="fr-FR" sz="1800" dirty="0" err="1"/>
              <a:t>calcineurines</a:t>
            </a:r>
            <a:r>
              <a:rPr lang="fr-FR" altLang="fr-FR" sz="1800" dirty="0"/>
              <a:t>/</a:t>
            </a:r>
            <a:r>
              <a:rPr lang="fr-FR" altLang="fr-FR" sz="1800" dirty="0" err="1"/>
              <a:t>Cellcept</a:t>
            </a:r>
            <a:r>
              <a:rPr lang="fr-FR" altLang="fr-FR" sz="1800" dirty="0"/>
              <a:t> </a:t>
            </a:r>
            <a:r>
              <a:rPr lang="fr-FR" altLang="fr-FR" sz="1800" dirty="0" err="1"/>
              <a:t>etc</a:t>
            </a:r>
            <a:endParaRPr lang="fr-FR" altLang="fr-FR" sz="1800" dirty="0"/>
          </a:p>
          <a:p>
            <a:pPr lvl="1"/>
            <a:r>
              <a:rPr lang="fr-FR" altLang="fr-FR" sz="1800" dirty="0"/>
              <a:t>ARV</a:t>
            </a:r>
          </a:p>
        </p:txBody>
      </p:sp>
      <p:sp>
        <p:nvSpPr>
          <p:cNvPr id="3074" name="Titre 1"/>
          <p:cNvSpPr>
            <a:spLocks noGrp="1"/>
          </p:cNvSpPr>
          <p:nvPr>
            <p:ph type="title"/>
          </p:nvPr>
        </p:nvSpPr>
        <p:spPr/>
        <p:txBody>
          <a:bodyPr/>
          <a:lstStyle/>
          <a:p>
            <a:r>
              <a:rPr lang="fr-FR" dirty="0"/>
              <a:t>Durée de traitement d’une infection active</a:t>
            </a:r>
          </a:p>
        </p:txBody>
      </p:sp>
      <p:sp>
        <p:nvSpPr>
          <p:cNvPr id="14341" name="AutoShape 11" descr="Synthèse des mécanismes d'action des principaux antiviraux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endParaRPr lang="fr-FR" altLang="fr-FR" sz="1800"/>
          </a:p>
        </p:txBody>
      </p:sp>
      <p:sp>
        <p:nvSpPr>
          <p:cNvPr id="15" name="ZoneTexte 14"/>
          <p:cNvSpPr txBox="1"/>
          <p:nvPr/>
        </p:nvSpPr>
        <p:spPr>
          <a:xfrm>
            <a:off x="4858963" y="6281836"/>
            <a:ext cx="2822824"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err="1"/>
              <a:t>Kotton</a:t>
            </a:r>
            <a:r>
              <a:rPr lang="fr-FR" dirty="0"/>
              <a:t> Transplantation 2018, ECIL 7</a:t>
            </a:r>
          </a:p>
        </p:txBody>
      </p:sp>
      <p:sp>
        <p:nvSpPr>
          <p:cNvPr id="6" name="ZoneTexte 5"/>
          <p:cNvSpPr txBox="1"/>
          <p:nvPr/>
        </p:nvSpPr>
        <p:spPr>
          <a:xfrm>
            <a:off x="5900677" y="5661248"/>
            <a:ext cx="174592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Rapport </a:t>
            </a:r>
            <a:r>
              <a:rPr lang="fr-FR" dirty="0" err="1"/>
              <a:t>Morlat</a:t>
            </a:r>
            <a:r>
              <a:rPr lang="fr-FR" dirty="0"/>
              <a:t> 2018</a:t>
            </a:r>
          </a:p>
        </p:txBody>
      </p:sp>
    </p:spTree>
    <p:extLst>
      <p:ext uri="{BB962C8B-B14F-4D97-AF65-F5344CB8AC3E}">
        <p14:creationId xmlns:p14="http://schemas.microsoft.com/office/powerpoint/2010/main" val="4138710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229600" cy="4440258"/>
          </a:xfrm>
        </p:spPr>
        <p:txBody>
          <a:bodyPr lIns="54864" tIns="91440">
            <a:normAutofit lnSpcReduction="10000"/>
          </a:bodyPr>
          <a:lstStyle/>
          <a:p>
            <a:pPr marL="438150" indent="-319088" eaLnBrk="1" hangingPunct="1"/>
            <a:r>
              <a:rPr lang="fr-FR" dirty="0"/>
              <a:t>Le patient présente une pneumonie à CMV</a:t>
            </a:r>
          </a:p>
          <a:p>
            <a:pPr marL="693738" lvl="1" indent="-319088" eaLnBrk="1" hangingPunct="1"/>
            <a:r>
              <a:rPr lang="fr-FR" dirty="0"/>
              <a:t>Il a une PCR CMV positive à 9523 c/ml</a:t>
            </a:r>
          </a:p>
          <a:p>
            <a:pPr marL="693738" lvl="1" indent="-319088" eaLnBrk="1" hangingPunct="1"/>
            <a:r>
              <a:rPr lang="fr-FR" dirty="0"/>
              <a:t>Il a 450 PNN, 35000 </a:t>
            </a:r>
            <a:r>
              <a:rPr lang="fr-FR" dirty="0" err="1"/>
              <a:t>pl</a:t>
            </a:r>
            <a:r>
              <a:rPr lang="fr-FR" dirty="0"/>
              <a:t>, 8g d’</a:t>
            </a:r>
            <a:r>
              <a:rPr lang="fr-FR" dirty="0" err="1"/>
              <a:t>Hb</a:t>
            </a:r>
            <a:endParaRPr lang="fr-FR" dirty="0"/>
          </a:p>
          <a:p>
            <a:pPr marL="693738" lvl="1" indent="-319088" eaLnBrk="1" hangingPunct="1"/>
            <a:r>
              <a:rPr lang="fr-FR" dirty="0"/>
              <a:t>DFG = 45l/mn</a:t>
            </a:r>
          </a:p>
          <a:p>
            <a:pPr marL="438150" indent="-319088" eaLnBrk="1" hangingPunct="1"/>
            <a:endParaRPr lang="fr-FR" dirty="0"/>
          </a:p>
          <a:p>
            <a:pPr marL="438150" indent="-319088" eaLnBrk="1" hangingPunct="1"/>
            <a:r>
              <a:rPr lang="fr-FR" dirty="0"/>
              <a:t>Quel traitement allez vous proposer en priorité ?</a:t>
            </a:r>
          </a:p>
          <a:p>
            <a:pPr marL="831850" lvl="1" indent="-457200" eaLnBrk="1" hangingPunct="1">
              <a:buFont typeface="+mj-lt"/>
              <a:buAutoNum type="alphaUcPeriod"/>
            </a:pPr>
            <a:r>
              <a:rPr lang="fr-FR" dirty="0" err="1"/>
              <a:t>Valganciclovir</a:t>
            </a:r>
            <a:endParaRPr lang="fr-FR" dirty="0"/>
          </a:p>
          <a:p>
            <a:pPr marL="831850" lvl="1" indent="-457200" eaLnBrk="1" hangingPunct="1">
              <a:buFont typeface="+mj-lt"/>
              <a:buAutoNum type="alphaUcPeriod"/>
            </a:pPr>
            <a:r>
              <a:rPr lang="fr-FR" dirty="0" err="1"/>
              <a:t>Ganciclovir</a:t>
            </a:r>
            <a:endParaRPr lang="fr-FR" dirty="0"/>
          </a:p>
          <a:p>
            <a:pPr marL="831850" lvl="1" indent="-457200" eaLnBrk="1" hangingPunct="1">
              <a:buFont typeface="+mj-lt"/>
              <a:buAutoNum type="alphaUcPeriod"/>
            </a:pPr>
            <a:r>
              <a:rPr lang="fr-FR" dirty="0" err="1"/>
              <a:t>Foscarnet</a:t>
            </a:r>
            <a:endParaRPr lang="fr-FR" dirty="0"/>
          </a:p>
          <a:p>
            <a:pPr marL="831850" lvl="1" indent="-457200" eaLnBrk="1" hangingPunct="1">
              <a:buFont typeface="+mj-lt"/>
              <a:buAutoNum type="alphaUcPeriod"/>
            </a:pPr>
            <a:r>
              <a:rPr lang="fr-FR" dirty="0" err="1"/>
              <a:t>Maribavir</a:t>
            </a:r>
            <a:endParaRPr lang="fr-FR" dirty="0"/>
          </a:p>
          <a:p>
            <a:pPr marL="831850" lvl="1" indent="-457200" eaLnBrk="1" hangingPunct="1">
              <a:buFont typeface="+mj-lt"/>
              <a:buAutoNum type="alphaUcPeriod"/>
            </a:pPr>
            <a:r>
              <a:rPr lang="fr-FR" dirty="0" err="1"/>
              <a:t>Letermovir</a:t>
            </a:r>
            <a:endParaRPr lang="fr-FR" dirty="0"/>
          </a:p>
          <a:p>
            <a:pPr marL="438150" indent="-319088" eaLnBrk="1" hangingPunct="1"/>
            <a:endParaRPr lang="fr-FR" dirty="0"/>
          </a:p>
          <a:p>
            <a:pPr marL="438150" indent="-319088" eaLnBrk="1" hangingPunct="1">
              <a:buNone/>
            </a:pPr>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Vignette 1: traitement du CMV</a:t>
            </a:r>
          </a:p>
        </p:txBody>
      </p:sp>
    </p:spTree>
    <p:extLst>
      <p:ext uri="{BB962C8B-B14F-4D97-AF65-F5344CB8AC3E}">
        <p14:creationId xmlns:p14="http://schemas.microsoft.com/office/powerpoint/2010/main" val="585990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229600" cy="4440258"/>
          </a:xfrm>
        </p:spPr>
        <p:txBody>
          <a:bodyPr lIns="54864" tIns="91440">
            <a:normAutofit lnSpcReduction="10000"/>
          </a:bodyPr>
          <a:lstStyle/>
          <a:p>
            <a:pPr marL="438150" indent="-319088" eaLnBrk="1" hangingPunct="1"/>
            <a:r>
              <a:rPr lang="fr-FR" dirty="0"/>
              <a:t>Le patient présente une pneumonie à CMV</a:t>
            </a:r>
          </a:p>
          <a:p>
            <a:pPr marL="693738" lvl="1" indent="-319088" eaLnBrk="1" hangingPunct="1"/>
            <a:r>
              <a:rPr lang="fr-FR" dirty="0"/>
              <a:t>Il a une PCR CMV positive à 9523 c/ml</a:t>
            </a:r>
          </a:p>
          <a:p>
            <a:pPr marL="693738" lvl="1" indent="-319088" eaLnBrk="1" hangingPunct="1"/>
            <a:r>
              <a:rPr lang="fr-FR" dirty="0"/>
              <a:t>Il a 450 PNN, 35000 </a:t>
            </a:r>
            <a:r>
              <a:rPr lang="fr-FR" dirty="0" err="1"/>
              <a:t>pl</a:t>
            </a:r>
            <a:r>
              <a:rPr lang="fr-FR" dirty="0"/>
              <a:t>, 8g d’</a:t>
            </a:r>
            <a:r>
              <a:rPr lang="fr-FR" dirty="0" err="1"/>
              <a:t>Hb</a:t>
            </a:r>
            <a:endParaRPr lang="fr-FR" dirty="0"/>
          </a:p>
          <a:p>
            <a:pPr marL="693738" lvl="1" indent="-319088" eaLnBrk="1" hangingPunct="1"/>
            <a:r>
              <a:rPr lang="fr-FR" dirty="0"/>
              <a:t>DFG = 45l/mn</a:t>
            </a:r>
          </a:p>
          <a:p>
            <a:pPr marL="438150" indent="-319088" eaLnBrk="1" hangingPunct="1"/>
            <a:endParaRPr lang="fr-FR" dirty="0"/>
          </a:p>
          <a:p>
            <a:pPr marL="438150" indent="-319088" eaLnBrk="1" hangingPunct="1"/>
            <a:r>
              <a:rPr lang="fr-FR" dirty="0"/>
              <a:t>Quel traitement allez vous proposer en priorité ?</a:t>
            </a:r>
          </a:p>
          <a:p>
            <a:pPr marL="831850" lvl="1" indent="-457200" eaLnBrk="1" hangingPunct="1">
              <a:buFont typeface="+mj-lt"/>
              <a:buAutoNum type="alphaUcPeriod"/>
            </a:pPr>
            <a:r>
              <a:rPr lang="fr-FR" dirty="0" err="1"/>
              <a:t>Valganciclovir</a:t>
            </a:r>
            <a:endParaRPr lang="fr-FR" dirty="0"/>
          </a:p>
          <a:p>
            <a:pPr marL="831850" lvl="1" indent="-457200" eaLnBrk="1" hangingPunct="1">
              <a:buFont typeface="+mj-lt"/>
              <a:buAutoNum type="alphaUcPeriod"/>
            </a:pPr>
            <a:r>
              <a:rPr lang="fr-FR" b="1" dirty="0" err="1">
                <a:solidFill>
                  <a:srgbClr val="FF0000"/>
                </a:solidFill>
              </a:rPr>
              <a:t>Ganciclovir</a:t>
            </a:r>
            <a:endParaRPr lang="fr-FR" b="1" dirty="0">
              <a:solidFill>
                <a:srgbClr val="FF0000"/>
              </a:solidFill>
            </a:endParaRPr>
          </a:p>
          <a:p>
            <a:pPr marL="831850" lvl="1" indent="-457200" eaLnBrk="1" hangingPunct="1">
              <a:buFont typeface="+mj-lt"/>
              <a:buAutoNum type="alphaUcPeriod"/>
            </a:pPr>
            <a:r>
              <a:rPr lang="fr-FR" b="1" dirty="0" err="1"/>
              <a:t>Foscarnet</a:t>
            </a:r>
            <a:endParaRPr lang="fr-FR" b="1" dirty="0"/>
          </a:p>
          <a:p>
            <a:pPr marL="831850" lvl="1" indent="-457200" eaLnBrk="1" hangingPunct="1">
              <a:buFont typeface="+mj-lt"/>
              <a:buAutoNum type="alphaUcPeriod"/>
            </a:pPr>
            <a:r>
              <a:rPr lang="fr-FR" dirty="0" err="1"/>
              <a:t>Maribavir</a:t>
            </a:r>
            <a:endParaRPr lang="fr-FR" dirty="0"/>
          </a:p>
          <a:p>
            <a:pPr marL="831850" lvl="1" indent="-457200" eaLnBrk="1" hangingPunct="1">
              <a:buFont typeface="+mj-lt"/>
              <a:buAutoNum type="alphaUcPeriod"/>
            </a:pPr>
            <a:r>
              <a:rPr lang="fr-FR" dirty="0" err="1"/>
              <a:t>Letermovir</a:t>
            </a:r>
            <a:endParaRPr lang="fr-FR" dirty="0"/>
          </a:p>
          <a:p>
            <a:pPr marL="438150" indent="-319088" eaLnBrk="1" hangingPunct="1"/>
            <a:endParaRPr lang="fr-FR" dirty="0"/>
          </a:p>
          <a:p>
            <a:pPr marL="438150" indent="-319088" eaLnBrk="1" hangingPunct="1">
              <a:buNone/>
            </a:pPr>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Vignette 1: traitement du CMV</a:t>
            </a:r>
          </a:p>
        </p:txBody>
      </p:sp>
    </p:spTree>
    <p:extLst>
      <p:ext uri="{BB962C8B-B14F-4D97-AF65-F5344CB8AC3E}">
        <p14:creationId xmlns:p14="http://schemas.microsoft.com/office/powerpoint/2010/main" val="1533057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700" y="1196975"/>
            <a:ext cx="1335088" cy="90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latin typeface="Calibri" panose="020F0502020204030204" pitchFamily="34" charset="0"/>
              <a:cs typeface="Calibri" panose="020F0502020204030204" pitchFamily="34" charset="0"/>
            </a:endParaRPr>
          </a:p>
        </p:txBody>
      </p:sp>
      <p:sp>
        <p:nvSpPr>
          <p:cNvPr id="13" name="ZoneTexte 12"/>
          <p:cNvSpPr txBox="1"/>
          <p:nvPr/>
        </p:nvSpPr>
        <p:spPr>
          <a:xfrm>
            <a:off x="6366720" y="6294438"/>
            <a:ext cx="185788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Sophie Alain - Limoges</a:t>
            </a:r>
          </a:p>
        </p:txBody>
      </p:sp>
      <p:sp>
        <p:nvSpPr>
          <p:cNvPr id="17" name="ZoneTexte 16"/>
          <p:cNvSpPr txBox="1"/>
          <p:nvPr/>
        </p:nvSpPr>
        <p:spPr>
          <a:xfrm>
            <a:off x="5967413" y="3252788"/>
            <a:ext cx="3092513" cy="523220"/>
          </a:xfrm>
          <a:prstGeom prst="rect">
            <a:avLst/>
          </a:prstGeom>
          <a:noFill/>
        </p:spPr>
        <p:txBody>
          <a:bodyPr wrap="none">
            <a:spAutoFit/>
          </a:bodyPr>
          <a:lstStyle/>
          <a:p>
            <a:pPr fontAlgn="auto">
              <a:spcBef>
                <a:spcPts val="0"/>
              </a:spcBef>
              <a:spcAft>
                <a:spcPts val="0"/>
              </a:spcAft>
              <a:defRPr/>
            </a:pPr>
            <a:r>
              <a:rPr lang="fr-FR" sz="1400" i="1" kern="0" dirty="0">
                <a:latin typeface="Calibri" panose="020F0502020204030204" pitchFamily="34" charset="0"/>
                <a:cs typeface="Calibri" panose="020F0502020204030204" pitchFamily="34" charset="0"/>
              </a:rPr>
              <a:t>UL 97 1</a:t>
            </a:r>
            <a:r>
              <a:rPr lang="fr-FR" sz="1400" i="1" kern="0" baseline="30000" dirty="0">
                <a:latin typeface="Calibri" panose="020F0502020204030204" pitchFamily="34" charset="0"/>
                <a:cs typeface="Calibri" panose="020F0502020204030204" pitchFamily="34" charset="0"/>
              </a:rPr>
              <a:t>ère</a:t>
            </a:r>
            <a:r>
              <a:rPr lang="fr-FR" sz="1400" i="1" kern="0" dirty="0">
                <a:latin typeface="Calibri" panose="020F0502020204030204" pitchFamily="34" charset="0"/>
                <a:cs typeface="Calibri" panose="020F0502020204030204" pitchFamily="34" charset="0"/>
              </a:rPr>
              <a:t> mutation à apparaitre</a:t>
            </a:r>
          </a:p>
          <a:p>
            <a:pPr fontAlgn="auto">
              <a:spcBef>
                <a:spcPts val="0"/>
              </a:spcBef>
              <a:spcAft>
                <a:spcPts val="0"/>
              </a:spcAft>
              <a:defRPr/>
            </a:pPr>
            <a:r>
              <a:rPr lang="fr-FR" sz="1400" i="1" kern="0" dirty="0">
                <a:latin typeface="Calibri" panose="020F0502020204030204" pitchFamily="34" charset="0"/>
                <a:cs typeface="Calibri" panose="020F0502020204030204" pitchFamily="34" charset="0"/>
              </a:rPr>
              <a:t>Confère un niveau de résistance modéré</a:t>
            </a:r>
          </a:p>
        </p:txBody>
      </p:sp>
      <p:sp>
        <p:nvSpPr>
          <p:cNvPr id="19" name="ZoneTexte 18"/>
          <p:cNvSpPr txBox="1"/>
          <p:nvPr/>
        </p:nvSpPr>
        <p:spPr>
          <a:xfrm>
            <a:off x="5932488" y="4564063"/>
            <a:ext cx="3249608" cy="738664"/>
          </a:xfrm>
          <a:prstGeom prst="rect">
            <a:avLst/>
          </a:prstGeom>
          <a:noFill/>
        </p:spPr>
        <p:txBody>
          <a:bodyPr wrap="none">
            <a:spAutoFit/>
          </a:bodyPr>
          <a:lstStyle/>
          <a:p>
            <a:pPr fontAlgn="auto">
              <a:spcBef>
                <a:spcPts val="0"/>
              </a:spcBef>
              <a:spcAft>
                <a:spcPts val="0"/>
              </a:spcAft>
              <a:defRPr/>
            </a:pPr>
            <a:r>
              <a:rPr lang="fr-FR" sz="1400" i="1" kern="0" dirty="0">
                <a:latin typeface="Calibri" panose="020F0502020204030204" pitchFamily="34" charset="0"/>
                <a:cs typeface="Calibri" panose="020F0502020204030204" pitchFamily="34" charset="0"/>
              </a:rPr>
              <a:t>UL 54 plus tardive</a:t>
            </a:r>
          </a:p>
          <a:p>
            <a:pPr fontAlgn="auto">
              <a:spcBef>
                <a:spcPts val="0"/>
              </a:spcBef>
              <a:spcAft>
                <a:spcPts val="0"/>
              </a:spcAft>
              <a:defRPr/>
            </a:pPr>
            <a:r>
              <a:rPr lang="fr-FR" sz="1400" i="1" kern="0" dirty="0">
                <a:latin typeface="Calibri" panose="020F0502020204030204" pitchFamily="34" charset="0"/>
                <a:cs typeface="Calibri" panose="020F0502020204030204" pitchFamily="34" charset="0"/>
              </a:rPr>
              <a:t>Confère un niveau de résistance plus élevé</a:t>
            </a:r>
          </a:p>
          <a:p>
            <a:pPr fontAlgn="auto">
              <a:spcBef>
                <a:spcPts val="0"/>
              </a:spcBef>
              <a:spcAft>
                <a:spcPts val="0"/>
              </a:spcAft>
              <a:defRPr/>
            </a:pPr>
            <a:r>
              <a:rPr lang="fr-FR" sz="1400" i="1" kern="0" dirty="0">
                <a:latin typeface="Calibri" panose="020F0502020204030204" pitchFamily="34" charset="0"/>
                <a:cs typeface="Calibri" panose="020F0502020204030204" pitchFamily="34" charset="0"/>
              </a:rPr>
              <a:t>Diminue les capacités réplicatives du virus</a:t>
            </a:r>
          </a:p>
        </p:txBody>
      </p:sp>
      <p:sp>
        <p:nvSpPr>
          <p:cNvPr id="19465" name="AutoShape 4"/>
          <p:cNvSpPr>
            <a:spLocks noChangeAspect="1" noChangeArrowheads="1" noTextEdit="1"/>
          </p:cNvSpPr>
          <p:nvPr/>
        </p:nvSpPr>
        <p:spPr bwMode="auto">
          <a:xfrm>
            <a:off x="250825" y="2492375"/>
            <a:ext cx="5256213"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anose="020F0502020204030204" pitchFamily="34" charset="0"/>
              <a:cs typeface="Calibri" panose="020F0502020204030204" pitchFamily="34" charset="0"/>
            </a:endParaRPr>
          </a:p>
        </p:txBody>
      </p:sp>
      <p:pic>
        <p:nvPicPr>
          <p:cNvPr id="1946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78943"/>
            <a:ext cx="54737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contenu 5"/>
          <p:cNvSpPr>
            <a:spLocks noGrp="1"/>
          </p:cNvSpPr>
          <p:nvPr>
            <p:ph idx="1"/>
          </p:nvPr>
        </p:nvSpPr>
        <p:spPr>
          <a:xfrm>
            <a:off x="457200" y="1484784"/>
            <a:ext cx="8229600" cy="4522316"/>
          </a:xfrm>
        </p:spPr>
        <p:txBody>
          <a:bodyPr/>
          <a:lstStyle/>
          <a:p>
            <a:r>
              <a:rPr lang="fr-FR" altLang="fr-FR" sz="2000" dirty="0"/>
              <a:t>Persistance (ou réapparition) d’une réplication virale après au minimum 2 semaines consécutives de traitement efficace</a:t>
            </a:r>
          </a:p>
          <a:p>
            <a:r>
              <a:rPr lang="fr-FR" altLang="fr-FR" sz="2000" dirty="0"/>
              <a:t>Mutation des polymérases virales</a:t>
            </a:r>
          </a:p>
          <a:p>
            <a:endParaRPr lang="fr-FR" sz="2000" dirty="0"/>
          </a:p>
        </p:txBody>
      </p:sp>
      <p:sp>
        <p:nvSpPr>
          <p:cNvPr id="5" name="Titre 4"/>
          <p:cNvSpPr>
            <a:spLocks noGrp="1"/>
          </p:cNvSpPr>
          <p:nvPr>
            <p:ph type="title"/>
          </p:nvPr>
        </p:nvSpPr>
        <p:spPr/>
        <p:txBody>
          <a:bodyPr/>
          <a:lstStyle/>
          <a:p>
            <a:r>
              <a:rPr lang="fr-FR"/>
              <a:t>Résistance aux antiviraux</a:t>
            </a:r>
            <a:endParaRPr lang="fr-FR" dirty="0"/>
          </a:p>
        </p:txBody>
      </p:sp>
    </p:spTree>
    <p:extLst>
      <p:ext uri="{BB962C8B-B14F-4D97-AF65-F5344CB8AC3E}">
        <p14:creationId xmlns:p14="http://schemas.microsoft.com/office/powerpoint/2010/main" val="3664828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Vignette 2</a:t>
            </a:r>
          </a:p>
        </p:txBody>
      </p:sp>
      <p:sp>
        <p:nvSpPr>
          <p:cNvPr id="3" name="Espace réservé du contenu 2"/>
          <p:cNvSpPr>
            <a:spLocks noGrp="1"/>
          </p:cNvSpPr>
          <p:nvPr>
            <p:ph idx="1"/>
          </p:nvPr>
        </p:nvSpPr>
        <p:spPr>
          <a:xfrm>
            <a:off x="457200" y="1916113"/>
            <a:ext cx="8229600" cy="4090987"/>
          </a:xfrm>
        </p:spPr>
        <p:txBody>
          <a:bodyPr>
            <a:normAutofit fontScale="92500" lnSpcReduction="20000"/>
          </a:bodyPr>
          <a:lstStyle/>
          <a:p>
            <a:pPr>
              <a:defRPr/>
            </a:pPr>
            <a:r>
              <a:rPr lang="fr-FR" dirty="0"/>
              <a:t>Patient de 28 ans</a:t>
            </a:r>
          </a:p>
          <a:p>
            <a:pPr>
              <a:defRPr/>
            </a:pPr>
            <a:r>
              <a:rPr lang="fr-FR" dirty="0"/>
              <a:t>J64 d’une allogreffe de fichier pour LAM</a:t>
            </a:r>
          </a:p>
          <a:p>
            <a:pPr lvl="1">
              <a:defRPr/>
            </a:pPr>
            <a:r>
              <a:rPr lang="fr-FR" dirty="0" err="1"/>
              <a:t>Néoral</a:t>
            </a:r>
            <a:r>
              <a:rPr lang="fr-FR" dirty="0"/>
              <a:t> 3 mg/kg/j</a:t>
            </a:r>
          </a:p>
          <a:p>
            <a:pPr lvl="1">
              <a:defRPr/>
            </a:pPr>
            <a:r>
              <a:rPr lang="fr-FR" dirty="0"/>
              <a:t>GVH cutanée de bas grade: corticoïdes locaux</a:t>
            </a:r>
          </a:p>
          <a:p>
            <a:pPr lvl="1">
              <a:defRPr/>
            </a:pPr>
            <a:r>
              <a:rPr lang="fr-FR" dirty="0"/>
              <a:t>Charge virale EBV en augmentation: 3 puis 3,9 puis 4,2 log</a:t>
            </a:r>
          </a:p>
          <a:p>
            <a:pPr lvl="1">
              <a:defRPr/>
            </a:pPr>
            <a:r>
              <a:rPr lang="fr-FR" dirty="0"/>
              <a:t>Pas de manifestation clinique</a:t>
            </a:r>
          </a:p>
          <a:p>
            <a:pPr>
              <a:defRPr/>
            </a:pPr>
            <a:r>
              <a:rPr lang="fr-FR" b="1" dirty="0">
                <a:solidFill>
                  <a:srgbClr val="FF0000"/>
                </a:solidFill>
              </a:rPr>
              <a:t>Que proposer ?</a:t>
            </a:r>
          </a:p>
          <a:p>
            <a:pPr lvl="1">
              <a:defRPr/>
            </a:pPr>
            <a:r>
              <a:rPr lang="fr-FR" b="1" dirty="0" err="1"/>
              <a:t>Cidofovir</a:t>
            </a:r>
            <a:r>
              <a:rPr lang="fr-FR" b="1" dirty="0"/>
              <a:t> ?</a:t>
            </a:r>
          </a:p>
          <a:p>
            <a:pPr lvl="1">
              <a:defRPr/>
            </a:pPr>
            <a:r>
              <a:rPr lang="fr-FR" b="1" dirty="0" err="1"/>
              <a:t>Ganciclovir</a:t>
            </a:r>
            <a:r>
              <a:rPr lang="fr-FR" b="1" dirty="0"/>
              <a:t> ?</a:t>
            </a:r>
          </a:p>
          <a:p>
            <a:pPr lvl="1">
              <a:defRPr/>
            </a:pPr>
            <a:r>
              <a:rPr lang="fr-FR" b="1" dirty="0"/>
              <a:t>SAL ?</a:t>
            </a:r>
          </a:p>
          <a:p>
            <a:pPr lvl="1">
              <a:defRPr/>
            </a:pPr>
            <a:r>
              <a:rPr lang="fr-FR" b="1" dirty="0"/>
              <a:t>Rituximab ?</a:t>
            </a:r>
          </a:p>
          <a:p>
            <a:pPr lvl="1">
              <a:defRPr/>
            </a:pPr>
            <a:r>
              <a:rPr lang="fr-FR" b="1" dirty="0"/>
              <a:t>Poursuite de la surveillance ?</a:t>
            </a:r>
          </a:p>
          <a:p>
            <a:pPr lvl="1">
              <a:defRPr/>
            </a:pP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p:cNvSpPr>
          <p:nvPr>
            <p:ph type="title"/>
          </p:nvPr>
        </p:nvSpPr>
        <p:spPr>
          <a:gradFill>
            <a:gsLst>
              <a:gs pos="0">
                <a:srgbClr val="95D4EE"/>
              </a:gs>
              <a:gs pos="64999">
                <a:srgbClr val="C9ECFD"/>
              </a:gs>
              <a:gs pos="100000">
                <a:srgbClr val="D6F3FF"/>
              </a:gs>
            </a:gsLst>
            <a:lin/>
          </a:gradFill>
          <a:ln>
            <a:miter lim="800000"/>
          </a:ln>
          <a:effectLst>
            <a:outerShdw dist="38100" dir="5400000" rotWithShape="0">
              <a:srgbClr val="000000">
                <a:alpha val="34999"/>
              </a:srgbClr>
            </a:outerShdw>
          </a:effectLst>
        </p:spPr>
        <p:txBody>
          <a:bodyPr/>
          <a:lstStyle/>
          <a:p>
            <a:r>
              <a:rPr lang="fr-FR" sz="3800" dirty="0"/>
              <a:t>Syndromes liés à l’EBV </a:t>
            </a:r>
          </a:p>
        </p:txBody>
      </p:sp>
      <p:sp>
        <p:nvSpPr>
          <p:cNvPr id="105477" name="Rectangle 5"/>
          <p:cNvSpPr>
            <a:spLocks noGrp="1"/>
          </p:cNvSpPr>
          <p:nvPr>
            <p:ph type="body" idx="1"/>
          </p:nvPr>
        </p:nvSpPr>
        <p:spPr>
          <a:xfrm>
            <a:off x="457200" y="1989138"/>
            <a:ext cx="8229600" cy="4017962"/>
          </a:xfrm>
        </p:spPr>
        <p:txBody>
          <a:bodyPr/>
          <a:lstStyle/>
          <a:p>
            <a:pPr>
              <a:lnSpc>
                <a:spcPct val="80000"/>
              </a:lnSpc>
            </a:pPr>
            <a:r>
              <a:rPr lang="fr-FR" sz="2000" b="1" dirty="0"/>
              <a:t>Syndromes primaires</a:t>
            </a:r>
          </a:p>
          <a:p>
            <a:pPr lvl="1">
              <a:lnSpc>
                <a:spcPct val="80000"/>
              </a:lnSpc>
            </a:pPr>
            <a:r>
              <a:rPr lang="fr-FR" sz="1800" b="1" dirty="0"/>
              <a:t>MNI</a:t>
            </a:r>
          </a:p>
          <a:p>
            <a:pPr lvl="1">
              <a:lnSpc>
                <a:spcPct val="80000"/>
              </a:lnSpc>
            </a:pPr>
            <a:r>
              <a:rPr lang="fr-FR" sz="1600" dirty="0"/>
              <a:t>Infection chronique active à EBV/syndrome </a:t>
            </a:r>
            <a:r>
              <a:rPr lang="fr-FR" sz="1600" dirty="0" err="1"/>
              <a:t>lymphoproliferatif</a:t>
            </a:r>
            <a:r>
              <a:rPr lang="fr-FR" sz="1600" dirty="0"/>
              <a:t> lié à l’ X/</a:t>
            </a:r>
            <a:r>
              <a:rPr lang="fr-FR" sz="1600" dirty="0" err="1"/>
              <a:t>hemophagocytic</a:t>
            </a:r>
            <a:r>
              <a:rPr lang="fr-FR" sz="1600" dirty="0"/>
              <a:t> </a:t>
            </a:r>
            <a:r>
              <a:rPr lang="fr-FR" sz="1600" dirty="0" err="1"/>
              <a:t>lymphohistiocytosis</a:t>
            </a:r>
            <a:endParaRPr lang="fr-FR" sz="1600" dirty="0"/>
          </a:p>
          <a:p>
            <a:pPr>
              <a:lnSpc>
                <a:spcPct val="80000"/>
              </a:lnSpc>
            </a:pPr>
            <a:r>
              <a:rPr lang="fr-FR" sz="2000" b="1" dirty="0"/>
              <a:t>Tumeurs associées à l’EBV</a:t>
            </a:r>
          </a:p>
          <a:p>
            <a:pPr lvl="1">
              <a:lnSpc>
                <a:spcPct val="80000"/>
              </a:lnSpc>
            </a:pPr>
            <a:r>
              <a:rPr lang="fr-FR" sz="1800" dirty="0"/>
              <a:t>Syndrome </a:t>
            </a:r>
            <a:r>
              <a:rPr lang="fr-FR" sz="1800" dirty="0" err="1"/>
              <a:t>lymphoproliferatif</a:t>
            </a:r>
            <a:r>
              <a:rPr lang="fr-FR" sz="1800" dirty="0"/>
              <a:t> de l’immunodéprimé </a:t>
            </a:r>
          </a:p>
          <a:p>
            <a:pPr lvl="1">
              <a:lnSpc>
                <a:spcPct val="80000"/>
              </a:lnSpc>
            </a:pPr>
            <a:r>
              <a:rPr lang="fr-FR" sz="1800" dirty="0"/>
              <a:t>Lymphomes</a:t>
            </a:r>
          </a:p>
          <a:p>
            <a:pPr lvl="1">
              <a:lnSpc>
                <a:spcPct val="80000"/>
              </a:lnSpc>
            </a:pPr>
            <a:r>
              <a:rPr lang="fr-FR" sz="1800" dirty="0"/>
              <a:t>Carcinome </a:t>
            </a:r>
            <a:r>
              <a:rPr lang="fr-FR" sz="1800" dirty="0" err="1"/>
              <a:t>naso</a:t>
            </a:r>
            <a:r>
              <a:rPr lang="fr-FR" sz="1800" dirty="0"/>
              <a:t>-pharyngé</a:t>
            </a:r>
          </a:p>
          <a:p>
            <a:pPr>
              <a:lnSpc>
                <a:spcPct val="80000"/>
              </a:lnSpc>
            </a:pPr>
            <a:r>
              <a:rPr lang="fr-FR" sz="2000" b="1" dirty="0"/>
              <a:t>Maladies liées à l’EBV post transplantations</a:t>
            </a:r>
          </a:p>
          <a:p>
            <a:pPr lvl="1">
              <a:lnSpc>
                <a:spcPct val="80000"/>
              </a:lnSpc>
            </a:pPr>
            <a:r>
              <a:rPr lang="fr-FR" sz="1800" b="1" dirty="0"/>
              <a:t>Syndrome </a:t>
            </a:r>
            <a:r>
              <a:rPr lang="fr-FR" sz="1800" b="1" dirty="0" err="1"/>
              <a:t>lymphoprolifératif</a:t>
            </a:r>
            <a:r>
              <a:rPr lang="fr-FR" sz="1800" b="1" dirty="0"/>
              <a:t>-post transplantation</a:t>
            </a:r>
            <a:r>
              <a:rPr lang="fr-FR" sz="1800" dirty="0"/>
              <a:t> (PTLD)</a:t>
            </a:r>
          </a:p>
          <a:p>
            <a:pPr lvl="1">
              <a:lnSpc>
                <a:spcPct val="80000"/>
              </a:lnSpc>
            </a:pPr>
            <a:r>
              <a:rPr lang="fr-FR" sz="1600" dirty="0" err="1"/>
              <a:t>Lymphohistiocytose</a:t>
            </a:r>
            <a:r>
              <a:rPr lang="fr-FR" sz="1600" dirty="0"/>
              <a:t> </a:t>
            </a:r>
            <a:r>
              <a:rPr lang="fr-FR" sz="1600" dirty="0" err="1"/>
              <a:t>hémophagocytaire</a:t>
            </a:r>
            <a:endParaRPr lang="fr-FR" sz="1600" dirty="0"/>
          </a:p>
          <a:p>
            <a:pPr lvl="1">
              <a:lnSpc>
                <a:spcPct val="80000"/>
              </a:lnSpc>
            </a:pPr>
            <a:r>
              <a:rPr lang="fr-FR" sz="1600" dirty="0"/>
              <a:t>Atteinte d’organe (rare): encéphalite, myélite, hépatite, pneumonie </a:t>
            </a:r>
          </a:p>
          <a:p>
            <a:pPr lvl="1">
              <a:lnSpc>
                <a:spcPct val="80000"/>
              </a:lnSpc>
            </a:pPr>
            <a:r>
              <a:rPr lang="fr-FR" sz="1600" dirty="0"/>
              <a:t>Leucoplasie chevelue</a:t>
            </a:r>
          </a:p>
        </p:txBody>
      </p:sp>
      <p:sp>
        <p:nvSpPr>
          <p:cNvPr id="5" name="ZoneTexte 4"/>
          <p:cNvSpPr txBox="1"/>
          <p:nvPr/>
        </p:nvSpPr>
        <p:spPr>
          <a:xfrm>
            <a:off x="5219700" y="6237288"/>
            <a:ext cx="3465308"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err="1"/>
              <a:t>Styczynski</a:t>
            </a:r>
            <a:r>
              <a:rPr lang="fr-FR" dirty="0"/>
              <a:t> et al. </a:t>
            </a:r>
            <a:r>
              <a:rPr lang="fr-FR" dirty="0" err="1"/>
              <a:t>Haematologica</a:t>
            </a:r>
            <a:r>
              <a:rPr lang="fr-FR" dirty="0"/>
              <a:t> 2016 (ECIL6)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contenu 1"/>
          <p:cNvSpPr>
            <a:spLocks noGrp="1"/>
          </p:cNvSpPr>
          <p:nvPr>
            <p:ph idx="1"/>
          </p:nvPr>
        </p:nvSpPr>
        <p:spPr>
          <a:xfrm>
            <a:off x="457200" y="1916113"/>
            <a:ext cx="8229600" cy="4090987"/>
          </a:xfrm>
        </p:spPr>
        <p:txBody>
          <a:bodyPr>
            <a:normAutofit lnSpcReduction="10000"/>
          </a:bodyPr>
          <a:lstStyle/>
          <a:p>
            <a:pPr>
              <a:lnSpc>
                <a:spcPct val="80000"/>
              </a:lnSpc>
            </a:pPr>
            <a:r>
              <a:rPr lang="fr-FR" sz="2400" b="1" dirty="0"/>
              <a:t>Traitement préemptif sur monitorage charge virale</a:t>
            </a:r>
            <a:r>
              <a:rPr lang="fr-FR" sz="2000" dirty="0"/>
              <a:t> </a:t>
            </a:r>
          </a:p>
          <a:p>
            <a:pPr marL="649287">
              <a:lnSpc>
                <a:spcPct val="90000"/>
              </a:lnSpc>
            </a:pPr>
            <a:r>
              <a:rPr lang="fr-FR" sz="2400" dirty="0"/>
              <a:t>Au moins 1/</a:t>
            </a:r>
            <a:r>
              <a:rPr lang="fr-FR" sz="2400" dirty="0" err="1"/>
              <a:t>sem</a:t>
            </a:r>
            <a:r>
              <a:rPr lang="fr-FR" sz="2400" dirty="0"/>
              <a:t> pendant 4 mois</a:t>
            </a:r>
          </a:p>
          <a:p>
            <a:pPr marL="649287">
              <a:lnSpc>
                <a:spcPct val="90000"/>
              </a:lnSpc>
            </a:pPr>
            <a:r>
              <a:rPr lang="fr-FR" sz="2000" dirty="0"/>
              <a:t>Si CV &gt; seuil </a:t>
            </a:r>
            <a:r>
              <a:rPr lang="fr-FR" sz="1900" dirty="0"/>
              <a:t>(par ex 10000 </a:t>
            </a:r>
            <a:r>
              <a:rPr lang="fr-FR" sz="1900" dirty="0" err="1"/>
              <a:t>co</a:t>
            </a:r>
            <a:r>
              <a:rPr lang="fr-FR" sz="1900" dirty="0"/>
              <a:t>/ml =4 log10 à 2 reprises) </a:t>
            </a:r>
          </a:p>
          <a:p>
            <a:pPr marL="904875" lvl="1">
              <a:lnSpc>
                <a:spcPct val="90000"/>
              </a:lnSpc>
            </a:pPr>
            <a:r>
              <a:rPr lang="fr-FR" sz="1400" dirty="0"/>
              <a:t>Anti-CD20 (</a:t>
            </a:r>
            <a:r>
              <a:rPr lang="fr-FR" sz="1400" dirty="0" err="1"/>
              <a:t>rituximab</a:t>
            </a:r>
            <a:r>
              <a:rPr lang="fr-FR" sz="1400" dirty="0"/>
              <a:t>) 1-2 doses et diminution de l’immunosuppression</a:t>
            </a:r>
          </a:p>
          <a:p>
            <a:pPr lvl="2">
              <a:lnSpc>
                <a:spcPct val="80000"/>
              </a:lnSpc>
            </a:pPr>
            <a:endParaRPr lang="fr-FR" sz="1800" dirty="0"/>
          </a:p>
          <a:p>
            <a:pPr>
              <a:lnSpc>
                <a:spcPct val="80000"/>
              </a:lnSpc>
            </a:pPr>
            <a:r>
              <a:rPr lang="fr-FR" sz="2400" b="1" dirty="0"/>
              <a:t>PTLD</a:t>
            </a:r>
            <a:r>
              <a:rPr lang="fr-FR" sz="2100" dirty="0"/>
              <a:t> (</a:t>
            </a:r>
            <a:r>
              <a:rPr lang="fr-FR" sz="2000" dirty="0"/>
              <a:t>Signes compatibles </a:t>
            </a:r>
            <a:r>
              <a:rPr lang="fr-FR" sz="2000" b="1" dirty="0"/>
              <a:t>ET</a:t>
            </a:r>
            <a:r>
              <a:rPr lang="fr-FR" sz="2000" dirty="0"/>
              <a:t> détection d’EBV sur le tissu concerné)</a:t>
            </a:r>
          </a:p>
          <a:p>
            <a:pPr lvl="1">
              <a:lnSpc>
                <a:spcPct val="80000"/>
              </a:lnSpc>
            </a:pPr>
            <a:r>
              <a:rPr lang="en-US" sz="1900" dirty="0"/>
              <a:t>1</a:t>
            </a:r>
            <a:r>
              <a:rPr lang="en-US" sz="1900" baseline="30000" dirty="0"/>
              <a:t>ère</a:t>
            </a:r>
            <a:r>
              <a:rPr lang="en-US" sz="1900" dirty="0"/>
              <a:t> </a:t>
            </a:r>
            <a:r>
              <a:rPr lang="en-US" sz="1900" dirty="0" err="1"/>
              <a:t>ligne</a:t>
            </a:r>
            <a:r>
              <a:rPr lang="en-US" sz="1900" dirty="0"/>
              <a:t> = </a:t>
            </a:r>
            <a:r>
              <a:rPr lang="en-US" sz="1700" dirty="0"/>
              <a:t>Anti-CD20 (rituximab): </a:t>
            </a:r>
            <a:r>
              <a:rPr lang="en-US" sz="1600" dirty="0"/>
              <a:t>4–8 doses (</a:t>
            </a:r>
            <a:r>
              <a:rPr lang="en-US" sz="1600" dirty="0" err="1"/>
              <a:t>hebdo</a:t>
            </a:r>
            <a:r>
              <a:rPr lang="en-US" sz="1600" dirty="0"/>
              <a:t>)</a:t>
            </a:r>
          </a:p>
          <a:p>
            <a:pPr marL="1143000" lvl="2">
              <a:lnSpc>
                <a:spcPct val="80000"/>
              </a:lnSpc>
            </a:pPr>
            <a:r>
              <a:rPr lang="en-US" sz="1700" dirty="0"/>
              <a:t>Diminution de </a:t>
            </a:r>
            <a:r>
              <a:rPr lang="en-US" sz="1700" dirty="0" err="1"/>
              <a:t>l’immunosuppression</a:t>
            </a:r>
            <a:endParaRPr lang="en-US" sz="1700" dirty="0"/>
          </a:p>
          <a:p>
            <a:pPr lvl="1">
              <a:lnSpc>
                <a:spcPct val="80000"/>
              </a:lnSpc>
            </a:pPr>
            <a:r>
              <a:rPr lang="en-US" sz="1900" dirty="0"/>
              <a:t>2</a:t>
            </a:r>
            <a:r>
              <a:rPr lang="en-US" sz="1900" baseline="30000" dirty="0"/>
              <a:t>ème</a:t>
            </a:r>
            <a:r>
              <a:rPr lang="en-US" sz="1900" dirty="0"/>
              <a:t> </a:t>
            </a:r>
            <a:r>
              <a:rPr lang="en-US" sz="1900" dirty="0" err="1"/>
              <a:t>ligne</a:t>
            </a:r>
            <a:r>
              <a:rPr lang="en-US" sz="1900" dirty="0"/>
              <a:t> (</a:t>
            </a:r>
            <a:r>
              <a:rPr lang="en-US" sz="1900" dirty="0" err="1"/>
              <a:t>faibles</a:t>
            </a:r>
            <a:r>
              <a:rPr lang="en-US" sz="1900" dirty="0"/>
              <a:t> </a:t>
            </a:r>
            <a:r>
              <a:rPr lang="en-US" sz="1900" dirty="0" err="1"/>
              <a:t>niveaux</a:t>
            </a:r>
            <a:r>
              <a:rPr lang="en-US" sz="1900" dirty="0"/>
              <a:t> de </a:t>
            </a:r>
            <a:r>
              <a:rPr lang="en-US" sz="1900" dirty="0" err="1"/>
              <a:t>preuve</a:t>
            </a:r>
            <a:r>
              <a:rPr lang="en-US" sz="1900" dirty="0"/>
              <a:t>)</a:t>
            </a:r>
          </a:p>
          <a:p>
            <a:pPr marL="1143000" lvl="2">
              <a:lnSpc>
                <a:spcPct val="80000"/>
              </a:lnSpc>
            </a:pPr>
            <a:r>
              <a:rPr lang="fr-FR" sz="1600" dirty="0"/>
              <a:t>CTL spécifiques de l’EBV </a:t>
            </a:r>
            <a:r>
              <a:rPr lang="en-US" sz="1700" dirty="0" err="1"/>
              <a:t>ou</a:t>
            </a:r>
            <a:r>
              <a:rPr lang="en-US" sz="1700" dirty="0"/>
              <a:t> transfusion de lymphocytes du </a:t>
            </a:r>
            <a:r>
              <a:rPr lang="en-US" sz="1700" dirty="0" err="1"/>
              <a:t>donneur</a:t>
            </a:r>
            <a:endParaRPr lang="en-US" sz="1700" dirty="0"/>
          </a:p>
          <a:p>
            <a:pPr marL="1143000" lvl="2">
              <a:lnSpc>
                <a:spcPct val="80000"/>
              </a:lnSpc>
            </a:pPr>
            <a:r>
              <a:rPr lang="en-US" sz="1700" dirty="0" err="1"/>
              <a:t>Chimotherapie</a:t>
            </a:r>
            <a:r>
              <a:rPr lang="en-US" sz="1700" dirty="0"/>
              <a:t> +/- rituximab.</a:t>
            </a:r>
          </a:p>
          <a:p>
            <a:pPr marL="1143000" lvl="2">
              <a:lnSpc>
                <a:spcPct val="80000"/>
              </a:lnSpc>
            </a:pPr>
            <a:r>
              <a:rPr lang="en-US" sz="1700" dirty="0" err="1"/>
              <a:t>Antiviraux</a:t>
            </a:r>
            <a:r>
              <a:rPr lang="en-US" sz="1700" dirty="0"/>
              <a:t> et Ig non </a:t>
            </a:r>
            <a:r>
              <a:rPr lang="en-US" sz="1700" dirty="0" err="1"/>
              <a:t>recommandés</a:t>
            </a:r>
            <a:endParaRPr lang="en-US" sz="1700" dirty="0"/>
          </a:p>
          <a:p>
            <a:pPr marL="1143000" lvl="2">
              <a:lnSpc>
                <a:spcPct val="80000"/>
              </a:lnSpc>
            </a:pPr>
            <a:endParaRPr lang="en-US" sz="1700" dirty="0"/>
          </a:p>
          <a:p>
            <a:pPr>
              <a:lnSpc>
                <a:spcPct val="80000"/>
              </a:lnSpc>
            </a:pPr>
            <a:r>
              <a:rPr lang="fr-FR" sz="2400" b="1" dirty="0"/>
              <a:t>Recommandations hésitantes en greffe d’organe</a:t>
            </a:r>
          </a:p>
        </p:txBody>
      </p:sp>
      <p:sp>
        <p:nvSpPr>
          <p:cNvPr id="3" name="Titre 2"/>
          <p:cNvSpPr>
            <a:spLocks noGrp="1"/>
          </p:cNvSpPr>
          <p:nvPr>
            <p:ph type="title"/>
          </p:nvPr>
        </p:nvSpPr>
        <p:spPr/>
        <p:txBody>
          <a:bodyPr/>
          <a:lstStyle/>
          <a:p>
            <a:r>
              <a:rPr lang="fr-FR" dirty="0"/>
              <a:t>EBV et allogreffe</a:t>
            </a:r>
          </a:p>
        </p:txBody>
      </p:sp>
      <p:sp>
        <p:nvSpPr>
          <p:cNvPr id="5" name="ZoneTexte 4"/>
          <p:cNvSpPr txBox="1"/>
          <p:nvPr/>
        </p:nvSpPr>
        <p:spPr>
          <a:xfrm>
            <a:off x="5219700" y="6237288"/>
            <a:ext cx="3465308"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Styczynski</a:t>
            </a:r>
            <a:r>
              <a:rPr lang="fr-FR" sz="1400" b="1" dirty="0">
                <a:solidFill>
                  <a:schemeClr val="bg1"/>
                </a:solidFill>
                <a:latin typeface="Calibri" pitchFamily="34" charset="0"/>
              </a:rPr>
              <a:t> et al. </a:t>
            </a:r>
            <a:r>
              <a:rPr lang="fr-FR" sz="1400" b="1" dirty="0" err="1">
                <a:solidFill>
                  <a:schemeClr val="bg1"/>
                </a:solidFill>
                <a:latin typeface="Calibri" pitchFamily="34" charset="0"/>
              </a:rPr>
              <a:t>Haematologica</a:t>
            </a:r>
            <a:r>
              <a:rPr lang="fr-FR" sz="1400" b="1" dirty="0">
                <a:solidFill>
                  <a:schemeClr val="bg1"/>
                </a:solidFill>
                <a:latin typeface="Calibri" pitchFamily="34" charset="0"/>
              </a:rPr>
              <a:t> 2016 (ECIL6)</a:t>
            </a:r>
          </a:p>
        </p:txBody>
      </p:sp>
      <p:sp>
        <p:nvSpPr>
          <p:cNvPr id="6" name="Rectangle 5"/>
          <p:cNvSpPr>
            <a:spLocks noChangeArrowheads="1"/>
          </p:cNvSpPr>
          <p:nvPr/>
        </p:nvSpPr>
        <p:spPr bwMode="auto">
          <a:xfrm>
            <a:off x="1258888" y="6237288"/>
            <a:ext cx="3043237"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8"/>
              </a:srgbClr>
            </a:outerShdw>
          </a:effectLst>
        </p:spPr>
        <p:txBody>
          <a:bodyPr wrap="none">
            <a:spAutoFit/>
          </a:bodyPr>
          <a:lstStyle/>
          <a:p>
            <a:r>
              <a:rPr lang="fr-FR" sz="1400" b="1">
                <a:solidFill>
                  <a:schemeClr val="bg1"/>
                </a:solidFill>
                <a:latin typeface="Calibri" pitchFamily="34" charset="0"/>
              </a:rPr>
              <a:t>San Juan et al. CMI 2014;20(s7):109-18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Vignette 3</a:t>
            </a:r>
          </a:p>
        </p:txBody>
      </p:sp>
      <p:sp>
        <p:nvSpPr>
          <p:cNvPr id="3" name="Espace réservé du contenu 2"/>
          <p:cNvSpPr>
            <a:spLocks noGrp="1"/>
          </p:cNvSpPr>
          <p:nvPr>
            <p:ph idx="1"/>
          </p:nvPr>
        </p:nvSpPr>
        <p:spPr>
          <a:xfrm>
            <a:off x="457200" y="1916113"/>
            <a:ext cx="8229600" cy="4090987"/>
          </a:xfrm>
        </p:spPr>
        <p:txBody>
          <a:bodyPr>
            <a:normAutofit fontScale="77500" lnSpcReduction="20000"/>
          </a:bodyPr>
          <a:lstStyle/>
          <a:p>
            <a:pPr>
              <a:defRPr/>
            </a:pPr>
            <a:r>
              <a:rPr lang="fr-FR" dirty="0"/>
              <a:t>Femme de 24 ans à J24 d’une allogreffe</a:t>
            </a:r>
          </a:p>
          <a:p>
            <a:pPr lvl="1">
              <a:defRPr/>
            </a:pPr>
            <a:r>
              <a:rPr lang="fr-FR" dirty="0"/>
              <a:t>Episode fébrile non documenté: </a:t>
            </a:r>
            <a:r>
              <a:rPr lang="fr-FR" dirty="0" err="1"/>
              <a:t>céfépime</a:t>
            </a:r>
            <a:r>
              <a:rPr lang="fr-FR" dirty="0"/>
              <a:t> depuis 4 j</a:t>
            </a:r>
          </a:p>
          <a:p>
            <a:pPr lvl="1">
              <a:defRPr/>
            </a:pPr>
            <a:r>
              <a:rPr lang="fr-FR" dirty="0"/>
              <a:t>Apparition érythrodermie généralisée</a:t>
            </a:r>
          </a:p>
          <a:p>
            <a:pPr lvl="1">
              <a:defRPr/>
            </a:pPr>
            <a:r>
              <a:rPr lang="fr-FR" dirty="0"/>
              <a:t>Elévation enzymes hépatiques à 3xN</a:t>
            </a:r>
          </a:p>
          <a:p>
            <a:pPr lvl="1">
              <a:defRPr/>
            </a:pPr>
            <a:r>
              <a:rPr lang="fr-FR" dirty="0"/>
              <a:t>CV HHV6: 47000 </a:t>
            </a:r>
            <a:r>
              <a:rPr lang="fr-FR" dirty="0" err="1"/>
              <a:t>co</a:t>
            </a:r>
            <a:r>
              <a:rPr lang="fr-FR" dirty="0"/>
              <a:t>/ml</a:t>
            </a:r>
          </a:p>
          <a:p>
            <a:pPr lvl="1">
              <a:defRPr/>
            </a:pPr>
            <a:r>
              <a:rPr lang="fr-FR" dirty="0"/>
              <a:t>Confusion et désorientation récente</a:t>
            </a:r>
          </a:p>
          <a:p>
            <a:pPr lvl="2">
              <a:defRPr/>
            </a:pPr>
            <a:r>
              <a:rPr lang="fr-FR" dirty="0"/>
              <a:t>PL: CV HHV6 35000 copies/ml</a:t>
            </a:r>
          </a:p>
          <a:p>
            <a:pPr>
              <a:defRPr/>
            </a:pPr>
            <a:r>
              <a:rPr lang="fr-FR" dirty="0"/>
              <a:t>3 hypothèses diagnostiques</a:t>
            </a:r>
          </a:p>
          <a:p>
            <a:pPr lvl="1">
              <a:defRPr/>
            </a:pPr>
            <a:r>
              <a:rPr lang="fr-FR" dirty="0"/>
              <a:t>Encéphalite à HHV6: début </a:t>
            </a:r>
            <a:r>
              <a:rPr lang="fr-FR" dirty="0" err="1"/>
              <a:t>ganciclovir</a:t>
            </a:r>
            <a:endParaRPr lang="fr-FR" dirty="0"/>
          </a:p>
          <a:p>
            <a:pPr lvl="1">
              <a:defRPr/>
            </a:pPr>
            <a:r>
              <a:rPr lang="fr-FR" dirty="0"/>
              <a:t>Allergie médicamenteuse: switch </a:t>
            </a:r>
            <a:r>
              <a:rPr lang="fr-FR" dirty="0" err="1"/>
              <a:t>céfépime</a:t>
            </a:r>
            <a:r>
              <a:rPr lang="fr-FR" dirty="0"/>
              <a:t> vers </a:t>
            </a:r>
            <a:r>
              <a:rPr lang="fr-FR" dirty="0" err="1"/>
              <a:t>aztreonam</a:t>
            </a:r>
            <a:r>
              <a:rPr lang="fr-FR" dirty="0"/>
              <a:t> + vancomycine</a:t>
            </a:r>
          </a:p>
          <a:p>
            <a:pPr lvl="1">
              <a:defRPr/>
            </a:pPr>
            <a:r>
              <a:rPr lang="fr-FR" dirty="0"/>
              <a:t>GVH: augmentation IS</a:t>
            </a:r>
          </a:p>
          <a:p>
            <a:pPr>
              <a:defRPr/>
            </a:pPr>
            <a:r>
              <a:rPr lang="fr-FR" dirty="0"/>
              <a:t>Amélioration éruption et encéphalite à J3 </a:t>
            </a:r>
            <a:r>
              <a:rPr lang="fr-FR" dirty="0" err="1"/>
              <a:t>ganciclovir</a:t>
            </a:r>
            <a:endParaRPr lang="fr-FR" dirty="0"/>
          </a:p>
          <a:p>
            <a:pPr>
              <a:defRPr/>
            </a:pPr>
            <a:r>
              <a:rPr lang="fr-FR" dirty="0"/>
              <a:t>Conclusion de l’épisode</a:t>
            </a:r>
          </a:p>
          <a:p>
            <a:pPr lvl="1">
              <a:defRPr/>
            </a:pPr>
            <a:r>
              <a:rPr lang="fr-FR" dirty="0"/>
              <a:t>Encéphalite à HHV6</a:t>
            </a:r>
          </a:p>
          <a:p>
            <a:pPr lvl="1">
              <a:defRPr/>
            </a:pPr>
            <a:r>
              <a:rPr lang="fr-FR" dirty="0"/>
              <a:t>Probable éruption liée à HHV6 mais impossible éliminer allergie pour l’instant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Infection à HHV6</a:t>
            </a:r>
          </a:p>
        </p:txBody>
      </p:sp>
      <p:sp>
        <p:nvSpPr>
          <p:cNvPr id="3" name="Espace réservé du contenu 2"/>
          <p:cNvSpPr>
            <a:spLocks noGrp="1"/>
          </p:cNvSpPr>
          <p:nvPr>
            <p:ph idx="1"/>
          </p:nvPr>
        </p:nvSpPr>
        <p:spPr/>
        <p:txBody>
          <a:bodyPr>
            <a:normAutofit fontScale="92500" lnSpcReduction="10000"/>
          </a:bodyPr>
          <a:lstStyle/>
          <a:p>
            <a:pPr>
              <a:defRPr/>
            </a:pPr>
            <a:r>
              <a:rPr lang="fr-FR" dirty="0"/>
              <a:t>2 variants</a:t>
            </a:r>
          </a:p>
          <a:p>
            <a:pPr lvl="1">
              <a:defRPr/>
            </a:pPr>
            <a:r>
              <a:rPr lang="fr-FR" dirty="0"/>
              <a:t>A: pas de pathologie connue</a:t>
            </a:r>
          </a:p>
          <a:p>
            <a:pPr lvl="1">
              <a:defRPr/>
            </a:pPr>
            <a:r>
              <a:rPr lang="fr-FR" dirty="0"/>
              <a:t>B: agent de l’exanthème subit</a:t>
            </a:r>
          </a:p>
          <a:p>
            <a:pPr>
              <a:defRPr/>
            </a:pPr>
            <a:r>
              <a:rPr lang="fr-FR" dirty="0"/>
              <a:t>Prévalence population générale  90%</a:t>
            </a:r>
          </a:p>
          <a:p>
            <a:pPr lvl="1">
              <a:defRPr/>
            </a:pPr>
            <a:r>
              <a:rPr lang="fr-FR" dirty="0"/>
              <a:t>Infection avant 2 ans</a:t>
            </a:r>
          </a:p>
          <a:p>
            <a:pPr lvl="2">
              <a:defRPr/>
            </a:pPr>
            <a:r>
              <a:rPr lang="fr-FR" dirty="0"/>
              <a:t>PI adulte rarissime mais grave</a:t>
            </a:r>
          </a:p>
          <a:p>
            <a:pPr lvl="1">
              <a:defRPr/>
            </a:pPr>
            <a:r>
              <a:rPr lang="fr-FR" dirty="0"/>
              <a:t>Latence à vie</a:t>
            </a:r>
          </a:p>
          <a:p>
            <a:pPr>
              <a:defRPr/>
            </a:pPr>
            <a:r>
              <a:rPr lang="fr-FR" dirty="0"/>
              <a:t>Récurrences </a:t>
            </a:r>
          </a:p>
          <a:p>
            <a:pPr lvl="1">
              <a:defRPr/>
            </a:pPr>
            <a:r>
              <a:rPr lang="fr-FR" dirty="0"/>
              <a:t>Allogreffe: </a:t>
            </a:r>
          </a:p>
          <a:p>
            <a:pPr lvl="2">
              <a:defRPr/>
            </a:pPr>
            <a:r>
              <a:rPr lang="fr-FR" dirty="0"/>
              <a:t>Réactivation précoce</a:t>
            </a:r>
          </a:p>
          <a:p>
            <a:pPr lvl="2">
              <a:defRPr/>
            </a:pPr>
            <a:r>
              <a:rPr lang="fr-FR" dirty="0"/>
              <a:t>97-98% de variant B</a:t>
            </a:r>
          </a:p>
        </p:txBody>
      </p:sp>
      <p:sp>
        <p:nvSpPr>
          <p:cNvPr id="4" name="ZoneTexte 4"/>
          <p:cNvSpPr txBox="1"/>
          <p:nvPr/>
        </p:nvSpPr>
        <p:spPr>
          <a:xfrm>
            <a:off x="3563938" y="5999163"/>
            <a:ext cx="4896149"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a:solidFill>
                  <a:schemeClr val="bg1"/>
                </a:solidFill>
                <a:latin typeface="Calibri" pitchFamily="34" charset="0"/>
              </a:rPr>
              <a:t>Deconinck et al. Pathol Biol 2013;61:149-151 (guidelines SFGM)</a:t>
            </a:r>
          </a:p>
          <a:p>
            <a:pPr>
              <a:defRPr/>
            </a:pPr>
            <a:r>
              <a:rPr lang="fr-FR" sz="1400" b="1" dirty="0">
                <a:solidFill>
                  <a:schemeClr val="bg1"/>
                </a:solidFill>
                <a:latin typeface="Calibri" pitchFamily="34" charset="0"/>
              </a:rPr>
              <a:t>Ljungman P et al. BMT 2008;42:227-40 (ECIL 2)</a:t>
            </a:r>
          </a:p>
        </p:txBody>
      </p:sp>
    </p:spTree>
    <p:extLst>
      <p:ext uri="{BB962C8B-B14F-4D97-AF65-F5344CB8AC3E}">
        <p14:creationId xmlns:p14="http://schemas.microsoft.com/office/powerpoint/2010/main" val="151757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Estimation du nombre de patients </a:t>
            </a:r>
            <a:r>
              <a:rPr lang="fr-FR" dirty="0" smtClean="0"/>
              <a:t>immunodéprimés &gt; 1M</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6127593"/>
              </p:ext>
            </p:extLst>
          </p:nvPr>
        </p:nvGraphicFramePr>
        <p:xfrm>
          <a:off x="386809" y="1446703"/>
          <a:ext cx="8345234" cy="4663440"/>
        </p:xfrm>
        <a:graphic>
          <a:graphicData uri="http://schemas.openxmlformats.org/drawingml/2006/table">
            <a:tbl>
              <a:tblPr firstRow="1" firstCol="1" bandRow="1">
                <a:tableStyleId>{5C22544A-7EE6-4342-B048-85BDC9FD1C3A}</a:tableStyleId>
              </a:tblPr>
              <a:tblGrid>
                <a:gridCol w="3229864">
                  <a:extLst>
                    <a:ext uri="{9D8B030D-6E8A-4147-A177-3AD203B41FA5}">
                      <a16:colId xmlns:a16="http://schemas.microsoft.com/office/drawing/2014/main" val="20000"/>
                    </a:ext>
                  </a:extLst>
                </a:gridCol>
                <a:gridCol w="2133918">
                  <a:extLst>
                    <a:ext uri="{9D8B030D-6E8A-4147-A177-3AD203B41FA5}">
                      <a16:colId xmlns:a16="http://schemas.microsoft.com/office/drawing/2014/main" val="20001"/>
                    </a:ext>
                  </a:extLst>
                </a:gridCol>
                <a:gridCol w="2981452">
                  <a:extLst>
                    <a:ext uri="{9D8B030D-6E8A-4147-A177-3AD203B41FA5}">
                      <a16:colId xmlns:a16="http://schemas.microsoft.com/office/drawing/2014/main" val="20002"/>
                    </a:ext>
                  </a:extLst>
                </a:gridCol>
              </a:tblGrid>
              <a:tr h="254105">
                <a:tc>
                  <a:txBody>
                    <a:bodyPr/>
                    <a:lstStyle/>
                    <a:p>
                      <a:r>
                        <a:rPr lang="fr-FR" sz="1500" dirty="0">
                          <a:latin typeface="Calibri" panose="020F0502020204030204" pitchFamily="34" charset="0"/>
                          <a:cs typeface="Calibri" panose="020F0502020204030204" pitchFamily="34" charset="0"/>
                        </a:rPr>
                        <a:t>Situation</a:t>
                      </a:r>
                    </a:p>
                  </a:txBody>
                  <a:tcPr/>
                </a:tc>
                <a:tc>
                  <a:txBody>
                    <a:bodyPr/>
                    <a:lstStyle/>
                    <a:p>
                      <a:r>
                        <a:rPr lang="fr-FR" sz="1500" dirty="0">
                          <a:latin typeface="Calibri" panose="020F0502020204030204" pitchFamily="34" charset="0"/>
                          <a:cs typeface="Calibri" panose="020F0502020204030204" pitchFamily="34" charset="0"/>
                        </a:rPr>
                        <a:t>Année des données</a:t>
                      </a:r>
                    </a:p>
                  </a:txBody>
                  <a:tcPr/>
                </a:tc>
                <a:tc>
                  <a:txBody>
                    <a:bodyPr/>
                    <a:lstStyle/>
                    <a:p>
                      <a:r>
                        <a:rPr lang="fr-FR" sz="1500" dirty="0">
                          <a:latin typeface="Calibri" panose="020F0502020204030204" pitchFamily="34" charset="0"/>
                          <a:cs typeface="Calibri" panose="020F0502020204030204" pitchFamily="34" charset="0"/>
                        </a:rPr>
                        <a:t>N cas annuels estimés</a:t>
                      </a:r>
                    </a:p>
                  </a:txBody>
                  <a:tcPr/>
                </a:tc>
                <a:extLst>
                  <a:ext uri="{0D108BD9-81ED-4DB2-BD59-A6C34878D82A}">
                    <a16:rowId xmlns:a16="http://schemas.microsoft.com/office/drawing/2014/main" val="10000"/>
                  </a:ext>
                </a:extLst>
              </a:tr>
              <a:tr h="245942">
                <a:tc>
                  <a:txBody>
                    <a:bodyPr/>
                    <a:lstStyle/>
                    <a:p>
                      <a:pPr lvl="0"/>
                      <a:r>
                        <a:rPr lang="fr-FR" sz="1500" dirty="0">
                          <a:latin typeface="Calibri" panose="020F0502020204030204" pitchFamily="34" charset="0"/>
                          <a:cs typeface="Calibri" panose="020F0502020204030204" pitchFamily="34" charset="0"/>
                        </a:rPr>
                        <a:t>Traitements immunosuppresseurs</a:t>
                      </a:r>
                    </a:p>
                  </a:txBody>
                  <a:tcPr/>
                </a:tc>
                <a:tc>
                  <a:txBody>
                    <a:bodyPr/>
                    <a:lstStyle/>
                    <a:p>
                      <a:r>
                        <a:rPr lang="fr-FR" sz="1500" dirty="0">
                          <a:latin typeface="Calibri" panose="020F0502020204030204" pitchFamily="34" charset="0"/>
                          <a:cs typeface="Calibri" panose="020F0502020204030204" pitchFamily="34" charset="0"/>
                        </a:rPr>
                        <a:t>En forte augmentation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latin typeface="Calibri" panose="020F0502020204030204" pitchFamily="34" charset="0"/>
                          <a:cs typeface="Calibri" panose="020F0502020204030204" pitchFamily="34" charset="0"/>
                        </a:rPr>
                        <a:t>Nouvelle</a:t>
                      </a:r>
                      <a:r>
                        <a:rPr lang="fr-FR" sz="1500" baseline="0" dirty="0">
                          <a:latin typeface="Calibri" panose="020F0502020204030204" pitchFamily="34" charset="0"/>
                          <a:cs typeface="Calibri" panose="020F0502020204030204" pitchFamily="34" charset="0"/>
                        </a:rPr>
                        <a:t>s molécules, </a:t>
                      </a:r>
                      <a:r>
                        <a:rPr lang="fr-FR" sz="1500" dirty="0">
                          <a:latin typeface="Calibri" panose="020F0502020204030204" pitchFamily="34" charset="0"/>
                          <a:cs typeface="Calibri" panose="020F0502020204030204" pitchFamily="34" charset="0"/>
                        </a:rPr>
                        <a:t>1</a:t>
                      </a:r>
                      <a:r>
                        <a:rPr lang="fr-FR" sz="1500" baseline="30000" dirty="0">
                          <a:latin typeface="Calibri" panose="020F0502020204030204" pitchFamily="34" charset="0"/>
                          <a:cs typeface="Calibri" panose="020F0502020204030204" pitchFamily="34" charset="0"/>
                        </a:rPr>
                        <a:t>ère</a:t>
                      </a:r>
                      <a:r>
                        <a:rPr lang="fr-FR" sz="1500" dirty="0">
                          <a:latin typeface="Calibri" panose="020F0502020204030204" pitchFamily="34" charset="0"/>
                          <a:cs typeface="Calibri" panose="020F0502020204030204" pitchFamily="34" charset="0"/>
                        </a:rPr>
                        <a:t> lignes…</a:t>
                      </a:r>
                    </a:p>
                  </a:txBody>
                  <a:tcPr/>
                </a:tc>
                <a:extLst>
                  <a:ext uri="{0D108BD9-81ED-4DB2-BD59-A6C34878D82A}">
                    <a16:rowId xmlns:a16="http://schemas.microsoft.com/office/drawing/2014/main" val="10001"/>
                  </a:ext>
                </a:extLst>
              </a:tr>
              <a:tr h="910169">
                <a:tc>
                  <a:txBody>
                    <a:bodyPr/>
                    <a:lstStyle/>
                    <a:p>
                      <a:pPr lvl="1"/>
                      <a:r>
                        <a:rPr lang="fr-FR" sz="1500" dirty="0">
                          <a:latin typeface="Calibri" panose="020F0502020204030204" pitchFamily="34" charset="0"/>
                          <a:cs typeface="Calibri" panose="020F0502020204030204" pitchFamily="34" charset="0"/>
                        </a:rPr>
                        <a:t>Biothérapies</a:t>
                      </a:r>
                    </a:p>
                    <a:p>
                      <a:pPr lvl="2"/>
                      <a:r>
                        <a:rPr lang="fr-FR" sz="1500" dirty="0">
                          <a:latin typeface="Calibri" panose="020F0502020204030204" pitchFamily="34" charset="0"/>
                          <a:cs typeface="Calibri" panose="020F0502020204030204" pitchFamily="34" charset="0"/>
                        </a:rPr>
                        <a:t>MICI</a:t>
                      </a:r>
                    </a:p>
                    <a:p>
                      <a:pPr lvl="2"/>
                      <a:r>
                        <a:rPr lang="fr-FR" sz="1500" dirty="0" err="1">
                          <a:latin typeface="Calibri" panose="020F0502020204030204" pitchFamily="34" charset="0"/>
                          <a:cs typeface="Calibri" panose="020F0502020204030204" pitchFamily="34" charset="0"/>
                        </a:rPr>
                        <a:t>Rhumato</a:t>
                      </a:r>
                      <a:endParaRPr lang="fr-FR" sz="1500" dirty="0">
                        <a:latin typeface="Calibri" panose="020F0502020204030204" pitchFamily="34" charset="0"/>
                        <a:cs typeface="Calibri" panose="020F0502020204030204" pitchFamily="34" charset="0"/>
                      </a:endParaRPr>
                    </a:p>
                    <a:p>
                      <a:pPr lvl="2"/>
                      <a:r>
                        <a:rPr lang="fr-FR" sz="1500" dirty="0">
                          <a:latin typeface="Calibri" panose="020F0502020204030204" pitchFamily="34" charset="0"/>
                          <a:cs typeface="Calibri" panose="020F0502020204030204" pitchFamily="34" charset="0"/>
                        </a:rPr>
                        <a:t>Autres</a:t>
                      </a:r>
                    </a:p>
                  </a:txBody>
                  <a:tcPr/>
                </a:tc>
                <a:tc>
                  <a:txBody>
                    <a:bodyPr/>
                    <a:lstStyle/>
                    <a:p>
                      <a:r>
                        <a:rPr lang="fr-FR" sz="1500" dirty="0">
                          <a:latin typeface="Calibri" panose="020F0502020204030204" pitchFamily="34" charset="0"/>
                          <a:cs typeface="Calibri" panose="020F0502020204030204" pitchFamily="34" charset="0"/>
                        </a:rPr>
                        <a:t>2016</a:t>
                      </a:r>
                    </a:p>
                  </a:txBody>
                  <a:tcPr/>
                </a:tc>
                <a:tc>
                  <a:txBody>
                    <a:bodyPr/>
                    <a:lstStyle/>
                    <a:p>
                      <a:endParaRPr lang="fr-FR" sz="1500" dirty="0">
                        <a:latin typeface="Calibri" panose="020F0502020204030204" pitchFamily="34" charset="0"/>
                        <a:cs typeface="Calibri" panose="020F0502020204030204" pitchFamily="34" charset="0"/>
                      </a:endParaRPr>
                    </a:p>
                    <a:p>
                      <a:r>
                        <a:rPr lang="fr-FR" sz="1500" dirty="0">
                          <a:latin typeface="Calibri" panose="020F0502020204030204" pitchFamily="34" charset="0"/>
                          <a:cs typeface="Calibri" panose="020F0502020204030204" pitchFamily="34" charset="0"/>
                        </a:rPr>
                        <a:t>150000</a:t>
                      </a:r>
                    </a:p>
                    <a:p>
                      <a:r>
                        <a:rPr lang="fr-FR" sz="1500" dirty="0">
                          <a:latin typeface="Calibri" panose="020F0502020204030204" pitchFamily="34" charset="0"/>
                          <a:cs typeface="Calibri" panose="020F0502020204030204" pitchFamily="34" charset="0"/>
                        </a:rPr>
                        <a:t>230000</a:t>
                      </a:r>
                      <a:endParaRPr lang="fr-FR" sz="1500" baseline="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latin typeface="Calibri" panose="020F0502020204030204" pitchFamily="34" charset="0"/>
                          <a:cs typeface="Calibri" panose="020F0502020204030204" pitchFamily="34" charset="0"/>
                        </a:rPr>
                        <a:t>Plusieurs</a:t>
                      </a:r>
                      <a:r>
                        <a:rPr lang="fr-FR" sz="1500" baseline="0" dirty="0">
                          <a:latin typeface="Calibri" panose="020F0502020204030204" pitchFamily="34" charset="0"/>
                          <a:cs typeface="Calibri" panose="020F0502020204030204" pitchFamily="34" charset="0"/>
                        </a:rPr>
                        <a:t> milliers</a:t>
                      </a:r>
                      <a:endParaRPr lang="fr-FR" sz="1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92361">
                <a:tc>
                  <a:txBody>
                    <a:bodyPr/>
                    <a:lstStyle/>
                    <a:p>
                      <a:pPr lvl="1"/>
                      <a:r>
                        <a:rPr lang="fr-FR" sz="1500" dirty="0" err="1">
                          <a:latin typeface="Calibri" panose="020F0502020204030204" pitchFamily="34" charset="0"/>
                          <a:cs typeface="Calibri" panose="020F0502020204030204" pitchFamily="34" charset="0"/>
                        </a:rPr>
                        <a:t>Corticoides</a:t>
                      </a:r>
                      <a:endParaRPr lang="fr-FR" sz="1500" dirty="0">
                        <a:latin typeface="Calibri" panose="020F0502020204030204" pitchFamily="34" charset="0"/>
                        <a:cs typeface="Calibri" panose="020F0502020204030204" pitchFamily="34" charset="0"/>
                      </a:endParaRPr>
                    </a:p>
                  </a:txBody>
                  <a:tcPr/>
                </a:tc>
                <a:tc>
                  <a:txBody>
                    <a:bodyPr/>
                    <a:lstStyle/>
                    <a:p>
                      <a:endParaRPr lang="fr-FR" sz="15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latin typeface="Calibri" panose="020F0502020204030204" pitchFamily="34" charset="0"/>
                          <a:cs typeface="Calibri" panose="020F0502020204030204" pitchFamily="34" charset="0"/>
                        </a:rPr>
                        <a:t>Plusieurs</a:t>
                      </a:r>
                      <a:r>
                        <a:rPr lang="fr-FR" sz="1500" baseline="0" dirty="0">
                          <a:latin typeface="Calibri" panose="020F0502020204030204" pitchFamily="34" charset="0"/>
                          <a:cs typeface="Calibri" panose="020F0502020204030204" pitchFamily="34" charset="0"/>
                        </a:rPr>
                        <a:t> dizaines de milliers</a:t>
                      </a:r>
                      <a:endParaRPr lang="fr-FR" sz="1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245942">
                <a:tc>
                  <a:txBody>
                    <a:bodyPr/>
                    <a:lstStyle/>
                    <a:p>
                      <a:pPr lvl="1"/>
                      <a:r>
                        <a:rPr lang="fr-FR" sz="1500" dirty="0">
                          <a:latin typeface="Calibri" panose="020F0502020204030204" pitchFamily="34" charset="0"/>
                          <a:cs typeface="Calibri" panose="020F0502020204030204" pitchFamily="34" charset="0"/>
                        </a:rPr>
                        <a:t>Chimiothérapie </a:t>
                      </a:r>
                    </a:p>
                  </a:txBody>
                  <a:tcPr/>
                </a:tc>
                <a:tc>
                  <a:txBody>
                    <a:bodyPr/>
                    <a:lstStyle/>
                    <a:p>
                      <a:r>
                        <a:rPr lang="fr-FR" sz="1500" dirty="0">
                          <a:latin typeface="Calibri" panose="020F0502020204030204" pitchFamily="34" charset="0"/>
                          <a:cs typeface="Calibri" panose="020F0502020204030204" pitchFamily="34" charset="0"/>
                        </a:rPr>
                        <a:t>2017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dirty="0">
                          <a:latin typeface="Calibri" panose="020F0502020204030204" pitchFamily="34" charset="0"/>
                          <a:cs typeface="Calibri" panose="020F0502020204030204" pitchFamily="34" charset="0"/>
                        </a:rPr>
                        <a:t>257000 séjours H</a:t>
                      </a:r>
                    </a:p>
                  </a:txBody>
                  <a:tcPr/>
                </a:tc>
                <a:extLst>
                  <a:ext uri="{0D108BD9-81ED-4DB2-BD59-A6C34878D82A}">
                    <a16:rowId xmlns:a16="http://schemas.microsoft.com/office/drawing/2014/main" val="10004"/>
                  </a:ext>
                </a:extLst>
              </a:tr>
              <a:tr h="245942">
                <a:tc>
                  <a:txBody>
                    <a:bodyPr/>
                    <a:lstStyle/>
                    <a:p>
                      <a:pPr lvl="1"/>
                      <a:r>
                        <a:rPr lang="fr-FR" sz="1500" dirty="0">
                          <a:latin typeface="Calibri" panose="020F0502020204030204" pitchFamily="34" charset="0"/>
                          <a:cs typeface="Calibri" panose="020F0502020204030204" pitchFamily="34" charset="0"/>
                        </a:rPr>
                        <a:t>TT ciblés des cancers</a:t>
                      </a:r>
                    </a:p>
                  </a:txBody>
                  <a:tcPr/>
                </a:tc>
                <a:tc>
                  <a:txBody>
                    <a:bodyPr/>
                    <a:lstStyle/>
                    <a:p>
                      <a:endParaRPr lang="fr-FR" sz="1500" dirty="0">
                        <a:latin typeface="Calibri" panose="020F0502020204030204" pitchFamily="34" charset="0"/>
                        <a:cs typeface="Calibri" panose="020F0502020204030204" pitchFamily="34" charset="0"/>
                      </a:endParaRPr>
                    </a:p>
                  </a:txBody>
                  <a:tcPr/>
                </a:tc>
                <a:tc>
                  <a:txBody>
                    <a:bodyPr/>
                    <a:lstStyle/>
                    <a:p>
                      <a:r>
                        <a:rPr lang="fr-FR" sz="1500" dirty="0">
                          <a:latin typeface="Calibri" panose="020F0502020204030204" pitchFamily="34" charset="0"/>
                          <a:cs typeface="Calibri" panose="020F0502020204030204" pitchFamily="34" charset="0"/>
                        </a:rPr>
                        <a:t>QQ centaines</a:t>
                      </a:r>
                    </a:p>
                  </a:txBody>
                  <a:tcPr/>
                </a:tc>
                <a:extLst>
                  <a:ext uri="{0D108BD9-81ED-4DB2-BD59-A6C34878D82A}">
                    <a16:rowId xmlns:a16="http://schemas.microsoft.com/office/drawing/2014/main" val="10005"/>
                  </a:ext>
                </a:extLst>
              </a:tr>
              <a:tr h="245942">
                <a:tc>
                  <a:txBody>
                    <a:bodyPr/>
                    <a:lstStyle/>
                    <a:p>
                      <a:r>
                        <a:rPr lang="fr-FR" sz="1500" dirty="0">
                          <a:latin typeface="Calibri" panose="020F0502020204030204" pitchFamily="34" charset="0"/>
                          <a:cs typeface="Calibri" panose="020F0502020204030204" pitchFamily="34" charset="0"/>
                        </a:rPr>
                        <a:t>Hémopathies malignes dont LA</a:t>
                      </a:r>
                    </a:p>
                  </a:txBody>
                  <a:tcPr/>
                </a:tc>
                <a:tc>
                  <a:txBody>
                    <a:bodyPr/>
                    <a:lstStyle/>
                    <a:p>
                      <a:r>
                        <a:rPr lang="fr-FR" sz="1500" dirty="0">
                          <a:latin typeface="Calibri" panose="020F0502020204030204" pitchFamily="34" charset="0"/>
                          <a:cs typeface="Calibri" panose="020F0502020204030204" pitchFamily="34" charset="0"/>
                        </a:rPr>
                        <a:t>2017</a:t>
                      </a:r>
                    </a:p>
                  </a:txBody>
                  <a:tcPr/>
                </a:tc>
                <a:tc>
                  <a:txBody>
                    <a:bodyPr/>
                    <a:lstStyle/>
                    <a:p>
                      <a:r>
                        <a:rPr lang="fr-FR" sz="1500" dirty="0">
                          <a:latin typeface="Calibri" panose="020F0502020204030204" pitchFamily="34" charset="0"/>
                          <a:cs typeface="Calibri" panose="020F0502020204030204" pitchFamily="34" charset="0"/>
                        </a:rPr>
                        <a:t>35000 (4000)</a:t>
                      </a:r>
                    </a:p>
                  </a:txBody>
                  <a:tcPr/>
                </a:tc>
                <a:extLst>
                  <a:ext uri="{0D108BD9-81ED-4DB2-BD59-A6C34878D82A}">
                    <a16:rowId xmlns:a16="http://schemas.microsoft.com/office/drawing/2014/main" val="10006"/>
                  </a:ext>
                </a:extLst>
              </a:tr>
              <a:tr h="245942">
                <a:tc>
                  <a:txBody>
                    <a:bodyPr/>
                    <a:lstStyle/>
                    <a:p>
                      <a:r>
                        <a:rPr lang="fr-FR" sz="1500" dirty="0">
                          <a:latin typeface="Calibri" panose="020F0502020204030204" pitchFamily="34" charset="0"/>
                          <a:cs typeface="Calibri" panose="020F0502020204030204" pitchFamily="34" charset="0"/>
                        </a:rPr>
                        <a:t>Greffes d’organes solides </a:t>
                      </a:r>
                    </a:p>
                  </a:txBody>
                  <a:tcPr/>
                </a:tc>
                <a:tc>
                  <a:txBody>
                    <a:bodyPr/>
                    <a:lstStyle/>
                    <a:p>
                      <a:r>
                        <a:rPr lang="fr-FR" sz="1500" dirty="0">
                          <a:latin typeface="Calibri" panose="020F0502020204030204" pitchFamily="34" charset="0"/>
                          <a:cs typeface="Calibri" panose="020F0502020204030204" pitchFamily="34" charset="0"/>
                        </a:rPr>
                        <a:t>2017</a:t>
                      </a:r>
                    </a:p>
                  </a:txBody>
                  <a:tcPr/>
                </a:tc>
                <a:tc>
                  <a:txBody>
                    <a:bodyPr/>
                    <a:lstStyle/>
                    <a:p>
                      <a:r>
                        <a:rPr lang="fr-FR" sz="1500" dirty="0">
                          <a:latin typeface="Calibri" panose="020F0502020204030204" pitchFamily="34" charset="0"/>
                          <a:cs typeface="Calibri" panose="020F0502020204030204" pitchFamily="34" charset="0"/>
                        </a:rPr>
                        <a:t>6105</a:t>
                      </a:r>
                    </a:p>
                  </a:txBody>
                  <a:tcPr/>
                </a:tc>
                <a:extLst>
                  <a:ext uri="{0D108BD9-81ED-4DB2-BD59-A6C34878D82A}">
                    <a16:rowId xmlns:a16="http://schemas.microsoft.com/office/drawing/2014/main" val="10007"/>
                  </a:ext>
                </a:extLst>
              </a:tr>
              <a:tr h="245942">
                <a:tc>
                  <a:txBody>
                    <a:bodyPr/>
                    <a:lstStyle/>
                    <a:p>
                      <a:r>
                        <a:rPr lang="fr-FR" sz="1500" dirty="0">
                          <a:latin typeface="Calibri" panose="020F0502020204030204" pitchFamily="34" charset="0"/>
                          <a:cs typeface="Calibri" panose="020F0502020204030204" pitchFamily="34" charset="0"/>
                        </a:rPr>
                        <a:t>Allogreffe de CSH </a:t>
                      </a:r>
                    </a:p>
                  </a:txBody>
                  <a:tcPr/>
                </a:tc>
                <a:tc>
                  <a:txBody>
                    <a:bodyPr/>
                    <a:lstStyle/>
                    <a:p>
                      <a:r>
                        <a:rPr lang="fr-FR" sz="1500" dirty="0">
                          <a:latin typeface="Calibri" panose="020F0502020204030204" pitchFamily="34" charset="0"/>
                          <a:cs typeface="Calibri" panose="020F0502020204030204" pitchFamily="34" charset="0"/>
                        </a:rPr>
                        <a:t>2017</a:t>
                      </a:r>
                    </a:p>
                  </a:txBody>
                  <a:tcPr/>
                </a:tc>
                <a:tc>
                  <a:txBody>
                    <a:bodyPr/>
                    <a:lstStyle/>
                    <a:p>
                      <a:r>
                        <a:rPr lang="fr-FR" sz="1500" dirty="0">
                          <a:latin typeface="Calibri" panose="020F0502020204030204" pitchFamily="34" charset="0"/>
                          <a:cs typeface="Calibri" panose="020F0502020204030204" pitchFamily="34" charset="0"/>
                        </a:rPr>
                        <a:t>1902</a:t>
                      </a:r>
                    </a:p>
                  </a:txBody>
                  <a:tcPr/>
                </a:tc>
                <a:extLst>
                  <a:ext uri="{0D108BD9-81ED-4DB2-BD59-A6C34878D82A}">
                    <a16:rowId xmlns:a16="http://schemas.microsoft.com/office/drawing/2014/main" val="10008"/>
                  </a:ext>
                </a:extLst>
              </a:tr>
              <a:tr h="245942">
                <a:tc>
                  <a:txBody>
                    <a:bodyPr/>
                    <a:lstStyle/>
                    <a:p>
                      <a:r>
                        <a:rPr lang="fr-FR" sz="1500" dirty="0">
                          <a:latin typeface="Calibri" panose="020F0502020204030204" pitchFamily="34" charset="0"/>
                          <a:cs typeface="Calibri" panose="020F0502020204030204" pitchFamily="34" charset="0"/>
                        </a:rPr>
                        <a:t>Infection par le VIH </a:t>
                      </a:r>
                      <a:r>
                        <a:rPr lang="fr-FR" sz="1500" baseline="0" dirty="0">
                          <a:latin typeface="Calibri" panose="020F0502020204030204" pitchFamily="34" charset="0"/>
                          <a:cs typeface="Calibri" panose="020F0502020204030204" pitchFamily="34" charset="0"/>
                        </a:rPr>
                        <a:t> </a:t>
                      </a:r>
                      <a:endParaRPr lang="fr-FR" sz="1500" dirty="0">
                        <a:latin typeface="Calibri" panose="020F0502020204030204" pitchFamily="34" charset="0"/>
                        <a:cs typeface="Calibri" panose="020F0502020204030204" pitchFamily="34" charset="0"/>
                      </a:endParaRPr>
                    </a:p>
                    <a:p>
                      <a:pPr lvl="1"/>
                      <a:r>
                        <a:rPr lang="fr-FR" sz="1500" dirty="0">
                          <a:latin typeface="Calibri" panose="020F0502020204030204" pitchFamily="34" charset="0"/>
                          <a:cs typeface="Calibri" panose="020F0502020204030204" pitchFamily="34" charset="0"/>
                        </a:rPr>
                        <a:t>Nouveau cas / an: </a:t>
                      </a:r>
                    </a:p>
                    <a:p>
                      <a:pPr lvl="1"/>
                      <a:r>
                        <a:rPr lang="fr-FR" sz="1500" dirty="0">
                          <a:latin typeface="Calibri" panose="020F0502020204030204" pitchFamily="34" charset="0"/>
                          <a:cs typeface="Calibri" panose="020F0502020204030204" pitchFamily="34" charset="0"/>
                        </a:rPr>
                        <a:t>SIDA </a:t>
                      </a:r>
                    </a:p>
                  </a:txBody>
                  <a:tcPr/>
                </a:tc>
                <a:tc>
                  <a:txBody>
                    <a:bodyPr/>
                    <a:lstStyle/>
                    <a:p>
                      <a:r>
                        <a:rPr lang="fr-FR" sz="1500" dirty="0">
                          <a:latin typeface="Calibri" panose="020F0502020204030204" pitchFamily="34" charset="0"/>
                          <a:cs typeface="Calibri" panose="020F0502020204030204" pitchFamily="34" charset="0"/>
                        </a:rPr>
                        <a:t>2017</a:t>
                      </a:r>
                    </a:p>
                  </a:txBody>
                  <a:tcPr/>
                </a:tc>
                <a:tc>
                  <a:txBody>
                    <a:bodyPr/>
                    <a:lstStyle/>
                    <a:p>
                      <a:r>
                        <a:rPr lang="fr-FR" sz="1500" dirty="0">
                          <a:latin typeface="Calibri" panose="020F0502020204030204" pitchFamily="34" charset="0"/>
                          <a:cs typeface="Calibri" panose="020F0502020204030204" pitchFamily="34" charset="0"/>
                        </a:rPr>
                        <a:t>172000</a:t>
                      </a:r>
                    </a:p>
                    <a:p>
                      <a:r>
                        <a:rPr lang="fr-FR" sz="1500" dirty="0">
                          <a:latin typeface="Calibri" panose="020F0502020204030204" pitchFamily="34" charset="0"/>
                          <a:cs typeface="Calibri" panose="020F0502020204030204" pitchFamily="34" charset="0"/>
                        </a:rPr>
                        <a:t>~6400</a:t>
                      </a:r>
                    </a:p>
                    <a:p>
                      <a:r>
                        <a:rPr lang="fr-FR" sz="1500" dirty="0">
                          <a:latin typeface="Calibri" panose="020F0502020204030204" pitchFamily="34" charset="0"/>
                          <a:cs typeface="Calibri" panose="020F0502020204030204" pitchFamily="34" charset="0"/>
                        </a:rPr>
                        <a:t>909</a:t>
                      </a:r>
                    </a:p>
                  </a:txBody>
                  <a:tcPr/>
                </a:tc>
                <a:extLst>
                  <a:ext uri="{0D108BD9-81ED-4DB2-BD59-A6C34878D82A}">
                    <a16:rowId xmlns:a16="http://schemas.microsoft.com/office/drawing/2014/main" val="10009"/>
                  </a:ext>
                </a:extLst>
              </a:tr>
              <a:tr h="245942">
                <a:tc>
                  <a:txBody>
                    <a:bodyPr/>
                    <a:lstStyle/>
                    <a:p>
                      <a:r>
                        <a:rPr lang="fr-FR" sz="1500" dirty="0">
                          <a:latin typeface="Calibri" panose="020F0502020204030204" pitchFamily="34" charset="0"/>
                          <a:cs typeface="Calibri" panose="020F0502020204030204" pitchFamily="34" charset="0"/>
                        </a:rPr>
                        <a:t>Déficit immunitaire héréditaire</a:t>
                      </a:r>
                    </a:p>
                  </a:txBody>
                  <a:tcPr/>
                </a:tc>
                <a:tc>
                  <a:txBody>
                    <a:bodyPr/>
                    <a:lstStyle/>
                    <a:p>
                      <a:r>
                        <a:rPr lang="fr-FR" sz="1500" dirty="0">
                          <a:latin typeface="Calibri" panose="020F0502020204030204" pitchFamily="34" charset="0"/>
                          <a:cs typeface="Calibri" panose="020F0502020204030204" pitchFamily="34" charset="0"/>
                        </a:rPr>
                        <a:t>~ 1/4000 naissances</a:t>
                      </a:r>
                    </a:p>
                  </a:txBody>
                  <a:tcPr/>
                </a:tc>
                <a:tc>
                  <a:txBody>
                    <a:bodyPr/>
                    <a:lstStyle/>
                    <a:p>
                      <a:r>
                        <a:rPr lang="fr-FR" sz="1500" dirty="0">
                          <a:latin typeface="Calibri" panose="020F0502020204030204" pitchFamily="34" charset="0"/>
                          <a:cs typeface="Calibri" panose="020F0502020204030204" pitchFamily="34" charset="0"/>
                        </a:rPr>
                        <a:t>~200/an</a:t>
                      </a:r>
                    </a:p>
                  </a:txBody>
                  <a:tcPr/>
                </a:tc>
                <a:extLst>
                  <a:ext uri="{0D108BD9-81ED-4DB2-BD59-A6C34878D82A}">
                    <a16:rowId xmlns:a16="http://schemas.microsoft.com/office/drawing/2014/main" val="10010"/>
                  </a:ext>
                </a:extLst>
              </a:tr>
            </a:tbl>
          </a:graphicData>
        </a:graphic>
      </p:graphicFrame>
      <p:sp>
        <p:nvSpPr>
          <p:cNvPr id="7" name="ZoneTexte 6"/>
          <p:cNvSpPr txBox="1"/>
          <p:nvPr/>
        </p:nvSpPr>
        <p:spPr>
          <a:xfrm>
            <a:off x="395536" y="6392327"/>
            <a:ext cx="8366393" cy="369332"/>
          </a:xfrm>
          <a:prstGeom prst="rect">
            <a:avLst/>
          </a:prstGeom>
          <a:solidFill>
            <a:srgbClr val="66FF33"/>
          </a:solidFill>
          <a:ln w="9525">
            <a:noFill/>
            <a:miter lim="800000"/>
            <a:headEnd/>
            <a:tailEnd/>
          </a:ln>
        </p:spPr>
        <p:txBody>
          <a:bodyPr wrap="none">
            <a:spAutoFit/>
          </a:bodyPr>
          <a:lstStyle>
            <a:defPPr>
              <a:defRPr lang="en-US"/>
            </a:defPPr>
          </a:lstStyle>
          <a:p>
            <a:r>
              <a:rPr lang="fr-FR" dirty="0"/>
              <a:t>sources: </a:t>
            </a:r>
            <a:r>
              <a:rPr lang="fr-FR" dirty="0" err="1"/>
              <a:t>cededith</a:t>
            </a:r>
            <a:r>
              <a:rPr lang="fr-FR" dirty="0"/>
              <a:t> - InVS/SPF –agence biomédecine – InVS/SPF/rapport </a:t>
            </a:r>
            <a:r>
              <a:rPr lang="fr-FR" dirty="0" err="1"/>
              <a:t>Morlat</a:t>
            </a:r>
            <a:r>
              <a:rPr lang="fr-FR" dirty="0"/>
              <a:t> </a:t>
            </a:r>
          </a:p>
        </p:txBody>
      </p:sp>
    </p:spTree>
    <p:extLst>
      <p:ext uri="{BB962C8B-B14F-4D97-AF65-F5344CB8AC3E}">
        <p14:creationId xmlns:p14="http://schemas.microsoft.com/office/powerpoint/2010/main" val="3691064188"/>
      </p:ext>
    </p:extLst>
  </p:cSld>
  <p:clrMapOvr>
    <a:masterClrMapping/>
  </p:clrMapOvr>
  <mc:AlternateContent xmlns:mc="http://schemas.openxmlformats.org/markup-compatibility/2006" xmlns:p14="http://schemas.microsoft.com/office/powerpoint/2010/main">
    <mc:Choice Requires="p14">
      <p:transition spd="slow" p14:dur="2000" advTm="113227"/>
    </mc:Choice>
    <mc:Fallback xmlns="">
      <p:transition spd="slow" advTm="11322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a:defRPr/>
            </a:pPr>
            <a:r>
              <a:rPr lang="fr-FR" dirty="0"/>
              <a:t>Seul herpès virus capable de s’intégrer (peut être aussi HHV7)</a:t>
            </a:r>
          </a:p>
          <a:p>
            <a:pPr lvl="1">
              <a:defRPr/>
            </a:pPr>
            <a:r>
              <a:rPr lang="fr-FR" dirty="0"/>
              <a:t>Transmission héréditaire</a:t>
            </a:r>
          </a:p>
          <a:p>
            <a:pPr lvl="1">
              <a:defRPr/>
            </a:pPr>
            <a:r>
              <a:rPr lang="fr-FR" dirty="0"/>
              <a:t>Toutes les cellules sont concernées</a:t>
            </a:r>
          </a:p>
          <a:p>
            <a:pPr lvl="1">
              <a:defRPr/>
            </a:pPr>
            <a:r>
              <a:rPr lang="fr-FR" dirty="0"/>
              <a:t>Pas de lien avec une pathologie</a:t>
            </a:r>
          </a:p>
          <a:p>
            <a:pPr lvl="2">
              <a:defRPr/>
            </a:pPr>
            <a:r>
              <a:rPr lang="fr-FR" dirty="0"/>
              <a:t>Charges virales très élevées: ≥ 10</a:t>
            </a:r>
            <a:r>
              <a:rPr lang="fr-FR" baseline="30000" dirty="0"/>
              <a:t>6</a:t>
            </a:r>
            <a:r>
              <a:rPr lang="fr-FR" dirty="0"/>
              <a:t> copies/10</a:t>
            </a:r>
            <a:r>
              <a:rPr lang="fr-FR" baseline="30000" dirty="0"/>
              <a:t>6</a:t>
            </a:r>
            <a:r>
              <a:rPr lang="fr-FR" dirty="0"/>
              <a:t> cellules</a:t>
            </a:r>
          </a:p>
          <a:p>
            <a:pPr>
              <a:defRPr/>
            </a:pPr>
            <a:r>
              <a:rPr lang="fr-FR" dirty="0"/>
              <a:t>Touche 1 à 2% de la population générale</a:t>
            </a:r>
          </a:p>
          <a:p>
            <a:pPr lvl="1">
              <a:defRPr/>
            </a:pPr>
            <a:r>
              <a:rPr lang="fr-FR" dirty="0"/>
              <a:t>Intérêt avoir prélèvement pré-greffe du donneur et du receveur à analyser si besoin (éventuellement CV sur follicule pileux)</a:t>
            </a:r>
          </a:p>
          <a:p>
            <a:pPr lvl="1">
              <a:defRPr/>
            </a:pPr>
            <a:r>
              <a:rPr lang="fr-FR" dirty="0"/>
              <a:t>A exclure si pathologie suspectée</a:t>
            </a:r>
          </a:p>
          <a:p>
            <a:pPr lvl="2">
              <a:defRPr/>
            </a:pPr>
            <a:r>
              <a:rPr lang="fr-FR" dirty="0"/>
              <a:t>Intérêt monitorage CV</a:t>
            </a:r>
          </a:p>
          <a:p>
            <a:endParaRPr lang="fr-FR" dirty="0"/>
          </a:p>
        </p:txBody>
      </p:sp>
      <p:sp>
        <p:nvSpPr>
          <p:cNvPr id="3" name="Titre 2"/>
          <p:cNvSpPr>
            <a:spLocks noGrp="1"/>
          </p:cNvSpPr>
          <p:nvPr>
            <p:ph type="title"/>
          </p:nvPr>
        </p:nvSpPr>
        <p:spPr/>
        <p:txBody>
          <a:bodyPr/>
          <a:lstStyle/>
          <a:p>
            <a:r>
              <a:rPr lang="fr-FR" dirty="0"/>
              <a:t>Possible intégration chromosomique</a:t>
            </a:r>
          </a:p>
        </p:txBody>
      </p:sp>
      <p:sp>
        <p:nvSpPr>
          <p:cNvPr id="4" name="Rectangle 3"/>
          <p:cNvSpPr/>
          <p:nvPr/>
        </p:nvSpPr>
        <p:spPr>
          <a:xfrm>
            <a:off x="6311573" y="5949280"/>
            <a:ext cx="2138086"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a:solidFill>
                  <a:schemeClr val="bg1"/>
                </a:solidFill>
                <a:latin typeface="Calibri" pitchFamily="34" charset="0"/>
              </a:rPr>
              <a:t>Ward JCM 2006;44:1571-4</a:t>
            </a:r>
          </a:p>
        </p:txBody>
      </p:sp>
    </p:spTree>
    <p:extLst>
      <p:ext uri="{BB962C8B-B14F-4D97-AF65-F5344CB8AC3E}">
        <p14:creationId xmlns:p14="http://schemas.microsoft.com/office/powerpoint/2010/main" val="176401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Réactivation allogreffe ~40-60%</a:t>
            </a:r>
          </a:p>
          <a:p>
            <a:pPr lvl="1"/>
            <a:r>
              <a:rPr lang="fr-FR" dirty="0"/>
              <a:t>Pathogénicité vraisemblable</a:t>
            </a:r>
          </a:p>
          <a:p>
            <a:pPr lvl="2"/>
            <a:r>
              <a:rPr lang="fr-FR" dirty="0"/>
              <a:t>Encéphalite </a:t>
            </a:r>
          </a:p>
          <a:p>
            <a:pPr lvl="3"/>
            <a:r>
              <a:rPr lang="fr-FR" dirty="0"/>
              <a:t>16% si CV ≥ 5 log</a:t>
            </a:r>
          </a:p>
          <a:p>
            <a:pPr lvl="3"/>
            <a:r>
              <a:rPr lang="fr-FR" dirty="0"/>
              <a:t>8,1% si ≥ 4 log</a:t>
            </a:r>
          </a:p>
          <a:p>
            <a:pPr lvl="3"/>
            <a:r>
              <a:rPr lang="fr-FR" dirty="0"/>
              <a:t>0% si &lt;4 log, p=0,0009)</a:t>
            </a:r>
          </a:p>
          <a:p>
            <a:pPr lvl="3"/>
            <a:r>
              <a:rPr lang="fr-FR" dirty="0"/>
              <a:t>Tr mémoire puis confusion, </a:t>
            </a:r>
            <a:r>
              <a:rPr lang="fr-FR" dirty="0" err="1"/>
              <a:t>tb</a:t>
            </a:r>
            <a:r>
              <a:rPr lang="fr-FR" dirty="0"/>
              <a:t> conscience, convulsions</a:t>
            </a:r>
          </a:p>
          <a:p>
            <a:pPr lvl="2"/>
            <a:r>
              <a:rPr lang="fr-FR" dirty="0" err="1"/>
              <a:t>Myélotoxicité</a:t>
            </a:r>
            <a:r>
              <a:rPr lang="fr-FR" dirty="0"/>
              <a:t> (et retard prise de greffe)</a:t>
            </a:r>
          </a:p>
          <a:p>
            <a:pPr lvl="1"/>
            <a:r>
              <a:rPr lang="fr-FR" dirty="0"/>
              <a:t>Pathogénicité discutée</a:t>
            </a:r>
          </a:p>
          <a:p>
            <a:pPr lvl="3"/>
            <a:r>
              <a:rPr lang="fr-FR" dirty="0"/>
              <a:t>Pneumonies, colites, atteinte endothéliale, GVH, rash, hépatites</a:t>
            </a:r>
          </a:p>
          <a:p>
            <a:r>
              <a:rPr lang="fr-FR" dirty="0"/>
              <a:t>Décrit aussi chez VIH et transplantés d’organe</a:t>
            </a:r>
          </a:p>
        </p:txBody>
      </p:sp>
      <p:sp>
        <p:nvSpPr>
          <p:cNvPr id="3" name="Titre 2"/>
          <p:cNvSpPr>
            <a:spLocks noGrp="1"/>
          </p:cNvSpPr>
          <p:nvPr>
            <p:ph type="title"/>
          </p:nvPr>
        </p:nvSpPr>
        <p:spPr/>
        <p:txBody>
          <a:bodyPr/>
          <a:lstStyle/>
          <a:p>
            <a:r>
              <a:rPr lang="fr-FR"/>
              <a:t>HHV6: pathogénicité </a:t>
            </a:r>
            <a:endParaRPr lang="fr-FR" dirty="0"/>
          </a:p>
        </p:txBody>
      </p:sp>
      <p:sp>
        <p:nvSpPr>
          <p:cNvPr id="8" name="Rectangle 7"/>
          <p:cNvSpPr/>
          <p:nvPr/>
        </p:nvSpPr>
        <p:spPr>
          <a:xfrm>
            <a:off x="6726171" y="2689756"/>
            <a:ext cx="2249270"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a:solidFill>
                  <a:schemeClr val="bg1"/>
                </a:solidFill>
                <a:latin typeface="Calibri" pitchFamily="34" charset="0"/>
              </a:rPr>
              <a:t>Ogata, CID 2013;57:671-81</a:t>
            </a:r>
          </a:p>
          <a:p>
            <a:r>
              <a:rPr lang="fr-FR" sz="1400" b="1" dirty="0">
                <a:solidFill>
                  <a:schemeClr val="bg1"/>
                </a:solidFill>
                <a:latin typeface="Calibri" pitchFamily="34" charset="0"/>
              </a:rPr>
              <a:t>Ogata BMT 2015: 50:1030-6</a:t>
            </a:r>
          </a:p>
        </p:txBody>
      </p:sp>
    </p:spTree>
    <p:extLst>
      <p:ext uri="{BB962C8B-B14F-4D97-AF65-F5344CB8AC3E}">
        <p14:creationId xmlns:p14="http://schemas.microsoft.com/office/powerpoint/2010/main" val="3888776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400" dirty="0"/>
              <a:t>Ganciclovir (et valgancyclovir)</a:t>
            </a:r>
          </a:p>
          <a:p>
            <a:r>
              <a:rPr lang="fr-FR" sz="2400" dirty="0"/>
              <a:t>Foscarnet</a:t>
            </a:r>
          </a:p>
          <a:p>
            <a:pPr lvl="1"/>
            <a:r>
              <a:rPr lang="fr-FR" sz="2000" dirty="0"/>
              <a:t>Cidovofir en 2</a:t>
            </a:r>
            <a:r>
              <a:rPr lang="fr-FR" sz="2000" baseline="30000" dirty="0"/>
              <a:t>ème</a:t>
            </a:r>
            <a:r>
              <a:rPr lang="fr-FR" sz="2000" dirty="0"/>
              <a:t> ligne</a:t>
            </a:r>
          </a:p>
          <a:p>
            <a:pPr lvl="1"/>
            <a:r>
              <a:rPr lang="fr-FR" sz="2000" dirty="0"/>
              <a:t>Perspectives</a:t>
            </a:r>
          </a:p>
          <a:p>
            <a:pPr lvl="2"/>
            <a:r>
              <a:rPr lang="fr-FR" sz="1600" dirty="0" err="1"/>
              <a:t>Brincidofovir</a:t>
            </a:r>
            <a:r>
              <a:rPr lang="fr-FR" sz="1600" dirty="0"/>
              <a:t>/</a:t>
            </a:r>
            <a:r>
              <a:rPr lang="fr-FR" sz="1600" dirty="0" err="1"/>
              <a:t>artesunate</a:t>
            </a:r>
            <a:r>
              <a:rPr lang="fr-FR" sz="1600" dirty="0"/>
              <a:t>/CTL</a:t>
            </a:r>
            <a:endParaRPr lang="fr-FR" sz="2000" dirty="0"/>
          </a:p>
          <a:p>
            <a:r>
              <a:rPr lang="fr-FR" sz="2400" dirty="0"/>
              <a:t>Pas de recos TT préemptif ou prophylaxie</a:t>
            </a:r>
          </a:p>
          <a:p>
            <a:pPr lvl="1"/>
            <a:r>
              <a:rPr lang="fr-FR" sz="2000" dirty="0"/>
              <a:t>Echec proph foscarnet (50mg/kg/j-10j)</a:t>
            </a:r>
          </a:p>
          <a:p>
            <a:r>
              <a:rPr lang="fr-FR" sz="2400" dirty="0"/>
              <a:t>Posologies « standard »</a:t>
            </a:r>
          </a:p>
          <a:p>
            <a:r>
              <a:rPr lang="fr-FR" sz="2400" dirty="0"/>
              <a:t>Durée: 2 semaines - 3 ?</a:t>
            </a:r>
          </a:p>
          <a:p>
            <a:endParaRPr lang="fr-FR" sz="2400" dirty="0"/>
          </a:p>
        </p:txBody>
      </p:sp>
      <p:sp>
        <p:nvSpPr>
          <p:cNvPr id="3" name="Titre 2"/>
          <p:cNvSpPr>
            <a:spLocks noGrp="1"/>
          </p:cNvSpPr>
          <p:nvPr>
            <p:ph type="title"/>
          </p:nvPr>
        </p:nvSpPr>
        <p:spPr/>
        <p:txBody>
          <a:bodyPr/>
          <a:lstStyle/>
          <a:p>
            <a:r>
              <a:rPr lang="fr-FR" dirty="0"/>
              <a:t>Traitement de l’HHV6</a:t>
            </a:r>
          </a:p>
        </p:txBody>
      </p:sp>
      <p:sp>
        <p:nvSpPr>
          <p:cNvPr id="4" name="ZoneTexte 4"/>
          <p:cNvSpPr txBox="1"/>
          <p:nvPr/>
        </p:nvSpPr>
        <p:spPr>
          <a:xfrm>
            <a:off x="5368457" y="5443147"/>
            <a:ext cx="3647024"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Deconinck</a:t>
            </a:r>
            <a:r>
              <a:rPr lang="fr-FR" sz="1400" b="1" dirty="0">
                <a:solidFill>
                  <a:schemeClr val="bg1"/>
                </a:solidFill>
                <a:latin typeface="Calibri" pitchFamily="34" charset="0"/>
              </a:rPr>
              <a:t> Pathol </a:t>
            </a:r>
            <a:r>
              <a:rPr lang="fr-FR" sz="1400" b="1" dirty="0" err="1">
                <a:solidFill>
                  <a:schemeClr val="bg1"/>
                </a:solidFill>
                <a:latin typeface="Calibri" pitchFamily="34" charset="0"/>
              </a:rPr>
              <a:t>Biol</a:t>
            </a:r>
            <a:r>
              <a:rPr lang="fr-FR" sz="1400" b="1" dirty="0">
                <a:solidFill>
                  <a:schemeClr val="bg1"/>
                </a:solidFill>
                <a:latin typeface="Calibri" pitchFamily="34" charset="0"/>
              </a:rPr>
              <a:t> 2013 (guidelines SFGM)</a:t>
            </a:r>
          </a:p>
          <a:p>
            <a:pPr>
              <a:defRPr/>
            </a:pPr>
            <a:r>
              <a:rPr lang="fr-FR" sz="1400" b="1" dirty="0" err="1">
                <a:solidFill>
                  <a:schemeClr val="bg1"/>
                </a:solidFill>
                <a:latin typeface="Calibri" pitchFamily="34" charset="0"/>
              </a:rPr>
              <a:t>Ljungman</a:t>
            </a:r>
            <a:r>
              <a:rPr lang="fr-FR" sz="1400" b="1" dirty="0">
                <a:solidFill>
                  <a:schemeClr val="bg1"/>
                </a:solidFill>
                <a:latin typeface="Calibri" pitchFamily="34" charset="0"/>
              </a:rPr>
              <a:t> BMT 2008 (ECIL 2)</a:t>
            </a:r>
          </a:p>
        </p:txBody>
      </p:sp>
      <p:sp>
        <p:nvSpPr>
          <p:cNvPr id="5" name="Rectangle 4"/>
          <p:cNvSpPr/>
          <p:nvPr/>
        </p:nvSpPr>
        <p:spPr>
          <a:xfrm>
            <a:off x="6544940" y="4725144"/>
            <a:ext cx="1462195"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a:solidFill>
                  <a:schemeClr val="bg1"/>
                </a:solidFill>
                <a:latin typeface="Calibri" pitchFamily="34" charset="0"/>
              </a:rPr>
              <a:t>Ogata, BMT 2013</a:t>
            </a:r>
          </a:p>
        </p:txBody>
      </p:sp>
      <p:grpSp>
        <p:nvGrpSpPr>
          <p:cNvPr id="6" name="Groupe 5"/>
          <p:cNvGrpSpPr/>
          <p:nvPr/>
        </p:nvGrpSpPr>
        <p:grpSpPr>
          <a:xfrm>
            <a:off x="5116188" y="1700808"/>
            <a:ext cx="3351857" cy="1843511"/>
            <a:chOff x="5116188" y="1700808"/>
            <a:chExt cx="3351857" cy="1843511"/>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6188" y="1700808"/>
              <a:ext cx="1791648" cy="184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07836" y="1700808"/>
              <a:ext cx="1560209" cy="1843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ZoneTexte 6"/>
          <p:cNvSpPr txBox="1"/>
          <p:nvPr/>
        </p:nvSpPr>
        <p:spPr>
          <a:xfrm>
            <a:off x="6372200" y="3600332"/>
            <a:ext cx="2271776"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IRM FLAIR avant/après CDV</a:t>
            </a:r>
          </a:p>
          <a:p>
            <a:r>
              <a:rPr lang="fr-FR" dirty="0"/>
              <a:t>Camus BMT 2015</a:t>
            </a:r>
          </a:p>
        </p:txBody>
      </p:sp>
    </p:spTree>
    <p:extLst>
      <p:ext uri="{BB962C8B-B14F-4D97-AF65-F5344CB8AC3E}">
        <p14:creationId xmlns:p14="http://schemas.microsoft.com/office/powerpoint/2010/main" val="1676987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a:t>Monitoring en allogreffe </a:t>
            </a:r>
          </a:p>
          <a:p>
            <a:pPr lvl="1"/>
            <a:r>
              <a:rPr lang="fr-FR" dirty="0"/>
              <a:t>PCR 1/</a:t>
            </a:r>
            <a:r>
              <a:rPr lang="fr-FR" dirty="0" err="1"/>
              <a:t>sem</a:t>
            </a:r>
            <a:r>
              <a:rPr lang="fr-FR" dirty="0"/>
              <a:t> en aplasie</a:t>
            </a:r>
          </a:p>
          <a:p>
            <a:pPr lvl="2"/>
            <a:r>
              <a:rPr lang="fr-FR" dirty="0"/>
              <a:t>puis 1 /sem jusqu’à J100 si GVH CTCD-R, haplo ou cordon</a:t>
            </a:r>
          </a:p>
          <a:p>
            <a:pPr lvl="2"/>
            <a:r>
              <a:rPr lang="fr-FR" dirty="0"/>
              <a:t>Si réactivation, suivi hebdomadaire jusqu’à négativation.</a:t>
            </a:r>
          </a:p>
          <a:p>
            <a:pPr lvl="1"/>
            <a:r>
              <a:rPr lang="fr-FR" dirty="0"/>
              <a:t>PCR systématique (± tissu, LCS, LBA) si T°, diarrhée, rash, ↑ enzymes foie, tb neuro (hors cause évidente).</a:t>
            </a:r>
          </a:p>
          <a:p>
            <a:pPr lvl="1"/>
            <a:r>
              <a:rPr lang="fr-FR" dirty="0"/>
              <a:t>Eliminer intégration chromosomique si CV ≥ 5,5 log</a:t>
            </a:r>
          </a:p>
          <a:p>
            <a:r>
              <a:rPr lang="fr-FR" b="1" dirty="0"/>
              <a:t>Traitement curatif</a:t>
            </a:r>
          </a:p>
          <a:p>
            <a:pPr lvl="1"/>
            <a:r>
              <a:rPr lang="fr-FR" dirty="0"/>
              <a:t>Si réactivation symptomatique (pas d’autre étiologie identifiée)</a:t>
            </a:r>
          </a:p>
          <a:p>
            <a:pPr lvl="2"/>
            <a:r>
              <a:rPr lang="fr-FR" dirty="0"/>
              <a:t>Recommandé et urgent si PCR + dans le LCS</a:t>
            </a:r>
          </a:p>
          <a:p>
            <a:pPr lvl="1"/>
            <a:r>
              <a:rPr lang="fr-FR" dirty="0"/>
              <a:t>Ganciclovir ou foscarnet (selon cytopénies/rein)</a:t>
            </a:r>
          </a:p>
          <a:p>
            <a:pPr lvl="2"/>
            <a:r>
              <a:rPr lang="fr-FR" dirty="0"/>
              <a:t>14 à 21 jours (selon sévérité)</a:t>
            </a:r>
          </a:p>
          <a:p>
            <a:pPr lvl="2"/>
            <a:r>
              <a:rPr lang="fr-FR" dirty="0"/>
              <a:t>Encéphalite, privilégier GCV (faible passage barrière HM par foscarnet)</a:t>
            </a:r>
          </a:p>
          <a:p>
            <a:pPr lvl="2"/>
            <a:r>
              <a:rPr lang="fr-FR" dirty="0"/>
              <a:t>Discuter dose d’attaque à 10 mg/kg x2/j pendant la 1ère semaine</a:t>
            </a:r>
          </a:p>
          <a:p>
            <a:pPr lvl="2"/>
            <a:r>
              <a:rPr lang="fr-FR" dirty="0"/>
              <a:t>Discuter d’un traitement d’entretien selon les cas</a:t>
            </a:r>
          </a:p>
        </p:txBody>
      </p:sp>
      <p:sp>
        <p:nvSpPr>
          <p:cNvPr id="3" name="Titre 2"/>
          <p:cNvSpPr>
            <a:spLocks noGrp="1"/>
          </p:cNvSpPr>
          <p:nvPr>
            <p:ph type="title"/>
          </p:nvPr>
        </p:nvSpPr>
        <p:spPr/>
        <p:txBody>
          <a:bodyPr/>
          <a:lstStyle/>
          <a:p>
            <a:r>
              <a:rPr lang="fr-FR" dirty="0"/>
              <a:t>HHV6: Ce que l’on fait en routine à Lille</a:t>
            </a:r>
          </a:p>
        </p:txBody>
      </p:sp>
    </p:spTree>
    <p:extLst>
      <p:ext uri="{BB962C8B-B14F-4D97-AF65-F5344CB8AC3E}">
        <p14:creationId xmlns:p14="http://schemas.microsoft.com/office/powerpoint/2010/main" val="108846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5298" name="Espace réservé du contenu 1"/>
          <p:cNvSpPr>
            <a:spLocks noGrp="1"/>
          </p:cNvSpPr>
          <p:nvPr>
            <p:ph idx="1"/>
          </p:nvPr>
        </p:nvSpPr>
        <p:spPr>
          <a:xfrm>
            <a:off x="457200" y="1916113"/>
            <a:ext cx="8229600" cy="4090987"/>
          </a:xfrm>
        </p:spPr>
        <p:txBody>
          <a:bodyPr/>
          <a:lstStyle/>
          <a:p>
            <a:pPr marL="365125" lvl="1" indent="-255588">
              <a:lnSpc>
                <a:spcPct val="80000"/>
              </a:lnSpc>
              <a:spcBef>
                <a:spcPts val="400"/>
              </a:spcBef>
              <a:buSzPct val="68000"/>
              <a:buFont typeface="Wingdings 3" pitchFamily="18" charset="2"/>
              <a:buChar char=""/>
            </a:pPr>
            <a:r>
              <a:rPr lang="fr-FR" sz="1800" dirty="0"/>
              <a:t>Patient de 20 ans AREB, allogreffé le 9/10/19 après chimio d’induction à partir du 4/7/19</a:t>
            </a:r>
          </a:p>
          <a:p>
            <a:pPr>
              <a:lnSpc>
                <a:spcPct val="80000"/>
              </a:lnSpc>
            </a:pPr>
            <a:r>
              <a:rPr lang="fr-FR" sz="2000" dirty="0"/>
              <a:t>Prévention GVH</a:t>
            </a:r>
          </a:p>
          <a:p>
            <a:pPr lvl="2">
              <a:lnSpc>
                <a:spcPct val="80000"/>
              </a:lnSpc>
            </a:pPr>
            <a:r>
              <a:rPr lang="fr-FR" sz="1600" dirty="0"/>
              <a:t>Ciclosporine: 3 mg/k/j (+ méthotrexate à J1, J3, J6)</a:t>
            </a:r>
          </a:p>
          <a:p>
            <a:pPr>
              <a:lnSpc>
                <a:spcPct val="80000"/>
              </a:lnSpc>
            </a:pPr>
            <a:r>
              <a:rPr lang="fr-FR" sz="2000" dirty="0"/>
              <a:t>Fièvre le 10/10: </a:t>
            </a:r>
            <a:r>
              <a:rPr lang="fr-FR" sz="2000" dirty="0" err="1"/>
              <a:t>Tazo</a:t>
            </a:r>
            <a:r>
              <a:rPr lang="fr-FR" sz="2000" dirty="0"/>
              <a:t>/AMK puis </a:t>
            </a:r>
            <a:r>
              <a:rPr lang="fr-FR" sz="2000" dirty="0" err="1"/>
              <a:t>caspofungine</a:t>
            </a:r>
            <a:r>
              <a:rPr lang="fr-FR" sz="2000" dirty="0"/>
              <a:t> sur </a:t>
            </a:r>
            <a:r>
              <a:rPr lang="fr-FR" sz="2000" dirty="0" err="1"/>
              <a:t>candidémie</a:t>
            </a:r>
            <a:r>
              <a:rPr lang="fr-FR" sz="2000" dirty="0"/>
              <a:t> </a:t>
            </a:r>
          </a:p>
          <a:p>
            <a:pPr>
              <a:lnSpc>
                <a:spcPct val="80000"/>
              </a:lnSpc>
            </a:pPr>
            <a:r>
              <a:rPr lang="fr-FR" sz="2000" dirty="0"/>
              <a:t>Monitorage </a:t>
            </a:r>
          </a:p>
          <a:p>
            <a:pPr lvl="2">
              <a:lnSpc>
                <a:spcPct val="80000"/>
              </a:lnSpc>
            </a:pPr>
            <a:r>
              <a:rPr lang="fr-FR" sz="1600" dirty="0"/>
              <a:t>BU: 3+ </a:t>
            </a:r>
            <a:r>
              <a:rPr lang="fr-FR" sz="1600" dirty="0" err="1"/>
              <a:t>Hb</a:t>
            </a:r>
            <a:r>
              <a:rPr lang="fr-FR" sz="1600" dirty="0"/>
              <a:t> =&gt; </a:t>
            </a:r>
          </a:p>
          <a:p>
            <a:pPr marL="1600200" lvl="3">
              <a:lnSpc>
                <a:spcPct val="80000"/>
              </a:lnSpc>
            </a:pPr>
            <a:r>
              <a:rPr lang="fr-FR" sz="1400" dirty="0"/>
              <a:t>Hyperhydratation et transfusions pour objectif plaquettes &gt; 30000/mm et </a:t>
            </a:r>
            <a:r>
              <a:rPr lang="fr-FR" sz="1400" dirty="0" err="1"/>
              <a:t>Hb</a:t>
            </a:r>
            <a:r>
              <a:rPr lang="fr-FR" sz="1400" dirty="0"/>
              <a:t> &gt; 10g</a:t>
            </a:r>
          </a:p>
          <a:p>
            <a:pPr lvl="2">
              <a:lnSpc>
                <a:spcPct val="80000"/>
              </a:lnSpc>
            </a:pPr>
            <a:r>
              <a:rPr lang="fr-FR" sz="1600" dirty="0"/>
              <a:t>CV BK virus: </a:t>
            </a:r>
          </a:p>
          <a:p>
            <a:pPr marL="1600200" lvl="3">
              <a:lnSpc>
                <a:spcPct val="80000"/>
              </a:lnSpc>
            </a:pPr>
            <a:r>
              <a:rPr lang="fr-FR" sz="1400" dirty="0"/>
              <a:t>Urines: 9,95 log (20/10); 9,25 (27/10); 9,28 (10/11) [Sang: négatif]</a:t>
            </a:r>
          </a:p>
          <a:p>
            <a:pPr>
              <a:lnSpc>
                <a:spcPct val="80000"/>
              </a:lnSpc>
            </a:pPr>
            <a:r>
              <a:rPr lang="fr-FR" sz="2000" dirty="0"/>
              <a:t>3/11: Hématurie macroscopique</a:t>
            </a:r>
          </a:p>
          <a:p>
            <a:pPr lvl="2">
              <a:lnSpc>
                <a:spcPct val="80000"/>
              </a:lnSpc>
            </a:pPr>
            <a:r>
              <a:rPr lang="fr-FR" sz="1600" dirty="0"/>
              <a:t>Echo vésicale normale</a:t>
            </a:r>
          </a:p>
          <a:p>
            <a:pPr lvl="2">
              <a:lnSpc>
                <a:spcPct val="80000"/>
              </a:lnSpc>
            </a:pPr>
            <a:r>
              <a:rPr lang="fr-FR" sz="1600" dirty="0"/>
              <a:t>Sonde pour lavage devant caillots du 5 au 8/11</a:t>
            </a:r>
          </a:p>
          <a:p>
            <a:pPr lvl="2">
              <a:lnSpc>
                <a:spcPct val="80000"/>
              </a:lnSpc>
            </a:pPr>
            <a:r>
              <a:rPr lang="fr-FR" sz="1600" dirty="0" err="1"/>
              <a:t>Cidofovir</a:t>
            </a:r>
            <a:r>
              <a:rPr lang="fr-FR" sz="1600" dirty="0"/>
              <a:t> 5 mg/kg </a:t>
            </a:r>
            <a:r>
              <a:rPr lang="fr-FR" sz="1600" dirty="0" err="1"/>
              <a:t>intravesical</a:t>
            </a:r>
            <a:endParaRPr lang="fr-FR" sz="1600" dirty="0"/>
          </a:p>
          <a:p>
            <a:pPr>
              <a:lnSpc>
                <a:spcPct val="80000"/>
              </a:lnSpc>
            </a:pPr>
            <a:r>
              <a:rPr lang="fr-FR" sz="2000" dirty="0"/>
              <a:t>RAD le 17/11</a:t>
            </a:r>
          </a:p>
        </p:txBody>
      </p:sp>
      <p:sp>
        <p:nvSpPr>
          <p:cNvPr id="3" name="Titre 2"/>
          <p:cNvSpPr>
            <a:spLocks noGrp="1"/>
          </p:cNvSpPr>
          <p:nvPr>
            <p:ph type="title"/>
          </p:nvPr>
        </p:nvSpPr>
        <p:spPr/>
        <p:txBody>
          <a:bodyPr/>
          <a:lstStyle/>
          <a:p>
            <a:pPr>
              <a:defRPr/>
            </a:pPr>
            <a:r>
              <a:rPr lang="fr-FR" dirty="0"/>
              <a:t>Vignette 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idx="1"/>
          </p:nvPr>
        </p:nvSpPr>
        <p:spPr>
          <a:xfrm>
            <a:off x="457200" y="1916113"/>
            <a:ext cx="8229600" cy="4090987"/>
          </a:xfrm>
        </p:spPr>
        <p:txBody>
          <a:bodyPr/>
          <a:lstStyle/>
          <a:p>
            <a:pPr>
              <a:lnSpc>
                <a:spcPct val="80000"/>
              </a:lnSpc>
            </a:pPr>
            <a:r>
              <a:rPr lang="fr-FR" sz="2500" dirty="0" err="1"/>
              <a:t>Polyomavirus</a:t>
            </a:r>
            <a:r>
              <a:rPr lang="fr-FR" sz="2500" dirty="0"/>
              <a:t> humain</a:t>
            </a:r>
          </a:p>
          <a:p>
            <a:pPr lvl="1">
              <a:lnSpc>
                <a:spcPct val="80000"/>
              </a:lnSpc>
            </a:pPr>
            <a:r>
              <a:rPr lang="fr-FR" sz="2100" dirty="0"/>
              <a:t>Virus à ADN </a:t>
            </a:r>
            <a:r>
              <a:rPr lang="fr-FR" sz="2100" dirty="0" err="1"/>
              <a:t>bicaténaire</a:t>
            </a:r>
            <a:endParaRPr lang="fr-FR" sz="2100" dirty="0"/>
          </a:p>
          <a:p>
            <a:pPr>
              <a:lnSpc>
                <a:spcPct val="80000"/>
              </a:lnSpc>
            </a:pPr>
            <a:r>
              <a:rPr lang="fr-FR" sz="2500" dirty="0"/>
              <a:t>Primo-infection dans l</a:t>
            </a:r>
            <a:r>
              <a:rPr lang="fr-FR" altLang="fr-FR" sz="2500" dirty="0"/>
              <a:t>’</a:t>
            </a:r>
            <a:r>
              <a:rPr lang="fr-FR" sz="2500" dirty="0"/>
              <a:t>enfance</a:t>
            </a:r>
          </a:p>
          <a:p>
            <a:pPr lvl="1">
              <a:lnSpc>
                <a:spcPct val="80000"/>
              </a:lnSpc>
            </a:pPr>
            <a:r>
              <a:rPr lang="fr-FR" sz="2100" dirty="0" err="1"/>
              <a:t>Séro-prévalence</a:t>
            </a:r>
            <a:r>
              <a:rPr lang="fr-FR" sz="2100" dirty="0"/>
              <a:t> : 75-100 % &lt; 10ans</a:t>
            </a:r>
          </a:p>
          <a:p>
            <a:pPr>
              <a:lnSpc>
                <a:spcPct val="80000"/>
              </a:lnSpc>
            </a:pPr>
            <a:r>
              <a:rPr lang="fr-FR" sz="2500" dirty="0"/>
              <a:t>Latence : </a:t>
            </a:r>
          </a:p>
          <a:p>
            <a:pPr lvl="1">
              <a:lnSpc>
                <a:spcPct val="80000"/>
              </a:lnSpc>
            </a:pPr>
            <a:r>
              <a:rPr lang="fr-FR" sz="2100" dirty="0"/>
              <a:t>cellules tubulaires rénales+++ ,  </a:t>
            </a:r>
            <a:r>
              <a:rPr lang="fr-FR" sz="2100" dirty="0" err="1"/>
              <a:t>urothélium</a:t>
            </a:r>
            <a:r>
              <a:rPr lang="fr-FR" sz="2100" dirty="0"/>
              <a:t>+++, </a:t>
            </a:r>
            <a:r>
              <a:rPr lang="fr-FR" sz="2100" dirty="0" err="1"/>
              <a:t>Lc</a:t>
            </a:r>
            <a:r>
              <a:rPr lang="fr-FR" sz="2100" dirty="0"/>
              <a:t> B</a:t>
            </a:r>
          </a:p>
          <a:p>
            <a:pPr>
              <a:lnSpc>
                <a:spcPct val="80000"/>
              </a:lnSpc>
            </a:pPr>
            <a:r>
              <a:rPr lang="fr-FR" sz="2500" dirty="0"/>
              <a:t>Réactivation : </a:t>
            </a:r>
          </a:p>
          <a:p>
            <a:pPr lvl="1">
              <a:lnSpc>
                <a:spcPct val="80000"/>
              </a:lnSpc>
            </a:pPr>
            <a:r>
              <a:rPr lang="fr-FR" sz="2100" dirty="0"/>
              <a:t>asymptomatique (</a:t>
            </a:r>
            <a:r>
              <a:rPr lang="fr-FR" sz="2100" dirty="0" err="1"/>
              <a:t>virurie</a:t>
            </a:r>
            <a:r>
              <a:rPr lang="fr-FR" sz="2100" dirty="0"/>
              <a:t>)</a:t>
            </a:r>
          </a:p>
          <a:p>
            <a:pPr lvl="1">
              <a:lnSpc>
                <a:spcPct val="80000"/>
              </a:lnSpc>
            </a:pPr>
            <a:r>
              <a:rPr lang="fr-FR" sz="2100" dirty="0"/>
              <a:t>symptomatique (immunodéprimé):</a:t>
            </a:r>
          </a:p>
        </p:txBody>
      </p:sp>
      <p:sp>
        <p:nvSpPr>
          <p:cNvPr id="6146" name="Rectangle 1"/>
          <p:cNvSpPr>
            <a:spLocks noGrp="1" noChangeArrowheads="1"/>
          </p:cNvSpPr>
          <p:nvPr>
            <p:ph type="title"/>
          </p:nvPr>
        </p:nvSpPr>
        <p:spPr/>
        <p:txBody>
          <a:bodyPr/>
          <a:lstStyle/>
          <a:p>
            <a:pPr>
              <a:defRPr/>
            </a:pPr>
            <a:r>
              <a:rPr lang="fr-FR" dirty="0"/>
              <a:t>BK virus </a:t>
            </a:r>
          </a:p>
        </p:txBody>
      </p:sp>
      <p:sp>
        <p:nvSpPr>
          <p:cNvPr id="5" name="ZoneTexte 4"/>
          <p:cNvSpPr txBox="1"/>
          <p:nvPr/>
        </p:nvSpPr>
        <p:spPr>
          <a:xfrm>
            <a:off x="7308304" y="5648325"/>
            <a:ext cx="1394356"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a:solidFill>
                  <a:schemeClr val="bg1"/>
                </a:solidFill>
                <a:latin typeface="Calibri" pitchFamily="34" charset="0"/>
              </a:rPr>
              <a:t>Cesaro</a:t>
            </a:r>
            <a:r>
              <a:rPr lang="fr-FR" sz="1400" b="1" dirty="0">
                <a:solidFill>
                  <a:schemeClr val="bg1"/>
                </a:solidFill>
                <a:latin typeface="Calibri" pitchFamily="34" charset="0"/>
              </a:rPr>
              <a:t> JAC 2017</a:t>
            </a:r>
          </a:p>
          <a:p>
            <a:r>
              <a:rPr lang="fr-FR" sz="1400" b="1" dirty="0" err="1">
                <a:solidFill>
                  <a:schemeClr val="bg1"/>
                </a:solidFill>
                <a:latin typeface="Calibri" pitchFamily="34" charset="0"/>
              </a:rPr>
              <a:t>Hirsch</a:t>
            </a:r>
            <a:r>
              <a:rPr lang="fr-FR" sz="1400" b="1" dirty="0">
                <a:solidFill>
                  <a:schemeClr val="bg1"/>
                </a:solidFill>
                <a:latin typeface="Calibri" pitchFamily="34" charset="0"/>
              </a:rPr>
              <a:t> CMI 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t>Cystite hémorragique à </a:t>
            </a:r>
            <a:r>
              <a:rPr lang="fr-FR" sz="4000" dirty="0" err="1"/>
              <a:t>BKv</a:t>
            </a:r>
            <a:endParaRPr lang="fr-FR" sz="4000" dirty="0"/>
          </a:p>
        </p:txBody>
      </p:sp>
      <p:sp>
        <p:nvSpPr>
          <p:cNvPr id="3" name="Espace réservé du texte 2"/>
          <p:cNvSpPr>
            <a:spLocks noGrp="1"/>
          </p:cNvSpPr>
          <p:nvPr>
            <p:ph type="body" sz="half" idx="1"/>
          </p:nvPr>
        </p:nvSpPr>
        <p:spPr>
          <a:xfrm>
            <a:off x="457200" y="1989138"/>
            <a:ext cx="6059016" cy="4017962"/>
          </a:xfrm>
        </p:spPr>
        <p:txBody>
          <a:bodyPr/>
          <a:lstStyle/>
          <a:p>
            <a:r>
              <a:rPr lang="fr-FR" sz="2400" dirty="0"/>
              <a:t>Allogreffes de CSH</a:t>
            </a:r>
          </a:p>
          <a:p>
            <a:pPr lvl="1"/>
            <a:r>
              <a:rPr lang="fr-FR" sz="2200" dirty="0"/>
              <a:t>Incidence 5-40%</a:t>
            </a:r>
          </a:p>
          <a:p>
            <a:pPr>
              <a:lnSpc>
                <a:spcPct val="80000"/>
              </a:lnSpc>
            </a:pPr>
            <a:r>
              <a:rPr lang="fr-FR" sz="2400" dirty="0"/>
              <a:t>Greffe de rein: néphropathie</a:t>
            </a:r>
          </a:p>
          <a:p>
            <a:pPr lvl="1">
              <a:lnSpc>
                <a:spcPct val="80000"/>
              </a:lnSpc>
            </a:pPr>
            <a:r>
              <a:rPr lang="fr-FR" sz="2200" dirty="0"/>
              <a:t>1 à 14%</a:t>
            </a:r>
          </a:p>
          <a:p>
            <a:pPr lvl="1">
              <a:lnSpc>
                <a:spcPct val="80000"/>
              </a:lnSpc>
            </a:pPr>
            <a:r>
              <a:rPr lang="fr-FR" sz="2200" dirty="0"/>
              <a:t>Risque perte fonction greffon</a:t>
            </a:r>
          </a:p>
          <a:p>
            <a:pPr lvl="1">
              <a:lnSpc>
                <a:spcPct val="80000"/>
              </a:lnSpc>
            </a:pPr>
            <a:endParaRPr lang="fr-FR" sz="2200" dirty="0"/>
          </a:p>
          <a:p>
            <a:pPr lvl="1">
              <a:lnSpc>
                <a:spcPct val="80000"/>
              </a:lnSpc>
            </a:pPr>
            <a:endParaRPr lang="fr-FR" sz="2200" dirty="0"/>
          </a:p>
          <a:p>
            <a:r>
              <a:rPr lang="fr-FR" sz="2400" dirty="0"/>
              <a:t>Diagnostic</a:t>
            </a:r>
            <a:endParaRPr lang="fr-FR" sz="2000" dirty="0"/>
          </a:p>
          <a:p>
            <a:pPr lvl="1"/>
            <a:r>
              <a:rPr lang="fr-FR" sz="2000" dirty="0"/>
              <a:t>SFU + hématurie grade ≥2 + réplication virale</a:t>
            </a:r>
          </a:p>
          <a:p>
            <a:pPr lvl="2"/>
            <a:r>
              <a:rPr lang="fr-FR" sz="2000" dirty="0"/>
              <a:t>&gt;7 log / urines (bonne VPN en dessous)</a:t>
            </a:r>
          </a:p>
          <a:p>
            <a:pPr lvl="2"/>
            <a:r>
              <a:rPr lang="fr-FR" sz="2000" dirty="0"/>
              <a:t>Virémie souvent associée: seuil=: &gt;10</a:t>
            </a:r>
            <a:r>
              <a:rPr lang="fr-FR" sz="2000" baseline="30000" dirty="0"/>
              <a:t>3</a:t>
            </a:r>
            <a:r>
              <a:rPr lang="fr-FR" sz="2000" dirty="0"/>
              <a:t> c/ml</a:t>
            </a:r>
          </a:p>
          <a:p>
            <a:endParaRPr lang="fr-FR" sz="2400" dirty="0"/>
          </a:p>
        </p:txBody>
      </p:sp>
      <p:sp>
        <p:nvSpPr>
          <p:cNvPr id="58369" name="Espace réservé du contenu 2"/>
          <p:cNvSpPr>
            <a:spLocks noGrp="1"/>
          </p:cNvSpPr>
          <p:nvPr>
            <p:ph sz="half" idx="2"/>
          </p:nvPr>
        </p:nvSpPr>
        <p:spPr>
          <a:xfrm>
            <a:off x="4860032" y="1556792"/>
            <a:ext cx="4038600" cy="2904911"/>
          </a:xfrm>
          <a:solidFill>
            <a:schemeClr val="accent3">
              <a:lumMod val="40000"/>
              <a:lumOff val="60000"/>
            </a:schemeClr>
          </a:solidFill>
        </p:spPr>
        <p:txBody>
          <a:bodyPr/>
          <a:lstStyle/>
          <a:p>
            <a:r>
              <a:rPr lang="fr-FR" sz="2400" dirty="0"/>
              <a:t>Clinique </a:t>
            </a:r>
          </a:p>
          <a:p>
            <a:pPr lvl="1"/>
            <a:r>
              <a:rPr lang="fr-FR" sz="2000" dirty="0"/>
              <a:t>SFU</a:t>
            </a:r>
          </a:p>
          <a:p>
            <a:pPr lvl="1"/>
            <a:r>
              <a:rPr lang="fr-FR" sz="2000" dirty="0"/>
              <a:t>Hématurie</a:t>
            </a:r>
          </a:p>
          <a:p>
            <a:pPr lvl="2"/>
            <a:r>
              <a:rPr lang="fr-FR" sz="2000" dirty="0"/>
              <a:t>Grade 1: micro &gt;=2 j</a:t>
            </a:r>
          </a:p>
          <a:p>
            <a:pPr lvl="2"/>
            <a:r>
              <a:rPr lang="fr-FR" sz="2000" dirty="0"/>
              <a:t>Grade 2: macro</a:t>
            </a:r>
          </a:p>
          <a:p>
            <a:pPr lvl="2"/>
            <a:r>
              <a:rPr lang="fr-FR" sz="2000" dirty="0"/>
              <a:t>Grade 3: caillots</a:t>
            </a:r>
          </a:p>
          <a:p>
            <a:pPr lvl="2"/>
            <a:r>
              <a:rPr lang="fr-FR" sz="2000" dirty="0"/>
              <a:t>Grade 4: caillots + atteinte rénale et/ou vésicale</a:t>
            </a:r>
          </a:p>
          <a:p>
            <a:endParaRPr lang="fr-FR" sz="2400" dirty="0"/>
          </a:p>
        </p:txBody>
      </p:sp>
      <p:sp>
        <p:nvSpPr>
          <p:cNvPr id="6" name="ZoneTexte 5"/>
          <p:cNvSpPr txBox="1"/>
          <p:nvPr/>
        </p:nvSpPr>
        <p:spPr>
          <a:xfrm>
            <a:off x="7308304" y="5648325"/>
            <a:ext cx="1394356" cy="52322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a:solidFill>
                  <a:schemeClr val="bg1"/>
                </a:solidFill>
                <a:latin typeface="Calibri" pitchFamily="34" charset="0"/>
              </a:rPr>
              <a:t>Cesaro</a:t>
            </a:r>
            <a:r>
              <a:rPr lang="fr-FR" sz="1400" b="1" dirty="0">
                <a:solidFill>
                  <a:schemeClr val="bg1"/>
                </a:solidFill>
                <a:latin typeface="Calibri" pitchFamily="34" charset="0"/>
              </a:rPr>
              <a:t> JAC 2017</a:t>
            </a:r>
          </a:p>
          <a:p>
            <a:r>
              <a:rPr lang="fr-FR" sz="1400" b="1" dirty="0" err="1">
                <a:solidFill>
                  <a:schemeClr val="bg1"/>
                </a:solidFill>
                <a:latin typeface="Calibri" pitchFamily="34" charset="0"/>
              </a:rPr>
              <a:t>Hirsch</a:t>
            </a:r>
            <a:r>
              <a:rPr lang="fr-FR" sz="1400" b="1" dirty="0">
                <a:solidFill>
                  <a:schemeClr val="bg1"/>
                </a:solidFill>
                <a:latin typeface="Calibri" pitchFamily="34" charset="0"/>
              </a:rPr>
              <a:t> CMI 2014</a:t>
            </a:r>
          </a:p>
        </p:txBody>
      </p:sp>
      <p:sp>
        <p:nvSpPr>
          <p:cNvPr id="7" name="Espace réservé du contenu 2"/>
          <p:cNvSpPr txBox="1">
            <a:spLocks/>
          </p:cNvSpPr>
          <p:nvPr/>
        </p:nvSpPr>
        <p:spPr bwMode="auto">
          <a:xfrm>
            <a:off x="457200" y="4894049"/>
            <a:ext cx="8229600" cy="993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Calibri" pitchFamily="34"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Calibri"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Calibri"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Calibri"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Calibri"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fr-F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gradFill>
            <a:gsLst>
              <a:gs pos="0">
                <a:srgbClr val="95D4EE"/>
              </a:gs>
              <a:gs pos="64999">
                <a:srgbClr val="C9ECFD"/>
              </a:gs>
              <a:gs pos="100000">
                <a:srgbClr val="D6F3FF"/>
              </a:gs>
            </a:gsLst>
            <a:lin/>
          </a:gradFill>
          <a:ln>
            <a:miter lim="800000"/>
          </a:ln>
          <a:effectLst>
            <a:outerShdw dist="38100" dir="5400000" rotWithShape="0">
              <a:srgbClr val="000000">
                <a:alpha val="34999"/>
              </a:srgbClr>
            </a:outerShdw>
          </a:effectLst>
        </p:spPr>
        <p:txBody>
          <a:bodyPr/>
          <a:lstStyle/>
          <a:p>
            <a:r>
              <a:rPr lang="fr-FR" sz="3800"/>
              <a:t>Traitement CH à BK virus</a:t>
            </a:r>
          </a:p>
        </p:txBody>
      </p:sp>
      <p:sp>
        <p:nvSpPr>
          <p:cNvPr id="131075" name="Rectangle 3"/>
          <p:cNvSpPr>
            <a:spLocks noGrp="1"/>
          </p:cNvSpPr>
          <p:nvPr>
            <p:ph type="body" idx="1"/>
          </p:nvPr>
        </p:nvSpPr>
        <p:spPr>
          <a:xfrm>
            <a:off x="457200" y="1989138"/>
            <a:ext cx="8229600" cy="4017962"/>
          </a:xfrm>
        </p:spPr>
        <p:txBody>
          <a:bodyPr/>
          <a:lstStyle/>
          <a:p>
            <a:r>
              <a:rPr lang="fr-FR" dirty="0"/>
              <a:t>TT symptomatique et ↓ immunosuppression</a:t>
            </a:r>
          </a:p>
          <a:p>
            <a:r>
              <a:rPr lang="fr-FR" dirty="0"/>
              <a:t>Pas de traitement standard reconnu</a:t>
            </a:r>
          </a:p>
          <a:p>
            <a:pPr lvl="1"/>
            <a:r>
              <a:rPr lang="fr-FR" dirty="0" err="1"/>
              <a:t>Cidofovir</a:t>
            </a:r>
            <a:r>
              <a:rPr lang="fr-FR" dirty="0"/>
              <a:t> </a:t>
            </a:r>
            <a:r>
              <a:rPr lang="fr-FR" b="1" dirty="0">
                <a:solidFill>
                  <a:srgbClr val="FF0000"/>
                </a:solidFill>
              </a:rPr>
              <a:t>CII</a:t>
            </a:r>
            <a:r>
              <a:rPr lang="fr-FR" dirty="0"/>
              <a:t> en iv, non coté en </a:t>
            </a:r>
            <a:r>
              <a:rPr lang="fr-FR" dirty="0" err="1"/>
              <a:t>intravésical</a:t>
            </a:r>
            <a:endParaRPr lang="fr-FR" dirty="0"/>
          </a:p>
          <a:p>
            <a:pPr lvl="1"/>
            <a:r>
              <a:rPr lang="fr-FR" dirty="0" err="1"/>
              <a:t>Hyperbarie</a:t>
            </a:r>
            <a:r>
              <a:rPr lang="fr-FR" dirty="0"/>
              <a:t> </a:t>
            </a:r>
            <a:r>
              <a:rPr lang="fr-FR" b="1" dirty="0">
                <a:solidFill>
                  <a:srgbClr val="FF0000"/>
                </a:solidFill>
              </a:rPr>
              <a:t>CIII</a:t>
            </a:r>
          </a:p>
          <a:p>
            <a:pPr lvl="1"/>
            <a:r>
              <a:rPr lang="fr-FR" dirty="0"/>
              <a:t>Colle fibrine </a:t>
            </a:r>
            <a:r>
              <a:rPr lang="fr-FR" b="1" dirty="0">
                <a:solidFill>
                  <a:srgbClr val="FF0000"/>
                </a:solidFill>
              </a:rPr>
              <a:t>CIII</a:t>
            </a:r>
          </a:p>
          <a:p>
            <a:r>
              <a:rPr lang="fr-FR" dirty="0"/>
              <a:t>Case reports et petites séries rétrospectives</a:t>
            </a:r>
          </a:p>
          <a:p>
            <a:pPr lvl="1"/>
            <a:r>
              <a:rPr lang="fr-FR" dirty="0" err="1"/>
              <a:t>Leflunomide</a:t>
            </a:r>
            <a:r>
              <a:rPr lang="fr-FR" dirty="0"/>
              <a:t>, </a:t>
            </a:r>
            <a:r>
              <a:rPr lang="fr-FR" dirty="0" err="1"/>
              <a:t>vidarabine</a:t>
            </a:r>
            <a:r>
              <a:rPr lang="fr-FR" dirty="0"/>
              <a:t>, lévofloxacine, facteur XIII, acide hyaluronique, </a:t>
            </a:r>
            <a:r>
              <a:rPr lang="fr-FR" dirty="0" err="1"/>
              <a:t>estrogenes</a:t>
            </a:r>
            <a:r>
              <a:rPr lang="fr-FR" dirty="0"/>
              <a:t>, </a:t>
            </a:r>
            <a:r>
              <a:rPr lang="fr-FR" dirty="0" err="1"/>
              <a:t>therapie</a:t>
            </a:r>
            <a:r>
              <a:rPr lang="fr-FR" dirty="0"/>
              <a:t> cellulaire: </a:t>
            </a:r>
            <a:r>
              <a:rPr lang="fr-FR" b="1" dirty="0">
                <a:solidFill>
                  <a:srgbClr val="FF0000"/>
                </a:solidFill>
              </a:rPr>
              <a:t>non coté</a:t>
            </a:r>
          </a:p>
          <a:p>
            <a:r>
              <a:rPr lang="fr-FR" dirty="0"/>
              <a:t>Formes sévère: cautérisation, embolisation, cystectomie</a:t>
            </a:r>
          </a:p>
        </p:txBody>
      </p:sp>
      <p:sp>
        <p:nvSpPr>
          <p:cNvPr id="5" name="ZoneTexte 4"/>
          <p:cNvSpPr txBox="1"/>
          <p:nvPr/>
        </p:nvSpPr>
        <p:spPr>
          <a:xfrm>
            <a:off x="4787900" y="6092825"/>
            <a:ext cx="1389868"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a:solidFill>
                  <a:schemeClr val="bg1"/>
                </a:solidFill>
                <a:latin typeface="Calibri" pitchFamily="34" charset="0"/>
              </a:rPr>
              <a:t>Cesaro</a:t>
            </a:r>
            <a:r>
              <a:rPr lang="fr-FR" sz="1400" b="1" dirty="0">
                <a:solidFill>
                  <a:schemeClr val="bg1"/>
                </a:solidFill>
                <a:latin typeface="Calibri" pitchFamily="34" charset="0"/>
              </a:rPr>
              <a:t> JAC 2017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56325" y="2636912"/>
            <a:ext cx="2522537"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a:solidFill>
                  <a:schemeClr val="bg1"/>
                </a:solidFill>
                <a:latin typeface="Calibri" pitchFamily="34" charset="0"/>
              </a:rPr>
              <a:t>Leung et al. CID 2005;40:528-37</a:t>
            </a:r>
          </a:p>
        </p:txBody>
      </p:sp>
      <p:sp>
        <p:nvSpPr>
          <p:cNvPr id="3" name="Titre 2"/>
          <p:cNvSpPr>
            <a:spLocks noGrp="1"/>
          </p:cNvSpPr>
          <p:nvPr>
            <p:ph type="title"/>
          </p:nvPr>
        </p:nvSpPr>
        <p:spPr/>
        <p:txBody>
          <a:bodyPr/>
          <a:lstStyle/>
          <a:p>
            <a:pPr>
              <a:defRPr/>
            </a:pPr>
            <a:r>
              <a:rPr lang="fr-FR" dirty="0"/>
              <a:t>Fluoroquinolones et BK virus</a:t>
            </a:r>
          </a:p>
        </p:txBody>
      </p:sp>
      <p:sp>
        <p:nvSpPr>
          <p:cNvPr id="61442" name="Espace réservé du contenu 3"/>
          <p:cNvSpPr>
            <a:spLocks noGrp="1"/>
          </p:cNvSpPr>
          <p:nvPr>
            <p:ph type="body" idx="1"/>
          </p:nvPr>
        </p:nvSpPr>
        <p:spPr>
          <a:xfrm>
            <a:off x="457200" y="1989138"/>
            <a:ext cx="8229600" cy="4017962"/>
          </a:xfrm>
        </p:spPr>
        <p:txBody>
          <a:bodyPr/>
          <a:lstStyle/>
          <a:p>
            <a:pPr>
              <a:lnSpc>
                <a:spcPct val="90000"/>
              </a:lnSpc>
            </a:pPr>
            <a:r>
              <a:rPr lang="fr-FR" sz="2100" dirty="0"/>
              <a:t>Rationnel: inhibition par FQ de l’ADN </a:t>
            </a:r>
            <a:r>
              <a:rPr lang="fr-FR" sz="2100" dirty="0" err="1"/>
              <a:t>gyrase</a:t>
            </a:r>
            <a:r>
              <a:rPr lang="fr-FR" sz="2100" dirty="0"/>
              <a:t> du </a:t>
            </a:r>
            <a:r>
              <a:rPr lang="fr-FR" sz="2100" dirty="0" err="1"/>
              <a:t>BKv</a:t>
            </a:r>
            <a:endParaRPr lang="fr-FR" sz="2100" dirty="0"/>
          </a:p>
          <a:p>
            <a:pPr>
              <a:lnSpc>
                <a:spcPct val="90000"/>
              </a:lnSpc>
            </a:pPr>
            <a:r>
              <a:rPr lang="fr-FR" sz="2100" dirty="0"/>
              <a:t>Analyse cohorte </a:t>
            </a:r>
            <a:r>
              <a:rPr lang="fr-FR" sz="2100" dirty="0" err="1"/>
              <a:t>retrospective</a:t>
            </a:r>
            <a:r>
              <a:rPr lang="fr-FR" sz="2100" dirty="0"/>
              <a:t> 68 pts (HK)</a:t>
            </a:r>
          </a:p>
          <a:p>
            <a:pPr lvl="1">
              <a:lnSpc>
                <a:spcPct val="90000"/>
              </a:lnSpc>
            </a:pPr>
            <a:r>
              <a:rPr lang="fr-FR" sz="1900" dirty="0"/>
              <a:t>Prophylaxie ATB J0-J50</a:t>
            </a:r>
          </a:p>
          <a:p>
            <a:pPr marL="1143000" lvl="2">
              <a:lnSpc>
                <a:spcPct val="90000"/>
              </a:lnSpc>
            </a:pPr>
            <a:r>
              <a:rPr lang="fr-FR" sz="1700" dirty="0"/>
              <a:t>Baisse pic CV (3x10</a:t>
            </a:r>
            <a:r>
              <a:rPr lang="fr-FR" sz="1700" baseline="30000" dirty="0"/>
              <a:t>5</a:t>
            </a:r>
            <a:r>
              <a:rPr lang="fr-FR" sz="1700" dirty="0"/>
              <a:t> vs 2.6 x 10</a:t>
            </a:r>
            <a:r>
              <a:rPr lang="fr-FR" sz="1700" baseline="30000" dirty="0"/>
              <a:t>9</a:t>
            </a:r>
            <a:r>
              <a:rPr lang="fr-FR" sz="1700" dirty="0"/>
              <a:t> </a:t>
            </a:r>
            <a:r>
              <a:rPr lang="fr-FR" sz="1700" dirty="0" err="1"/>
              <a:t>co</a:t>
            </a:r>
            <a:r>
              <a:rPr lang="fr-FR" sz="1700" dirty="0"/>
              <a:t>/ml) si </a:t>
            </a:r>
            <a:r>
              <a:rPr lang="fr-FR" sz="1700" dirty="0" err="1"/>
              <a:t>cipro</a:t>
            </a:r>
            <a:endParaRPr lang="fr-FR" sz="1700" dirty="0"/>
          </a:p>
          <a:p>
            <a:pPr lvl="1">
              <a:lnSpc>
                <a:spcPct val="90000"/>
              </a:lnSpc>
            </a:pPr>
            <a:r>
              <a:rPr lang="fr-FR" sz="1900" dirty="0"/>
              <a:t>Pas de différence de mortalité</a:t>
            </a:r>
          </a:p>
          <a:p>
            <a:pPr>
              <a:lnSpc>
                <a:spcPct val="90000"/>
              </a:lnSpc>
            </a:pPr>
            <a:r>
              <a:rPr lang="fr-FR" sz="2100" dirty="0"/>
              <a:t>Analyse cohorte </a:t>
            </a:r>
            <a:r>
              <a:rPr lang="fr-FR" sz="2100" dirty="0" err="1"/>
              <a:t>retrospective</a:t>
            </a:r>
            <a:r>
              <a:rPr lang="fr-FR" sz="2100" dirty="0"/>
              <a:t> 92 pts 2006-2010 (USA)</a:t>
            </a:r>
          </a:p>
          <a:p>
            <a:pPr lvl="1">
              <a:lnSpc>
                <a:spcPct val="90000"/>
              </a:lnSpc>
            </a:pPr>
            <a:r>
              <a:rPr lang="fr-FR" sz="1900" dirty="0" err="1"/>
              <a:t>Cipro</a:t>
            </a:r>
            <a:r>
              <a:rPr lang="fr-FR" sz="1900" dirty="0"/>
              <a:t> 500 x2 J0-J60 depuis mars 2009</a:t>
            </a:r>
          </a:p>
          <a:p>
            <a:pPr lvl="1">
              <a:lnSpc>
                <a:spcPct val="90000"/>
              </a:lnSpc>
            </a:pPr>
            <a:r>
              <a:rPr lang="fr-FR" sz="1900" dirty="0"/>
              <a:t>Diminution incidence CH depuis </a:t>
            </a:r>
            <a:r>
              <a:rPr lang="fr-FR" sz="1900" dirty="0" err="1"/>
              <a:t>cipro</a:t>
            </a:r>
            <a:r>
              <a:rPr lang="fr-FR" sz="1900" dirty="0"/>
              <a:t>: 2,6 vs 20,9%</a:t>
            </a:r>
          </a:p>
          <a:p>
            <a:pPr lvl="1">
              <a:lnSpc>
                <a:spcPct val="90000"/>
              </a:lnSpc>
            </a:pPr>
            <a:r>
              <a:rPr lang="fr-FR" sz="1900" dirty="0"/>
              <a:t>Pas de différence de mortalité</a:t>
            </a:r>
          </a:p>
          <a:p>
            <a:pPr>
              <a:lnSpc>
                <a:spcPct val="90000"/>
              </a:lnSpc>
            </a:pPr>
            <a:r>
              <a:rPr lang="fr-FR" sz="2100" dirty="0"/>
              <a:t>1 essai randomisé en T rénale  (</a:t>
            </a:r>
            <a:r>
              <a:rPr lang="fr-FR" sz="2100" dirty="0" err="1"/>
              <a:t>levoflo</a:t>
            </a:r>
            <a:r>
              <a:rPr lang="fr-FR" sz="2100" dirty="0"/>
              <a:t>)</a:t>
            </a:r>
          </a:p>
          <a:p>
            <a:pPr lvl="1">
              <a:lnSpc>
                <a:spcPct val="90000"/>
              </a:lnSpc>
            </a:pPr>
            <a:r>
              <a:rPr lang="fr-FR" sz="1900" dirty="0"/>
              <a:t>Pas de différence </a:t>
            </a:r>
            <a:r>
              <a:rPr lang="fr-FR" sz="1900" dirty="0" err="1"/>
              <a:t>virurie</a:t>
            </a:r>
            <a:r>
              <a:rPr lang="fr-FR" sz="1900" dirty="0"/>
              <a:t> (28 vs 33%) mais plus de BGN R et tendinites….</a:t>
            </a:r>
          </a:p>
        </p:txBody>
      </p:sp>
      <p:sp>
        <p:nvSpPr>
          <p:cNvPr id="4" name="ZoneTexte 1"/>
          <p:cNvSpPr txBox="1"/>
          <p:nvPr/>
        </p:nvSpPr>
        <p:spPr>
          <a:xfrm>
            <a:off x="6156324" y="4653136"/>
            <a:ext cx="2805113"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a:solidFill>
                  <a:schemeClr val="bg1"/>
                </a:solidFill>
                <a:latin typeface="Calibri" pitchFamily="34" charset="0"/>
              </a:rPr>
              <a:t>Miller et al. BBMT 2011;17:1176-81</a:t>
            </a:r>
          </a:p>
        </p:txBody>
      </p:sp>
      <p:sp>
        <p:nvSpPr>
          <p:cNvPr id="5" name="ZoneTexte 1"/>
          <p:cNvSpPr txBox="1"/>
          <p:nvPr/>
        </p:nvSpPr>
        <p:spPr>
          <a:xfrm>
            <a:off x="5940425" y="6092825"/>
            <a:ext cx="2817813"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a:solidFill>
                  <a:schemeClr val="bg1"/>
                </a:solidFill>
                <a:latin typeface="Calibri" pitchFamily="34" charset="0"/>
              </a:rPr>
              <a:t>Knoll et al. JAMA 2014;312:2106-14</a:t>
            </a:r>
          </a:p>
        </p:txBody>
      </p:sp>
      <p:sp>
        <p:nvSpPr>
          <p:cNvPr id="6" name="Rectangle 5"/>
          <p:cNvSpPr/>
          <p:nvPr/>
        </p:nvSpPr>
        <p:spPr>
          <a:xfrm>
            <a:off x="5940425" y="1628800"/>
            <a:ext cx="2577309"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a:solidFill>
                  <a:schemeClr val="bg1"/>
                </a:solidFill>
                <a:latin typeface="Calibri" pitchFamily="34" charset="0"/>
              </a:rPr>
              <a:t>Portolani</a:t>
            </a:r>
            <a:r>
              <a:rPr lang="fr-FR" sz="1400" b="1" dirty="0">
                <a:solidFill>
                  <a:schemeClr val="bg1"/>
                </a:solidFill>
                <a:latin typeface="Calibri" pitchFamily="34" charset="0"/>
              </a:rPr>
              <a:t> et al Antiviral </a:t>
            </a:r>
            <a:r>
              <a:rPr lang="fr-FR" sz="1400" b="1" dirty="0" err="1">
                <a:solidFill>
                  <a:schemeClr val="bg1"/>
                </a:solidFill>
                <a:latin typeface="Calibri" pitchFamily="34" charset="0"/>
              </a:rPr>
              <a:t>res</a:t>
            </a:r>
            <a:r>
              <a:rPr lang="fr-FR" sz="1400" b="1" dirty="0">
                <a:solidFill>
                  <a:schemeClr val="bg1"/>
                </a:solidFill>
                <a:latin typeface="Calibri" pitchFamily="34" charset="0"/>
              </a:rPr>
              <a:t> 1988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4163" y="6435725"/>
            <a:ext cx="2586037" cy="30797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Gilis</a:t>
            </a:r>
            <a:r>
              <a:rPr lang="fr-FR" sz="1400" b="1" dirty="0">
                <a:solidFill>
                  <a:schemeClr val="bg1"/>
                </a:solidFill>
                <a:latin typeface="Calibri" pitchFamily="34" charset="0"/>
              </a:rPr>
              <a:t> et al. BMT 2014;49:664-670</a:t>
            </a:r>
          </a:p>
        </p:txBody>
      </p:sp>
      <p:sp>
        <p:nvSpPr>
          <p:cNvPr id="4" name="Espace réservé du contenu 3"/>
          <p:cNvSpPr>
            <a:spLocks noGrp="1"/>
          </p:cNvSpPr>
          <p:nvPr>
            <p:ph idx="1"/>
          </p:nvPr>
        </p:nvSpPr>
        <p:spPr>
          <a:xfrm>
            <a:off x="457200" y="1916113"/>
            <a:ext cx="8229600" cy="4090987"/>
          </a:xfrm>
        </p:spPr>
        <p:txBody>
          <a:bodyPr>
            <a:normAutofit fontScale="92500" lnSpcReduction="20000"/>
          </a:bodyPr>
          <a:lstStyle/>
          <a:p>
            <a:pPr>
              <a:defRPr/>
            </a:pPr>
            <a:r>
              <a:rPr lang="fr-FR" dirty="0"/>
              <a:t>Prédicteur de sévérité</a:t>
            </a:r>
          </a:p>
          <a:p>
            <a:pPr lvl="1">
              <a:defRPr/>
            </a:pPr>
            <a:r>
              <a:rPr lang="fr-FR" dirty="0"/>
              <a:t>Corrélation à virémie </a:t>
            </a:r>
          </a:p>
          <a:p>
            <a:pPr lvl="1">
              <a:defRPr/>
            </a:pPr>
            <a:r>
              <a:rPr lang="fr-FR" dirty="0"/>
              <a:t>Pas d’impact de la </a:t>
            </a:r>
            <a:r>
              <a:rPr lang="fr-FR" dirty="0" err="1"/>
              <a:t>virurie</a:t>
            </a:r>
            <a:endParaRPr lang="fr-FR" dirty="0"/>
          </a:p>
          <a:p>
            <a:pPr>
              <a:defRPr/>
            </a:pPr>
            <a:r>
              <a:rPr lang="fr-FR" dirty="0"/>
              <a:t>39/43: </a:t>
            </a:r>
            <a:r>
              <a:rPr lang="fr-FR" dirty="0" err="1"/>
              <a:t>Cidofovir</a:t>
            </a:r>
            <a:r>
              <a:rPr lang="fr-FR" dirty="0"/>
              <a:t> iv</a:t>
            </a:r>
          </a:p>
          <a:p>
            <a:pPr lvl="1">
              <a:defRPr/>
            </a:pPr>
            <a:r>
              <a:rPr lang="fr-FR" dirty="0"/>
              <a:t>+ 50% lavages vésicaux</a:t>
            </a:r>
          </a:p>
          <a:p>
            <a:pPr lvl="1">
              <a:defRPr/>
            </a:pPr>
            <a:r>
              <a:rPr lang="fr-FR" dirty="0"/>
              <a:t>Sur 13 échecs/réponse partielle</a:t>
            </a:r>
          </a:p>
          <a:p>
            <a:pPr lvl="2">
              <a:defRPr/>
            </a:pPr>
            <a:r>
              <a:rPr lang="fr-FR" dirty="0"/>
              <a:t>Caisson HB (7)</a:t>
            </a:r>
          </a:p>
          <a:p>
            <a:pPr lvl="2">
              <a:defRPr/>
            </a:pPr>
            <a:r>
              <a:rPr lang="fr-FR" dirty="0"/>
              <a:t>Alun (5)</a:t>
            </a:r>
          </a:p>
          <a:p>
            <a:pPr lvl="2">
              <a:defRPr/>
            </a:pPr>
            <a:r>
              <a:rPr lang="fr-FR" dirty="0"/>
              <a:t>Cautérisation/embolisation (7)</a:t>
            </a:r>
          </a:p>
          <a:p>
            <a:pPr lvl="2">
              <a:defRPr/>
            </a:pPr>
            <a:r>
              <a:rPr lang="fr-FR" dirty="0"/>
              <a:t>Cystectomie (1)</a:t>
            </a:r>
          </a:p>
          <a:p>
            <a:pPr>
              <a:defRPr/>
            </a:pPr>
            <a:r>
              <a:rPr lang="fr-FR" dirty="0"/>
              <a:t>1/43 </a:t>
            </a:r>
            <a:r>
              <a:rPr lang="fr-FR" dirty="0" err="1"/>
              <a:t>cipro</a:t>
            </a:r>
            <a:endParaRPr lang="fr-FR" dirty="0"/>
          </a:p>
          <a:p>
            <a:pPr>
              <a:defRPr/>
            </a:pPr>
            <a:r>
              <a:rPr lang="fr-FR" dirty="0"/>
              <a:t>1 </a:t>
            </a:r>
            <a:r>
              <a:rPr lang="fr-FR" dirty="0" err="1"/>
              <a:t>Ig</a:t>
            </a:r>
            <a:r>
              <a:rPr lang="fr-FR" dirty="0"/>
              <a:t> polyvalentes</a:t>
            </a:r>
          </a:p>
        </p:txBody>
      </p:sp>
      <p:sp>
        <p:nvSpPr>
          <p:cNvPr id="3" name="Titre 2"/>
          <p:cNvSpPr>
            <a:spLocks noGrp="1"/>
          </p:cNvSpPr>
          <p:nvPr>
            <p:ph type="title"/>
          </p:nvPr>
        </p:nvSpPr>
        <p:spPr/>
        <p:txBody>
          <a:bodyPr/>
          <a:lstStyle/>
          <a:p>
            <a:pPr>
              <a:defRPr/>
            </a:pPr>
            <a:r>
              <a:rPr lang="fr-FR" dirty="0"/>
              <a:t>BK virus: série Lyonnaise</a:t>
            </a:r>
          </a:p>
        </p:txBody>
      </p:sp>
      <p:pic>
        <p:nvPicPr>
          <p:cNvPr id="60420" name="Picture 2"/>
          <p:cNvPicPr>
            <a:picLocks noChangeAspect="1" noChangeArrowheads="1"/>
          </p:cNvPicPr>
          <p:nvPr/>
        </p:nvPicPr>
        <p:blipFill>
          <a:blip r:embed="rId2"/>
          <a:srcRect/>
          <a:stretch>
            <a:fillRect/>
          </a:stretch>
        </p:blipFill>
        <p:spPr bwMode="auto">
          <a:xfrm>
            <a:off x="5508625" y="1557338"/>
            <a:ext cx="2808288" cy="2676525"/>
          </a:xfrm>
          <a:prstGeom prst="rect">
            <a:avLst/>
          </a:prstGeom>
          <a:noFill/>
          <a:ln w="9525">
            <a:noFill/>
            <a:miter lim="800000"/>
            <a:headEnd/>
            <a:tailEnd/>
          </a:ln>
        </p:spPr>
      </p:pic>
      <p:pic>
        <p:nvPicPr>
          <p:cNvPr id="60421" name="Picture 3"/>
          <p:cNvPicPr>
            <a:picLocks noChangeAspect="1" noChangeArrowheads="1"/>
          </p:cNvPicPr>
          <p:nvPr/>
        </p:nvPicPr>
        <p:blipFill>
          <a:blip r:embed="rId3"/>
          <a:srcRect/>
          <a:stretch>
            <a:fillRect/>
          </a:stretch>
        </p:blipFill>
        <p:spPr bwMode="auto">
          <a:xfrm>
            <a:off x="4787900" y="4071938"/>
            <a:ext cx="4248150" cy="27860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382698"/>
            <a:ext cx="3095723" cy="4103324"/>
          </a:xfrm>
          <a:prstGeom prst="rect">
            <a:avLst/>
          </a:prstGeom>
        </p:spPr>
      </p:pic>
      <p:pic>
        <p:nvPicPr>
          <p:cNvPr id="3" name="Image 2"/>
          <p:cNvPicPr>
            <a:picLocks noChangeAspect="1"/>
          </p:cNvPicPr>
          <p:nvPr/>
        </p:nvPicPr>
        <p:blipFill>
          <a:blip r:embed="rId3"/>
          <a:stretch>
            <a:fillRect/>
          </a:stretch>
        </p:blipFill>
        <p:spPr>
          <a:xfrm>
            <a:off x="71853" y="2420888"/>
            <a:ext cx="2791664" cy="3870262"/>
          </a:xfrm>
          <a:prstGeom prst="rect">
            <a:avLst/>
          </a:prstGeom>
        </p:spPr>
      </p:pic>
      <p:sp>
        <p:nvSpPr>
          <p:cNvPr id="7" name="Titre 6"/>
          <p:cNvSpPr>
            <a:spLocks noGrp="1"/>
          </p:cNvSpPr>
          <p:nvPr>
            <p:ph type="title"/>
          </p:nvPr>
        </p:nvSpPr>
        <p:spPr/>
        <p:txBody>
          <a:bodyPr/>
          <a:lstStyle/>
          <a:p>
            <a:r>
              <a:rPr lang="fr-FR" dirty="0"/>
              <a:t>Multiples recommandations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115" y="1416000"/>
            <a:ext cx="3208550" cy="272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19368"/>
            <a:ext cx="45148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84" y="3609932"/>
            <a:ext cx="4426426" cy="121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0" y="5085184"/>
            <a:ext cx="4243133"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2698" y="5857545"/>
            <a:ext cx="4609740" cy="98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776" y="2736511"/>
            <a:ext cx="2845309" cy="99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5768" y="1468985"/>
            <a:ext cx="3272463" cy="95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347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1260478" y="616570"/>
            <a:ext cx="6659563" cy="717503"/>
          </a:xfrm>
          <a:prstGeom prst="flowChartAlternateProcess">
            <a:avLst/>
          </a:prstGeom>
          <a:solidFill>
            <a:srgbClr val="FFFF99"/>
          </a:solidFill>
          <a:ln>
            <a:headEnd/>
            <a:tailEnd/>
          </a:ln>
        </p:spPr>
        <p:style>
          <a:lnRef idx="0">
            <a:schemeClr val="accent1"/>
          </a:lnRef>
          <a:fillRef idx="3">
            <a:schemeClr val="accent1"/>
          </a:fillRef>
          <a:effectRef idx="3">
            <a:schemeClr val="accent1"/>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800">
                <a:solidFill>
                  <a:srgbClr val="000000"/>
                </a:solidFill>
                <a:latin typeface="Calibri" panose="020F0502020204030204" pitchFamily="34" charset="0"/>
                <a:cs typeface="Calibri" panose="020F0502020204030204" pitchFamily="34" charset="0"/>
              </a:rPr>
              <a:t>SFU : hématurie, dysurie, douleurs vésicales</a:t>
            </a:r>
          </a:p>
          <a:p>
            <a:pPr algn="ctr" eaLnBrk="1" hangingPunct="1"/>
            <a:r>
              <a:rPr lang="fr-FR" altLang="fr-FR" sz="1800">
                <a:solidFill>
                  <a:srgbClr val="000000"/>
                </a:solidFill>
                <a:latin typeface="Calibri" panose="020F0502020204030204" pitchFamily="34" charset="0"/>
                <a:cs typeface="Calibri" panose="020F0502020204030204" pitchFamily="34" charset="0"/>
              </a:rPr>
              <a:t>+ ECBU stérile</a:t>
            </a:r>
          </a:p>
        </p:txBody>
      </p:sp>
      <p:sp>
        <p:nvSpPr>
          <p:cNvPr id="17411" name="AutoShape 3"/>
          <p:cNvSpPr>
            <a:spLocks noChangeArrowheads="1"/>
          </p:cNvSpPr>
          <p:nvPr/>
        </p:nvSpPr>
        <p:spPr bwMode="auto">
          <a:xfrm>
            <a:off x="5724525" y="1901825"/>
            <a:ext cx="2195513" cy="377825"/>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a:solidFill>
                  <a:srgbClr val="000000"/>
                </a:solidFill>
                <a:latin typeface="Calibri" panose="020F0502020204030204" pitchFamily="34" charset="0"/>
                <a:cs typeface="Calibri" panose="020F0502020204030204" pitchFamily="34" charset="0"/>
              </a:rPr>
              <a:t>Virémie– et virurie +</a:t>
            </a:r>
          </a:p>
        </p:txBody>
      </p:sp>
      <p:sp>
        <p:nvSpPr>
          <p:cNvPr id="17412" name="AutoShape 4"/>
          <p:cNvSpPr>
            <a:spLocks noChangeArrowheads="1"/>
          </p:cNvSpPr>
          <p:nvPr/>
        </p:nvSpPr>
        <p:spPr bwMode="auto">
          <a:xfrm>
            <a:off x="1260475" y="1901825"/>
            <a:ext cx="2339975" cy="377825"/>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a:solidFill>
                  <a:srgbClr val="000000"/>
                </a:solidFill>
                <a:latin typeface="Calibri" panose="020F0502020204030204" pitchFamily="34" charset="0"/>
                <a:cs typeface="Calibri" panose="020F0502020204030204" pitchFamily="34" charset="0"/>
              </a:rPr>
              <a:t>Virémie+ et virurie+</a:t>
            </a:r>
          </a:p>
        </p:txBody>
      </p:sp>
      <p:sp>
        <p:nvSpPr>
          <p:cNvPr id="17413" name="AutoShape 5"/>
          <p:cNvSpPr>
            <a:spLocks noChangeArrowheads="1"/>
          </p:cNvSpPr>
          <p:nvPr/>
        </p:nvSpPr>
        <p:spPr bwMode="auto">
          <a:xfrm>
            <a:off x="5724525" y="2587625"/>
            <a:ext cx="2195513" cy="649288"/>
          </a:xfrm>
          <a:prstGeom prst="flowChartAlternateProcess">
            <a:avLst/>
          </a:prstGeom>
          <a:solidFill>
            <a:schemeClr val="accent1">
              <a:lumMod val="20000"/>
              <a:lumOff val="8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b="1" dirty="0" err="1">
                <a:solidFill>
                  <a:srgbClr val="000000"/>
                </a:solidFill>
                <a:latin typeface="Calibri" panose="020F0502020204030204" pitchFamily="34" charset="0"/>
                <a:cs typeface="Calibri" panose="020F0502020204030204" pitchFamily="34" charset="0"/>
              </a:rPr>
              <a:t>Cidofovir</a:t>
            </a:r>
            <a:r>
              <a:rPr lang="fr-FR" altLang="fr-FR" sz="1600" b="1" dirty="0">
                <a:solidFill>
                  <a:srgbClr val="000000"/>
                </a:solidFill>
                <a:latin typeface="Calibri" panose="020F0502020204030204" pitchFamily="34" charset="0"/>
                <a:cs typeface="Calibri" panose="020F0502020204030204" pitchFamily="34" charset="0"/>
              </a:rPr>
              <a:t> intra-vésical </a:t>
            </a:r>
          </a:p>
          <a:p>
            <a:pPr algn="ctr" eaLnBrk="1" hangingPunct="1"/>
            <a:r>
              <a:rPr lang="fr-FR" altLang="fr-FR" sz="1600" b="1" dirty="0">
                <a:solidFill>
                  <a:srgbClr val="000000"/>
                </a:solidFill>
                <a:latin typeface="Calibri" panose="020F0502020204030204" pitchFamily="34" charset="0"/>
                <a:cs typeface="Calibri" panose="020F0502020204030204" pitchFamily="34" charset="0"/>
              </a:rPr>
              <a:t>5 mg/kg/sem.</a:t>
            </a:r>
          </a:p>
        </p:txBody>
      </p:sp>
      <p:sp>
        <p:nvSpPr>
          <p:cNvPr id="17416" name="AutoShape 8"/>
          <p:cNvSpPr>
            <a:spLocks noChangeArrowheads="1"/>
          </p:cNvSpPr>
          <p:nvPr/>
        </p:nvSpPr>
        <p:spPr bwMode="auto">
          <a:xfrm>
            <a:off x="2557463" y="3221855"/>
            <a:ext cx="4122737" cy="717503"/>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800">
                <a:solidFill>
                  <a:srgbClr val="000000"/>
                </a:solidFill>
                <a:latin typeface="Calibri" panose="020F0502020204030204" pitchFamily="34" charset="0"/>
                <a:cs typeface="Calibri" panose="020F0502020204030204" pitchFamily="34" charset="0"/>
              </a:rPr>
              <a:t>Monitorage des SFU, virémie + virurie/sem</a:t>
            </a:r>
          </a:p>
        </p:txBody>
      </p:sp>
      <p:sp>
        <p:nvSpPr>
          <p:cNvPr id="17418" name="AutoShape 10"/>
          <p:cNvSpPr>
            <a:spLocks noChangeArrowheads="1"/>
          </p:cNvSpPr>
          <p:nvPr/>
        </p:nvSpPr>
        <p:spPr bwMode="auto">
          <a:xfrm>
            <a:off x="636588" y="4578771"/>
            <a:ext cx="1800225" cy="1739059"/>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a:solidFill>
                  <a:srgbClr val="000000"/>
                </a:solidFill>
                <a:latin typeface="Calibri" panose="020F0502020204030204" pitchFamily="34" charset="0"/>
                <a:cs typeface="Calibri" panose="020F0502020204030204" pitchFamily="34" charset="0"/>
              </a:rPr>
              <a:t>Diminution &gt; 1log après 2 sem : poursuite CDV même dose jusqu'à virémie indétectable</a:t>
            </a:r>
          </a:p>
        </p:txBody>
      </p:sp>
      <p:sp>
        <p:nvSpPr>
          <p:cNvPr id="17420" name="AutoShape 12"/>
          <p:cNvSpPr>
            <a:spLocks noChangeArrowheads="1"/>
          </p:cNvSpPr>
          <p:nvPr/>
        </p:nvSpPr>
        <p:spPr bwMode="auto">
          <a:xfrm>
            <a:off x="1260475" y="2587625"/>
            <a:ext cx="2339975" cy="649288"/>
          </a:xfrm>
          <a:prstGeom prst="flowChartAlternateProcess">
            <a:avLst/>
          </a:prstGeom>
          <a:solidFill>
            <a:schemeClr val="accent1">
              <a:lumMod val="20000"/>
              <a:lumOff val="8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lIns="90000" tIns="46800" rIns="90000" bIns="46800" anchor="ctr">
            <a:spAutoFit/>
          </a:bodyPr>
          <a:lstStyle/>
          <a:p>
            <a:pPr algn="ct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b="1" dirty="0">
                <a:solidFill>
                  <a:srgbClr val="000000"/>
                </a:solidFill>
                <a:latin typeface="Calibri" panose="020F0502020204030204" pitchFamily="34" charset="0"/>
                <a:cs typeface="Calibri" panose="020F0502020204030204" pitchFamily="34" charset="0"/>
              </a:rPr>
              <a:t>CDV intraveineux</a:t>
            </a:r>
          </a:p>
          <a:p>
            <a:pPr algn="ct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1600" b="1" dirty="0">
                <a:solidFill>
                  <a:srgbClr val="000000"/>
                </a:solidFill>
                <a:latin typeface="Calibri" panose="020F0502020204030204" pitchFamily="34" charset="0"/>
                <a:cs typeface="Calibri" panose="020F0502020204030204" pitchFamily="34" charset="0"/>
              </a:rPr>
              <a:t>0,5 mg/kg/sem.</a:t>
            </a:r>
          </a:p>
        </p:txBody>
      </p:sp>
      <p:sp>
        <p:nvSpPr>
          <p:cNvPr id="17421" name="AutoShape 13"/>
          <p:cNvSpPr>
            <a:spLocks noChangeArrowheads="1"/>
          </p:cNvSpPr>
          <p:nvPr/>
        </p:nvSpPr>
        <p:spPr bwMode="auto">
          <a:xfrm>
            <a:off x="2700338" y="4578771"/>
            <a:ext cx="1800225" cy="1739059"/>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a:solidFill>
                  <a:srgbClr val="000000"/>
                </a:solidFill>
                <a:latin typeface="Calibri" panose="020F0502020204030204" pitchFamily="34" charset="0"/>
                <a:cs typeface="Calibri" panose="020F0502020204030204" pitchFamily="34" charset="0"/>
              </a:rPr>
              <a:t>Diminution &lt; 1log : augmenter le CDV à 1mg/kg/sem, diminuer IS si possible</a:t>
            </a:r>
          </a:p>
        </p:txBody>
      </p:sp>
      <p:sp>
        <p:nvSpPr>
          <p:cNvPr id="17422" name="AutoShape 14"/>
          <p:cNvSpPr>
            <a:spLocks noChangeArrowheads="1"/>
          </p:cNvSpPr>
          <p:nvPr/>
        </p:nvSpPr>
        <p:spPr bwMode="auto">
          <a:xfrm>
            <a:off x="7019925" y="4714875"/>
            <a:ext cx="1800225" cy="1195388"/>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dirty="0">
                <a:solidFill>
                  <a:srgbClr val="000000"/>
                </a:solidFill>
                <a:latin typeface="Calibri" panose="020F0502020204030204" pitchFamily="34" charset="0"/>
                <a:cs typeface="Calibri" panose="020F0502020204030204" pitchFamily="34" charset="0"/>
              </a:rPr>
              <a:t>Pas de réponse après 2 cycles de CDV intra-vésical : switch pour IV</a:t>
            </a:r>
          </a:p>
        </p:txBody>
      </p:sp>
      <p:sp>
        <p:nvSpPr>
          <p:cNvPr id="17423" name="AutoShape 15"/>
          <p:cNvSpPr>
            <a:spLocks noChangeArrowheads="1"/>
          </p:cNvSpPr>
          <p:nvPr/>
        </p:nvSpPr>
        <p:spPr bwMode="auto">
          <a:xfrm>
            <a:off x="5029200" y="4716463"/>
            <a:ext cx="1800225" cy="1193800"/>
          </a:xfrm>
          <a:prstGeom prst="flowChartAlternateProcess">
            <a:avLst/>
          </a:prstGeom>
          <a:solidFill>
            <a:schemeClr val="accent3">
              <a:lumMod val="20000"/>
              <a:lumOff val="8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fr-FR" altLang="fr-FR" sz="1600">
                <a:solidFill>
                  <a:srgbClr val="000000"/>
                </a:solidFill>
                <a:latin typeface="Calibri" panose="020F0502020204030204" pitchFamily="34" charset="0"/>
                <a:cs typeface="Calibri" panose="020F0502020204030204" pitchFamily="34" charset="0"/>
              </a:rPr>
              <a:t>Réponse+ après </a:t>
            </a:r>
          </a:p>
          <a:p>
            <a:pPr algn="ctr" eaLnBrk="1" hangingPunct="1"/>
            <a:r>
              <a:rPr lang="fr-FR" altLang="fr-FR" sz="1600">
                <a:solidFill>
                  <a:srgbClr val="000000"/>
                </a:solidFill>
                <a:latin typeface="Calibri" panose="020F0502020204030204" pitchFamily="34" charset="0"/>
                <a:cs typeface="Calibri" panose="020F0502020204030204" pitchFamily="34" charset="0"/>
              </a:rPr>
              <a:t>2 cycles de CDV intra-vesical : poursuite hebdo</a:t>
            </a:r>
          </a:p>
        </p:txBody>
      </p:sp>
      <p:cxnSp>
        <p:nvCxnSpPr>
          <p:cNvPr id="18" name="Connecteur en angle 17"/>
          <p:cNvCxnSpPr/>
          <p:nvPr/>
        </p:nvCxnSpPr>
        <p:spPr>
          <a:xfrm rot="5400000">
            <a:off x="4526757" y="1396206"/>
            <a:ext cx="127000" cy="1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1" name="Connecteur en angle 20"/>
          <p:cNvCxnSpPr>
            <a:endCxn id="17411" idx="0"/>
          </p:cNvCxnSpPr>
          <p:nvPr/>
        </p:nvCxnSpPr>
        <p:spPr>
          <a:xfrm rot="16200000" flipH="1">
            <a:off x="5422900" y="501650"/>
            <a:ext cx="568325" cy="2232025"/>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Connecteur en angle 22"/>
          <p:cNvCxnSpPr>
            <a:endCxn id="17412" idx="0"/>
          </p:cNvCxnSpPr>
          <p:nvPr/>
        </p:nvCxnSpPr>
        <p:spPr>
          <a:xfrm rot="5400000">
            <a:off x="3226594" y="537369"/>
            <a:ext cx="568325" cy="2160587"/>
          </a:xfrm>
          <a:prstGeom prst="bentConnector3">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438" name="Connecteur en angle 17437"/>
          <p:cNvCxnSpPr>
            <a:stCxn id="17420" idx="2"/>
            <a:endCxn id="17418" idx="0"/>
          </p:cNvCxnSpPr>
          <p:nvPr/>
        </p:nvCxnSpPr>
        <p:spPr>
          <a:xfrm rot="5400000">
            <a:off x="1312653" y="3460961"/>
            <a:ext cx="1341858" cy="893762"/>
          </a:xfrm>
          <a:prstGeom prst="bentConnector3">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440" name="Connecteur en angle 17439"/>
          <p:cNvCxnSpPr>
            <a:stCxn id="17420" idx="2"/>
            <a:endCxn id="17421" idx="0"/>
          </p:cNvCxnSpPr>
          <p:nvPr/>
        </p:nvCxnSpPr>
        <p:spPr>
          <a:xfrm rot="16200000" flipH="1">
            <a:off x="2344528" y="3322848"/>
            <a:ext cx="1341858" cy="1169988"/>
          </a:xfrm>
          <a:prstGeom prst="bentConnector3">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442" name="Connecteur en angle 17441"/>
          <p:cNvCxnSpPr>
            <a:stCxn id="17413" idx="2"/>
            <a:endCxn id="17423" idx="0"/>
          </p:cNvCxnSpPr>
          <p:nvPr/>
        </p:nvCxnSpPr>
        <p:spPr>
          <a:xfrm rot="5400000">
            <a:off x="5636419" y="3529807"/>
            <a:ext cx="1479550" cy="893762"/>
          </a:xfrm>
          <a:prstGeom prst="bentConnector3">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444" name="Connecteur en angle 17443"/>
          <p:cNvCxnSpPr>
            <a:stCxn id="17413" idx="2"/>
            <a:endCxn id="17422" idx="0"/>
          </p:cNvCxnSpPr>
          <p:nvPr/>
        </p:nvCxnSpPr>
        <p:spPr>
          <a:xfrm rot="16200000" flipH="1">
            <a:off x="6632576" y="3427412"/>
            <a:ext cx="1477962" cy="1096963"/>
          </a:xfrm>
          <a:prstGeom prst="bentConnector3">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noChangeShapeType="1"/>
          </p:cNvCxnSpPr>
          <p:nvPr/>
        </p:nvCxnSpPr>
        <p:spPr bwMode="auto">
          <a:xfrm>
            <a:off x="6845300" y="2298700"/>
            <a:ext cx="0" cy="257175"/>
          </a:xfrm>
          <a:prstGeom prst="straightConnector1">
            <a:avLst/>
          </a:prstGeom>
          <a:noFill/>
          <a:ln w="3175">
            <a:solidFill>
              <a:srgbClr val="00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a:off x="2427288" y="2300288"/>
            <a:ext cx="0" cy="255587"/>
          </a:xfrm>
          <a:prstGeom prst="straightConnector1">
            <a:avLst/>
          </a:prstGeom>
          <a:noFill/>
          <a:ln w="3175">
            <a:solidFill>
              <a:srgbClr val="000000"/>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06" name="TextBox 2"/>
          <p:cNvSpPr txBox="1">
            <a:spLocks noChangeArrowheads="1"/>
          </p:cNvSpPr>
          <p:nvPr/>
        </p:nvSpPr>
        <p:spPr bwMode="auto">
          <a:xfrm>
            <a:off x="1602208" y="4013200"/>
            <a:ext cx="1804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en-US" altLang="fr-FR" sz="1400">
                <a:latin typeface="Calibri" panose="020F0502020204030204" pitchFamily="34" charset="0"/>
                <a:cs typeface="Calibri" panose="020F0502020204030204" pitchFamily="34" charset="0"/>
              </a:rPr>
              <a:t>Lavages intra-vésicaux</a:t>
            </a:r>
          </a:p>
        </p:txBody>
      </p:sp>
      <p:sp>
        <p:nvSpPr>
          <p:cNvPr id="42007" name="TextBox 23"/>
          <p:cNvSpPr txBox="1">
            <a:spLocks noChangeArrowheads="1"/>
          </p:cNvSpPr>
          <p:nvPr/>
        </p:nvSpPr>
        <p:spPr bwMode="auto">
          <a:xfrm>
            <a:off x="5943226" y="4000500"/>
            <a:ext cx="1804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en-US" altLang="fr-FR" sz="1400">
                <a:latin typeface="Calibri" panose="020F0502020204030204" pitchFamily="34" charset="0"/>
                <a:cs typeface="Calibri" panose="020F0502020204030204" pitchFamily="34" charset="0"/>
              </a:rPr>
              <a:t>Lavages intra-vésicaux</a:t>
            </a:r>
          </a:p>
        </p:txBody>
      </p:sp>
      <p:sp>
        <p:nvSpPr>
          <p:cNvPr id="42008" name="TextBox 1"/>
          <p:cNvSpPr txBox="1">
            <a:spLocks noChangeArrowheads="1"/>
          </p:cNvSpPr>
          <p:nvPr/>
        </p:nvSpPr>
        <p:spPr bwMode="auto">
          <a:xfrm>
            <a:off x="208881" y="2244725"/>
            <a:ext cx="1569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4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4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4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400">
                <a:solidFill>
                  <a:schemeClr val="tx1"/>
                </a:solidFill>
                <a:latin typeface="Arial Narrow" panose="020B0606020202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algn="ctr" eaLnBrk="1" hangingPunct="1"/>
            <a:r>
              <a:rPr lang="en-US" altLang="fr-FR" sz="1600" b="1">
                <a:latin typeface="Calibri" panose="020F0502020204030204" pitchFamily="34" charset="0"/>
                <a:cs typeface="Calibri" panose="020F0502020204030204" pitchFamily="34" charset="0"/>
              </a:rPr>
              <a:t>Co-infection(s) ?</a:t>
            </a:r>
          </a:p>
        </p:txBody>
      </p:sp>
      <p:sp>
        <p:nvSpPr>
          <p:cNvPr id="2" name="ZoneTexte 1"/>
          <p:cNvSpPr txBox="1"/>
          <p:nvPr/>
        </p:nvSpPr>
        <p:spPr>
          <a:xfrm>
            <a:off x="5029200" y="6181725"/>
            <a:ext cx="3431232"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dirty="0">
                <a:latin typeface="Calibri" panose="020F0502020204030204" pitchFamily="34" charset="0"/>
                <a:cs typeface="Calibri" panose="020F0502020204030204" pitchFamily="34" charset="0"/>
              </a:rPr>
              <a:t>Algorithme Lyon, Diapo F. Ader</a:t>
            </a:r>
          </a:p>
        </p:txBody>
      </p:sp>
    </p:spTree>
    <p:extLst>
      <p:ext uri="{BB962C8B-B14F-4D97-AF65-F5344CB8AC3E}">
        <p14:creationId xmlns:p14="http://schemas.microsoft.com/office/powerpoint/2010/main" val="2391098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idx="1"/>
          </p:nvPr>
        </p:nvSpPr>
        <p:spPr>
          <a:xfrm>
            <a:off x="457200" y="1916113"/>
            <a:ext cx="8229600" cy="4090987"/>
          </a:xfrm>
        </p:spPr>
        <p:txBody>
          <a:bodyPr>
            <a:normAutofit/>
          </a:bodyPr>
          <a:lstStyle/>
          <a:p>
            <a:pPr>
              <a:lnSpc>
                <a:spcPct val="80000"/>
              </a:lnSpc>
            </a:pPr>
            <a:r>
              <a:rPr lang="fr-FR" sz="2500" dirty="0" err="1"/>
              <a:t>Polyomavirus</a:t>
            </a:r>
            <a:r>
              <a:rPr lang="fr-FR" sz="2500" dirty="0"/>
              <a:t> humain</a:t>
            </a:r>
          </a:p>
          <a:p>
            <a:pPr lvl="1">
              <a:lnSpc>
                <a:spcPct val="80000"/>
              </a:lnSpc>
            </a:pPr>
            <a:r>
              <a:rPr lang="fr-FR" sz="2100" dirty="0"/>
              <a:t>Leuco encéphalite multifocale progressive</a:t>
            </a:r>
          </a:p>
          <a:p>
            <a:pPr>
              <a:lnSpc>
                <a:spcPct val="80000"/>
              </a:lnSpc>
            </a:pPr>
            <a:r>
              <a:rPr lang="fr-FR" sz="2500" dirty="0"/>
              <a:t>Incidence</a:t>
            </a:r>
          </a:p>
          <a:p>
            <a:pPr lvl="1">
              <a:lnSpc>
                <a:spcPct val="80000"/>
              </a:lnSpc>
            </a:pPr>
            <a:r>
              <a:rPr lang="fr-FR" sz="2100" dirty="0"/>
              <a:t>Transplantation: </a:t>
            </a:r>
          </a:p>
          <a:p>
            <a:pPr lvl="2">
              <a:lnSpc>
                <a:spcPct val="80000"/>
              </a:lnSpc>
            </a:pPr>
            <a:r>
              <a:rPr lang="fr-FR" sz="1900" dirty="0"/>
              <a:t>Cœur ou poumon: 1,3/1000 patients années</a:t>
            </a:r>
          </a:p>
          <a:p>
            <a:pPr lvl="1">
              <a:lnSpc>
                <a:spcPct val="80000"/>
              </a:lnSpc>
            </a:pPr>
            <a:r>
              <a:rPr lang="fr-FR" sz="2100" dirty="0" err="1"/>
              <a:t>Natalizumab</a:t>
            </a:r>
            <a:r>
              <a:rPr lang="fr-FR" sz="2100" dirty="0"/>
              <a:t> (SEP): </a:t>
            </a:r>
          </a:p>
          <a:p>
            <a:pPr lvl="2">
              <a:lnSpc>
                <a:spcPct val="80000"/>
              </a:lnSpc>
            </a:pPr>
            <a:r>
              <a:rPr lang="fr-FR" sz="1900" dirty="0"/>
              <a:t>2,1 - 10/1000 patients années</a:t>
            </a:r>
          </a:p>
          <a:p>
            <a:pPr lvl="1">
              <a:lnSpc>
                <a:spcPct val="80000"/>
              </a:lnSpc>
            </a:pPr>
            <a:r>
              <a:rPr lang="fr-FR" sz="2100" dirty="0"/>
              <a:t>VIH (pré CART):</a:t>
            </a:r>
          </a:p>
          <a:p>
            <a:pPr lvl="2">
              <a:lnSpc>
                <a:spcPct val="80000"/>
              </a:lnSpc>
            </a:pPr>
            <a:r>
              <a:rPr lang="fr-FR" sz="1900" dirty="0"/>
              <a:t>2,4/1000 patients années</a:t>
            </a:r>
          </a:p>
          <a:p>
            <a:pPr>
              <a:lnSpc>
                <a:spcPct val="80000"/>
              </a:lnSpc>
            </a:pPr>
            <a:r>
              <a:rPr lang="fr-FR" sz="2500" dirty="0"/>
              <a:t>Traitement </a:t>
            </a:r>
          </a:p>
          <a:p>
            <a:pPr lvl="1">
              <a:lnSpc>
                <a:spcPct val="80000"/>
              </a:lnSpc>
            </a:pPr>
            <a:r>
              <a:rPr lang="fr-FR" sz="2100" dirty="0"/>
              <a:t>Réduction immunodépression (CART/VIH; </a:t>
            </a:r>
            <a:r>
              <a:rPr lang="fr-FR" sz="2100" dirty="0" err="1"/>
              <a:t>ech</a:t>
            </a:r>
            <a:r>
              <a:rPr lang="fr-FR" sz="2100" dirty="0"/>
              <a:t> </a:t>
            </a:r>
            <a:r>
              <a:rPr lang="fr-FR" sz="2100" dirty="0" err="1"/>
              <a:t>plasmat</a:t>
            </a:r>
            <a:r>
              <a:rPr lang="fr-FR" sz="2100" dirty="0"/>
              <a:t>/SEP)</a:t>
            </a:r>
          </a:p>
          <a:p>
            <a:pPr lvl="1">
              <a:lnSpc>
                <a:spcPct val="80000"/>
              </a:lnSpc>
            </a:pPr>
            <a:r>
              <a:rPr lang="fr-FR" sz="2100" dirty="0"/>
              <a:t>(</a:t>
            </a:r>
            <a:r>
              <a:rPr lang="fr-FR" sz="2100" dirty="0" err="1"/>
              <a:t>Brincidofovir</a:t>
            </a:r>
            <a:r>
              <a:rPr lang="fr-FR" sz="2100" dirty="0"/>
              <a:t>: activité in vitro)</a:t>
            </a:r>
          </a:p>
        </p:txBody>
      </p:sp>
      <p:sp>
        <p:nvSpPr>
          <p:cNvPr id="6146" name="Rectangle 1"/>
          <p:cNvSpPr>
            <a:spLocks noGrp="1" noChangeArrowheads="1"/>
          </p:cNvSpPr>
          <p:nvPr>
            <p:ph type="title"/>
          </p:nvPr>
        </p:nvSpPr>
        <p:spPr/>
        <p:txBody>
          <a:bodyPr/>
          <a:lstStyle/>
          <a:p>
            <a:pPr>
              <a:defRPr/>
            </a:pPr>
            <a:r>
              <a:rPr lang="fr-FR" dirty="0"/>
              <a:t>JC virus </a:t>
            </a:r>
          </a:p>
        </p:txBody>
      </p:sp>
      <p:sp>
        <p:nvSpPr>
          <p:cNvPr id="5" name="ZoneTexte 4"/>
          <p:cNvSpPr txBox="1"/>
          <p:nvPr/>
        </p:nvSpPr>
        <p:spPr>
          <a:xfrm>
            <a:off x="7308304" y="5648325"/>
            <a:ext cx="1394356"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err="1">
                <a:solidFill>
                  <a:schemeClr val="bg1"/>
                </a:solidFill>
                <a:latin typeface="Calibri" pitchFamily="34" charset="0"/>
              </a:rPr>
              <a:t>Hirsch</a:t>
            </a:r>
            <a:r>
              <a:rPr lang="fr-FR" sz="1400" b="1" dirty="0">
                <a:solidFill>
                  <a:schemeClr val="bg1"/>
                </a:solidFill>
                <a:latin typeface="Calibri" pitchFamily="34" charset="0"/>
              </a:rPr>
              <a:t> CMI 2014</a:t>
            </a:r>
          </a:p>
        </p:txBody>
      </p:sp>
    </p:spTree>
    <p:extLst>
      <p:ext uri="{BB962C8B-B14F-4D97-AF65-F5344CB8AC3E}">
        <p14:creationId xmlns:p14="http://schemas.microsoft.com/office/powerpoint/2010/main" val="14839491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fr-FR" dirty="0"/>
              <a:t>Vignette 5 </a:t>
            </a:r>
            <a:endParaRPr lang="fr-FR" altLang="fr-FR" dirty="0"/>
          </a:p>
        </p:txBody>
      </p:sp>
      <p:sp>
        <p:nvSpPr>
          <p:cNvPr id="87043" name="Rectangle 3"/>
          <p:cNvSpPr>
            <a:spLocks noGrp="1" noChangeArrowheads="1"/>
          </p:cNvSpPr>
          <p:nvPr>
            <p:ph type="body" idx="1"/>
          </p:nvPr>
        </p:nvSpPr>
        <p:spPr>
          <a:xfrm>
            <a:off x="457200" y="1916113"/>
            <a:ext cx="8229600" cy="4090987"/>
          </a:xfrm>
        </p:spPr>
        <p:txBody>
          <a:bodyPr>
            <a:normAutofit lnSpcReduction="10000"/>
          </a:bodyPr>
          <a:lstStyle/>
          <a:p>
            <a:pPr>
              <a:lnSpc>
                <a:spcPct val="90000"/>
              </a:lnSpc>
            </a:pPr>
            <a:r>
              <a:rPr lang="fr-FR" altLang="fr-FR" dirty="0"/>
              <a:t>Patient de 24 ans</a:t>
            </a:r>
          </a:p>
          <a:p>
            <a:pPr>
              <a:lnSpc>
                <a:spcPct val="90000"/>
              </a:lnSpc>
            </a:pPr>
            <a:r>
              <a:rPr lang="fr-FR" altLang="fr-FR" dirty="0"/>
              <a:t>LAM1 mars 2018</a:t>
            </a:r>
          </a:p>
          <a:p>
            <a:pPr>
              <a:lnSpc>
                <a:spcPct val="90000"/>
              </a:lnSpc>
            </a:pPr>
            <a:r>
              <a:rPr lang="fr-FR" altLang="fr-FR" dirty="0"/>
              <a:t>Allogreffe en juillet 2018</a:t>
            </a:r>
          </a:p>
          <a:p>
            <a:pPr lvl="1">
              <a:lnSpc>
                <a:spcPct val="90000"/>
              </a:lnSpc>
            </a:pPr>
            <a:r>
              <a:rPr lang="fr-FR" altLang="fr-FR" dirty="0"/>
              <a:t>GVH cutanée stade II grade 1</a:t>
            </a:r>
          </a:p>
          <a:p>
            <a:pPr>
              <a:lnSpc>
                <a:spcPct val="90000"/>
              </a:lnSpc>
            </a:pPr>
            <a:r>
              <a:rPr lang="fr-FR" altLang="fr-FR" dirty="0"/>
              <a:t>2/2019: tableau aigu fébrile depuis 1 semaine avec toux</a:t>
            </a:r>
          </a:p>
          <a:p>
            <a:pPr>
              <a:lnSpc>
                <a:spcPct val="90000"/>
              </a:lnSpc>
            </a:pPr>
            <a:r>
              <a:rPr lang="fr-FR" altLang="fr-FR" dirty="0"/>
              <a:t>Scanner</a:t>
            </a:r>
          </a:p>
          <a:p>
            <a:pPr>
              <a:lnSpc>
                <a:spcPct val="90000"/>
              </a:lnSpc>
            </a:pPr>
            <a:r>
              <a:rPr lang="fr-FR" altLang="fr-FR" dirty="0"/>
              <a:t>Mise sous:</a:t>
            </a:r>
          </a:p>
          <a:p>
            <a:pPr lvl="1">
              <a:lnSpc>
                <a:spcPct val="90000"/>
              </a:lnSpc>
            </a:pPr>
            <a:r>
              <a:rPr lang="fr-FR" altLang="fr-FR" dirty="0" err="1"/>
              <a:t>Oseltamivir</a:t>
            </a:r>
            <a:endParaRPr lang="fr-FR" altLang="fr-FR" dirty="0"/>
          </a:p>
          <a:p>
            <a:pPr lvl="1">
              <a:lnSpc>
                <a:spcPct val="90000"/>
              </a:lnSpc>
            </a:pPr>
            <a:r>
              <a:rPr lang="fr-FR" altLang="fr-FR" dirty="0" err="1"/>
              <a:t>Céfépime</a:t>
            </a:r>
            <a:endParaRPr lang="fr-FR" altLang="fr-FR" dirty="0"/>
          </a:p>
          <a:p>
            <a:pPr>
              <a:lnSpc>
                <a:spcPct val="90000"/>
              </a:lnSpc>
            </a:pPr>
            <a:r>
              <a:rPr lang="fr-FR" altLang="fr-FR" dirty="0"/>
              <a:t>LBA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260350"/>
            <a:ext cx="8229600" cy="1143000"/>
          </a:xfrm>
          <a:prstGeom prst="rect">
            <a:avLst/>
          </a:prstGeom>
        </p:spPr>
        <p:txBody>
          <a:bodyPr/>
          <a:lstStyle>
            <a:lvl1pPr algn="l" rtl="0" eaLnBrk="0" fontAlgn="base" hangingPunct="0">
              <a:spcBef>
                <a:spcPct val="0"/>
              </a:spcBef>
              <a:spcAft>
                <a:spcPct val="0"/>
              </a:spcAft>
              <a:defRPr lang="en-US" sz="3800" b="1" kern="1200">
                <a:solidFill>
                  <a:schemeClr val="tx1"/>
                </a:solidFill>
                <a:latin typeface="Calibri" pitchFamily="34" charset="0"/>
                <a:ea typeface="+mj-ea"/>
                <a:cs typeface="+mj-cs"/>
              </a:defRPr>
            </a:lvl1pPr>
            <a:lvl2pPr algn="l" rtl="0" eaLnBrk="0" fontAlgn="base" hangingPunct="0">
              <a:spcBef>
                <a:spcPct val="0"/>
              </a:spcBef>
              <a:spcAft>
                <a:spcPct val="0"/>
              </a:spcAft>
              <a:defRPr sz="3800" b="1">
                <a:solidFill>
                  <a:schemeClr val="tx1"/>
                </a:solidFill>
                <a:latin typeface="Calibri" pitchFamily="34" charset="0"/>
              </a:defRPr>
            </a:lvl2pPr>
            <a:lvl3pPr algn="l" rtl="0" eaLnBrk="0" fontAlgn="base" hangingPunct="0">
              <a:spcBef>
                <a:spcPct val="0"/>
              </a:spcBef>
              <a:spcAft>
                <a:spcPct val="0"/>
              </a:spcAft>
              <a:defRPr sz="3800" b="1">
                <a:solidFill>
                  <a:schemeClr val="tx1"/>
                </a:solidFill>
                <a:latin typeface="Calibri" pitchFamily="34" charset="0"/>
              </a:defRPr>
            </a:lvl3pPr>
            <a:lvl4pPr algn="l" rtl="0" eaLnBrk="0" fontAlgn="base" hangingPunct="0">
              <a:spcBef>
                <a:spcPct val="0"/>
              </a:spcBef>
              <a:spcAft>
                <a:spcPct val="0"/>
              </a:spcAft>
              <a:defRPr sz="3800" b="1">
                <a:solidFill>
                  <a:schemeClr val="tx1"/>
                </a:solidFill>
                <a:latin typeface="Calibri" pitchFamily="34" charset="0"/>
              </a:defRPr>
            </a:lvl4pPr>
            <a:lvl5pPr algn="l" rtl="0" eaLnBrk="0" fontAlgn="base" hangingPunct="0">
              <a:spcBef>
                <a:spcPct val="0"/>
              </a:spcBef>
              <a:spcAft>
                <a:spcPct val="0"/>
              </a:spcAft>
              <a:defRPr sz="38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a:lstStyle>
          <a:p>
            <a:pPr>
              <a:defRPr/>
            </a:pPr>
            <a:r>
              <a:rPr lang="fr-FR"/>
              <a:t>Vignette5</a:t>
            </a:r>
            <a:endParaRPr lang="fr-FR" altLang="fr-FR" dirty="0"/>
          </a:p>
        </p:txBody>
      </p:sp>
      <p:sp>
        <p:nvSpPr>
          <p:cNvPr id="2" name="Titre 1"/>
          <p:cNvSpPr>
            <a:spLocks noGrp="1"/>
          </p:cNvSpPr>
          <p:nvPr>
            <p:ph type="title"/>
          </p:nvPr>
        </p:nvSpPr>
        <p:spPr/>
        <p:txBody>
          <a:bodyPr/>
          <a:lstStyle/>
          <a:p>
            <a:r>
              <a:rPr lang="fr-FR" sz="3600" dirty="0"/>
              <a:t>Vignette 5: pas simple le poumon de l’ID</a:t>
            </a:r>
          </a:p>
        </p:txBody>
      </p:sp>
      <p:pic>
        <p:nvPicPr>
          <p:cNvPr id="6" name="Picture 2"/>
          <p:cNvPicPr>
            <a:picLocks noChangeAspect="1" noChangeArrowheads="1"/>
          </p:cNvPicPr>
          <p:nvPr/>
        </p:nvPicPr>
        <p:blipFill>
          <a:blip r:embed="rId2"/>
          <a:srcRect/>
          <a:stretch>
            <a:fillRect/>
          </a:stretch>
        </p:blipFill>
        <p:spPr bwMode="auto">
          <a:xfrm>
            <a:off x="251520" y="4505108"/>
            <a:ext cx="3157980" cy="2199750"/>
          </a:xfrm>
          <a:prstGeom prst="rect">
            <a:avLst/>
          </a:prstGeom>
          <a:noFill/>
          <a:ln w="9525">
            <a:noFill/>
            <a:miter lim="800000"/>
            <a:headEnd/>
            <a:tailEnd/>
          </a:ln>
        </p:spPr>
      </p:pic>
      <p:pic>
        <p:nvPicPr>
          <p:cNvPr id="10" name="Picture 2"/>
          <p:cNvPicPr>
            <a:picLocks noChangeAspect="1" noChangeArrowheads="1"/>
          </p:cNvPicPr>
          <p:nvPr/>
        </p:nvPicPr>
        <p:blipFill>
          <a:blip r:embed="rId3"/>
          <a:srcRect/>
          <a:stretch>
            <a:fillRect/>
          </a:stretch>
        </p:blipFill>
        <p:spPr bwMode="auto">
          <a:xfrm>
            <a:off x="5335497" y="1768804"/>
            <a:ext cx="2846387" cy="2284412"/>
          </a:xfrm>
          <a:prstGeom prst="rect">
            <a:avLst/>
          </a:prstGeom>
          <a:noFill/>
          <a:ln w="9525">
            <a:noFill/>
            <a:miter lim="800000"/>
            <a:headEnd/>
            <a:tailEnd/>
          </a:ln>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960" y="4505108"/>
            <a:ext cx="3492512" cy="223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srcRect/>
          <a:stretch>
            <a:fillRect/>
          </a:stretch>
        </p:blipFill>
        <p:spPr bwMode="auto">
          <a:xfrm>
            <a:off x="323528" y="1768804"/>
            <a:ext cx="2997771" cy="2271539"/>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468313" y="260350"/>
            <a:ext cx="8229600" cy="1143000"/>
          </a:xfrm>
          <a:prstGeom prst="rect">
            <a:avLst/>
          </a:prstGeom>
        </p:spPr>
        <p:txBody>
          <a:bodyPr/>
          <a:lstStyle>
            <a:lvl1pPr algn="l" rtl="0" eaLnBrk="0" fontAlgn="base" hangingPunct="0">
              <a:spcBef>
                <a:spcPct val="0"/>
              </a:spcBef>
              <a:spcAft>
                <a:spcPct val="0"/>
              </a:spcAft>
              <a:defRPr lang="en-US" sz="3800" b="1" kern="1200">
                <a:solidFill>
                  <a:schemeClr val="tx1"/>
                </a:solidFill>
                <a:latin typeface="Calibri" pitchFamily="34" charset="0"/>
                <a:ea typeface="+mj-ea"/>
                <a:cs typeface="+mj-cs"/>
              </a:defRPr>
            </a:lvl1pPr>
            <a:lvl2pPr algn="l" rtl="0" eaLnBrk="0" fontAlgn="base" hangingPunct="0">
              <a:spcBef>
                <a:spcPct val="0"/>
              </a:spcBef>
              <a:spcAft>
                <a:spcPct val="0"/>
              </a:spcAft>
              <a:defRPr sz="3800" b="1">
                <a:solidFill>
                  <a:schemeClr val="tx1"/>
                </a:solidFill>
                <a:latin typeface="Calibri" pitchFamily="34" charset="0"/>
              </a:defRPr>
            </a:lvl2pPr>
            <a:lvl3pPr algn="l" rtl="0" eaLnBrk="0" fontAlgn="base" hangingPunct="0">
              <a:spcBef>
                <a:spcPct val="0"/>
              </a:spcBef>
              <a:spcAft>
                <a:spcPct val="0"/>
              </a:spcAft>
              <a:defRPr sz="3800" b="1">
                <a:solidFill>
                  <a:schemeClr val="tx1"/>
                </a:solidFill>
                <a:latin typeface="Calibri" pitchFamily="34" charset="0"/>
              </a:defRPr>
            </a:lvl3pPr>
            <a:lvl4pPr algn="l" rtl="0" eaLnBrk="0" fontAlgn="base" hangingPunct="0">
              <a:spcBef>
                <a:spcPct val="0"/>
              </a:spcBef>
              <a:spcAft>
                <a:spcPct val="0"/>
              </a:spcAft>
              <a:defRPr sz="3800" b="1">
                <a:solidFill>
                  <a:schemeClr val="tx1"/>
                </a:solidFill>
                <a:latin typeface="Calibri" pitchFamily="34" charset="0"/>
              </a:defRPr>
            </a:lvl4pPr>
            <a:lvl5pPr algn="l" rtl="0" eaLnBrk="0" fontAlgn="base" hangingPunct="0">
              <a:spcBef>
                <a:spcPct val="0"/>
              </a:spcBef>
              <a:spcAft>
                <a:spcPct val="0"/>
              </a:spcAft>
              <a:defRPr sz="38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a:lstStyle>
          <a:p>
            <a:pPr>
              <a:defRPr/>
            </a:pPr>
            <a:r>
              <a:rPr lang="fr-FR"/>
              <a:t>Vignette5</a:t>
            </a:r>
            <a:endParaRPr lang="fr-FR" altLang="fr-FR" dirty="0"/>
          </a:p>
        </p:txBody>
      </p:sp>
      <p:sp>
        <p:nvSpPr>
          <p:cNvPr id="2" name="Titre 1"/>
          <p:cNvSpPr>
            <a:spLocks noGrp="1"/>
          </p:cNvSpPr>
          <p:nvPr>
            <p:ph type="title"/>
          </p:nvPr>
        </p:nvSpPr>
        <p:spPr/>
        <p:txBody>
          <a:bodyPr/>
          <a:lstStyle/>
          <a:p>
            <a:r>
              <a:rPr lang="fr-FR" sz="3600" dirty="0"/>
              <a:t>Vignette 5 </a:t>
            </a:r>
          </a:p>
        </p:txBody>
      </p:sp>
      <p:sp>
        <p:nvSpPr>
          <p:cNvPr id="6" name="Rectangle 2"/>
          <p:cNvSpPr txBox="1">
            <a:spLocks noChangeArrowheads="1"/>
          </p:cNvSpPr>
          <p:nvPr/>
        </p:nvSpPr>
        <p:spPr>
          <a:xfrm>
            <a:off x="468313" y="260350"/>
            <a:ext cx="8229600" cy="1143000"/>
          </a:xfrm>
          <a:prstGeom prst="rect">
            <a:avLst/>
          </a:prstGeom>
        </p:spPr>
        <p:txBody>
          <a:bodyPr/>
          <a:lstStyle>
            <a:lvl1pPr algn="l" rtl="0" eaLnBrk="0" fontAlgn="base" hangingPunct="0">
              <a:spcBef>
                <a:spcPct val="0"/>
              </a:spcBef>
              <a:spcAft>
                <a:spcPct val="0"/>
              </a:spcAft>
              <a:defRPr lang="en-US" sz="3800" b="1" kern="1200">
                <a:solidFill>
                  <a:schemeClr val="tx1"/>
                </a:solidFill>
                <a:latin typeface="Calibri" pitchFamily="34" charset="0"/>
                <a:ea typeface="+mj-ea"/>
                <a:cs typeface="+mj-cs"/>
              </a:defRPr>
            </a:lvl1pPr>
            <a:lvl2pPr algn="l" rtl="0" eaLnBrk="0" fontAlgn="base" hangingPunct="0">
              <a:spcBef>
                <a:spcPct val="0"/>
              </a:spcBef>
              <a:spcAft>
                <a:spcPct val="0"/>
              </a:spcAft>
              <a:defRPr sz="3800" b="1">
                <a:solidFill>
                  <a:schemeClr val="tx1"/>
                </a:solidFill>
                <a:latin typeface="Calibri" pitchFamily="34" charset="0"/>
              </a:defRPr>
            </a:lvl2pPr>
            <a:lvl3pPr algn="l" rtl="0" eaLnBrk="0" fontAlgn="base" hangingPunct="0">
              <a:spcBef>
                <a:spcPct val="0"/>
              </a:spcBef>
              <a:spcAft>
                <a:spcPct val="0"/>
              </a:spcAft>
              <a:defRPr sz="3800" b="1">
                <a:solidFill>
                  <a:schemeClr val="tx1"/>
                </a:solidFill>
                <a:latin typeface="Calibri" pitchFamily="34" charset="0"/>
              </a:defRPr>
            </a:lvl3pPr>
            <a:lvl4pPr algn="l" rtl="0" eaLnBrk="0" fontAlgn="base" hangingPunct="0">
              <a:spcBef>
                <a:spcPct val="0"/>
              </a:spcBef>
              <a:spcAft>
                <a:spcPct val="0"/>
              </a:spcAft>
              <a:defRPr sz="3800" b="1">
                <a:solidFill>
                  <a:schemeClr val="tx1"/>
                </a:solidFill>
                <a:latin typeface="Calibri" pitchFamily="34" charset="0"/>
              </a:defRPr>
            </a:lvl4pPr>
            <a:lvl5pPr algn="l" rtl="0" eaLnBrk="0" fontAlgn="base" hangingPunct="0">
              <a:spcBef>
                <a:spcPct val="0"/>
              </a:spcBef>
              <a:spcAft>
                <a:spcPct val="0"/>
              </a:spcAft>
              <a:defRPr sz="38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a:lstStyle>
          <a:p>
            <a:pPr>
              <a:defRPr/>
            </a:pPr>
            <a:r>
              <a:rPr lang="fr-FR"/>
              <a:t>Vignette5</a:t>
            </a:r>
            <a:endParaRPr lang="fr-FR" altLang="fr-FR" dirty="0"/>
          </a:p>
        </p:txBody>
      </p:sp>
      <p:sp>
        <p:nvSpPr>
          <p:cNvPr id="7" name="Titre 1"/>
          <p:cNvSpPr txBox="1">
            <a:spLocks/>
          </p:cNvSpPr>
          <p:nvPr/>
        </p:nvSpPr>
        <p:spPr bwMode="auto">
          <a:xfrm>
            <a:off x="468313" y="260350"/>
            <a:ext cx="8229600" cy="1143000"/>
          </a:xfrm>
          <a:prstGeom prst="rect">
            <a:avLst/>
          </a:prstGeom>
          <a:gradFill rotWithShape="1">
            <a:gsLst>
              <a:gs pos="0">
                <a:schemeClr val="accent1">
                  <a:tint val="62000"/>
                  <a:satMod val="180000"/>
                </a:schemeClr>
              </a:gs>
              <a:gs pos="65000">
                <a:schemeClr val="accent1">
                  <a:tint val="32000"/>
                  <a:satMod val="250000"/>
                </a:schemeClr>
              </a:gs>
              <a:gs pos="100000">
                <a:schemeClr val="accent1">
                  <a:tint val="23000"/>
                  <a:satMod val="300000"/>
                </a:schemeClr>
              </a:gs>
            </a:gsLst>
            <a:lin ang="16200000" scaled="0"/>
          </a:gradFill>
          <a:ln w="9525" cap="flat" cmpd="sng" algn="ctr">
            <a:solidFill>
              <a:schemeClr val="accent1"/>
            </a:solidFill>
            <a:prstDash val="solid"/>
            <a:headEnd/>
            <a:tailEnd/>
          </a:ln>
          <a:effectLst>
            <a:outerShdw blurRad="50800" dist="381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800" b="1" kern="1200">
                <a:solidFill>
                  <a:schemeClr val="tx1"/>
                </a:solidFill>
                <a:latin typeface="Calibri" pitchFamily="34" charset="0"/>
                <a:ea typeface="+mj-ea"/>
                <a:cs typeface="+mj-cs"/>
              </a:defRPr>
            </a:lvl1pPr>
            <a:lvl2pPr algn="l" rtl="0" eaLnBrk="0" fontAlgn="base" hangingPunct="0">
              <a:spcBef>
                <a:spcPct val="0"/>
              </a:spcBef>
              <a:spcAft>
                <a:spcPct val="0"/>
              </a:spcAft>
              <a:defRPr sz="3800" b="1">
                <a:solidFill>
                  <a:schemeClr val="tx1"/>
                </a:solidFill>
                <a:latin typeface="Calibri" pitchFamily="34" charset="0"/>
              </a:defRPr>
            </a:lvl2pPr>
            <a:lvl3pPr algn="l" rtl="0" eaLnBrk="0" fontAlgn="base" hangingPunct="0">
              <a:spcBef>
                <a:spcPct val="0"/>
              </a:spcBef>
              <a:spcAft>
                <a:spcPct val="0"/>
              </a:spcAft>
              <a:defRPr sz="3800" b="1">
                <a:solidFill>
                  <a:schemeClr val="tx1"/>
                </a:solidFill>
                <a:latin typeface="Calibri" pitchFamily="34" charset="0"/>
              </a:defRPr>
            </a:lvl3pPr>
            <a:lvl4pPr algn="l" rtl="0" eaLnBrk="0" fontAlgn="base" hangingPunct="0">
              <a:spcBef>
                <a:spcPct val="0"/>
              </a:spcBef>
              <a:spcAft>
                <a:spcPct val="0"/>
              </a:spcAft>
              <a:defRPr sz="3800" b="1">
                <a:solidFill>
                  <a:schemeClr val="tx1"/>
                </a:solidFill>
                <a:latin typeface="Calibri" pitchFamily="34" charset="0"/>
              </a:defRPr>
            </a:lvl4pPr>
            <a:lvl5pPr algn="l" rtl="0" eaLnBrk="0" fontAlgn="base" hangingPunct="0">
              <a:spcBef>
                <a:spcPct val="0"/>
              </a:spcBef>
              <a:spcAft>
                <a:spcPct val="0"/>
              </a:spcAft>
              <a:defRPr sz="3800" b="1">
                <a:solidFill>
                  <a:schemeClr val="tx1"/>
                </a:solidFill>
                <a:latin typeface="Calibri" pitchFamily="34" charset="0"/>
              </a:defRPr>
            </a:lvl5pPr>
            <a:lvl6pPr marL="457200" algn="l" rtl="0" fontAlgn="base">
              <a:spcBef>
                <a:spcPct val="0"/>
              </a:spcBef>
              <a:spcAft>
                <a:spcPct val="0"/>
              </a:spcAft>
              <a:defRPr sz="4100" b="1">
                <a:solidFill>
                  <a:schemeClr val="tx1"/>
                </a:solidFill>
                <a:latin typeface="Lucida Sans Unicode" pitchFamily="34" charset="0"/>
              </a:defRPr>
            </a:lvl6pPr>
            <a:lvl7pPr marL="914400" algn="l" rtl="0" fontAlgn="base">
              <a:spcBef>
                <a:spcPct val="0"/>
              </a:spcBef>
              <a:spcAft>
                <a:spcPct val="0"/>
              </a:spcAft>
              <a:defRPr sz="4100" b="1">
                <a:solidFill>
                  <a:schemeClr val="tx1"/>
                </a:solidFill>
                <a:latin typeface="Lucida Sans Unicode" pitchFamily="34" charset="0"/>
              </a:defRPr>
            </a:lvl7pPr>
            <a:lvl8pPr marL="1371600" algn="l" rtl="0" fontAlgn="base">
              <a:spcBef>
                <a:spcPct val="0"/>
              </a:spcBef>
              <a:spcAft>
                <a:spcPct val="0"/>
              </a:spcAft>
              <a:defRPr sz="4100" b="1">
                <a:solidFill>
                  <a:schemeClr val="tx1"/>
                </a:solidFill>
                <a:latin typeface="Lucida Sans Unicode" pitchFamily="34" charset="0"/>
              </a:defRPr>
            </a:lvl8pPr>
            <a:lvl9pPr marL="1828800" algn="l" rtl="0" fontAlgn="base">
              <a:spcBef>
                <a:spcPct val="0"/>
              </a:spcBef>
              <a:spcAft>
                <a:spcPct val="0"/>
              </a:spcAft>
              <a:defRPr sz="4100" b="1">
                <a:solidFill>
                  <a:schemeClr val="tx1"/>
                </a:solidFill>
                <a:latin typeface="Lucida Sans Unicode" pitchFamily="34" charset="0"/>
              </a:defRPr>
            </a:lvl9pPr>
            <a:extLst/>
          </a:lstStyle>
          <a:p>
            <a:r>
              <a:rPr lang="fr-FR" sz="3600"/>
              <a:t>Vignette 5: pas simple le poumon de l’ID</a:t>
            </a:r>
            <a:endParaRPr lang="fr-FR" sz="3600" dirty="0"/>
          </a:p>
        </p:txBody>
      </p:sp>
      <p:pic>
        <p:nvPicPr>
          <p:cNvPr id="8" name="Picture 2"/>
          <p:cNvPicPr>
            <a:picLocks noChangeAspect="1" noChangeArrowheads="1"/>
          </p:cNvPicPr>
          <p:nvPr/>
        </p:nvPicPr>
        <p:blipFill>
          <a:blip r:embed="rId2"/>
          <a:srcRect/>
          <a:stretch>
            <a:fillRect/>
          </a:stretch>
        </p:blipFill>
        <p:spPr bwMode="auto">
          <a:xfrm>
            <a:off x="251520" y="4505108"/>
            <a:ext cx="3157980" cy="2199750"/>
          </a:xfrm>
          <a:prstGeom prst="rect">
            <a:avLst/>
          </a:prstGeom>
          <a:noFill/>
          <a:ln w="9525">
            <a:noFill/>
            <a:miter lim="800000"/>
            <a:headEnd/>
            <a:tailEnd/>
          </a:ln>
        </p:spPr>
      </p:pic>
      <p:pic>
        <p:nvPicPr>
          <p:cNvPr id="9" name="Picture 2"/>
          <p:cNvPicPr>
            <a:picLocks noChangeAspect="1" noChangeArrowheads="1"/>
          </p:cNvPicPr>
          <p:nvPr/>
        </p:nvPicPr>
        <p:blipFill>
          <a:blip r:embed="rId3"/>
          <a:srcRect/>
          <a:stretch>
            <a:fillRect/>
          </a:stretch>
        </p:blipFill>
        <p:spPr bwMode="auto">
          <a:xfrm>
            <a:off x="5335497" y="1768804"/>
            <a:ext cx="2846387" cy="2284412"/>
          </a:xfrm>
          <a:prstGeom prst="rect">
            <a:avLst/>
          </a:prstGeom>
          <a:noFill/>
          <a:ln w="9525">
            <a:noFill/>
            <a:miter lim="800000"/>
            <a:headEnd/>
            <a:tailEnd/>
          </a:ln>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960" y="4505108"/>
            <a:ext cx="3492512" cy="223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srcRect/>
          <a:stretch>
            <a:fillRect/>
          </a:stretch>
        </p:blipFill>
        <p:spPr bwMode="auto">
          <a:xfrm>
            <a:off x="323528" y="1768804"/>
            <a:ext cx="2997771" cy="2271539"/>
          </a:xfrm>
          <a:prstGeom prst="rect">
            <a:avLst/>
          </a:prstGeom>
          <a:noFill/>
          <a:ln w="9525">
            <a:noFill/>
            <a:miter lim="800000"/>
            <a:headEnd/>
            <a:tailEnd/>
          </a:ln>
        </p:spPr>
      </p:pic>
      <p:sp>
        <p:nvSpPr>
          <p:cNvPr id="3" name="ZoneTexte 2"/>
          <p:cNvSpPr txBox="1"/>
          <p:nvPr/>
        </p:nvSpPr>
        <p:spPr>
          <a:xfrm>
            <a:off x="611560" y="1412776"/>
            <a:ext cx="784887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dirty="0">
                <a:latin typeface="Calibri" panose="020F0502020204030204" pitchFamily="34" charset="0"/>
                <a:cs typeface="Calibri" panose="020F0502020204030204" pitchFamily="34" charset="0"/>
              </a:rPr>
              <a:t>VRS							PCP	</a:t>
            </a:r>
          </a:p>
        </p:txBody>
      </p:sp>
    </p:spTree>
    <p:extLst>
      <p:ext uri="{BB962C8B-B14F-4D97-AF65-F5344CB8AC3E}">
        <p14:creationId xmlns:p14="http://schemas.microsoft.com/office/powerpoint/2010/main" val="3382834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p:cNvSpPr>
          <p:nvPr>
            <p:ph type="title"/>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sz="3800"/>
              <a:t>Virus et pneumonies graves</a:t>
            </a:r>
          </a:p>
        </p:txBody>
      </p:sp>
      <p:sp>
        <p:nvSpPr>
          <p:cNvPr id="82946" name="Rectangle 6"/>
          <p:cNvSpPr>
            <a:spLocks noGrp="1"/>
          </p:cNvSpPr>
          <p:nvPr>
            <p:ph type="body" idx="1"/>
          </p:nvPr>
        </p:nvSpPr>
        <p:spPr>
          <a:xfrm>
            <a:off x="457200" y="1989138"/>
            <a:ext cx="8229600" cy="4017962"/>
          </a:xfrm>
        </p:spPr>
        <p:txBody>
          <a:bodyPr/>
          <a:lstStyle/>
          <a:p>
            <a:pPr>
              <a:lnSpc>
                <a:spcPct val="90000"/>
              </a:lnSpc>
            </a:pPr>
            <a:r>
              <a:rPr lang="fr-FR" altLang="fr-FR" dirty="0"/>
              <a:t>100 patients ID admis en réanimation pour défaillance respiratoire</a:t>
            </a:r>
          </a:p>
          <a:p>
            <a:pPr lvl="1">
              <a:lnSpc>
                <a:spcPct val="90000"/>
              </a:lnSpc>
            </a:pPr>
            <a:r>
              <a:rPr lang="fr-FR" altLang="fr-FR" dirty="0"/>
              <a:t>65 </a:t>
            </a:r>
            <a:r>
              <a:rPr lang="fr-FR" altLang="fr-FR" dirty="0" err="1"/>
              <a:t>onco-hématologie</a:t>
            </a:r>
            <a:endParaRPr lang="fr-FR" altLang="fr-FR" dirty="0"/>
          </a:p>
          <a:p>
            <a:pPr lvl="1">
              <a:lnSpc>
                <a:spcPct val="90000"/>
              </a:lnSpc>
            </a:pPr>
            <a:r>
              <a:rPr lang="fr-FR" altLang="fr-FR" dirty="0"/>
              <a:t>Aspiration </a:t>
            </a:r>
            <a:r>
              <a:rPr lang="fr-FR" altLang="fr-FR" dirty="0" err="1"/>
              <a:t>naso</a:t>
            </a:r>
            <a:r>
              <a:rPr lang="fr-FR" altLang="fr-FR" dirty="0"/>
              <a:t>-pharyngée et/ou LBA</a:t>
            </a:r>
          </a:p>
          <a:p>
            <a:pPr>
              <a:lnSpc>
                <a:spcPct val="90000"/>
              </a:lnSpc>
            </a:pPr>
            <a:r>
              <a:rPr lang="fr-FR" altLang="fr-FR" dirty="0"/>
              <a:t>47% </a:t>
            </a:r>
            <a:r>
              <a:rPr lang="fr-FR" altLang="fr-FR" dirty="0" smtClean="0"/>
              <a:t>de virus en PCR multiplex</a:t>
            </a:r>
            <a:endParaRPr lang="fr-FR" altLang="fr-FR" dirty="0"/>
          </a:p>
          <a:p>
            <a:pPr lvl="2">
              <a:lnSpc>
                <a:spcPct val="90000"/>
              </a:lnSpc>
            </a:pPr>
            <a:r>
              <a:rPr lang="fr-FR" altLang="fr-FR" dirty="0" smtClean="0"/>
              <a:t>Ventilation </a:t>
            </a:r>
            <a:r>
              <a:rPr lang="fr-FR" altLang="fr-FR" dirty="0"/>
              <a:t>mécanique: 58 </a:t>
            </a:r>
            <a:r>
              <a:rPr lang="fr-FR" altLang="fr-FR" dirty="0" smtClean="0"/>
              <a:t>%</a:t>
            </a:r>
            <a:endParaRPr lang="fr-FR" altLang="fr-FR" dirty="0"/>
          </a:p>
          <a:p>
            <a:pPr lvl="2">
              <a:lnSpc>
                <a:spcPct val="90000"/>
              </a:lnSpc>
            </a:pPr>
            <a:r>
              <a:rPr lang="fr-FR" altLang="fr-FR" dirty="0"/>
              <a:t>Choc: 43 </a:t>
            </a:r>
            <a:r>
              <a:rPr lang="fr-FR" altLang="fr-FR" dirty="0" smtClean="0"/>
              <a:t>%</a:t>
            </a:r>
            <a:endParaRPr lang="fr-FR" altLang="fr-FR" dirty="0"/>
          </a:p>
          <a:p>
            <a:pPr lvl="2">
              <a:lnSpc>
                <a:spcPct val="90000"/>
              </a:lnSpc>
            </a:pPr>
            <a:r>
              <a:rPr lang="fr-FR" altLang="fr-FR" dirty="0"/>
              <a:t>DC en réa: 17 </a:t>
            </a:r>
            <a:r>
              <a:rPr lang="fr-FR" altLang="fr-FR" dirty="0" smtClean="0"/>
              <a:t>%</a:t>
            </a:r>
            <a:endParaRPr lang="fr-FR" altLang="fr-FR" dirty="0"/>
          </a:p>
        </p:txBody>
      </p:sp>
      <p:sp>
        <p:nvSpPr>
          <p:cNvPr id="4" name="ZoneTexte 3"/>
          <p:cNvSpPr txBox="1"/>
          <p:nvPr/>
        </p:nvSpPr>
        <p:spPr>
          <a:xfrm>
            <a:off x="5508625" y="6237288"/>
            <a:ext cx="3381375"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altLang="fr-FR" sz="1400" b="1" dirty="0" err="1">
                <a:solidFill>
                  <a:schemeClr val="bg1"/>
                </a:solidFill>
                <a:latin typeface="Calibri" pitchFamily="34" charset="0"/>
              </a:rPr>
              <a:t>Schnell</a:t>
            </a:r>
            <a:r>
              <a:rPr lang="fr-FR" altLang="fr-FR" sz="1400" b="1" dirty="0">
                <a:solidFill>
                  <a:schemeClr val="bg1"/>
                </a:solidFill>
                <a:latin typeface="Calibri" pitchFamily="34" charset="0"/>
              </a:rPr>
              <a:t> et al. </a:t>
            </a:r>
            <a:r>
              <a:rPr lang="fr-FR" altLang="fr-FR" sz="1400" b="1" dirty="0" err="1">
                <a:solidFill>
                  <a:schemeClr val="bg1"/>
                </a:solidFill>
                <a:latin typeface="Calibri" pitchFamily="34" charset="0"/>
              </a:rPr>
              <a:t>Respir</a:t>
            </a:r>
            <a:r>
              <a:rPr lang="fr-FR" altLang="fr-FR" sz="1400" b="1" dirty="0">
                <a:solidFill>
                  <a:schemeClr val="bg1"/>
                </a:solidFill>
                <a:latin typeface="Calibri" pitchFamily="34" charset="0"/>
              </a:rPr>
              <a:t> Med 2012:106:1184-91</a:t>
            </a:r>
          </a:p>
        </p:txBody>
      </p:sp>
      <p:sp>
        <p:nvSpPr>
          <p:cNvPr id="82948" name="Picture 7"/>
          <p:cNvSpPr>
            <a:spLocks noChangeAspect="1" noChangeArrowheads="1"/>
          </p:cNvSpPr>
          <p:nvPr/>
        </p:nvSpPr>
        <p:spPr bwMode="auto">
          <a:xfrm>
            <a:off x="6011863" y="2987675"/>
            <a:ext cx="2898775" cy="2686050"/>
          </a:xfrm>
          <a:prstGeom prst="rect">
            <a:avLst/>
          </a:prstGeom>
          <a:noFill/>
          <a:ln w="9525">
            <a:noFill/>
            <a:miter lim="800000"/>
            <a:headEnd/>
            <a:tailEnd/>
          </a:ln>
        </p:spPr>
        <p:txBody>
          <a:bodyPr/>
          <a:lstStyle/>
          <a:p>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C73576-2569-47BB-B935-D797030553D5}"/>
              </a:ext>
            </a:extLst>
          </p:cNvPr>
          <p:cNvSpPr>
            <a:spLocks noGrp="1"/>
          </p:cNvSpPr>
          <p:nvPr>
            <p:ph type="title"/>
          </p:nvPr>
        </p:nvSpPr>
        <p:spPr/>
        <p:txBody>
          <a:bodyPr/>
          <a:lstStyle/>
          <a:p>
            <a:r>
              <a:rPr lang="fr-FR" dirty="0"/>
              <a:t>Immunodéprimé profond</a:t>
            </a:r>
          </a:p>
        </p:txBody>
      </p:sp>
      <p:sp>
        <p:nvSpPr>
          <p:cNvPr id="3" name="Espace réservé du contenu 2">
            <a:extLst>
              <a:ext uri="{FF2B5EF4-FFF2-40B4-BE49-F238E27FC236}">
                <a16:creationId xmlns:a16="http://schemas.microsoft.com/office/drawing/2014/main" id="{C700AC19-F7AE-4338-96EB-E3655D26C89C}"/>
              </a:ext>
            </a:extLst>
          </p:cNvPr>
          <p:cNvSpPr>
            <a:spLocks noGrp="1"/>
          </p:cNvSpPr>
          <p:nvPr>
            <p:ph idx="1"/>
          </p:nvPr>
        </p:nvSpPr>
        <p:spPr/>
        <p:txBody>
          <a:bodyPr/>
          <a:lstStyle/>
          <a:p>
            <a:r>
              <a:rPr lang="fr-FR" b="1" dirty="0" err="1"/>
              <a:t>symptomes</a:t>
            </a:r>
            <a:r>
              <a:rPr lang="fr-FR" b="1" dirty="0"/>
              <a:t> ORL et/ou respiratoires </a:t>
            </a:r>
            <a:r>
              <a:rPr lang="fr-FR" dirty="0" smtClean="0"/>
              <a:t>fébrile</a:t>
            </a:r>
            <a:endParaRPr lang="fr-FR" dirty="0"/>
          </a:p>
          <a:p>
            <a:pPr lvl="1"/>
            <a:r>
              <a:rPr lang="fr-FR" dirty="0"/>
              <a:t>Période </a:t>
            </a:r>
            <a:r>
              <a:rPr lang="fr-FR" dirty="0" err="1"/>
              <a:t>automno</a:t>
            </a:r>
            <a:r>
              <a:rPr lang="fr-FR" dirty="0"/>
              <a:t>-hivernale</a:t>
            </a:r>
          </a:p>
          <a:p>
            <a:endParaRPr lang="fr-FR" dirty="0"/>
          </a:p>
          <a:p>
            <a:r>
              <a:rPr lang="fr-FR" dirty="0"/>
              <a:t>=</a:t>
            </a:r>
          </a:p>
          <a:p>
            <a:endParaRPr lang="fr-FR" dirty="0"/>
          </a:p>
          <a:p>
            <a:r>
              <a:rPr lang="en-US" b="1" dirty="0"/>
              <a:t>PCR multiplex virus </a:t>
            </a:r>
            <a:r>
              <a:rPr lang="en-US" b="1" dirty="0" err="1"/>
              <a:t>pneumotropes</a:t>
            </a:r>
            <a:endParaRPr lang="en-US" b="1" dirty="0"/>
          </a:p>
          <a:p>
            <a:pPr marL="109537" indent="0">
              <a:buNone/>
            </a:pPr>
            <a:r>
              <a:rPr lang="en-US" b="1" dirty="0"/>
              <a:t>+</a:t>
            </a:r>
          </a:p>
          <a:p>
            <a:r>
              <a:rPr lang="fr-FR" sz="1800" b="1" dirty="0"/>
              <a:t>(</a:t>
            </a:r>
            <a:r>
              <a:rPr lang="fr-FR" sz="1800" b="1" dirty="0" err="1"/>
              <a:t>Rx</a:t>
            </a:r>
            <a:r>
              <a:rPr lang="fr-FR" sz="1800" b="1" dirty="0"/>
              <a:t> thorax)</a:t>
            </a:r>
            <a:r>
              <a:rPr lang="fr-FR" b="1" dirty="0"/>
              <a:t>  TDM thorax</a:t>
            </a:r>
            <a:endParaRPr lang="fr-FR" dirty="0"/>
          </a:p>
        </p:txBody>
      </p:sp>
    </p:spTree>
    <p:extLst>
      <p:ext uri="{BB962C8B-B14F-4D97-AF65-F5344CB8AC3E}">
        <p14:creationId xmlns:p14="http://schemas.microsoft.com/office/powerpoint/2010/main" val="1893970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dirty="0"/>
              <a:t>VRS: traitement</a:t>
            </a:r>
          </a:p>
        </p:txBody>
      </p:sp>
      <p:sp>
        <p:nvSpPr>
          <p:cNvPr id="93186" name="Rectangle 3"/>
          <p:cNvSpPr>
            <a:spLocks noGrp="1"/>
          </p:cNvSpPr>
          <p:nvPr>
            <p:ph type="body" idx="4294967295"/>
          </p:nvPr>
        </p:nvSpPr>
        <p:spPr/>
        <p:txBody>
          <a:bodyPr/>
          <a:lstStyle/>
          <a:p>
            <a:pPr>
              <a:lnSpc>
                <a:spcPct val="90000"/>
              </a:lnSpc>
            </a:pPr>
            <a:r>
              <a:rPr lang="fr-FR" dirty="0"/>
              <a:t>Traitement</a:t>
            </a:r>
          </a:p>
          <a:p>
            <a:pPr lvl="1">
              <a:lnSpc>
                <a:spcPct val="90000"/>
              </a:lnSpc>
            </a:pPr>
            <a:r>
              <a:rPr lang="fr-FR" dirty="0"/>
              <a:t>Pas d’études de bonne qualité</a:t>
            </a:r>
          </a:p>
          <a:p>
            <a:pPr>
              <a:lnSpc>
                <a:spcPct val="90000"/>
              </a:lnSpc>
            </a:pPr>
            <a:r>
              <a:rPr lang="fr-FR" dirty="0"/>
              <a:t>Ribavirine PO</a:t>
            </a:r>
            <a:r>
              <a:rPr lang="fr-FR" b="1" dirty="0">
                <a:solidFill>
                  <a:srgbClr val="FF0000"/>
                </a:solidFill>
              </a:rPr>
              <a:t> </a:t>
            </a:r>
            <a:r>
              <a:rPr lang="fr-FR" dirty="0"/>
              <a:t>ou IV. Dose max: 10 mg/kg/8h</a:t>
            </a:r>
          </a:p>
          <a:p>
            <a:pPr lvl="1">
              <a:lnSpc>
                <a:spcPct val="90000"/>
              </a:lnSpc>
            </a:pPr>
            <a:r>
              <a:rPr lang="fr-FR" dirty="0"/>
              <a:t>Schéma progressif ribavirine systémique</a:t>
            </a:r>
          </a:p>
          <a:p>
            <a:pPr lvl="2">
              <a:lnSpc>
                <a:spcPct val="90000"/>
              </a:lnSpc>
            </a:pPr>
            <a:r>
              <a:rPr lang="fr-FR" dirty="0"/>
              <a:t>J1: dose de charge 600 mg puis 200 mg/8h</a:t>
            </a:r>
          </a:p>
          <a:p>
            <a:pPr lvl="2">
              <a:lnSpc>
                <a:spcPct val="90000"/>
              </a:lnSpc>
            </a:pPr>
            <a:r>
              <a:rPr lang="fr-FR" dirty="0"/>
              <a:t>J2: 400 mg/8h</a:t>
            </a:r>
          </a:p>
          <a:p>
            <a:pPr lvl="2">
              <a:lnSpc>
                <a:spcPct val="90000"/>
              </a:lnSpc>
            </a:pPr>
            <a:r>
              <a:rPr lang="fr-FR" dirty="0"/>
              <a:t>J3: 10 mg/kg/8h</a:t>
            </a:r>
          </a:p>
          <a:p>
            <a:pPr>
              <a:lnSpc>
                <a:spcPct val="90000"/>
              </a:lnSpc>
            </a:pPr>
            <a:r>
              <a:rPr lang="fr-FR" dirty="0" err="1"/>
              <a:t>Palivizumab</a:t>
            </a:r>
            <a:r>
              <a:rPr lang="fr-FR" dirty="0"/>
              <a:t> 15 mg/kg</a:t>
            </a:r>
          </a:p>
          <a:p>
            <a:pPr lvl="1">
              <a:lnSpc>
                <a:spcPct val="90000"/>
              </a:lnSpc>
            </a:pPr>
            <a:r>
              <a:rPr lang="fr-FR" dirty="0" err="1" smtClean="0"/>
              <a:t>Ac</a:t>
            </a:r>
            <a:r>
              <a:rPr lang="fr-FR" dirty="0" smtClean="0"/>
              <a:t> monoclonal – AMM chez l’enfant en préventif</a:t>
            </a:r>
            <a:endParaRPr lang="fr-FR" dirty="0"/>
          </a:p>
          <a:p>
            <a:pPr>
              <a:lnSpc>
                <a:spcPct val="90000"/>
              </a:lnSpc>
            </a:pPr>
            <a:r>
              <a:rPr lang="fr-FR" dirty="0" err="1"/>
              <a:t>Presatovir</a:t>
            </a:r>
            <a:endParaRPr lang="fr-FR" dirty="0"/>
          </a:p>
          <a:p>
            <a:pPr lvl="1">
              <a:lnSpc>
                <a:spcPct val="90000"/>
              </a:lnSpc>
            </a:pPr>
            <a:r>
              <a:rPr lang="fr-FR" dirty="0"/>
              <a:t>En phase II</a:t>
            </a:r>
          </a:p>
        </p:txBody>
      </p:sp>
      <p:sp>
        <p:nvSpPr>
          <p:cNvPr id="5" name="ZoneTexte 4"/>
          <p:cNvSpPr txBox="1"/>
          <p:nvPr/>
        </p:nvSpPr>
        <p:spPr>
          <a:xfrm>
            <a:off x="4716463" y="5589588"/>
            <a:ext cx="3179762" cy="52387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Gueller</a:t>
            </a:r>
            <a:r>
              <a:rPr lang="fr-FR" sz="1400" b="1" dirty="0">
                <a:solidFill>
                  <a:schemeClr val="bg1"/>
                </a:solidFill>
                <a:latin typeface="Calibri" pitchFamily="34" charset="0"/>
              </a:rPr>
              <a:t> et al. TID 2013;15:435-440</a:t>
            </a:r>
          </a:p>
          <a:p>
            <a:pPr>
              <a:defRPr/>
            </a:pPr>
            <a:r>
              <a:rPr lang="fr-FR" sz="1400" b="1" dirty="0" err="1">
                <a:solidFill>
                  <a:schemeClr val="bg1"/>
                </a:solidFill>
                <a:latin typeface="Calibri" pitchFamily="34" charset="0"/>
              </a:rPr>
              <a:t>Hirsch</a:t>
            </a:r>
            <a:r>
              <a:rPr lang="fr-FR" sz="1400" b="1" dirty="0">
                <a:solidFill>
                  <a:schemeClr val="bg1"/>
                </a:solidFill>
                <a:latin typeface="Calibri" pitchFamily="34" charset="0"/>
              </a:rPr>
              <a:t> et al. CID  2013;56:258–66 (ECIL4)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u contenu 2"/>
          <p:cNvSpPr>
            <a:spLocks noGrp="1"/>
          </p:cNvSpPr>
          <p:nvPr>
            <p:ph idx="1"/>
          </p:nvPr>
        </p:nvSpPr>
        <p:spPr/>
        <p:txBody>
          <a:bodyPr/>
          <a:lstStyle/>
          <a:p>
            <a:r>
              <a:rPr lang="fr-FR"/>
              <a:t>Epidémies nosocomiales décrites</a:t>
            </a:r>
          </a:p>
          <a:p>
            <a:r>
              <a:rPr lang="fr-FR"/>
              <a:t>Excrétion virale prolongée 8-13/j</a:t>
            </a:r>
          </a:p>
          <a:p>
            <a:r>
              <a:rPr lang="fr-FR"/>
              <a:t>Etude Européenne 2009 en hémato</a:t>
            </a:r>
          </a:p>
          <a:p>
            <a:pPr lvl="1"/>
            <a:r>
              <a:rPr lang="fr-FR"/>
              <a:t>286 cas: 33% pneumonie, 16% VM, 6% DC</a:t>
            </a:r>
          </a:p>
          <a:p>
            <a:r>
              <a:rPr lang="fr-FR"/>
              <a:t>Vaccin</a:t>
            </a:r>
          </a:p>
          <a:p>
            <a:pPr lvl="2"/>
            <a:r>
              <a:rPr lang="fr-FR"/>
              <a:t>famille/entourage/personnel de santé</a:t>
            </a:r>
          </a:p>
          <a:p>
            <a:pPr lvl="2"/>
            <a:r>
              <a:rPr lang="fr-FR"/>
              <a:t>Greffés, après J100 avec 2ème dose à 3-4 S</a:t>
            </a:r>
          </a:p>
          <a:p>
            <a:pPr lvl="2"/>
            <a:r>
              <a:rPr lang="fr-FR"/>
              <a:t>LA: après induction, quand PNN et Ly &gt; 500</a:t>
            </a:r>
            <a:endParaRPr lang="fr-FR" dirty="0"/>
          </a:p>
        </p:txBody>
      </p:sp>
      <p:sp>
        <p:nvSpPr>
          <p:cNvPr id="2" name="Titre 1"/>
          <p:cNvSpPr>
            <a:spLocks noGrp="1"/>
          </p:cNvSpPr>
          <p:nvPr>
            <p:ph type="title"/>
          </p:nvPr>
        </p:nvSpPr>
        <p:spPr/>
        <p:txBody>
          <a:bodyPr/>
          <a:lstStyle/>
          <a:p>
            <a:r>
              <a:rPr lang="fr-FR"/>
              <a:t>Grippe et ID</a:t>
            </a:r>
            <a:endParaRPr lang="fr-FR" dirty="0"/>
          </a:p>
        </p:txBody>
      </p:sp>
      <p:sp>
        <p:nvSpPr>
          <p:cNvPr id="4" name="ZoneTexte 3"/>
          <p:cNvSpPr txBox="1"/>
          <p:nvPr/>
        </p:nvSpPr>
        <p:spPr>
          <a:xfrm>
            <a:off x="2843808" y="5517232"/>
            <a:ext cx="3679982" cy="738664"/>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Engelhard</a:t>
            </a:r>
            <a:r>
              <a:rPr lang="fr-FR" sz="1400" b="1" dirty="0">
                <a:solidFill>
                  <a:schemeClr val="bg1"/>
                </a:solidFill>
                <a:latin typeface="Calibri" pitchFamily="34" charset="0"/>
              </a:rPr>
              <a:t> et al. TID 2013;15:219-32 (ECIL4)</a:t>
            </a:r>
          </a:p>
          <a:p>
            <a:pPr>
              <a:defRPr/>
            </a:pPr>
            <a:r>
              <a:rPr lang="fr-FR" sz="1400" b="1" dirty="0">
                <a:solidFill>
                  <a:schemeClr val="bg1"/>
                </a:solidFill>
                <a:latin typeface="Calibri" pitchFamily="34" charset="0"/>
              </a:rPr>
              <a:t>Manuel et an, CMI 2014;20(s7):102-8</a:t>
            </a:r>
          </a:p>
          <a:p>
            <a:pPr>
              <a:defRPr/>
            </a:pPr>
            <a:r>
              <a:rPr lang="fr-FR" sz="1400" b="1" dirty="0" err="1">
                <a:solidFill>
                  <a:schemeClr val="bg1"/>
                </a:solidFill>
                <a:latin typeface="Calibri" pitchFamily="34" charset="0"/>
              </a:rPr>
              <a:t>Ljungman</a:t>
            </a:r>
            <a:r>
              <a:rPr lang="fr-FR" sz="1400" b="1" dirty="0">
                <a:solidFill>
                  <a:schemeClr val="bg1"/>
                </a:solidFill>
                <a:latin typeface="Calibri" pitchFamily="34" charset="0"/>
              </a:rPr>
              <a:t> et al. </a:t>
            </a:r>
            <a:r>
              <a:rPr lang="fr-FR" sz="1400" b="1" dirty="0" err="1">
                <a:solidFill>
                  <a:schemeClr val="bg1"/>
                </a:solidFill>
                <a:latin typeface="Calibri" pitchFamily="34" charset="0"/>
              </a:rPr>
              <a:t>Haematologica</a:t>
            </a:r>
            <a:r>
              <a:rPr lang="fr-FR" sz="1400" b="1" dirty="0">
                <a:solidFill>
                  <a:schemeClr val="bg1"/>
                </a:solidFill>
                <a:latin typeface="Calibri" pitchFamily="34" charset="0"/>
              </a:rPr>
              <a:t> 2011;96:1231-5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u contenu 2"/>
          <p:cNvSpPr>
            <a:spLocks noGrp="1"/>
          </p:cNvSpPr>
          <p:nvPr>
            <p:ph idx="1"/>
          </p:nvPr>
        </p:nvSpPr>
        <p:spPr/>
        <p:txBody>
          <a:bodyPr>
            <a:normAutofit fontScale="77500" lnSpcReduction="20000"/>
          </a:bodyPr>
          <a:lstStyle/>
          <a:p>
            <a:r>
              <a:rPr lang="fr-FR" dirty="0"/>
              <a:t>Prophylaxie post exposition 10j (</a:t>
            </a:r>
            <a:r>
              <a:rPr lang="fr-FR" dirty="0" err="1"/>
              <a:t>recos</a:t>
            </a:r>
            <a:r>
              <a:rPr lang="fr-FR" dirty="0"/>
              <a:t> HCSP plutôt préemptif)</a:t>
            </a:r>
          </a:p>
          <a:p>
            <a:pPr lvl="1"/>
            <a:r>
              <a:rPr lang="fr-FR" dirty="0"/>
              <a:t>Greffe &lt; 12 mois ou IS sévère</a:t>
            </a:r>
          </a:p>
          <a:p>
            <a:pPr lvl="1"/>
            <a:r>
              <a:rPr lang="fr-FR" dirty="0"/>
              <a:t>LA pendant chimiothérapie</a:t>
            </a:r>
          </a:p>
          <a:p>
            <a:r>
              <a:rPr lang="fr-FR" dirty="0"/>
              <a:t>Curatif pour grippe prouvée/probable</a:t>
            </a:r>
          </a:p>
          <a:p>
            <a:pPr lvl="1"/>
            <a:r>
              <a:rPr lang="fr-FR" dirty="0"/>
              <a:t>Greffe ou LA jusqu’à 6 mois après chimio</a:t>
            </a:r>
          </a:p>
          <a:p>
            <a:pPr lvl="1"/>
            <a:r>
              <a:rPr lang="fr-FR" dirty="0" err="1"/>
              <a:t>oseltamivir</a:t>
            </a:r>
            <a:r>
              <a:rPr lang="fr-FR" dirty="0"/>
              <a:t> /12h – 10j</a:t>
            </a:r>
          </a:p>
          <a:p>
            <a:pPr lvl="2"/>
            <a:r>
              <a:rPr lang="fr-FR" dirty="0"/>
              <a:t>75 mg formes standard</a:t>
            </a:r>
          </a:p>
          <a:p>
            <a:pPr lvl="2"/>
            <a:r>
              <a:rPr lang="fr-FR" dirty="0"/>
              <a:t>150 mg formes sévères</a:t>
            </a:r>
          </a:p>
          <a:p>
            <a:pPr lvl="1"/>
            <a:r>
              <a:rPr lang="fr-FR" dirty="0"/>
              <a:t>Si </a:t>
            </a:r>
            <a:r>
              <a:rPr lang="fr-FR" dirty="0" err="1"/>
              <a:t>symptomes</a:t>
            </a:r>
            <a:r>
              <a:rPr lang="fr-FR" dirty="0"/>
              <a:t> persistants: </a:t>
            </a:r>
            <a:r>
              <a:rPr lang="fr-FR" dirty="0" err="1"/>
              <a:t>re</a:t>
            </a:r>
            <a:r>
              <a:rPr lang="fr-FR" dirty="0"/>
              <a:t> PCR /5-7j et TT jusqu’à négativation</a:t>
            </a:r>
          </a:p>
          <a:p>
            <a:pPr lvl="1"/>
            <a:r>
              <a:rPr lang="fr-FR" dirty="0"/>
              <a:t>Forme sévères ou prolongées: recherche résistance</a:t>
            </a:r>
          </a:p>
          <a:p>
            <a:pPr lvl="1"/>
            <a:r>
              <a:rPr lang="fr-FR" dirty="0"/>
              <a:t>Alternative: </a:t>
            </a:r>
            <a:r>
              <a:rPr lang="fr-FR" dirty="0" err="1"/>
              <a:t>zanamivir</a:t>
            </a:r>
            <a:r>
              <a:rPr lang="fr-FR" dirty="0"/>
              <a:t> inhalé (si </a:t>
            </a:r>
            <a:r>
              <a:rPr lang="fr-FR" dirty="0" err="1"/>
              <a:t>tb</a:t>
            </a:r>
            <a:r>
              <a:rPr lang="fr-FR" dirty="0"/>
              <a:t> absorption: </a:t>
            </a:r>
            <a:r>
              <a:rPr lang="fr-FR" dirty="0" err="1"/>
              <a:t>zanamivir</a:t>
            </a:r>
            <a:r>
              <a:rPr lang="fr-FR" dirty="0"/>
              <a:t> iv)</a:t>
            </a:r>
          </a:p>
          <a:p>
            <a:r>
              <a:rPr lang="fr-FR" dirty="0"/>
              <a:t>A suivre: </a:t>
            </a:r>
            <a:r>
              <a:rPr lang="fr-FR" dirty="0" err="1"/>
              <a:t>Baloxavir</a:t>
            </a:r>
            <a:r>
              <a:rPr lang="fr-FR" dirty="0"/>
              <a:t> </a:t>
            </a:r>
            <a:r>
              <a:rPr lang="fr-FR" dirty="0" err="1"/>
              <a:t>marboxil</a:t>
            </a:r>
            <a:r>
              <a:rPr lang="fr-FR" dirty="0"/>
              <a:t> 75mg x2 – 5j</a:t>
            </a:r>
          </a:p>
          <a:p>
            <a:pPr lvl="1"/>
            <a:r>
              <a:rPr lang="fr-FR" dirty="0"/>
              <a:t>Inhibiteur endonucléase</a:t>
            </a:r>
          </a:p>
          <a:p>
            <a:pPr lvl="1"/>
            <a:r>
              <a:rPr lang="fr-FR" dirty="0"/>
              <a:t>Sélection résistances</a:t>
            </a:r>
          </a:p>
          <a:p>
            <a:pPr lvl="1"/>
            <a:endParaRPr lang="fr-FR" dirty="0"/>
          </a:p>
        </p:txBody>
      </p:sp>
      <p:sp>
        <p:nvSpPr>
          <p:cNvPr id="2" name="Titre 1"/>
          <p:cNvSpPr>
            <a:spLocks noGrp="1"/>
          </p:cNvSpPr>
          <p:nvPr>
            <p:ph type="title"/>
          </p:nvPr>
        </p:nvSpPr>
        <p:spPr/>
        <p:txBody>
          <a:bodyPr/>
          <a:lstStyle/>
          <a:p>
            <a:r>
              <a:rPr lang="fr-FR"/>
              <a:t>Traitement grippe et ID</a:t>
            </a:r>
            <a:endParaRPr lang="fr-FR" dirty="0"/>
          </a:p>
        </p:txBody>
      </p:sp>
      <p:sp>
        <p:nvSpPr>
          <p:cNvPr id="4" name="ZoneTexte 3"/>
          <p:cNvSpPr txBox="1"/>
          <p:nvPr/>
        </p:nvSpPr>
        <p:spPr>
          <a:xfrm>
            <a:off x="1692275" y="6092825"/>
            <a:ext cx="3363913"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a:solidFill>
                  <a:schemeClr val="bg1"/>
                </a:solidFill>
                <a:latin typeface="Calibri" pitchFamily="34" charset="0"/>
              </a:rPr>
              <a:t>Engelhard et al. TID 2013;15:219-32 (ECIL4)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28596" y="1643050"/>
            <a:ext cx="8229600" cy="4440258"/>
          </a:xfrm>
        </p:spPr>
        <p:txBody>
          <a:bodyPr lIns="54864" tIns="91440">
            <a:normAutofit fontScale="92500"/>
          </a:bodyPr>
          <a:lstStyle/>
          <a:p>
            <a:pPr marL="438150" indent="-319088" eaLnBrk="1" hangingPunct="1"/>
            <a:r>
              <a:rPr lang="fr-FR" dirty="0"/>
              <a:t>Prévention</a:t>
            </a:r>
          </a:p>
          <a:p>
            <a:pPr marL="693738" lvl="1" indent="-319088" eaLnBrk="1" hangingPunct="1"/>
            <a:r>
              <a:rPr lang="fr-FR" dirty="0"/>
              <a:t>Prévention de l’exposition</a:t>
            </a:r>
          </a:p>
          <a:p>
            <a:pPr marL="931863" lvl="2" indent="-319088" eaLnBrk="1" hangingPunct="1"/>
            <a:r>
              <a:rPr lang="fr-FR" dirty="0"/>
              <a:t>Détection des infections chez le receveur et le donneur (greffe)</a:t>
            </a:r>
          </a:p>
          <a:p>
            <a:pPr marL="693738" lvl="1" indent="-319088" eaLnBrk="1" hangingPunct="1"/>
            <a:r>
              <a:rPr lang="fr-FR" dirty="0"/>
              <a:t>Prophylaxie médicamenteuse</a:t>
            </a:r>
          </a:p>
          <a:p>
            <a:pPr lvl="2"/>
            <a:r>
              <a:rPr lang="fr-FR" sz="1800" dirty="0"/>
              <a:t>Population à risque. Pas d’agent infectieux détectable et pas d’infection.</a:t>
            </a:r>
            <a:endParaRPr lang="fr-FR" dirty="0"/>
          </a:p>
          <a:p>
            <a:pPr marL="693738" lvl="1" indent="-319088" eaLnBrk="1" hangingPunct="1"/>
            <a:r>
              <a:rPr lang="fr-FR" dirty="0">
                <a:solidFill>
                  <a:schemeClr val="tx1">
                    <a:lumMod val="50000"/>
                    <a:lumOff val="50000"/>
                  </a:schemeClr>
                </a:solidFill>
              </a:rPr>
              <a:t>Vaccination</a:t>
            </a:r>
          </a:p>
          <a:p>
            <a:pPr marL="438150" indent="-319088" eaLnBrk="1" hangingPunct="1"/>
            <a:r>
              <a:rPr lang="fr-FR" dirty="0"/>
              <a:t>Traitement </a:t>
            </a:r>
          </a:p>
          <a:p>
            <a:pPr marL="693738" lvl="1" indent="-319088" eaLnBrk="1" hangingPunct="1"/>
            <a:r>
              <a:rPr lang="fr-FR" dirty="0"/>
              <a:t>Préemptif</a:t>
            </a:r>
          </a:p>
          <a:p>
            <a:pPr marL="931863" lvl="2" indent="-319088" eaLnBrk="1" hangingPunct="1"/>
            <a:r>
              <a:rPr lang="fr-FR" dirty="0"/>
              <a:t>Population à risque. Agent infectieux détectable mais pas d’infection.</a:t>
            </a:r>
          </a:p>
          <a:p>
            <a:pPr marL="693738" lvl="1" indent="-319088" eaLnBrk="1" hangingPunct="1"/>
            <a:r>
              <a:rPr lang="fr-FR" dirty="0"/>
              <a:t>Curatif</a:t>
            </a:r>
          </a:p>
          <a:p>
            <a:pPr marL="931863" lvl="2" indent="-319088" eaLnBrk="1" hangingPunct="1"/>
            <a:r>
              <a:rPr lang="fr-FR" dirty="0"/>
              <a:t>Population à risque. Agent infectieux détectable mais pas d’infection.</a:t>
            </a:r>
          </a:p>
          <a:p>
            <a:pPr marL="693738" lvl="1" indent="-319088" eaLnBrk="1" hangingPunct="1"/>
            <a:endParaRPr lang="fr-FR" dirty="0"/>
          </a:p>
        </p:txBody>
      </p:sp>
      <p:sp>
        <p:nvSpPr>
          <p:cNvPr id="16388" name="Rectangle 4"/>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Stratégies de prise en charge du risque infectieux</a:t>
            </a:r>
          </a:p>
        </p:txBody>
      </p:sp>
    </p:spTree>
    <p:extLst>
      <p:ext uri="{BB962C8B-B14F-4D97-AF65-F5344CB8AC3E}">
        <p14:creationId xmlns:p14="http://schemas.microsoft.com/office/powerpoint/2010/main" val="2761912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dirty="0"/>
              <a:t>Autres virus respiratoires:</a:t>
            </a:r>
          </a:p>
        </p:txBody>
      </p:sp>
      <p:sp>
        <p:nvSpPr>
          <p:cNvPr id="97282" name="Rectangle 3"/>
          <p:cNvSpPr>
            <a:spLocks noGrp="1"/>
          </p:cNvSpPr>
          <p:nvPr>
            <p:ph type="body" idx="4294967295"/>
          </p:nvPr>
        </p:nvSpPr>
        <p:spPr/>
        <p:txBody>
          <a:bodyPr>
            <a:normAutofit fontScale="92500"/>
          </a:bodyPr>
          <a:lstStyle/>
          <a:p>
            <a:pPr>
              <a:lnSpc>
                <a:spcPct val="90000"/>
              </a:lnSpc>
            </a:pPr>
            <a:r>
              <a:rPr lang="fr-FR" dirty="0" err="1"/>
              <a:t>Parainfluenzae</a:t>
            </a:r>
            <a:endParaRPr lang="fr-FR" dirty="0"/>
          </a:p>
          <a:p>
            <a:pPr lvl="1"/>
            <a:r>
              <a:rPr lang="fr-FR" dirty="0"/>
              <a:t> Infection symptomatique 2-7% des hémopathies dont 30% VRI</a:t>
            </a:r>
          </a:p>
          <a:p>
            <a:pPr lvl="1"/>
            <a:r>
              <a:rPr lang="fr-FR" dirty="0"/>
              <a:t>Cohorte 200 patients (USA): 9% DC J30 si pneumonie</a:t>
            </a:r>
          </a:p>
          <a:p>
            <a:pPr lvl="1"/>
            <a:r>
              <a:rPr lang="fr-FR" dirty="0"/>
              <a:t>Traitement: allogreffe et greffe d’organe: </a:t>
            </a:r>
            <a:r>
              <a:rPr lang="fr-FR" dirty="0" err="1"/>
              <a:t>ribavirine</a:t>
            </a:r>
            <a:r>
              <a:rPr lang="fr-FR" dirty="0"/>
              <a:t> +/- </a:t>
            </a:r>
            <a:r>
              <a:rPr lang="fr-FR" dirty="0" err="1"/>
              <a:t>Ig</a:t>
            </a:r>
            <a:endParaRPr lang="fr-FR" dirty="0"/>
          </a:p>
          <a:p>
            <a:pPr>
              <a:lnSpc>
                <a:spcPct val="90000"/>
              </a:lnSpc>
            </a:pPr>
            <a:r>
              <a:rPr lang="fr-FR" dirty="0" err="1"/>
              <a:t>Metapneumovirus</a:t>
            </a:r>
            <a:endParaRPr lang="fr-FR" dirty="0"/>
          </a:p>
          <a:p>
            <a:pPr lvl="1">
              <a:lnSpc>
                <a:spcPct val="90000"/>
              </a:lnSpc>
            </a:pPr>
            <a:r>
              <a:rPr lang="fr-FR" dirty="0"/>
              <a:t>Proche du RSV</a:t>
            </a:r>
          </a:p>
          <a:p>
            <a:pPr lvl="1">
              <a:lnSpc>
                <a:spcPct val="90000"/>
              </a:lnSpc>
            </a:pPr>
            <a:r>
              <a:rPr lang="fr-FR" dirty="0"/>
              <a:t>Mortalité des pneumonies peut atteindre 43% à J100</a:t>
            </a:r>
          </a:p>
          <a:p>
            <a:pPr lvl="1">
              <a:lnSpc>
                <a:spcPct val="90000"/>
              </a:lnSpc>
            </a:pPr>
            <a:r>
              <a:rPr lang="fr-FR" dirty="0"/>
              <a:t>Certains centres utilisent </a:t>
            </a:r>
            <a:r>
              <a:rPr lang="fr-FR" dirty="0" err="1"/>
              <a:t>ribavirine</a:t>
            </a:r>
            <a:r>
              <a:rPr lang="fr-FR" dirty="0"/>
              <a:t> et/ou </a:t>
            </a:r>
            <a:r>
              <a:rPr lang="fr-FR" dirty="0" err="1"/>
              <a:t>Ig</a:t>
            </a:r>
            <a:endParaRPr lang="fr-FR" dirty="0"/>
          </a:p>
          <a:p>
            <a:pPr>
              <a:lnSpc>
                <a:spcPct val="90000"/>
              </a:lnSpc>
            </a:pPr>
            <a:r>
              <a:rPr lang="fr-FR" dirty="0"/>
              <a:t>Coronavirus, rhinovirus, </a:t>
            </a:r>
            <a:r>
              <a:rPr lang="fr-FR" dirty="0" err="1"/>
              <a:t>enterovirus</a:t>
            </a:r>
            <a:r>
              <a:rPr lang="fr-FR" dirty="0"/>
              <a:t>, </a:t>
            </a:r>
            <a:r>
              <a:rPr lang="fr-FR" dirty="0" err="1"/>
              <a:t>polyomavirus</a:t>
            </a:r>
            <a:r>
              <a:rPr lang="fr-FR" dirty="0"/>
              <a:t>, </a:t>
            </a:r>
            <a:r>
              <a:rPr lang="fr-FR" dirty="0" err="1"/>
              <a:t>bocavirus</a:t>
            </a:r>
            <a:r>
              <a:rPr lang="fr-FR" dirty="0"/>
              <a:t>   etc… </a:t>
            </a:r>
          </a:p>
          <a:p>
            <a:pPr lvl="1">
              <a:lnSpc>
                <a:spcPct val="90000"/>
              </a:lnSpc>
            </a:pPr>
            <a:r>
              <a:rPr lang="fr-FR" dirty="0"/>
              <a:t>Pas de recommandations</a:t>
            </a:r>
          </a:p>
        </p:txBody>
      </p:sp>
      <p:sp>
        <p:nvSpPr>
          <p:cNvPr id="5" name="ZoneTexte 4"/>
          <p:cNvSpPr txBox="1"/>
          <p:nvPr/>
        </p:nvSpPr>
        <p:spPr>
          <a:xfrm>
            <a:off x="5436096" y="5949280"/>
            <a:ext cx="2942216" cy="738664"/>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a:solidFill>
                  <a:schemeClr val="bg1"/>
                </a:solidFill>
                <a:latin typeface="Calibri" pitchFamily="34" charset="0"/>
              </a:rPr>
              <a:t>Renaud et al. BBMT 2013;19:1220-6</a:t>
            </a:r>
          </a:p>
          <a:p>
            <a:pPr>
              <a:defRPr/>
            </a:pPr>
            <a:r>
              <a:rPr lang="fr-FR" sz="1400" b="1" dirty="0" err="1">
                <a:solidFill>
                  <a:schemeClr val="bg1"/>
                </a:solidFill>
                <a:latin typeface="Calibri" pitchFamily="34" charset="0"/>
              </a:rPr>
              <a:t>Hirsch</a:t>
            </a:r>
            <a:r>
              <a:rPr lang="fr-FR" sz="1400" b="1" dirty="0">
                <a:solidFill>
                  <a:schemeClr val="bg1"/>
                </a:solidFill>
                <a:latin typeface="Calibri" pitchFamily="34" charset="0"/>
              </a:rPr>
              <a:t> et al. CID  2013;56:258–66</a:t>
            </a:r>
          </a:p>
          <a:p>
            <a:pPr>
              <a:defRPr/>
            </a:pPr>
            <a:r>
              <a:rPr lang="fr-FR" sz="1400" b="1" dirty="0">
                <a:solidFill>
                  <a:schemeClr val="bg1"/>
                </a:solidFill>
                <a:latin typeface="Calibri" pitchFamily="34" charset="0"/>
              </a:rPr>
              <a:t>Manuel et an, CMI 2014;20(s7):102-8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B98C6B2-3A64-4158-AFEB-CFFC50D04C71}"/>
              </a:ext>
            </a:extLst>
          </p:cNvPr>
          <p:cNvPicPr>
            <a:picLocks noChangeAspect="1"/>
          </p:cNvPicPr>
          <p:nvPr/>
        </p:nvPicPr>
        <p:blipFill>
          <a:blip r:embed="rId2"/>
          <a:stretch>
            <a:fillRect/>
          </a:stretch>
        </p:blipFill>
        <p:spPr>
          <a:xfrm>
            <a:off x="0" y="439615"/>
            <a:ext cx="9144000" cy="5978769"/>
          </a:xfrm>
          <a:prstGeom prst="rect">
            <a:avLst/>
          </a:prstGeom>
        </p:spPr>
      </p:pic>
      <p:sp>
        <p:nvSpPr>
          <p:cNvPr id="6" name="ZoneTexte 5">
            <a:extLst>
              <a:ext uri="{FF2B5EF4-FFF2-40B4-BE49-F238E27FC236}">
                <a16:creationId xmlns:a16="http://schemas.microsoft.com/office/drawing/2014/main" id="{D1DD7176-0E04-4253-A0E6-3298A3F463E1}"/>
              </a:ext>
            </a:extLst>
          </p:cNvPr>
          <p:cNvSpPr txBox="1"/>
          <p:nvPr/>
        </p:nvSpPr>
        <p:spPr>
          <a:xfrm>
            <a:off x="5508625" y="6433591"/>
            <a:ext cx="1595758"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altLang="fr-FR" sz="1400" b="1" dirty="0">
                <a:solidFill>
                  <a:schemeClr val="bg1"/>
                </a:solidFill>
                <a:latin typeface="Calibri" pitchFamily="34" charset="0"/>
              </a:rPr>
              <a:t>Diapo F. Ader, Lyon</a:t>
            </a:r>
          </a:p>
        </p:txBody>
      </p:sp>
      <p:sp>
        <p:nvSpPr>
          <p:cNvPr id="7" name="ZoneTexte 6">
            <a:extLst>
              <a:ext uri="{FF2B5EF4-FFF2-40B4-BE49-F238E27FC236}">
                <a16:creationId xmlns:a16="http://schemas.microsoft.com/office/drawing/2014/main" id="{C0A31DDE-B63E-4363-8579-E32FCFC1F976}"/>
              </a:ext>
            </a:extLst>
          </p:cNvPr>
          <p:cNvSpPr txBox="1"/>
          <p:nvPr/>
        </p:nvSpPr>
        <p:spPr>
          <a:xfrm>
            <a:off x="827584" y="6435725"/>
            <a:ext cx="3906837" cy="30797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Matthes</a:t>
            </a:r>
            <a:r>
              <a:rPr lang="fr-FR" sz="1400" b="1" dirty="0">
                <a:solidFill>
                  <a:schemeClr val="bg1"/>
                </a:solidFill>
                <a:latin typeface="Calibri" pitchFamily="34" charset="0"/>
              </a:rPr>
              <a:t>-Martin et al. TID 2012;14:555-63. (ECIL4)</a:t>
            </a:r>
          </a:p>
        </p:txBody>
      </p:sp>
    </p:spTree>
    <p:extLst>
      <p:ext uri="{BB962C8B-B14F-4D97-AF65-F5344CB8AC3E}">
        <p14:creationId xmlns:p14="http://schemas.microsoft.com/office/powerpoint/2010/main" val="3631294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sz="4000" dirty="0"/>
              <a:t>Brincidofovir</a:t>
            </a:r>
            <a:endParaRPr lang="fr-FR" sz="3800" dirty="0"/>
          </a:p>
        </p:txBody>
      </p:sp>
      <p:sp>
        <p:nvSpPr>
          <p:cNvPr id="68610" name="Rectangle 3"/>
          <p:cNvSpPr>
            <a:spLocks noGrp="1"/>
          </p:cNvSpPr>
          <p:nvPr>
            <p:ph type="body" idx="1"/>
          </p:nvPr>
        </p:nvSpPr>
        <p:spPr>
          <a:xfrm>
            <a:off x="468313" y="1844675"/>
            <a:ext cx="8229600" cy="4017963"/>
          </a:xfrm>
        </p:spPr>
        <p:txBody>
          <a:bodyPr/>
          <a:lstStyle/>
          <a:p>
            <a:pPr>
              <a:lnSpc>
                <a:spcPct val="80000"/>
              </a:lnSpc>
            </a:pPr>
            <a:r>
              <a:rPr lang="fr-FR" sz="2800" dirty="0"/>
              <a:t>Utilisation en </a:t>
            </a:r>
            <a:r>
              <a:rPr lang="fr-FR" sz="2400" dirty="0"/>
              <a:t>Sauvetage </a:t>
            </a:r>
          </a:p>
          <a:p>
            <a:pPr lvl="1">
              <a:lnSpc>
                <a:spcPct val="80000"/>
              </a:lnSpc>
            </a:pPr>
            <a:r>
              <a:rPr lang="fr-FR" sz="2000" dirty="0"/>
              <a:t>13 patients après échec </a:t>
            </a:r>
            <a:r>
              <a:rPr lang="fr-FR" sz="2000" dirty="0" err="1"/>
              <a:t>cidofovir</a:t>
            </a:r>
            <a:endParaRPr lang="fr-FR" sz="2000" dirty="0"/>
          </a:p>
          <a:p>
            <a:pPr lvl="1">
              <a:lnSpc>
                <a:spcPct val="80000"/>
              </a:lnSpc>
            </a:pPr>
            <a:r>
              <a:rPr lang="fr-FR" sz="2400" dirty="0"/>
              <a:t>1 à 3 mg/kg/</a:t>
            </a:r>
            <a:r>
              <a:rPr lang="fr-FR" sz="2400" dirty="0" err="1"/>
              <a:t>sem</a:t>
            </a:r>
            <a:endParaRPr lang="fr-FR" sz="2400" dirty="0"/>
          </a:p>
          <a:p>
            <a:pPr lvl="2">
              <a:lnSpc>
                <a:spcPct val="80000"/>
              </a:lnSpc>
            </a:pPr>
            <a:r>
              <a:rPr lang="fr-FR" sz="2000" dirty="0"/>
              <a:t>61% réponse à 1 sem</a:t>
            </a:r>
          </a:p>
          <a:p>
            <a:pPr lvl="2">
              <a:lnSpc>
                <a:spcPct val="80000"/>
              </a:lnSpc>
            </a:pPr>
            <a:r>
              <a:rPr lang="fr-FR" sz="2000" dirty="0"/>
              <a:t>69% à 8 sem (négativation CV ou baisse 2 logs)</a:t>
            </a:r>
          </a:p>
        </p:txBody>
      </p:sp>
      <p:sp>
        <p:nvSpPr>
          <p:cNvPr id="3" name="ZoneTexte 1"/>
          <p:cNvSpPr txBox="1"/>
          <p:nvPr/>
        </p:nvSpPr>
        <p:spPr>
          <a:xfrm>
            <a:off x="5292080" y="1844824"/>
            <a:ext cx="2797175" cy="314325"/>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Florescu</a:t>
            </a:r>
            <a:r>
              <a:rPr lang="fr-FR" sz="1400" b="1" dirty="0">
                <a:solidFill>
                  <a:schemeClr val="bg1"/>
                </a:solidFill>
                <a:latin typeface="Calibri" pitchFamily="34" charset="0"/>
              </a:rPr>
              <a:t> et al. BBMT 2012;18:731-8</a:t>
            </a:r>
          </a:p>
        </p:txBody>
      </p:sp>
      <p:pic>
        <p:nvPicPr>
          <p:cNvPr id="68612" name="Picture 2"/>
          <p:cNvPicPr>
            <a:picLocks noChangeAspect="1" noChangeArrowheads="1"/>
          </p:cNvPicPr>
          <p:nvPr/>
        </p:nvPicPr>
        <p:blipFill>
          <a:blip r:embed="rId2"/>
          <a:srcRect/>
          <a:stretch>
            <a:fillRect/>
          </a:stretch>
        </p:blipFill>
        <p:spPr bwMode="auto">
          <a:xfrm>
            <a:off x="468313" y="3436957"/>
            <a:ext cx="3599631" cy="3308332"/>
          </a:xfrm>
          <a:prstGeom prst="rect">
            <a:avLst/>
          </a:prstGeom>
          <a:noFill/>
          <a:ln w="9525">
            <a:noFill/>
            <a:miter lim="800000"/>
            <a:headEnd/>
            <a:tailEnd/>
          </a:ln>
        </p:spPr>
      </p:pic>
      <p:pic>
        <p:nvPicPr>
          <p:cNvPr id="6861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3425164"/>
            <a:ext cx="3155491" cy="3320125"/>
          </a:xfrm>
          <a:prstGeom prst="rect">
            <a:avLst/>
          </a:prstGeom>
          <a:noFill/>
          <a:ln w="9525">
            <a:noFill/>
            <a:miter lim="800000"/>
            <a:headEnd/>
            <a:tailEnd/>
          </a:ln>
        </p:spPr>
      </p:pic>
    </p:spTree>
    <p:extLst>
      <p:ext uri="{BB962C8B-B14F-4D97-AF65-F5344CB8AC3E}">
        <p14:creationId xmlns:p14="http://schemas.microsoft.com/office/powerpoint/2010/main" val="2367274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a:t>48 </a:t>
            </a:r>
            <a:r>
              <a:rPr lang="fr-FR" dirty="0" err="1"/>
              <a:t>allog</a:t>
            </a:r>
            <a:r>
              <a:rPr lang="fr-FR" dirty="0"/>
              <a:t> CSH</a:t>
            </a:r>
          </a:p>
          <a:p>
            <a:pPr lvl="1"/>
            <a:r>
              <a:rPr lang="fr-FR" dirty="0"/>
              <a:t>BCV 1/</a:t>
            </a:r>
            <a:r>
              <a:rPr lang="fr-FR" dirty="0" err="1"/>
              <a:t>sem</a:t>
            </a:r>
            <a:r>
              <a:rPr lang="fr-FR" dirty="0"/>
              <a:t> vs 2/</a:t>
            </a:r>
            <a:r>
              <a:rPr lang="fr-FR" dirty="0" err="1"/>
              <a:t>sem</a:t>
            </a:r>
            <a:r>
              <a:rPr lang="fr-FR" dirty="0"/>
              <a:t> vs PCB – 6 à 12 s</a:t>
            </a:r>
          </a:p>
          <a:p>
            <a:pPr lvl="1"/>
            <a:r>
              <a:rPr lang="fr-FR" dirty="0"/>
              <a:t>CV </a:t>
            </a:r>
            <a:r>
              <a:rPr lang="fr-FR" dirty="0" err="1"/>
              <a:t>med</a:t>
            </a:r>
            <a:r>
              <a:rPr lang="fr-FR" dirty="0"/>
              <a:t>: 4,6log</a:t>
            </a:r>
          </a:p>
          <a:p>
            <a:pPr lvl="1"/>
            <a:r>
              <a:rPr lang="fr-FR" dirty="0"/>
              <a:t>Med tt: 38j</a:t>
            </a:r>
          </a:p>
          <a:p>
            <a:pPr lvl="1"/>
            <a:r>
              <a:rPr lang="fr-FR" dirty="0"/>
              <a:t>Echec du TT (NS)			     Mortalité (NS)</a:t>
            </a:r>
          </a:p>
          <a:p>
            <a:pPr lvl="2"/>
            <a:r>
              <a:rPr lang="fr-FR" dirty="0"/>
              <a:t>BCV 2/</a:t>
            </a:r>
            <a:r>
              <a:rPr lang="fr-FR" dirty="0" err="1"/>
              <a:t>sem</a:t>
            </a:r>
            <a:r>
              <a:rPr lang="fr-FR" dirty="0"/>
              <a:t>:	21			14</a:t>
            </a:r>
          </a:p>
          <a:p>
            <a:pPr lvl="2"/>
            <a:r>
              <a:rPr lang="fr-FR" dirty="0"/>
              <a:t>BCV 1/</a:t>
            </a:r>
            <a:r>
              <a:rPr lang="fr-FR" dirty="0" err="1"/>
              <a:t>sem</a:t>
            </a:r>
            <a:r>
              <a:rPr lang="fr-FR" dirty="0"/>
              <a:t>:	38			31</a:t>
            </a:r>
          </a:p>
          <a:p>
            <a:pPr lvl="2"/>
            <a:r>
              <a:rPr lang="fr-FR" dirty="0"/>
              <a:t>Placebo:		33			39</a:t>
            </a:r>
          </a:p>
          <a:p>
            <a:pPr lvl="1"/>
            <a:endParaRPr lang="fr-FR" dirty="0"/>
          </a:p>
        </p:txBody>
      </p:sp>
      <p:sp>
        <p:nvSpPr>
          <p:cNvPr id="3" name="Titre 2"/>
          <p:cNvSpPr>
            <a:spLocks noGrp="1"/>
          </p:cNvSpPr>
          <p:nvPr>
            <p:ph type="title"/>
          </p:nvPr>
        </p:nvSpPr>
        <p:spPr/>
        <p:txBody>
          <a:bodyPr/>
          <a:lstStyle/>
          <a:p>
            <a:r>
              <a:rPr lang="fr-FR" dirty="0"/>
              <a:t>Essai randomisé: </a:t>
            </a:r>
            <a:r>
              <a:rPr lang="fr-FR" dirty="0" err="1"/>
              <a:t>brincidofovir</a:t>
            </a:r>
            <a:r>
              <a:rPr lang="fr-FR" dirty="0"/>
              <a:t> / virémie asymptomatique</a:t>
            </a:r>
          </a:p>
        </p:txBody>
      </p:sp>
      <p:sp>
        <p:nvSpPr>
          <p:cNvPr id="4" name="ZoneTexte 3"/>
          <p:cNvSpPr txBox="1"/>
          <p:nvPr/>
        </p:nvSpPr>
        <p:spPr>
          <a:xfrm>
            <a:off x="1554163" y="6435725"/>
            <a:ext cx="169976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Grimley</a:t>
            </a:r>
            <a:r>
              <a:rPr lang="fr-FR" sz="1400" b="1" dirty="0">
                <a:solidFill>
                  <a:schemeClr val="bg1"/>
                </a:solidFill>
                <a:latin typeface="Calibri" pitchFamily="34" charset="0"/>
              </a:rPr>
              <a:t>, BBMT 2017</a:t>
            </a:r>
          </a:p>
        </p:txBody>
      </p:sp>
    </p:spTree>
    <p:extLst>
      <p:ext uri="{BB962C8B-B14F-4D97-AF65-F5344CB8AC3E}">
        <p14:creationId xmlns:p14="http://schemas.microsoft.com/office/powerpoint/2010/main" val="1378721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pPr>
              <a:defRPr/>
            </a:pPr>
            <a:r>
              <a:rPr lang="fr-FR" sz="3800"/>
              <a:t>Parvovirus b19</a:t>
            </a:r>
          </a:p>
        </p:txBody>
      </p:sp>
      <p:sp>
        <p:nvSpPr>
          <p:cNvPr id="62466" name="Rectangle 3"/>
          <p:cNvSpPr>
            <a:spLocks noGrp="1"/>
          </p:cNvSpPr>
          <p:nvPr>
            <p:ph type="body" idx="1"/>
          </p:nvPr>
        </p:nvSpPr>
        <p:spPr>
          <a:xfrm>
            <a:off x="457200" y="1989138"/>
            <a:ext cx="8229600" cy="4017962"/>
          </a:xfrm>
        </p:spPr>
        <p:txBody>
          <a:bodyPr/>
          <a:lstStyle/>
          <a:p>
            <a:pPr>
              <a:lnSpc>
                <a:spcPct val="90000"/>
              </a:lnSpc>
            </a:pPr>
            <a:r>
              <a:rPr lang="fr-FR"/>
              <a:t>Complique ~3% des hémopathies malignes</a:t>
            </a:r>
          </a:p>
          <a:p>
            <a:pPr>
              <a:lnSpc>
                <a:spcPct val="90000"/>
              </a:lnSpc>
            </a:pPr>
            <a:r>
              <a:rPr lang="fr-FR"/>
              <a:t>Allogreffe</a:t>
            </a:r>
          </a:p>
          <a:p>
            <a:pPr lvl="1">
              <a:lnSpc>
                <a:spcPct val="90000"/>
              </a:lnSpc>
            </a:pPr>
            <a:r>
              <a:rPr lang="fr-FR"/>
              <a:t>Eythème migrateur, prurigineux pouvant simuler GVH</a:t>
            </a:r>
          </a:p>
          <a:p>
            <a:pPr lvl="1">
              <a:lnSpc>
                <a:spcPct val="90000"/>
              </a:lnSpc>
            </a:pPr>
            <a:r>
              <a:rPr lang="fr-FR"/>
              <a:t>Anémie</a:t>
            </a:r>
          </a:p>
          <a:p>
            <a:pPr lvl="1">
              <a:lnSpc>
                <a:spcPct val="90000"/>
              </a:lnSpc>
            </a:pPr>
            <a:r>
              <a:rPr lang="fr-FR"/>
              <a:t>Pancytopénie</a:t>
            </a:r>
          </a:p>
          <a:p>
            <a:pPr lvl="1">
              <a:lnSpc>
                <a:spcPct val="90000"/>
              </a:lnSpc>
            </a:pPr>
            <a:r>
              <a:rPr lang="fr-FR"/>
              <a:t>Retard à la prise de greffe</a:t>
            </a:r>
          </a:p>
          <a:p>
            <a:pPr>
              <a:lnSpc>
                <a:spcPct val="90000"/>
              </a:lnSpc>
            </a:pPr>
            <a:r>
              <a:rPr lang="fr-FR"/>
              <a:t>Diagnostic</a:t>
            </a:r>
          </a:p>
          <a:p>
            <a:pPr lvl="1">
              <a:lnSpc>
                <a:spcPct val="90000"/>
              </a:lnSpc>
            </a:pPr>
            <a:r>
              <a:rPr lang="fr-FR"/>
              <a:t>PCR sang</a:t>
            </a:r>
          </a:p>
          <a:p>
            <a:pPr>
              <a:lnSpc>
                <a:spcPct val="90000"/>
              </a:lnSpc>
            </a:pPr>
            <a:r>
              <a:rPr lang="fr-FR"/>
              <a:t>Traitement éventuel</a:t>
            </a:r>
          </a:p>
          <a:p>
            <a:pPr lvl="1">
              <a:lnSpc>
                <a:spcPct val="90000"/>
              </a:lnSpc>
            </a:pPr>
            <a:r>
              <a:rPr lang="fr-FR"/>
              <a:t>Ig polyvalentes</a:t>
            </a:r>
          </a:p>
        </p:txBody>
      </p:sp>
      <p:sp>
        <p:nvSpPr>
          <p:cNvPr id="5" name="ZoneTexte 4"/>
          <p:cNvSpPr txBox="1"/>
          <p:nvPr/>
        </p:nvSpPr>
        <p:spPr>
          <a:xfrm>
            <a:off x="1547813" y="6092825"/>
            <a:ext cx="2663825" cy="527050"/>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a:solidFill>
                  <a:schemeClr val="bg1"/>
                </a:solidFill>
                <a:latin typeface="Calibri" pitchFamily="34" charset="0"/>
              </a:rPr>
              <a:t>Tong et al. JAAD 2015;in press</a:t>
            </a:r>
          </a:p>
          <a:p>
            <a:pPr>
              <a:defRPr/>
            </a:pPr>
            <a:r>
              <a:rPr lang="fr-FR" sz="1400" b="1">
                <a:solidFill>
                  <a:schemeClr val="bg1"/>
                </a:solidFill>
                <a:latin typeface="Calibri" pitchFamily="34" charset="0"/>
              </a:rPr>
              <a:t>Lackner et al. PIDJ  2011;30:440-2</a:t>
            </a:r>
          </a:p>
        </p:txBody>
      </p:sp>
    </p:spTree>
    <p:extLst>
      <p:ext uri="{BB962C8B-B14F-4D97-AF65-F5344CB8AC3E}">
        <p14:creationId xmlns:p14="http://schemas.microsoft.com/office/powerpoint/2010/main" val="3962299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p:cNvSpPr>
          <p:nvPr>
            <p:ph idx="1"/>
          </p:nvPr>
        </p:nvSpPr>
        <p:spPr/>
        <p:txBody>
          <a:bodyPr>
            <a:normAutofit fontScale="92500" lnSpcReduction="10000"/>
          </a:bodyPr>
          <a:lstStyle/>
          <a:p>
            <a:pPr>
              <a:lnSpc>
                <a:spcPct val="90000"/>
              </a:lnSpc>
            </a:pPr>
            <a:r>
              <a:rPr lang="fr-FR" dirty="0"/>
              <a:t>HVB:</a:t>
            </a:r>
          </a:p>
          <a:p>
            <a:pPr lvl="1"/>
            <a:r>
              <a:rPr lang="fr-FR" dirty="0"/>
              <a:t>Dépistage: </a:t>
            </a:r>
            <a:r>
              <a:rPr lang="fr-FR" dirty="0" err="1"/>
              <a:t>AgHBs</a:t>
            </a:r>
            <a:r>
              <a:rPr lang="fr-FR" dirty="0"/>
              <a:t> et </a:t>
            </a:r>
            <a:r>
              <a:rPr lang="fr-FR" dirty="0" err="1"/>
              <a:t>Ac</a:t>
            </a:r>
            <a:r>
              <a:rPr lang="fr-FR" dirty="0"/>
              <a:t> </a:t>
            </a:r>
            <a:r>
              <a:rPr lang="fr-FR" dirty="0" err="1"/>
              <a:t>antiHBc</a:t>
            </a:r>
            <a:r>
              <a:rPr lang="fr-FR" dirty="0"/>
              <a:t> isolés </a:t>
            </a:r>
          </a:p>
          <a:p>
            <a:pPr lvl="1"/>
            <a:r>
              <a:rPr lang="fr-FR" dirty="0"/>
              <a:t>Si positif: </a:t>
            </a:r>
            <a:r>
              <a:rPr lang="fr-FR" dirty="0" err="1"/>
              <a:t>Entecavir</a:t>
            </a:r>
            <a:r>
              <a:rPr lang="fr-FR" dirty="0"/>
              <a:t> ou </a:t>
            </a:r>
            <a:r>
              <a:rPr lang="fr-FR" dirty="0" err="1"/>
              <a:t>tenofovir</a:t>
            </a:r>
            <a:r>
              <a:rPr lang="fr-FR" dirty="0"/>
              <a:t> 6 à 12 mois post TT (selon niveau de risque)</a:t>
            </a:r>
          </a:p>
          <a:p>
            <a:pPr>
              <a:lnSpc>
                <a:spcPct val="90000"/>
              </a:lnSpc>
            </a:pPr>
            <a:r>
              <a:rPr lang="fr-FR" dirty="0"/>
              <a:t>HVC</a:t>
            </a:r>
          </a:p>
          <a:p>
            <a:pPr marL="742950" lvl="1" indent="-285750">
              <a:lnSpc>
                <a:spcPct val="90000"/>
              </a:lnSpc>
            </a:pPr>
            <a:r>
              <a:rPr lang="fr-FR" dirty="0"/>
              <a:t>Dépistage: </a:t>
            </a:r>
            <a:r>
              <a:rPr lang="fr-FR" dirty="0" err="1"/>
              <a:t>Ac</a:t>
            </a:r>
            <a:r>
              <a:rPr lang="fr-FR" dirty="0"/>
              <a:t> / PCR</a:t>
            </a:r>
            <a:endParaRPr lang="fr-FR" b="1" dirty="0">
              <a:solidFill>
                <a:srgbClr val="FF0000"/>
              </a:solidFill>
            </a:endParaRPr>
          </a:p>
          <a:p>
            <a:pPr marL="742950" lvl="1" indent="-285750">
              <a:lnSpc>
                <a:spcPct val="90000"/>
              </a:lnSpc>
            </a:pPr>
            <a:r>
              <a:rPr lang="fr-FR" dirty="0"/>
              <a:t>Donneur HVC PCR+: pas CI absolue</a:t>
            </a:r>
            <a:endParaRPr lang="fr-FR" sz="2100" b="1" dirty="0">
              <a:solidFill>
                <a:srgbClr val="FF0000"/>
              </a:solidFill>
            </a:endParaRPr>
          </a:p>
          <a:p>
            <a:pPr>
              <a:lnSpc>
                <a:spcPct val="90000"/>
              </a:lnSpc>
            </a:pPr>
            <a:r>
              <a:rPr lang="fr-FR" dirty="0"/>
              <a:t>HVA </a:t>
            </a:r>
          </a:p>
          <a:p>
            <a:pPr marL="742950" lvl="1" indent="-285750">
              <a:lnSpc>
                <a:spcPct val="90000"/>
              </a:lnSpc>
            </a:pPr>
            <a:r>
              <a:rPr lang="fr-FR" dirty="0" err="1"/>
              <a:t>IgG</a:t>
            </a:r>
            <a:r>
              <a:rPr lang="fr-FR" dirty="0"/>
              <a:t> systématique</a:t>
            </a:r>
            <a:endParaRPr lang="fr-FR" b="1" dirty="0">
              <a:solidFill>
                <a:srgbClr val="FF0000"/>
              </a:solidFill>
            </a:endParaRPr>
          </a:p>
          <a:p>
            <a:pPr marL="742950" lvl="1" indent="-285750">
              <a:lnSpc>
                <a:spcPct val="90000"/>
              </a:lnSpc>
            </a:pPr>
            <a:r>
              <a:rPr lang="fr-FR" sz="2100" dirty="0"/>
              <a:t>Retarder greffe si virémie</a:t>
            </a:r>
          </a:p>
          <a:p>
            <a:pPr marL="742950" lvl="1" indent="-285750">
              <a:lnSpc>
                <a:spcPct val="90000"/>
              </a:lnSpc>
            </a:pPr>
            <a:r>
              <a:rPr lang="fr-FR" sz="2100" dirty="0"/>
              <a:t>Vaccin/patients à risque</a:t>
            </a:r>
          </a:p>
          <a:p>
            <a:pPr>
              <a:lnSpc>
                <a:spcPct val="90000"/>
              </a:lnSpc>
            </a:pPr>
            <a:r>
              <a:rPr lang="fr-FR" sz="2500" dirty="0"/>
              <a:t>HVE</a:t>
            </a:r>
          </a:p>
          <a:p>
            <a:pPr marL="742950" lvl="1" indent="-285750">
              <a:lnSpc>
                <a:spcPct val="90000"/>
              </a:lnSpc>
            </a:pPr>
            <a:r>
              <a:rPr lang="fr-FR" sz="2100" dirty="0"/>
              <a:t>Chronique: discuter baisse IS / </a:t>
            </a:r>
            <a:r>
              <a:rPr lang="fr-FR" sz="2100" dirty="0" err="1"/>
              <a:t>ribavirine</a:t>
            </a:r>
            <a:endParaRPr lang="fr-FR" sz="2100" dirty="0"/>
          </a:p>
        </p:txBody>
      </p:sp>
      <p:sp>
        <p:nvSpPr>
          <p:cNvPr id="3" name="Titre 2"/>
          <p:cNvSpPr>
            <a:spLocks noGrp="1"/>
          </p:cNvSpPr>
          <p:nvPr>
            <p:ph type="title"/>
          </p:nvPr>
        </p:nvSpPr>
        <p:spPr/>
        <p:txBody>
          <a:bodyPr/>
          <a:lstStyle/>
          <a:p>
            <a:pPr>
              <a:defRPr/>
            </a:pPr>
            <a:r>
              <a:rPr lang="fr-FR" sz="3600" dirty="0"/>
              <a:t>Hépatites</a:t>
            </a:r>
          </a:p>
        </p:txBody>
      </p:sp>
      <p:sp>
        <p:nvSpPr>
          <p:cNvPr id="4" name="ZoneTexte 3"/>
          <p:cNvSpPr txBox="1"/>
          <p:nvPr/>
        </p:nvSpPr>
        <p:spPr>
          <a:xfrm>
            <a:off x="6156176" y="5354161"/>
            <a:ext cx="1828706" cy="738664"/>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a:solidFill>
                  <a:schemeClr val="bg1"/>
                </a:solidFill>
                <a:latin typeface="Calibri" pitchFamily="34" charset="0"/>
              </a:rPr>
              <a:t>AGA 2015</a:t>
            </a:r>
          </a:p>
          <a:p>
            <a:pPr>
              <a:defRPr/>
            </a:pPr>
            <a:r>
              <a:rPr lang="fr-FR" sz="1400" b="1" dirty="0">
                <a:solidFill>
                  <a:schemeClr val="bg1"/>
                </a:solidFill>
                <a:latin typeface="Calibri" pitchFamily="34" charset="0"/>
              </a:rPr>
              <a:t>SFGMTC 2018</a:t>
            </a:r>
          </a:p>
          <a:p>
            <a:pPr>
              <a:defRPr/>
            </a:pPr>
            <a:r>
              <a:rPr lang="fr-FR" sz="1400" b="1" dirty="0">
                <a:solidFill>
                  <a:schemeClr val="bg1"/>
                </a:solidFill>
                <a:latin typeface="Calibri" pitchFamily="34" charset="0"/>
              </a:rPr>
              <a:t>Mallet  LID 2016 ECIL5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a:defRPr/>
            </a:pPr>
            <a:r>
              <a:rPr lang="fr-FR" dirty="0"/>
              <a:t>Traitement préventif (hémopathies malignes)</a:t>
            </a:r>
          </a:p>
          <a:p>
            <a:pPr lvl="1">
              <a:defRPr/>
            </a:pPr>
            <a:r>
              <a:rPr lang="fr-FR" sz="2000" dirty="0"/>
              <a:t>Patients HSV+: </a:t>
            </a:r>
            <a:r>
              <a:rPr lang="fr-FR" sz="2000" dirty="0" err="1"/>
              <a:t>Valaciclovir</a:t>
            </a:r>
            <a:r>
              <a:rPr lang="fr-FR" sz="2000" dirty="0"/>
              <a:t>  500 mg 2x/j (</a:t>
            </a:r>
            <a:r>
              <a:rPr lang="fr-FR" sz="2000" dirty="0" err="1"/>
              <a:t>famciclovir</a:t>
            </a:r>
            <a:r>
              <a:rPr lang="fr-FR" sz="2000" dirty="0"/>
              <a:t> marche aussi)</a:t>
            </a:r>
            <a:endParaRPr lang="en-US" sz="2000" dirty="0"/>
          </a:p>
          <a:p>
            <a:r>
              <a:rPr lang="fr-FR" sz="2400" dirty="0"/>
              <a:t>Traitement curatif</a:t>
            </a:r>
          </a:p>
          <a:p>
            <a:pPr lvl="1"/>
            <a:r>
              <a:rPr lang="fr-FR" sz="2000" dirty="0"/>
              <a:t>Herpès génital: </a:t>
            </a:r>
            <a:r>
              <a:rPr lang="fr-FR" sz="2000" dirty="0" err="1"/>
              <a:t>Valaciclovir</a:t>
            </a:r>
            <a:r>
              <a:rPr lang="fr-FR" sz="2000" dirty="0"/>
              <a:t> (1000mg x2/j) 7 à 10j (formes sévères: </a:t>
            </a:r>
            <a:r>
              <a:rPr lang="fr-FR" sz="2000" dirty="0" err="1"/>
              <a:t>aciclovir</a:t>
            </a:r>
            <a:r>
              <a:rPr lang="fr-FR" sz="2000" dirty="0"/>
              <a:t> (5mg/kg x3/j)) </a:t>
            </a:r>
          </a:p>
          <a:p>
            <a:pPr lvl="1"/>
            <a:r>
              <a:rPr lang="fr-FR" sz="2000" dirty="0"/>
              <a:t>Herpès viscéral: </a:t>
            </a:r>
            <a:r>
              <a:rPr lang="fr-FR" sz="2000" dirty="0" err="1"/>
              <a:t>Aciclovir</a:t>
            </a:r>
            <a:r>
              <a:rPr lang="fr-FR" sz="2000" dirty="0"/>
              <a:t> (10mg/kg x3/j) 14J sauf encéphalite 21j</a:t>
            </a:r>
          </a:p>
          <a:p>
            <a:pPr lvl="1"/>
            <a:r>
              <a:rPr lang="fr-FR" sz="2000" dirty="0"/>
              <a:t>Si résistance:  </a:t>
            </a:r>
            <a:r>
              <a:rPr lang="fr-FR" sz="2000" dirty="0" err="1"/>
              <a:t>foscarnet</a:t>
            </a:r>
            <a:r>
              <a:rPr lang="fr-FR" sz="2000" dirty="0"/>
              <a:t> (90 mg/kg x2/j) 10 (cutané) à 14j (viscéral)</a:t>
            </a:r>
          </a:p>
          <a:p>
            <a:r>
              <a:rPr lang="fr-FR" sz="2400" dirty="0"/>
              <a:t>Prophylaxie secondaire</a:t>
            </a:r>
          </a:p>
          <a:p>
            <a:pPr lvl="1"/>
            <a:r>
              <a:rPr lang="fr-FR" sz="2000" dirty="0"/>
              <a:t>Risque de sélection de résistance (~5%)</a:t>
            </a:r>
          </a:p>
          <a:p>
            <a:pPr lvl="1"/>
            <a:r>
              <a:rPr lang="fr-FR" sz="2000" dirty="0"/>
              <a:t>Si très fréquent/chronique/extensif /CD4 &lt; 100 CD4: </a:t>
            </a:r>
          </a:p>
          <a:p>
            <a:pPr lvl="2"/>
            <a:r>
              <a:rPr lang="fr-FR" sz="2000" dirty="0" err="1"/>
              <a:t>Valaciclovir</a:t>
            </a:r>
            <a:r>
              <a:rPr lang="fr-FR" sz="2000" dirty="0"/>
              <a:t> (500mg x2/j) a réévaluer / 6mois</a:t>
            </a:r>
          </a:p>
        </p:txBody>
      </p:sp>
      <p:sp>
        <p:nvSpPr>
          <p:cNvPr id="3" name="Titre 2"/>
          <p:cNvSpPr>
            <a:spLocks noGrp="1"/>
          </p:cNvSpPr>
          <p:nvPr>
            <p:ph type="title"/>
          </p:nvPr>
        </p:nvSpPr>
        <p:spPr/>
        <p:txBody>
          <a:bodyPr/>
          <a:lstStyle/>
          <a:p>
            <a:r>
              <a:rPr lang="fr-FR" dirty="0"/>
              <a:t>HSV</a:t>
            </a:r>
          </a:p>
        </p:txBody>
      </p:sp>
      <p:sp>
        <p:nvSpPr>
          <p:cNvPr id="4" name="ZoneTexte 3"/>
          <p:cNvSpPr txBox="1"/>
          <p:nvPr/>
        </p:nvSpPr>
        <p:spPr>
          <a:xfrm>
            <a:off x="5724128" y="6237312"/>
            <a:ext cx="174592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Rapport </a:t>
            </a:r>
            <a:r>
              <a:rPr lang="fr-FR" dirty="0" err="1"/>
              <a:t>Morlat</a:t>
            </a:r>
            <a:r>
              <a:rPr lang="fr-FR" dirty="0"/>
              <a:t> 2018</a:t>
            </a:r>
          </a:p>
        </p:txBody>
      </p:sp>
      <p:sp>
        <p:nvSpPr>
          <p:cNvPr id="5" name="ZoneTexte 4"/>
          <p:cNvSpPr txBox="1"/>
          <p:nvPr/>
        </p:nvSpPr>
        <p:spPr>
          <a:xfrm>
            <a:off x="539552" y="6381284"/>
            <a:ext cx="282853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Styczynski</a:t>
            </a:r>
            <a:r>
              <a:rPr lang="fr-FR" sz="1400" b="1" dirty="0">
                <a:solidFill>
                  <a:schemeClr val="bg1"/>
                </a:solidFill>
                <a:latin typeface="Calibri" pitchFamily="34" charset="0"/>
              </a:rPr>
              <a:t> et al. BMT  20090 (ECIL2)</a:t>
            </a:r>
          </a:p>
        </p:txBody>
      </p:sp>
    </p:spTree>
    <p:extLst>
      <p:ext uri="{BB962C8B-B14F-4D97-AF65-F5344CB8AC3E}">
        <p14:creationId xmlns:p14="http://schemas.microsoft.com/office/powerpoint/2010/main" val="3703293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4294967295"/>
          </p:nvPr>
        </p:nvSpPr>
        <p:spPr>
          <a:xfrm>
            <a:off x="457200" y="1916113"/>
            <a:ext cx="8229600" cy="4090987"/>
          </a:xfrm>
        </p:spPr>
        <p:txBody>
          <a:bodyPr>
            <a:normAutofit lnSpcReduction="10000"/>
          </a:bodyPr>
          <a:lstStyle/>
          <a:p>
            <a:pPr>
              <a:defRPr/>
            </a:pPr>
            <a:r>
              <a:rPr lang="fr-FR" dirty="0"/>
              <a:t>Traitement préventif patients négatifs pour VZV</a:t>
            </a:r>
          </a:p>
          <a:p>
            <a:pPr lvl="1">
              <a:defRPr/>
            </a:pPr>
            <a:r>
              <a:rPr lang="fr-FR" dirty="0"/>
              <a:t>Vaccination de l’entourage</a:t>
            </a:r>
          </a:p>
          <a:p>
            <a:pPr lvl="1">
              <a:defRPr/>
            </a:pPr>
            <a:r>
              <a:rPr lang="fr-FR" dirty="0"/>
              <a:t>Eviter contage (y compris si patients vaccinés VZV)</a:t>
            </a:r>
          </a:p>
          <a:p>
            <a:pPr lvl="1">
              <a:defRPr/>
            </a:pPr>
            <a:r>
              <a:rPr lang="fr-FR" dirty="0"/>
              <a:t>Prévention transmission dans les services: PC contact et air</a:t>
            </a:r>
          </a:p>
          <a:p>
            <a:pPr lvl="1">
              <a:defRPr/>
            </a:pPr>
            <a:r>
              <a:rPr lang="fr-FR" dirty="0"/>
              <a:t>Si contage et patient séronégatif à risque</a:t>
            </a:r>
          </a:p>
          <a:p>
            <a:pPr lvl="2">
              <a:defRPr/>
            </a:pPr>
            <a:r>
              <a:rPr lang="fr-FR" dirty="0" err="1"/>
              <a:t>Ig</a:t>
            </a:r>
            <a:r>
              <a:rPr lang="fr-FR" dirty="0"/>
              <a:t> (anti VZV 0,2-1 ml/kg) ou totales (300-500 mg/kg) dans les 96h</a:t>
            </a:r>
          </a:p>
          <a:p>
            <a:pPr lvl="2">
              <a:defRPr/>
            </a:pPr>
            <a:r>
              <a:rPr lang="fr-FR" dirty="0" err="1"/>
              <a:t>Valaciclovir</a:t>
            </a:r>
            <a:r>
              <a:rPr lang="fr-FR" dirty="0"/>
              <a:t> 500/100 mg/8h (ou </a:t>
            </a:r>
            <a:r>
              <a:rPr lang="fr-FR" dirty="0" err="1"/>
              <a:t>famciclovir</a:t>
            </a:r>
            <a:r>
              <a:rPr lang="fr-FR" dirty="0"/>
              <a:t> ou acyclovir) de J3 à J21 </a:t>
            </a:r>
          </a:p>
          <a:p>
            <a:pPr>
              <a:defRPr/>
            </a:pPr>
            <a:r>
              <a:rPr lang="fr-FR" dirty="0"/>
              <a:t>Traitement préventif patients VZV+</a:t>
            </a:r>
          </a:p>
          <a:p>
            <a:pPr lvl="1">
              <a:defRPr/>
            </a:pPr>
            <a:r>
              <a:rPr lang="fr-FR" dirty="0" err="1"/>
              <a:t>Valaciclovir</a:t>
            </a:r>
            <a:r>
              <a:rPr lang="fr-FR" dirty="0"/>
              <a:t> 500 1-2/j (ou acyclovir)</a:t>
            </a:r>
          </a:p>
          <a:p>
            <a:pPr lvl="1">
              <a:defRPr/>
            </a:pPr>
            <a:r>
              <a:rPr lang="fr-FR" dirty="0"/>
              <a:t>Durée min 1 an pour allo </a:t>
            </a:r>
            <a:r>
              <a:rPr lang="fr-FR" b="1" dirty="0">
                <a:solidFill>
                  <a:srgbClr val="FF0000"/>
                </a:solidFill>
              </a:rPr>
              <a:t>AII </a:t>
            </a:r>
            <a:r>
              <a:rPr lang="fr-FR" dirty="0"/>
              <a:t>(+ si </a:t>
            </a:r>
            <a:r>
              <a:rPr lang="fr-FR" dirty="0" err="1"/>
              <a:t>GVHc</a:t>
            </a:r>
            <a:r>
              <a:rPr lang="fr-FR" dirty="0"/>
              <a:t>/IS</a:t>
            </a:r>
            <a:r>
              <a:rPr lang="fr-FR" b="1" dirty="0">
                <a:solidFill>
                  <a:srgbClr val="FF0000"/>
                </a:solidFill>
              </a:rPr>
              <a:t> BII</a:t>
            </a:r>
            <a:r>
              <a:rPr lang="fr-FR" dirty="0"/>
              <a:t>)</a:t>
            </a:r>
          </a:p>
        </p:txBody>
      </p:sp>
      <p:sp>
        <p:nvSpPr>
          <p:cNvPr id="3" name="Titre 2"/>
          <p:cNvSpPr>
            <a:spLocks noGrp="1"/>
          </p:cNvSpPr>
          <p:nvPr>
            <p:ph type="title" idx="4294967295"/>
          </p:nvPr>
        </p:nvSpPr>
        <p:spPr/>
        <p:txBody>
          <a:bodyPr rtlCol="0"/>
          <a:lstStyle/>
          <a:p>
            <a:pPr>
              <a:defRPr/>
            </a:pPr>
            <a:r>
              <a:rPr lang="fr-FR" sz="3600" dirty="0"/>
              <a:t>VZV</a:t>
            </a:r>
          </a:p>
        </p:txBody>
      </p:sp>
      <p:sp>
        <p:nvSpPr>
          <p:cNvPr id="5" name="ZoneTexte 4"/>
          <p:cNvSpPr txBox="1"/>
          <p:nvPr/>
        </p:nvSpPr>
        <p:spPr>
          <a:xfrm>
            <a:off x="539552" y="6381284"/>
            <a:ext cx="282853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Styczynski</a:t>
            </a:r>
            <a:r>
              <a:rPr lang="fr-FR" sz="1400" b="1" dirty="0">
                <a:solidFill>
                  <a:schemeClr val="bg1"/>
                </a:solidFill>
                <a:latin typeface="Calibri" pitchFamily="34" charset="0"/>
              </a:rPr>
              <a:t> et al. BMT  20090 (ECIL2)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r>
              <a:rPr lang="fr-FR" dirty="0"/>
              <a:t>Traitement curatif</a:t>
            </a:r>
          </a:p>
          <a:p>
            <a:pPr lvl="1"/>
            <a:r>
              <a:rPr lang="fr-FR" dirty="0"/>
              <a:t>Varicelle: </a:t>
            </a:r>
          </a:p>
          <a:p>
            <a:pPr lvl="2"/>
            <a:r>
              <a:rPr lang="fr-FR" dirty="0" err="1"/>
              <a:t>Valaciclovir</a:t>
            </a:r>
            <a:r>
              <a:rPr lang="fr-FR" dirty="0"/>
              <a:t> (1000mg x3/j) 10j</a:t>
            </a:r>
          </a:p>
          <a:p>
            <a:pPr lvl="1"/>
            <a:r>
              <a:rPr lang="fr-FR" dirty="0"/>
              <a:t>Atteinte viscérale ou &lt; 200 CD4</a:t>
            </a:r>
          </a:p>
          <a:p>
            <a:pPr lvl="2"/>
            <a:r>
              <a:rPr lang="fr-FR" dirty="0" err="1"/>
              <a:t>Aciclovir</a:t>
            </a:r>
            <a:r>
              <a:rPr lang="fr-FR" dirty="0"/>
              <a:t> (10mg/kg x3/j) 14J sauf encéphalite 15mg/kg x3/j 21j</a:t>
            </a:r>
          </a:p>
          <a:p>
            <a:pPr lvl="1"/>
            <a:r>
              <a:rPr lang="fr-FR" dirty="0"/>
              <a:t>Zona</a:t>
            </a:r>
          </a:p>
          <a:p>
            <a:pPr lvl="2"/>
            <a:r>
              <a:rPr lang="fr-FR" dirty="0" err="1"/>
              <a:t>Valaciclovir</a:t>
            </a:r>
            <a:r>
              <a:rPr lang="fr-FR" dirty="0"/>
              <a:t> (1000mg x3/j) 7-10j</a:t>
            </a:r>
          </a:p>
          <a:p>
            <a:pPr lvl="1"/>
            <a:r>
              <a:rPr lang="fr-FR" dirty="0"/>
              <a:t>Si résistance:  </a:t>
            </a:r>
            <a:r>
              <a:rPr lang="fr-FR" dirty="0" err="1"/>
              <a:t>foscarnet</a:t>
            </a:r>
            <a:r>
              <a:rPr lang="fr-FR" dirty="0"/>
              <a:t> (90 mg/kg x2/j) 10 (cutané) à 14j (viscéral)</a:t>
            </a:r>
          </a:p>
          <a:p>
            <a:r>
              <a:rPr lang="fr-FR" dirty="0"/>
              <a:t>Prophylaxie primaire (</a:t>
            </a:r>
            <a:r>
              <a:rPr lang="fr-FR" dirty="0" err="1"/>
              <a:t>séro</a:t>
            </a:r>
            <a:r>
              <a:rPr lang="fr-FR" dirty="0"/>
              <a:t> – et contage)</a:t>
            </a:r>
          </a:p>
          <a:p>
            <a:pPr lvl="1"/>
            <a:r>
              <a:rPr lang="fr-FR" dirty="0"/>
              <a:t>Surveillance et TT précoce si CD4 &gt; 200</a:t>
            </a:r>
          </a:p>
          <a:p>
            <a:pPr lvl="1"/>
            <a:r>
              <a:rPr lang="fr-FR" dirty="0" err="1"/>
              <a:t>Ig</a:t>
            </a:r>
            <a:r>
              <a:rPr lang="fr-FR" dirty="0"/>
              <a:t> anti CMV si CD4 &lt; 200 (5 à 25 UI/Kg selon rein et exposition)</a:t>
            </a:r>
          </a:p>
        </p:txBody>
      </p:sp>
      <p:sp>
        <p:nvSpPr>
          <p:cNvPr id="3" name="Titre 2"/>
          <p:cNvSpPr>
            <a:spLocks noGrp="1"/>
          </p:cNvSpPr>
          <p:nvPr>
            <p:ph type="title"/>
          </p:nvPr>
        </p:nvSpPr>
        <p:spPr/>
        <p:txBody>
          <a:bodyPr/>
          <a:lstStyle/>
          <a:p>
            <a:r>
              <a:rPr lang="fr-FR" dirty="0"/>
              <a:t>VZV</a:t>
            </a:r>
          </a:p>
        </p:txBody>
      </p:sp>
      <p:sp>
        <p:nvSpPr>
          <p:cNvPr id="4" name="ZoneTexte 3"/>
          <p:cNvSpPr txBox="1"/>
          <p:nvPr/>
        </p:nvSpPr>
        <p:spPr>
          <a:xfrm>
            <a:off x="5724128" y="6237312"/>
            <a:ext cx="174592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defPPr>
              <a:defRPr lang="en-US"/>
            </a:defPPr>
            <a:lvl1pPr>
              <a:defRPr sz="1400" b="1">
                <a:solidFill>
                  <a:schemeClr val="bg1"/>
                </a:solidFill>
                <a:latin typeface="Calibri" pitchFamily="34" charset="0"/>
              </a:defRPr>
            </a:lvl1pPr>
          </a:lstStyle>
          <a:p>
            <a:r>
              <a:rPr lang="fr-FR" dirty="0"/>
              <a:t>Rapport </a:t>
            </a:r>
            <a:r>
              <a:rPr lang="fr-FR" dirty="0" err="1"/>
              <a:t>Morlat</a:t>
            </a:r>
            <a:r>
              <a:rPr lang="fr-FR" dirty="0"/>
              <a:t> 2018</a:t>
            </a:r>
          </a:p>
        </p:txBody>
      </p:sp>
      <p:sp>
        <p:nvSpPr>
          <p:cNvPr id="5" name="ZoneTexte 4"/>
          <p:cNvSpPr txBox="1"/>
          <p:nvPr/>
        </p:nvSpPr>
        <p:spPr>
          <a:xfrm>
            <a:off x="539552" y="6381284"/>
            <a:ext cx="2828531"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pPr>
              <a:defRPr/>
            </a:pPr>
            <a:r>
              <a:rPr lang="fr-FR" sz="1400" b="1" dirty="0" err="1">
                <a:solidFill>
                  <a:schemeClr val="bg1"/>
                </a:solidFill>
                <a:latin typeface="Calibri" pitchFamily="34" charset="0"/>
              </a:rPr>
              <a:t>Styczynski</a:t>
            </a:r>
            <a:r>
              <a:rPr lang="fr-FR" sz="1400" b="1" dirty="0">
                <a:solidFill>
                  <a:schemeClr val="bg1"/>
                </a:solidFill>
                <a:latin typeface="Calibri" pitchFamily="34" charset="0"/>
              </a:rPr>
              <a:t> et al. BMT  20090 (ECIL2)</a:t>
            </a:r>
          </a:p>
        </p:txBody>
      </p:sp>
    </p:spTree>
    <p:extLst>
      <p:ext uri="{BB962C8B-B14F-4D97-AF65-F5344CB8AC3E}">
        <p14:creationId xmlns:p14="http://schemas.microsoft.com/office/powerpoint/2010/main" val="4178360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u contenu 1"/>
          <p:cNvSpPr>
            <a:spLocks noGrp="1"/>
          </p:cNvSpPr>
          <p:nvPr>
            <p:ph idx="1"/>
          </p:nvPr>
        </p:nvSpPr>
        <p:spPr>
          <a:xfrm>
            <a:off x="457200" y="1916113"/>
            <a:ext cx="8229600" cy="4090987"/>
          </a:xfrm>
        </p:spPr>
        <p:txBody>
          <a:bodyPr/>
          <a:lstStyle/>
          <a:p>
            <a:r>
              <a:rPr lang="fr-FR" dirty="0"/>
              <a:t>Multiples espèces </a:t>
            </a:r>
          </a:p>
          <a:p>
            <a:r>
              <a:rPr lang="fr-FR" dirty="0"/>
              <a:t>Gravité variable</a:t>
            </a:r>
          </a:p>
          <a:p>
            <a:r>
              <a:rPr lang="fr-FR" dirty="0"/>
              <a:t>Diagnostic = biologie moléculaire</a:t>
            </a:r>
          </a:p>
          <a:p>
            <a:r>
              <a:rPr lang="fr-FR" dirty="0"/>
              <a:t>Colonisation vs infection</a:t>
            </a:r>
          </a:p>
          <a:p>
            <a:r>
              <a:rPr lang="fr-FR" dirty="0"/>
              <a:t>Peu d’options de traitement</a:t>
            </a:r>
          </a:p>
          <a:p>
            <a:pPr lvl="1"/>
            <a:endParaRPr lang="fr-FR" dirty="0"/>
          </a:p>
        </p:txBody>
      </p:sp>
      <p:sp>
        <p:nvSpPr>
          <p:cNvPr id="3" name="Titre 2"/>
          <p:cNvSpPr>
            <a:spLocks noGrp="1"/>
          </p:cNvSpPr>
          <p:nvPr>
            <p:ph type="title"/>
          </p:nvPr>
        </p:nvSpPr>
        <p:spPr/>
        <p:txBody>
          <a:bodyPr/>
          <a:lstStyle/>
          <a:p>
            <a:pPr>
              <a:defRPr/>
            </a:pPr>
            <a:r>
              <a:rPr lang="fr-FR" dirty="0"/>
              <a:t>Conclusion:</a:t>
            </a:r>
            <a:br>
              <a:rPr lang="fr-FR" dirty="0"/>
            </a:br>
            <a:r>
              <a:rPr lang="fr-FR" dirty="0"/>
              <a:t>Infections virales et immunodépression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p:cNvSpPr>
          <p:nvPr>
            <p:ph type="title"/>
          </p:nvPr>
        </p:nvSpPr>
        <p:spPr>
          <a:gradFill>
            <a:gsLst>
              <a:gs pos="0">
                <a:srgbClr val="95D4EE"/>
              </a:gs>
              <a:gs pos="64999">
                <a:srgbClr val="C9ECFD"/>
              </a:gs>
              <a:gs pos="100000">
                <a:srgbClr val="D6F3FF"/>
              </a:gs>
            </a:gsLst>
          </a:gradFill>
          <a:ln>
            <a:miter lim="800000"/>
          </a:ln>
          <a:effectLst>
            <a:outerShdw dist="38100" dir="5400000" rotWithShape="0">
              <a:srgbClr val="000000">
                <a:alpha val="34999"/>
              </a:srgbClr>
            </a:outerShdw>
          </a:effectLst>
        </p:spPr>
        <p:txBody>
          <a:bodyPr/>
          <a:lstStyle/>
          <a:p>
            <a:r>
              <a:rPr lang="fr-FR" dirty="0"/>
              <a:t>Chronologie du risque: </a:t>
            </a:r>
          </a:p>
        </p:txBody>
      </p:sp>
      <p:sp>
        <p:nvSpPr>
          <p:cNvPr id="2" name="Espace réservé du contenu 1"/>
          <p:cNvSpPr>
            <a:spLocks noGrp="1"/>
          </p:cNvSpPr>
          <p:nvPr>
            <p:ph type="body" sz="half" idx="1"/>
          </p:nvPr>
        </p:nvSpPr>
        <p:spPr/>
        <p:txBody>
          <a:bodyPr/>
          <a:lstStyle/>
          <a:p>
            <a:pPr marL="438150" indent="-319088" eaLnBrk="1" hangingPunct="1">
              <a:lnSpc>
                <a:spcPct val="80000"/>
              </a:lnSpc>
            </a:pPr>
            <a:r>
              <a:rPr lang="fr-FR" dirty="0"/>
              <a:t>Greffe d’organe solide :</a:t>
            </a:r>
          </a:p>
          <a:p>
            <a:pPr marL="730250" lvl="1" indent="-273050" eaLnBrk="1" hangingPunct="1">
              <a:lnSpc>
                <a:spcPct val="80000"/>
              </a:lnSpc>
            </a:pPr>
            <a:r>
              <a:rPr lang="fr-FR" sz="2000" dirty="0"/>
              <a:t>Majeur pendant 6-12 mois</a:t>
            </a:r>
          </a:p>
          <a:p>
            <a:pPr marL="730250" lvl="1" indent="-273050" eaLnBrk="1" hangingPunct="1">
              <a:lnSpc>
                <a:spcPct val="80000"/>
              </a:lnSpc>
            </a:pPr>
            <a:r>
              <a:rPr lang="fr-FR" sz="2000" dirty="0"/>
              <a:t>Persistant à vie car traitement </a:t>
            </a:r>
            <a:r>
              <a:rPr lang="fr-FR" sz="2000" dirty="0" smtClean="0"/>
              <a:t>IS</a:t>
            </a:r>
          </a:p>
          <a:p>
            <a:pPr marL="730250" lvl="1" indent="-273050" eaLnBrk="1" hangingPunct="1">
              <a:lnSpc>
                <a:spcPct val="80000"/>
              </a:lnSpc>
            </a:pPr>
            <a:endParaRPr lang="fr-FR" sz="2000" dirty="0"/>
          </a:p>
          <a:p>
            <a:pPr marL="438150" indent="-319088" eaLnBrk="1" hangingPunct="1">
              <a:lnSpc>
                <a:spcPct val="80000"/>
              </a:lnSpc>
            </a:pPr>
            <a:r>
              <a:rPr lang="fr-FR" dirty="0"/>
              <a:t>Allogreffe de CSH :</a:t>
            </a:r>
          </a:p>
          <a:p>
            <a:pPr marL="730250" lvl="1" indent="-273050" eaLnBrk="1" hangingPunct="1">
              <a:lnSpc>
                <a:spcPct val="80000"/>
              </a:lnSpc>
            </a:pPr>
            <a:r>
              <a:rPr lang="fr-FR" sz="2000" dirty="0"/>
              <a:t>Majeur pendant 6-12 mois</a:t>
            </a:r>
          </a:p>
          <a:p>
            <a:pPr marL="995363" lvl="2" eaLnBrk="1" hangingPunct="1">
              <a:lnSpc>
                <a:spcPct val="80000"/>
              </a:lnSpc>
            </a:pPr>
            <a:r>
              <a:rPr lang="fr-FR" sz="1800" dirty="0"/>
              <a:t>période post-greffe: IS, GVH</a:t>
            </a:r>
          </a:p>
          <a:p>
            <a:pPr marL="995363" lvl="2" eaLnBrk="1" hangingPunct="1">
              <a:lnSpc>
                <a:spcPct val="80000"/>
              </a:lnSpc>
            </a:pPr>
            <a:r>
              <a:rPr lang="fr-FR" sz="1800" dirty="0"/>
              <a:t>Retour à la normale +/- &gt; 24 mois</a:t>
            </a:r>
          </a:p>
          <a:p>
            <a:pPr marL="1279525" lvl="3" eaLnBrk="1" hangingPunct="1">
              <a:lnSpc>
                <a:spcPct val="80000"/>
              </a:lnSpc>
            </a:pPr>
            <a:r>
              <a:rPr lang="fr-FR" sz="1600" dirty="0"/>
              <a:t>si arrêt IS / pas de GVH.</a:t>
            </a:r>
          </a:p>
          <a:p>
            <a:pPr marL="730250" lvl="1" indent="-273050" eaLnBrk="1" hangingPunct="1">
              <a:lnSpc>
                <a:spcPct val="80000"/>
              </a:lnSpc>
            </a:pPr>
            <a:r>
              <a:rPr lang="fr-FR" sz="2000" dirty="0"/>
              <a:t>Persistant à vie pour certaines </a:t>
            </a:r>
            <a:r>
              <a:rPr lang="fr-FR" sz="2000" dirty="0" err="1"/>
              <a:t>alloG</a:t>
            </a:r>
            <a:r>
              <a:rPr lang="fr-FR" sz="2000" dirty="0"/>
              <a:t> (selon pathologie sous –jacente)</a:t>
            </a:r>
          </a:p>
          <a:p>
            <a:endParaRPr lang="fr-FR" sz="3600" dirty="0"/>
          </a:p>
        </p:txBody>
      </p:sp>
      <p:sp>
        <p:nvSpPr>
          <p:cNvPr id="21505" name="Rectangle 3"/>
          <p:cNvSpPr>
            <a:spLocks noGrp="1" noChangeArrowheads="1"/>
          </p:cNvSpPr>
          <p:nvPr>
            <p:ph sz="half" idx="2"/>
          </p:nvPr>
        </p:nvSpPr>
        <p:spPr/>
        <p:txBody>
          <a:bodyPr lIns="54864" tIns="91440"/>
          <a:lstStyle/>
          <a:p>
            <a:pPr marL="438150" indent="-319088" eaLnBrk="1" hangingPunct="1">
              <a:lnSpc>
                <a:spcPct val="80000"/>
              </a:lnSpc>
            </a:pPr>
            <a:r>
              <a:rPr lang="fr-FR" sz="2400" dirty="0" smtClean="0"/>
              <a:t>TT immunosuppresseurs :</a:t>
            </a:r>
            <a:endParaRPr lang="fr-FR" sz="2400" dirty="0"/>
          </a:p>
          <a:p>
            <a:pPr marL="730250" lvl="1" indent="-273050" eaLnBrk="1" hangingPunct="1">
              <a:lnSpc>
                <a:spcPct val="80000"/>
              </a:lnSpc>
            </a:pPr>
            <a:r>
              <a:rPr lang="fr-FR" sz="1800" dirty="0"/>
              <a:t>incertitudes ++++</a:t>
            </a:r>
          </a:p>
          <a:p>
            <a:pPr marL="730250" lvl="1" indent="-273050" eaLnBrk="1" hangingPunct="1">
              <a:lnSpc>
                <a:spcPct val="80000"/>
              </a:lnSpc>
            </a:pPr>
            <a:r>
              <a:rPr lang="fr-FR" sz="1800" dirty="0"/>
              <a:t>Risque  variable: CTCD, anti TNF, anti CD20, autres biothérapies</a:t>
            </a:r>
          </a:p>
          <a:p>
            <a:pPr marL="730250" lvl="1" indent="-273050" eaLnBrk="1" hangingPunct="1">
              <a:lnSpc>
                <a:spcPct val="80000"/>
              </a:lnSpc>
            </a:pPr>
            <a:r>
              <a:rPr lang="fr-FR" sz="1800" dirty="0"/>
              <a:t>Retour à risque « normal » </a:t>
            </a:r>
          </a:p>
          <a:p>
            <a:pPr marL="730250" lvl="1" indent="-273050" eaLnBrk="1" hangingPunct="1">
              <a:lnSpc>
                <a:spcPct val="80000"/>
              </a:lnSpc>
            </a:pPr>
            <a:r>
              <a:rPr lang="fr-FR" sz="1800" dirty="0"/>
              <a:t>3 mois min après arrêt </a:t>
            </a:r>
            <a:r>
              <a:rPr lang="fr-FR" sz="1800" dirty="0" smtClean="0"/>
              <a:t>minimum</a:t>
            </a:r>
            <a:endParaRPr lang="fr-FR" sz="1800" dirty="0"/>
          </a:p>
          <a:p>
            <a:pPr marL="438150" indent="-319088" eaLnBrk="1" hangingPunct="1">
              <a:lnSpc>
                <a:spcPct val="80000"/>
              </a:lnSpc>
            </a:pPr>
            <a:r>
              <a:rPr lang="fr-FR" sz="2400" dirty="0"/>
              <a:t>Infection à VIH :</a:t>
            </a:r>
          </a:p>
          <a:p>
            <a:pPr marL="730250" lvl="1" indent="-273050" eaLnBrk="1" hangingPunct="1">
              <a:lnSpc>
                <a:spcPct val="80000"/>
              </a:lnSpc>
            </a:pPr>
            <a:r>
              <a:rPr lang="fr-FR" sz="1800" dirty="0"/>
              <a:t>Risque majeur d’IO virale si &lt; 200 CD4/mm3 (15%)</a:t>
            </a:r>
          </a:p>
          <a:p>
            <a:pPr marL="730250" lvl="1" indent="-273050" eaLnBrk="1" hangingPunct="1">
              <a:lnSpc>
                <a:spcPct val="80000"/>
              </a:lnSpc>
            </a:pPr>
            <a:r>
              <a:rPr lang="fr-FR" sz="1800" dirty="0"/>
              <a:t>Risque d’infection bactérienne pour des niveaux plus élevés</a:t>
            </a:r>
          </a:p>
          <a:p>
            <a:pPr marL="730250" lvl="1" indent="-273050" eaLnBrk="1" hangingPunct="1">
              <a:lnSpc>
                <a:spcPct val="80000"/>
              </a:lnSpc>
            </a:pPr>
            <a:endParaRPr lang="fr-FR" sz="1800" dirty="0"/>
          </a:p>
          <a:p>
            <a:pPr marL="474662" indent="-273050" eaLnBrk="1" hangingPunct="1">
              <a:lnSpc>
                <a:spcPct val="80000"/>
              </a:lnSpc>
            </a:pPr>
            <a:r>
              <a:rPr lang="fr-FR" sz="2400" dirty="0" smtClean="0"/>
              <a:t>Déficits </a:t>
            </a:r>
            <a:r>
              <a:rPr lang="fr-FR" sz="2400" dirty="0"/>
              <a:t>immunitaires </a:t>
            </a:r>
            <a:r>
              <a:rPr lang="fr-FR" sz="2400" dirty="0" smtClean="0"/>
              <a:t>héréditaires</a:t>
            </a:r>
            <a:endParaRPr lang="fr-FR" sz="2400" dirty="0"/>
          </a:p>
        </p:txBody>
      </p:sp>
    </p:spTree>
    <p:extLst>
      <p:ext uri="{BB962C8B-B14F-4D97-AF65-F5344CB8AC3E}">
        <p14:creationId xmlns:p14="http://schemas.microsoft.com/office/powerpoint/2010/main" val="173020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defRPr/>
            </a:pPr>
            <a:r>
              <a:rPr lang="fr-FR" dirty="0"/>
              <a:t>Infection et allogreffe de moelle</a:t>
            </a:r>
          </a:p>
        </p:txBody>
      </p:sp>
      <p:grpSp>
        <p:nvGrpSpPr>
          <p:cNvPr id="3" name="Groupe 2"/>
          <p:cNvGrpSpPr/>
          <p:nvPr/>
        </p:nvGrpSpPr>
        <p:grpSpPr>
          <a:xfrm>
            <a:off x="107504" y="1844824"/>
            <a:ext cx="8669284" cy="3675881"/>
            <a:chOff x="107504" y="1844824"/>
            <a:chExt cx="8669284" cy="3675881"/>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201740" cy="367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3666728"/>
              <a:ext cx="8669284" cy="338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31912" y="3501008"/>
              <a:ext cx="423664" cy="656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Rectangle 3"/>
          <p:cNvSpPr/>
          <p:nvPr/>
        </p:nvSpPr>
        <p:spPr>
          <a:xfrm>
            <a:off x="527111" y="6079420"/>
            <a:ext cx="2431307"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fr-FR" sz="1400" b="1" dirty="0">
                <a:solidFill>
                  <a:schemeClr val="bg1"/>
                </a:solidFill>
                <a:latin typeface="Calibri" pitchFamily="34" charset="0"/>
              </a:rPr>
              <a:t>ASBMT/EBMT/CDC/IDSA 2009</a:t>
            </a:r>
          </a:p>
        </p:txBody>
      </p:sp>
    </p:spTree>
    <p:extLst>
      <p:ext uri="{BB962C8B-B14F-4D97-AF65-F5344CB8AC3E}">
        <p14:creationId xmlns:p14="http://schemas.microsoft.com/office/powerpoint/2010/main" val="37316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p:txBody>
          <a:bodyPr/>
          <a:lstStyle/>
          <a:p>
            <a:pPr>
              <a:defRPr/>
            </a:pPr>
            <a:r>
              <a:rPr lang="fr-FR"/>
              <a:t>Infection et greffe d’organe</a:t>
            </a:r>
          </a:p>
        </p:txBody>
      </p:sp>
      <p:sp>
        <p:nvSpPr>
          <p:cNvPr id="19459" name="Rectangle 12"/>
          <p:cNvSpPr>
            <a:spLocks noChangeArrowheads="1"/>
          </p:cNvSpPr>
          <p:nvPr/>
        </p:nvSpPr>
        <p:spPr bwMode="auto">
          <a:xfrm>
            <a:off x="179388" y="6381328"/>
            <a:ext cx="1725152" cy="307777"/>
          </a:xfrm>
          <a:prstGeom prst="rect">
            <a:avLst/>
          </a:prstGeom>
          <a:gradFill rotWithShape="1">
            <a:gsLst>
              <a:gs pos="0">
                <a:srgbClr val="881A00"/>
              </a:gs>
              <a:gs pos="50000">
                <a:srgbClr val="D93400"/>
              </a:gs>
              <a:gs pos="70000">
                <a:srgbClr val="EF4400"/>
              </a:gs>
              <a:gs pos="100000">
                <a:srgbClr val="FF5D14"/>
              </a:gs>
            </a:gsLst>
            <a:lin ang="16200000"/>
          </a:gradFill>
          <a:ln w="9525" algn="ctr">
            <a:solidFill>
              <a:srgbClr val="EB641B"/>
            </a:solidFill>
            <a:miter lim="800000"/>
            <a:headEnd/>
            <a:tailEnd/>
          </a:ln>
          <a:effectLst>
            <a:outerShdw dist="38100" dir="5400000" rotWithShape="0">
              <a:srgbClr val="000000">
                <a:alpha val="34999"/>
              </a:srgbClr>
            </a:outerShdw>
          </a:effectLst>
        </p:spPr>
        <p:txBody>
          <a:bodyPr wrap="none">
            <a:spAutoFit/>
          </a:bodyPr>
          <a:lstStyle/>
          <a:p>
            <a:r>
              <a:rPr lang="en-US" sz="1400" b="1" dirty="0">
                <a:solidFill>
                  <a:schemeClr val="bg1"/>
                </a:solidFill>
                <a:latin typeface="Calibri" pitchFamily="34" charset="0"/>
              </a:rPr>
              <a:t>Fishman, NEJM 2007</a:t>
            </a:r>
            <a:endParaRPr lang="fr-FR" sz="1400" b="1" dirty="0">
              <a:solidFill>
                <a:schemeClr val="bg1"/>
              </a:solidFill>
              <a:latin typeface="Calibri" pitchFamily="34" charset="0"/>
            </a:endParaRPr>
          </a:p>
        </p:txBody>
      </p:sp>
      <p:sp>
        <p:nvSpPr>
          <p:cNvPr id="5" name="Text Box 6"/>
          <p:cNvSpPr txBox="1">
            <a:spLocks noChangeArrowheads="1"/>
          </p:cNvSpPr>
          <p:nvPr/>
        </p:nvSpPr>
        <p:spPr bwMode="auto">
          <a:xfrm>
            <a:off x="288925" y="1998663"/>
            <a:ext cx="2554288" cy="708025"/>
          </a:xfrm>
          <a:prstGeom prst="rect">
            <a:avLst/>
          </a:prstGeom>
          <a:solidFill>
            <a:schemeClr val="bg2"/>
          </a:solidFill>
          <a:ln w="28575">
            <a:solidFill>
              <a:schemeClr val="accent5"/>
            </a:solidFill>
            <a:miter lim="800000"/>
            <a:headEnd/>
            <a:tailEnd/>
          </a:ln>
          <a:effectLst/>
        </p:spPr>
        <p:txBody>
          <a:bodyPr>
            <a:spAutoFit/>
          </a:bodyPr>
          <a:lstStyle/>
          <a:p>
            <a:pPr algn="ctr">
              <a:defRPr/>
            </a:pPr>
            <a:r>
              <a:rPr lang="fr-FR" sz="2000">
                <a:solidFill>
                  <a:srgbClr val="000000"/>
                </a:solidFill>
              </a:rPr>
              <a:t>&lt; 1 mois: Nosocomial</a:t>
            </a:r>
          </a:p>
        </p:txBody>
      </p:sp>
      <p:sp>
        <p:nvSpPr>
          <p:cNvPr id="6" name="Text Box 7"/>
          <p:cNvSpPr txBox="1">
            <a:spLocks noChangeArrowheads="1"/>
          </p:cNvSpPr>
          <p:nvPr/>
        </p:nvSpPr>
        <p:spPr bwMode="auto">
          <a:xfrm>
            <a:off x="3276600" y="1900238"/>
            <a:ext cx="2819400" cy="1016000"/>
          </a:xfrm>
          <a:prstGeom prst="rect">
            <a:avLst/>
          </a:prstGeom>
          <a:solidFill>
            <a:schemeClr val="accent2">
              <a:lumMod val="20000"/>
              <a:lumOff val="80000"/>
            </a:schemeClr>
          </a:solidFill>
          <a:ln w="28575">
            <a:solidFill>
              <a:schemeClr val="accent2"/>
            </a:solidFill>
            <a:miter lim="800000"/>
            <a:headEnd/>
            <a:tailEnd/>
          </a:ln>
        </p:spPr>
        <p:txBody>
          <a:bodyPr>
            <a:spAutoFit/>
          </a:bodyPr>
          <a:lstStyle/>
          <a:p>
            <a:pPr algn="ctr">
              <a:defRPr/>
            </a:pPr>
            <a:r>
              <a:rPr lang="fr-FR" sz="2000">
                <a:solidFill>
                  <a:schemeClr val="bg1"/>
                </a:solidFill>
              </a:rPr>
              <a:t> </a:t>
            </a:r>
            <a:r>
              <a:rPr lang="fr-FR" sz="2000">
                <a:solidFill>
                  <a:srgbClr val="000000"/>
                </a:solidFill>
              </a:rPr>
              <a:t>1-6 mois: Infections opportunistes, réactivations</a:t>
            </a:r>
          </a:p>
        </p:txBody>
      </p:sp>
      <p:sp>
        <p:nvSpPr>
          <p:cNvPr id="7" name="Text Box 8"/>
          <p:cNvSpPr txBox="1">
            <a:spLocks noChangeArrowheads="1"/>
          </p:cNvSpPr>
          <p:nvPr/>
        </p:nvSpPr>
        <p:spPr bwMode="auto">
          <a:xfrm>
            <a:off x="6511925" y="2216919"/>
            <a:ext cx="2251075" cy="708025"/>
          </a:xfrm>
          <a:prstGeom prst="rect">
            <a:avLst/>
          </a:prstGeom>
          <a:solidFill>
            <a:srgbClr val="FFC000"/>
          </a:solidFill>
          <a:ln w="28575">
            <a:solidFill>
              <a:schemeClr val="accent2">
                <a:lumMod val="75000"/>
              </a:schemeClr>
            </a:solidFill>
            <a:miter lim="800000"/>
            <a:headEnd/>
            <a:tailEnd/>
          </a:ln>
          <a:effectLst/>
        </p:spPr>
        <p:txBody>
          <a:bodyPr>
            <a:spAutoFit/>
          </a:bodyPr>
          <a:lstStyle/>
          <a:p>
            <a:pPr algn="ctr">
              <a:defRPr/>
            </a:pPr>
            <a:r>
              <a:rPr lang="fr-FR" sz="2000" dirty="0">
                <a:solidFill>
                  <a:srgbClr val="000000"/>
                </a:solidFill>
              </a:rPr>
              <a:t>Au-delà de M6: Communautaire</a:t>
            </a:r>
          </a:p>
        </p:txBody>
      </p:sp>
      <p:sp>
        <p:nvSpPr>
          <p:cNvPr id="8" name="Down Arrow 10"/>
          <p:cNvSpPr/>
          <p:nvPr/>
        </p:nvSpPr>
        <p:spPr bwMode="auto">
          <a:xfrm>
            <a:off x="6858000" y="2878137"/>
            <a:ext cx="457200" cy="550863"/>
          </a:xfrm>
          <a:prstGeom prst="downArrow">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a:lstStyle/>
          <a:p>
            <a:pPr>
              <a:defRPr/>
            </a:pPr>
            <a:endParaRPr lang="en-US"/>
          </a:p>
        </p:txBody>
      </p:sp>
      <p:sp>
        <p:nvSpPr>
          <p:cNvPr id="13" name="Text Box 10"/>
          <p:cNvSpPr txBox="1">
            <a:spLocks noChangeArrowheads="1"/>
          </p:cNvSpPr>
          <p:nvPr/>
        </p:nvSpPr>
        <p:spPr bwMode="auto">
          <a:xfrm>
            <a:off x="6030342" y="3453968"/>
            <a:ext cx="3078162" cy="1631216"/>
          </a:xfrm>
          <a:prstGeom prst="rect">
            <a:avLst/>
          </a:prstGeom>
          <a:solidFill>
            <a:srgbClr val="FFC000"/>
          </a:solidFill>
          <a:ln w="38100">
            <a:solidFill>
              <a:schemeClr val="accent2">
                <a:lumMod val="75000"/>
              </a:schemeClr>
            </a:solidFill>
            <a:miter lim="800000"/>
            <a:headEnd/>
            <a:tailEnd/>
          </a:ln>
          <a:effectLst/>
        </p:spPr>
        <p:txBody>
          <a:bodyPr wrap="square">
            <a:spAutoFit/>
          </a:bodyPr>
          <a:lstStyle/>
          <a:p>
            <a:pPr>
              <a:defRPr/>
            </a:pPr>
            <a:r>
              <a:rPr lang="en-US" sz="2000" dirty="0">
                <a:solidFill>
                  <a:srgbClr val="0033CC"/>
                </a:solidFill>
              </a:rPr>
              <a:t>Infections </a:t>
            </a:r>
            <a:r>
              <a:rPr lang="en-US" sz="2000" dirty="0" err="1">
                <a:solidFill>
                  <a:srgbClr val="0033CC"/>
                </a:solidFill>
              </a:rPr>
              <a:t>opportunistes</a:t>
            </a:r>
            <a:endParaRPr lang="en-US" sz="2000" dirty="0">
              <a:solidFill>
                <a:srgbClr val="0033CC"/>
              </a:solidFill>
            </a:endParaRPr>
          </a:p>
          <a:p>
            <a:pPr>
              <a:defRPr/>
            </a:pPr>
            <a:r>
              <a:rPr lang="en-US" sz="2000" dirty="0" err="1">
                <a:solidFill>
                  <a:srgbClr val="000000"/>
                </a:solidFill>
              </a:rPr>
              <a:t>Hépatites</a:t>
            </a:r>
            <a:r>
              <a:rPr lang="en-US" sz="2000" dirty="0">
                <a:solidFill>
                  <a:srgbClr val="000000"/>
                </a:solidFill>
              </a:rPr>
              <a:t> (HBV, HCV)</a:t>
            </a:r>
          </a:p>
          <a:p>
            <a:pPr>
              <a:defRPr/>
            </a:pPr>
            <a:r>
              <a:rPr lang="en-US" sz="2000" dirty="0">
                <a:solidFill>
                  <a:srgbClr val="000000"/>
                </a:solidFill>
              </a:rPr>
              <a:t>Infection CMV</a:t>
            </a:r>
          </a:p>
          <a:p>
            <a:pPr>
              <a:defRPr/>
            </a:pPr>
            <a:r>
              <a:rPr lang="en-US" sz="2000" dirty="0" err="1">
                <a:solidFill>
                  <a:srgbClr val="000000"/>
                </a:solidFill>
              </a:rPr>
              <a:t>Encéphalite</a:t>
            </a:r>
            <a:r>
              <a:rPr lang="en-US" sz="2000" dirty="0">
                <a:solidFill>
                  <a:srgbClr val="000000"/>
                </a:solidFill>
              </a:rPr>
              <a:t> HSV,</a:t>
            </a:r>
          </a:p>
          <a:p>
            <a:pPr>
              <a:defRPr/>
            </a:pPr>
            <a:r>
              <a:rPr lang="fr-FR" sz="2000" dirty="0">
                <a:solidFill>
                  <a:srgbClr val="000000"/>
                </a:solidFill>
              </a:rPr>
              <a:t>BK virus</a:t>
            </a:r>
            <a:endParaRPr lang="en-US" sz="2000" dirty="0">
              <a:solidFill>
                <a:srgbClr val="FF6600"/>
              </a:solidFill>
            </a:endParaRPr>
          </a:p>
        </p:txBody>
      </p:sp>
      <p:sp>
        <p:nvSpPr>
          <p:cNvPr id="14" name="Text Box 10"/>
          <p:cNvSpPr txBox="1">
            <a:spLocks noChangeArrowheads="1"/>
          </p:cNvSpPr>
          <p:nvPr/>
        </p:nvSpPr>
        <p:spPr bwMode="auto">
          <a:xfrm>
            <a:off x="3569977" y="3414479"/>
            <a:ext cx="2232645" cy="2246769"/>
          </a:xfrm>
          <a:prstGeom prst="rect">
            <a:avLst/>
          </a:prstGeom>
          <a:solidFill>
            <a:schemeClr val="accent2">
              <a:lumMod val="20000"/>
              <a:lumOff val="80000"/>
            </a:schemeClr>
          </a:solidFill>
          <a:ln w="38100">
            <a:solidFill>
              <a:schemeClr val="accent2"/>
            </a:solidFill>
            <a:miter lim="800000"/>
            <a:headEnd/>
            <a:tailEnd/>
          </a:ln>
        </p:spPr>
        <p:txBody>
          <a:bodyPr wrap="square">
            <a:spAutoFit/>
          </a:bodyPr>
          <a:lstStyle/>
          <a:p>
            <a:pPr>
              <a:defRPr/>
            </a:pPr>
            <a:r>
              <a:rPr lang="en-US" sz="2000" dirty="0">
                <a:solidFill>
                  <a:srgbClr val="000000"/>
                </a:solidFill>
              </a:rPr>
              <a:t>HSV, VZV</a:t>
            </a:r>
          </a:p>
          <a:p>
            <a:pPr>
              <a:defRPr/>
            </a:pPr>
            <a:r>
              <a:rPr lang="en-US" sz="2000" dirty="0">
                <a:solidFill>
                  <a:srgbClr val="000000"/>
                </a:solidFill>
              </a:rPr>
              <a:t>CMV</a:t>
            </a:r>
          </a:p>
          <a:p>
            <a:pPr>
              <a:defRPr/>
            </a:pPr>
            <a:r>
              <a:rPr lang="en-US" sz="2000" dirty="0">
                <a:solidFill>
                  <a:srgbClr val="000000"/>
                </a:solidFill>
              </a:rPr>
              <a:t>EBV,</a:t>
            </a:r>
          </a:p>
          <a:p>
            <a:pPr>
              <a:defRPr/>
            </a:pPr>
            <a:r>
              <a:rPr lang="fr-FR" sz="2000" dirty="0">
                <a:solidFill>
                  <a:srgbClr val="000000"/>
                </a:solidFill>
              </a:rPr>
              <a:t>BK virus</a:t>
            </a:r>
          </a:p>
          <a:p>
            <a:pPr>
              <a:defRPr/>
            </a:pPr>
            <a:r>
              <a:rPr lang="fr-FR" sz="2000" dirty="0">
                <a:solidFill>
                  <a:srgbClr val="000000"/>
                </a:solidFill>
              </a:rPr>
              <a:t>Adénovirus</a:t>
            </a:r>
          </a:p>
          <a:p>
            <a:pPr>
              <a:defRPr/>
            </a:pPr>
            <a:r>
              <a:rPr lang="fr-FR" sz="2000" dirty="0">
                <a:solidFill>
                  <a:srgbClr val="000000"/>
                </a:solidFill>
              </a:rPr>
              <a:t>VRS</a:t>
            </a:r>
          </a:p>
          <a:p>
            <a:pPr>
              <a:defRPr/>
            </a:pPr>
            <a:r>
              <a:rPr lang="fr-FR" sz="2000" dirty="0">
                <a:solidFill>
                  <a:srgbClr val="000000"/>
                </a:solidFill>
              </a:rPr>
              <a:t>Influenza</a:t>
            </a:r>
            <a:endParaRPr lang="fr-FR" sz="2000" i="1" dirty="0">
              <a:solidFill>
                <a:srgbClr val="000000"/>
              </a:solidFill>
            </a:endParaRPr>
          </a:p>
        </p:txBody>
      </p:sp>
      <p:sp>
        <p:nvSpPr>
          <p:cNvPr id="15" name="Down Arrow 19"/>
          <p:cNvSpPr/>
          <p:nvPr/>
        </p:nvSpPr>
        <p:spPr bwMode="auto">
          <a:xfrm>
            <a:off x="4495800" y="2819400"/>
            <a:ext cx="457200" cy="609600"/>
          </a:xfrm>
          <a:prstGeom prst="downArrow">
            <a:avLst/>
          </a:prstGeom>
          <a:solidFill>
            <a:schemeClr val="accent2"/>
          </a:solidFill>
          <a:ln w="9525" cap="flat" cmpd="sng" algn="ctr">
            <a:solidFill>
              <a:schemeClr val="accent5"/>
            </a:solidFill>
            <a:prstDash val="solid"/>
            <a:round/>
            <a:headEnd type="none" w="med" len="med"/>
            <a:tailEnd type="none" w="med" len="med"/>
          </a:ln>
          <a:effectLst/>
        </p:spPr>
        <p:txBody>
          <a:bodyPr/>
          <a:lstStyle/>
          <a:p>
            <a:pPr>
              <a:defRPr/>
            </a:pPr>
            <a:endParaRPr lang="en-US"/>
          </a:p>
        </p:txBody>
      </p:sp>
      <p:sp>
        <p:nvSpPr>
          <p:cNvPr id="16" name="Down Arrow 19"/>
          <p:cNvSpPr>
            <a:spLocks noChangeArrowheads="1"/>
          </p:cNvSpPr>
          <p:nvPr/>
        </p:nvSpPr>
        <p:spPr bwMode="auto">
          <a:xfrm>
            <a:off x="1908175" y="2781300"/>
            <a:ext cx="457200" cy="647700"/>
          </a:xfrm>
          <a:prstGeom prst="downArrow">
            <a:avLst>
              <a:gd name="adj1" fmla="val 50000"/>
              <a:gd name="adj2" fmla="val 49970"/>
            </a:avLst>
          </a:prstGeom>
          <a:solidFill>
            <a:schemeClr val="bg2"/>
          </a:solidFill>
          <a:ln w="9525" algn="ctr">
            <a:solidFill>
              <a:schemeClr val="tx2"/>
            </a:solidFill>
            <a:round/>
            <a:headEnd/>
            <a:tailEnd/>
          </a:ln>
        </p:spPr>
        <p:txBody>
          <a:bodyPr/>
          <a:lstStyle/>
          <a:p>
            <a:endParaRPr lang="fr-FR"/>
          </a:p>
        </p:txBody>
      </p:sp>
      <p:sp>
        <p:nvSpPr>
          <p:cNvPr id="17" name="Text Box 10"/>
          <p:cNvSpPr txBox="1">
            <a:spLocks noChangeArrowheads="1"/>
          </p:cNvSpPr>
          <p:nvPr/>
        </p:nvSpPr>
        <p:spPr bwMode="auto">
          <a:xfrm>
            <a:off x="179388" y="3414479"/>
            <a:ext cx="3312492" cy="2246769"/>
          </a:xfrm>
          <a:prstGeom prst="rect">
            <a:avLst/>
          </a:prstGeom>
          <a:solidFill>
            <a:schemeClr val="bg2"/>
          </a:solidFill>
          <a:ln w="38100">
            <a:solidFill>
              <a:schemeClr val="tx2"/>
            </a:solidFill>
            <a:miter lim="800000"/>
            <a:headEnd/>
            <a:tailEnd/>
          </a:ln>
        </p:spPr>
        <p:txBody>
          <a:bodyPr wrap="square">
            <a:spAutoFit/>
          </a:bodyPr>
          <a:lstStyle/>
          <a:p>
            <a:r>
              <a:rPr lang="fr-FR" sz="2000" dirty="0"/>
              <a:t>HSV (réactivation</a:t>
            </a:r>
            <a:r>
              <a:rPr lang="en-US" sz="2000" dirty="0"/>
              <a:t>&gt;primo-infection)</a:t>
            </a:r>
          </a:p>
          <a:p>
            <a:r>
              <a:rPr lang="en-US" sz="2000" dirty="0">
                <a:solidFill>
                  <a:srgbClr val="0033CC"/>
                </a:solidFill>
              </a:rPr>
              <a:t>Infections </a:t>
            </a:r>
            <a:r>
              <a:rPr lang="en-US" sz="2000" dirty="0" err="1">
                <a:solidFill>
                  <a:srgbClr val="0033CC"/>
                </a:solidFill>
              </a:rPr>
              <a:t>provenant</a:t>
            </a:r>
            <a:r>
              <a:rPr lang="en-US" sz="2000" dirty="0">
                <a:solidFill>
                  <a:srgbClr val="0033CC"/>
                </a:solidFill>
              </a:rPr>
              <a:t> du </a:t>
            </a:r>
            <a:r>
              <a:rPr lang="en-US" sz="2000" dirty="0" err="1">
                <a:solidFill>
                  <a:srgbClr val="0033CC"/>
                </a:solidFill>
              </a:rPr>
              <a:t>donneur</a:t>
            </a:r>
            <a:r>
              <a:rPr lang="en-US" sz="2000" dirty="0">
                <a:solidFill>
                  <a:srgbClr val="FF6600"/>
                </a:solidFill>
              </a:rPr>
              <a:t>:</a:t>
            </a:r>
          </a:p>
          <a:p>
            <a:r>
              <a:rPr lang="en-US" sz="2000" dirty="0"/>
              <a:t>VHC</a:t>
            </a:r>
          </a:p>
          <a:p>
            <a:r>
              <a:rPr lang="en-US" sz="2000" dirty="0"/>
              <a:t>VHB</a:t>
            </a:r>
          </a:p>
          <a:p>
            <a:r>
              <a:rPr lang="en-US" sz="2000" dirty="0"/>
              <a:t>VIH </a:t>
            </a:r>
            <a:endParaRPr lang="en-US" sz="2000" dirty="0">
              <a:solidFill>
                <a:srgbClr val="FF6600"/>
              </a:solidFill>
            </a:endParaRPr>
          </a:p>
        </p:txBody>
      </p:sp>
    </p:spTree>
    <p:extLst>
      <p:ext uri="{BB962C8B-B14F-4D97-AF65-F5344CB8AC3E}">
        <p14:creationId xmlns:p14="http://schemas.microsoft.com/office/powerpoint/2010/main" val="2313185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8136</TotalTime>
  <Words>4372</Words>
  <Application>Microsoft Office PowerPoint</Application>
  <PresentationFormat>Affichage à l'écran (4:3)</PresentationFormat>
  <Paragraphs>847</Paragraphs>
  <Slides>69</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69</vt:i4>
      </vt:variant>
    </vt:vector>
  </HeadingPairs>
  <TitlesOfParts>
    <vt:vector size="80" baseType="lpstr">
      <vt:lpstr>MS PGothic</vt:lpstr>
      <vt:lpstr>MS PGothic</vt:lpstr>
      <vt:lpstr>Arial</vt:lpstr>
      <vt:lpstr>Calibri</vt:lpstr>
      <vt:lpstr>Gill Sans MT</vt:lpstr>
      <vt:lpstr>Lucida Sans Unicode</vt:lpstr>
      <vt:lpstr>Times New Roman</vt:lpstr>
      <vt:lpstr>Verdana</vt:lpstr>
      <vt:lpstr>Wingdings 2</vt:lpstr>
      <vt:lpstr>Wingdings 3</vt:lpstr>
      <vt:lpstr>Concourse</vt:lpstr>
      <vt:lpstr>Infections virales du sujet immunodéprimé</vt:lpstr>
      <vt:lpstr>Programme du jour</vt:lpstr>
      <vt:lpstr>Sujet pas simple</vt:lpstr>
      <vt:lpstr>Estimation du nombre de patients immunodéprimés &gt; 1M</vt:lpstr>
      <vt:lpstr>Multiples recommandations</vt:lpstr>
      <vt:lpstr>Stratégies de prise en charge du risque infectieux</vt:lpstr>
      <vt:lpstr>Chronologie du risque: </vt:lpstr>
      <vt:lpstr>Infection et allogreffe de moelle</vt:lpstr>
      <vt:lpstr>Infection et greffe d’organe</vt:lpstr>
      <vt:lpstr>Fréquence infections virales</vt:lpstr>
      <vt:lpstr>Infections virales et sepsis (ex-grave)</vt:lpstr>
      <vt:lpstr>SARS CoV2</vt:lpstr>
      <vt:lpstr>Vignette 1</vt:lpstr>
      <vt:lpstr>CMV</vt:lpstr>
      <vt:lpstr>CMV et ID</vt:lpstr>
      <vt:lpstr>CMV: terminologie</vt:lpstr>
      <vt:lpstr>Maladie à CMV</vt:lpstr>
      <vt:lpstr>Manifestations cliniques de la maladie à CMV</vt:lpstr>
      <vt:lpstr>Problématiques chez l’ID</vt:lpstr>
      <vt:lpstr>Diagnostic d’une infection à CMV</vt:lpstr>
      <vt:lpstr>Les stratégies de traitement</vt:lpstr>
      <vt:lpstr>Facteurs de risque de maladie à CMV</vt:lpstr>
      <vt:lpstr>Vignette 1: Prévention du CMV</vt:lpstr>
      <vt:lpstr>Vignette 1: traitement du CMV</vt:lpstr>
      <vt:lpstr>Traitement d’une infection active Mécanismes d’action des antiviraux</vt:lpstr>
      <vt:lpstr>Traitement d’une infection active</vt:lpstr>
      <vt:lpstr>Autres antiviraux </vt:lpstr>
      <vt:lpstr>Autres traitements:</vt:lpstr>
      <vt:lpstr>Les stratégies de traitement</vt:lpstr>
      <vt:lpstr>Quelles stratégies ?</vt:lpstr>
      <vt:lpstr>Durée de traitement d’une infection active</vt:lpstr>
      <vt:lpstr>Vignette 1: traitement du CMV</vt:lpstr>
      <vt:lpstr>Vignette 1: traitement du CMV</vt:lpstr>
      <vt:lpstr>Résistance aux antiviraux</vt:lpstr>
      <vt:lpstr>Vignette 2</vt:lpstr>
      <vt:lpstr>Syndromes liés à l’EBV </vt:lpstr>
      <vt:lpstr>EBV et allogreffe</vt:lpstr>
      <vt:lpstr>Vignette 3</vt:lpstr>
      <vt:lpstr>Infection à HHV6</vt:lpstr>
      <vt:lpstr>Possible intégration chromosomique</vt:lpstr>
      <vt:lpstr>HHV6: pathogénicité </vt:lpstr>
      <vt:lpstr>Traitement de l’HHV6</vt:lpstr>
      <vt:lpstr>HHV6: Ce que l’on fait en routine à Lille</vt:lpstr>
      <vt:lpstr>Vignette 4</vt:lpstr>
      <vt:lpstr>BK virus </vt:lpstr>
      <vt:lpstr>Cystite hémorragique à BKv</vt:lpstr>
      <vt:lpstr>Traitement CH à BK virus</vt:lpstr>
      <vt:lpstr>Fluoroquinolones et BK virus</vt:lpstr>
      <vt:lpstr>BK virus: série Lyonnaise</vt:lpstr>
      <vt:lpstr>Présentation PowerPoint</vt:lpstr>
      <vt:lpstr>JC virus </vt:lpstr>
      <vt:lpstr>Vignette 5 </vt:lpstr>
      <vt:lpstr>Vignette 5: pas simple le poumon de l’ID</vt:lpstr>
      <vt:lpstr>Vignette 5 </vt:lpstr>
      <vt:lpstr>Virus et pneumonies graves</vt:lpstr>
      <vt:lpstr>Immunodéprimé profond</vt:lpstr>
      <vt:lpstr>VRS: traitement</vt:lpstr>
      <vt:lpstr>Grippe et ID</vt:lpstr>
      <vt:lpstr>Traitement grippe et ID</vt:lpstr>
      <vt:lpstr>Autres virus respiratoires:</vt:lpstr>
      <vt:lpstr>Présentation PowerPoint</vt:lpstr>
      <vt:lpstr>Brincidofovir</vt:lpstr>
      <vt:lpstr>Essai randomisé: brincidofovir / virémie asymptomatique</vt:lpstr>
      <vt:lpstr>Parvovirus b19</vt:lpstr>
      <vt:lpstr>Hépatites</vt:lpstr>
      <vt:lpstr>HSV</vt:lpstr>
      <vt:lpstr>VZV</vt:lpstr>
      <vt:lpstr>VZV</vt:lpstr>
      <vt:lpstr>Conclusion: Infections virales et immunodépression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 alfandari</dc:creator>
  <cp:lastModifiedBy>salfandari</cp:lastModifiedBy>
  <cp:revision>190</cp:revision>
  <dcterms:modified xsi:type="dcterms:W3CDTF">2021-02-25T15:12:41Z</dcterms:modified>
</cp:coreProperties>
</file>