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256" r:id="rId2"/>
    <p:sldId id="649" r:id="rId3"/>
    <p:sldId id="795" r:id="rId4"/>
    <p:sldId id="720" r:id="rId5"/>
    <p:sldId id="717" r:id="rId6"/>
    <p:sldId id="722" r:id="rId7"/>
    <p:sldId id="538" r:id="rId8"/>
    <p:sldId id="537" r:id="rId9"/>
    <p:sldId id="539" r:id="rId10"/>
    <p:sldId id="723" r:id="rId11"/>
    <p:sldId id="532" r:id="rId12"/>
    <p:sldId id="588" r:id="rId13"/>
    <p:sldId id="584" r:id="rId14"/>
    <p:sldId id="607" r:id="rId15"/>
    <p:sldId id="567" r:id="rId16"/>
    <p:sldId id="777" r:id="rId17"/>
    <p:sldId id="726" r:id="rId18"/>
    <p:sldId id="725" r:id="rId19"/>
    <p:sldId id="739" r:id="rId20"/>
    <p:sldId id="788" r:id="rId21"/>
    <p:sldId id="736" r:id="rId22"/>
    <p:sldId id="796" r:id="rId23"/>
    <p:sldId id="789" r:id="rId24"/>
    <p:sldId id="740" r:id="rId25"/>
    <p:sldId id="741" r:id="rId26"/>
    <p:sldId id="742" r:id="rId27"/>
    <p:sldId id="749" r:id="rId28"/>
    <p:sldId id="735" r:id="rId29"/>
    <p:sldId id="651" r:id="rId30"/>
    <p:sldId id="778" r:id="rId31"/>
    <p:sldId id="767" r:id="rId32"/>
    <p:sldId id="548" r:id="rId33"/>
    <p:sldId id="650" r:id="rId34"/>
    <p:sldId id="779" r:id="rId35"/>
    <p:sldId id="792" r:id="rId36"/>
    <p:sldId id="797" r:id="rId37"/>
    <p:sldId id="791" r:id="rId38"/>
    <p:sldId id="780" r:id="rId39"/>
    <p:sldId id="713" r:id="rId40"/>
    <p:sldId id="714" r:id="rId41"/>
    <p:sldId id="705" r:id="rId42"/>
    <p:sldId id="765" r:id="rId43"/>
    <p:sldId id="585" r:id="rId44"/>
    <p:sldId id="704" r:id="rId45"/>
    <p:sldId id="764" r:id="rId46"/>
    <p:sldId id="769" r:id="rId47"/>
    <p:sldId id="771" r:id="rId48"/>
    <p:sldId id="772" r:id="rId49"/>
    <p:sldId id="762" r:id="rId50"/>
    <p:sldId id="794" r:id="rId51"/>
    <p:sldId id="773" r:id="rId52"/>
    <p:sldId id="760" r:id="rId53"/>
    <p:sldId id="761" r:id="rId54"/>
    <p:sldId id="763" r:id="rId55"/>
    <p:sldId id="774" r:id="rId56"/>
    <p:sldId id="758" r:id="rId57"/>
    <p:sldId id="756" r:id="rId58"/>
    <p:sldId id="759" r:id="rId59"/>
    <p:sldId id="790" r:id="rId60"/>
    <p:sldId id="752" r:id="rId61"/>
    <p:sldId id="753" r:id="rId62"/>
    <p:sldId id="754" r:id="rId63"/>
    <p:sldId id="755" r:id="rId64"/>
    <p:sldId id="793" r:id="rId6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42576D94-A670-4EE1-A7D2-CDE613436A36}">
          <p14:sldIdLst>
            <p14:sldId id="256"/>
            <p14:sldId id="649"/>
            <p14:sldId id="795"/>
            <p14:sldId id="720"/>
            <p14:sldId id="717"/>
            <p14:sldId id="722"/>
            <p14:sldId id="538"/>
            <p14:sldId id="537"/>
            <p14:sldId id="539"/>
            <p14:sldId id="723"/>
            <p14:sldId id="532"/>
            <p14:sldId id="588"/>
            <p14:sldId id="584"/>
            <p14:sldId id="607"/>
            <p14:sldId id="567"/>
            <p14:sldId id="777"/>
            <p14:sldId id="726"/>
            <p14:sldId id="725"/>
            <p14:sldId id="739"/>
            <p14:sldId id="788"/>
            <p14:sldId id="736"/>
            <p14:sldId id="796"/>
            <p14:sldId id="789"/>
            <p14:sldId id="740"/>
            <p14:sldId id="741"/>
            <p14:sldId id="742"/>
            <p14:sldId id="749"/>
            <p14:sldId id="735"/>
            <p14:sldId id="651"/>
            <p14:sldId id="778"/>
            <p14:sldId id="767"/>
            <p14:sldId id="548"/>
            <p14:sldId id="650"/>
            <p14:sldId id="779"/>
            <p14:sldId id="792"/>
            <p14:sldId id="797"/>
            <p14:sldId id="791"/>
            <p14:sldId id="780"/>
            <p14:sldId id="713"/>
            <p14:sldId id="714"/>
            <p14:sldId id="705"/>
            <p14:sldId id="765"/>
            <p14:sldId id="585"/>
            <p14:sldId id="704"/>
          </p14:sldIdLst>
        </p14:section>
        <p14:section name="Section sans titre" id="{54DC164D-9E4B-4DB1-81FF-03F81D6EF4AF}">
          <p14:sldIdLst>
            <p14:sldId id="764"/>
            <p14:sldId id="769"/>
            <p14:sldId id="771"/>
            <p14:sldId id="772"/>
            <p14:sldId id="762"/>
            <p14:sldId id="794"/>
            <p14:sldId id="773"/>
            <p14:sldId id="760"/>
            <p14:sldId id="761"/>
            <p14:sldId id="763"/>
            <p14:sldId id="774"/>
            <p14:sldId id="758"/>
            <p14:sldId id="756"/>
            <p14:sldId id="759"/>
            <p14:sldId id="790"/>
            <p14:sldId id="752"/>
            <p14:sldId id="753"/>
            <p14:sldId id="754"/>
            <p14:sldId id="755"/>
            <p14:sldId id="7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8868" autoAdjust="0"/>
  </p:normalViewPr>
  <p:slideViewPr>
    <p:cSldViewPr>
      <p:cViewPr>
        <p:scale>
          <a:sx n="80" d="100"/>
          <a:sy n="80" d="100"/>
        </p:scale>
        <p:origin x="-96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38561161-8905-48E7-997D-0C242C65739C}" type="datetimeFigureOut">
              <a:rPr lang="fr-FR"/>
              <a:pPr>
                <a:defRPr/>
              </a:pPr>
              <a:t>21/01/2021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4A58A15-A574-40CC-93A1-E0F1AF6400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07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D22127EC-B5A4-4A89-9EB4-FEAACDFF3423}" type="datetimeFigureOut">
              <a:rPr lang="fr-FR"/>
              <a:pPr>
                <a:defRPr/>
              </a:pPr>
              <a:t>21/01/2021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7260904-CE45-41AA-B0AB-8111C2245D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8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D960C1-F90D-4222-9AA1-2390E10877F7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FCE5B3FB-6DEE-4BE5-B12E-071E7BD57EC1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5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747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4E5E14-847D-463D-B7A4-F407F2D422E9}" type="slidenum">
              <a:rPr lang="fr-FR" altLang="fr-FR"/>
              <a:pPr/>
              <a:t>42</a:t>
            </a:fld>
            <a:endParaRPr lang="fr-FR" altLang="fr-FR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879D5980-BD9F-4698-860F-D7C222A60280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42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1013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Pour AUC/CMI </a:t>
            </a:r>
            <a:r>
              <a:rPr lang="en-US" dirty="0" err="1" smtClean="0"/>
              <a:t>efficace</a:t>
            </a:r>
            <a:r>
              <a:rPr lang="en-US" dirty="0" smtClean="0"/>
              <a:t> avec mica, etude de population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825B-0606-BE42-9414-90621269568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94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B387E1-2AB8-4A0F-900A-36948AB2C99E}" type="slidenum">
              <a:rPr lang="fr-FR" altLang="fr-FR"/>
              <a:pPr/>
              <a:t>46</a:t>
            </a:fld>
            <a:endParaRPr lang="fr-FR" altLang="fr-FR"/>
          </a:p>
        </p:txBody>
      </p:sp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FABEC41B-E593-4B16-832A-10B3FD516D5D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46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1126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B0326C-32A3-42E3-8FA0-D2AE644E34E8}" type="slidenum">
              <a:rPr lang="fr-FR" altLang="fr-FR"/>
              <a:pPr/>
              <a:t>47</a:t>
            </a:fld>
            <a:endParaRPr lang="fr-FR" altLang="fr-FR"/>
          </a:p>
        </p:txBody>
      </p:sp>
      <p:sp>
        <p:nvSpPr>
          <p:cNvPr id="114689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2737C162-90C3-4BD2-B0C4-6ACA989A7F26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47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1146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19F195-800C-4E3A-997A-8E56BEA03CBB}" type="slidenum">
              <a:rPr lang="fr-FR" altLang="fr-FR"/>
              <a:pPr/>
              <a:t>48</a:t>
            </a:fld>
            <a:endParaRPr lang="fr-FR" altLang="fr-FR"/>
          </a:p>
        </p:txBody>
      </p:sp>
      <p:sp>
        <p:nvSpPr>
          <p:cNvPr id="115713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38AA0A67-A0A3-4B0E-A2CF-86EB0686917E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48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1157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2FC0B8-6C7D-491E-A603-FBE352B07C1F}" type="slidenum">
              <a:rPr lang="fr-FR" altLang="fr-FR"/>
              <a:pPr/>
              <a:t>51</a:t>
            </a:fld>
            <a:endParaRPr lang="fr-FR" altLang="fr-FR"/>
          </a:p>
        </p:txBody>
      </p:sp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E51736-3643-4CA3-A027-5CE62862EFAD}" type="slidenum">
              <a:rPr lang="fr-FR" altLang="fr-FR"/>
              <a:pPr/>
              <a:t>55</a:t>
            </a:fld>
            <a:endParaRPr lang="fr-FR" altLang="fr-FR"/>
          </a:p>
        </p:txBody>
      </p:sp>
      <p:sp>
        <p:nvSpPr>
          <p:cNvPr id="1187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F84711-5194-45AA-8475-8612D65858F8}" type="slidenum">
              <a:rPr lang="fr-FR" altLang="fr-FR"/>
              <a:pPr/>
              <a:t>59</a:t>
            </a:fld>
            <a:endParaRPr lang="fr-FR" altLang="fr-FR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EAEDEB-D5D0-4FF7-96E2-13A13388F467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1B4E7179-40B7-474C-8485-D48765D865FB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6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829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25A4DF-4B44-4B65-BB6C-E8C4B6092DE7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0F842BAF-B2F2-431E-826D-070C8D58A1BA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10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839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60904-CE45-41AA-B0AB-8111C2245D32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895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0AD97-EB61-4A19-84B0-C98588A21943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A27C0376-B564-421A-B0C5-BF1519F6028E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18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921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BDDC0E-DFE8-43E1-8091-2571E461E013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936B477E-736B-4B70-AB9F-619529705471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20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911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60904-CE45-41AA-B0AB-8111C2245D32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47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363EB-3163-45DA-B9FD-9782672C0D90}" type="slidenum">
              <a:rPr lang="fr-FR" altLang="fr-FR"/>
              <a:pPr/>
              <a:t>31</a:t>
            </a:fld>
            <a:endParaRPr lang="fr-FR" altLang="fr-FR"/>
          </a:p>
        </p:txBody>
      </p:sp>
      <p:sp>
        <p:nvSpPr>
          <p:cNvPr id="103425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529E6C75-B61B-4D5E-BBFD-F9F59F54C7D8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31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1034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8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5B2-1C4A-4EDB-BE31-1DBB40D9E8BF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C455-ED69-4B13-98B8-43E95CDF08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068B-E6D6-44A8-877E-0E0FBFCD0473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435-2798-4F78-A081-B5D1881C4B2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F3BFB-0570-7A41-B215-8EA89EBC96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557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728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609600"/>
            <a:ext cx="6908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117600" y="1981200"/>
            <a:ext cx="6908800" cy="4114800"/>
          </a:xfrm>
        </p:spPr>
        <p:txBody>
          <a:bodyPr rtlCol="0">
            <a:normAutofit/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243454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DD65-20DC-408C-8E9B-E8B7990C8043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0BDA-0B0B-4669-B0BC-58A0F6B946A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41E1-39F8-41CA-8D07-63EF1631F6E7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FB1C-59A8-4E57-9813-FD71456DEE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B724-EA38-4587-BBCB-D1A30E860C74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4339-BD9A-497C-B799-6DBA879D390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A28E-71FC-461E-88D7-A46FCE2E2B15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C6716-7180-4A4B-A5E5-3473C69471E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FFA7-D19B-43B9-9589-77AF739AAEB9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34BE-729E-45AF-A73D-1056EB2A44F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A5FB-CDD5-4E48-B21F-BD7E600B91CB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1EC-19DA-4334-B34B-90C92A02889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54F9-BDD2-468B-B413-443EFAD39686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154D-A382-48EA-8E00-6D647A1B9AC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9687-8B32-4D90-9D18-40B444698C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033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77198C-AE1D-4477-ACC2-374D71658338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EBD288-D2C0-454D-BC12-697FAFDEF5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72" r:id="rId9"/>
    <p:sldLayoutId id="2147483671" r:id="rId10"/>
    <p:sldLayoutId id="2147483673" r:id="rId11"/>
    <p:sldLayoutId id="2147483676" r:id="rId12"/>
    <p:sldLayoutId id="21474836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8.jpe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/>
          </p:cNvSpPr>
          <p:nvPr>
            <p:ph type="ctrTitle"/>
          </p:nvPr>
        </p:nvSpPr>
        <p:spPr>
          <a:xfrm>
            <a:off x="207963" y="1412875"/>
            <a:ext cx="8467725" cy="1439863"/>
          </a:xfrm>
        </p:spPr>
        <p:txBody>
          <a:bodyPr/>
          <a:lstStyle/>
          <a:p>
            <a:r>
              <a:rPr lang="fr-FR" dirty="0" smtClean="0"/>
              <a:t>Antifongiques systémiques</a:t>
            </a:r>
            <a:endParaRPr lang="fr-FR" sz="19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94710" y="4797152"/>
            <a:ext cx="5544294" cy="925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Dr S. Alfandari</a:t>
            </a:r>
          </a:p>
          <a:p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Infectiologue et Hygiéniste, CH Tourcoing</a:t>
            </a:r>
          </a:p>
          <a:p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Infectiologue du 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Service des Maladies du Sang, </a:t>
            </a:r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CHU 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Lille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7963" y="116632"/>
            <a:ext cx="846849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dirty="0" smtClean="0">
                <a:latin typeface="Berlin Sans FB Demi" panose="020E0802020502020306" pitchFamily="34" charset="0"/>
              </a:rPr>
              <a:t>e-DUACAI </a:t>
            </a:r>
            <a:endParaRPr lang="fr-FR" dirty="0">
              <a:latin typeface="Calibri" panose="020F050202020403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14673" y="6192559"/>
            <a:ext cx="2441103" cy="566738"/>
            <a:chOff x="114673" y="6291262"/>
            <a:chExt cx="2441103" cy="566738"/>
          </a:xfrm>
        </p:grpSpPr>
        <p:pic>
          <p:nvPicPr>
            <p:cNvPr id="7" name="Picture 2" descr="GIL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51520" y="1211943"/>
            <a:ext cx="82756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fr-FR" altLang="fr-FR" sz="4000" i="1" u="sng" dirty="0">
              <a:solidFill>
                <a:srgbClr val="FF0066"/>
              </a:solidFill>
              <a:latin typeface="Calibri" pitchFamily="32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288" y="2062163"/>
            <a:ext cx="6480175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l">
              <a:spcBef>
                <a:spcPts val="800"/>
              </a:spcBef>
              <a:buClr>
                <a:srgbClr val="FF0066"/>
              </a:buClr>
              <a:buFont typeface="Wingdings" charset="2"/>
              <a:buChar char=""/>
            </a:pPr>
            <a:endParaRPr lang="fr-FR" altLang="fr-FR" sz="3200" dirty="0">
              <a:latin typeface="Calibri" pitchFamily="32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010149"/>
            <a:ext cx="1943100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Clinique variable </a:t>
            </a:r>
          </a:p>
          <a:p>
            <a:pPr lvl="1"/>
            <a:r>
              <a:rPr lang="fr-FR" altLang="fr-FR" dirty="0" smtClean="0"/>
              <a:t>Progressif / VIH</a:t>
            </a:r>
          </a:p>
          <a:p>
            <a:pPr lvl="1"/>
            <a:r>
              <a:rPr lang="fr-FR" altLang="fr-FR" dirty="0" smtClean="0"/>
              <a:t>Explosif / ID non VIH </a:t>
            </a:r>
          </a:p>
          <a:p>
            <a:r>
              <a:rPr lang="fr-FR" altLang="fr-FR" dirty="0" smtClean="0"/>
              <a:t>Diagnostic codifié (HAS 2017)</a:t>
            </a:r>
          </a:p>
          <a:p>
            <a:pPr lvl="1"/>
            <a:r>
              <a:rPr lang="fr-FR" altLang="fr-FR" dirty="0" smtClean="0"/>
              <a:t>LBA (ED/PCR) et BDG</a:t>
            </a:r>
          </a:p>
          <a:p>
            <a:r>
              <a:rPr lang="fr-FR" altLang="fr-FR" dirty="0" smtClean="0"/>
              <a:t>Traitement codifié</a:t>
            </a:r>
          </a:p>
          <a:p>
            <a:pPr lvl="1"/>
            <a:r>
              <a:rPr lang="fr-FR" altLang="fr-FR" dirty="0" smtClean="0"/>
              <a:t>Et plutôt pas des antifongiques !</a:t>
            </a:r>
          </a:p>
          <a:p>
            <a:r>
              <a:rPr lang="fr-FR" altLang="fr-FR" dirty="0" smtClean="0"/>
              <a:t>Prophylaxie définie </a:t>
            </a:r>
          </a:p>
          <a:p>
            <a:r>
              <a:rPr lang="fr-FR" altLang="fr-FR" dirty="0" smtClean="0"/>
              <a:t>Résistance </a:t>
            </a:r>
          </a:p>
          <a:p>
            <a:r>
              <a:rPr lang="fr-FR" altLang="fr-FR" dirty="0" smtClean="0"/>
              <a:t>Environnement   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i="1" dirty="0" err="1" smtClean="0"/>
              <a:t>Pneumocystis</a:t>
            </a:r>
            <a:r>
              <a:rPr lang="fr-FR" altLang="fr-FR" i="1" dirty="0" smtClean="0"/>
              <a:t>  </a:t>
            </a:r>
            <a:r>
              <a:rPr lang="fr-FR" altLang="fr-FR" i="1" dirty="0" err="1" smtClean="0"/>
              <a:t>jiroveci</a:t>
            </a:r>
            <a:endParaRPr lang="fr-FR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18121"/>
            <a:ext cx="3206055" cy="253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855814"/>
            <a:ext cx="3206055" cy="21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534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altLang="fr-FR" dirty="0" err="1" smtClean="0"/>
              <a:t>Azolés</a:t>
            </a:r>
            <a:r>
              <a:rPr lang="fr-FR" altLang="fr-FR" dirty="0" smtClean="0"/>
              <a:t>			</a:t>
            </a:r>
          </a:p>
          <a:p>
            <a:pPr lvl="1"/>
            <a:r>
              <a:rPr lang="fr-FR" altLang="fr-FR" dirty="0" err="1" smtClean="0"/>
              <a:t>Fluconazole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Itraconazole</a:t>
            </a:r>
            <a:r>
              <a:rPr lang="fr-FR" altLang="fr-FR" dirty="0" smtClean="0"/>
              <a:t> </a:t>
            </a:r>
          </a:p>
          <a:p>
            <a:pPr lvl="1"/>
            <a:r>
              <a:rPr lang="fr-FR" altLang="fr-FR" dirty="0" err="1" smtClean="0"/>
              <a:t>Voriconazole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Posaconazole</a:t>
            </a:r>
            <a:endParaRPr lang="fr-FR" dirty="0" smtClean="0"/>
          </a:p>
          <a:p>
            <a:pPr lvl="1"/>
            <a:r>
              <a:rPr lang="fr-FR" dirty="0" err="1" smtClean="0"/>
              <a:t>Isavuconazole</a:t>
            </a:r>
            <a:endParaRPr lang="fr-FR" altLang="fr-FR" dirty="0" smtClean="0"/>
          </a:p>
          <a:p>
            <a:r>
              <a:rPr lang="fr-FR" altLang="fr-FR" dirty="0" err="1" smtClean="0"/>
              <a:t>Candines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Anidulafungine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Caspofungine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Micafungine</a:t>
            </a:r>
            <a:endParaRPr lang="fr-FR" altLang="fr-FR" dirty="0" smtClean="0"/>
          </a:p>
          <a:p>
            <a:pPr lvl="1"/>
            <a:r>
              <a:rPr lang="fr-FR" alt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Rezafungine</a:t>
            </a:r>
            <a:r>
              <a:rPr lang="fr-FR" alt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(phase 3/4)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Pyrimidines</a:t>
            </a:r>
            <a:endParaRPr lang="fr-FR" altLang="fr-FR" dirty="0"/>
          </a:p>
          <a:p>
            <a:pPr lvl="1"/>
            <a:r>
              <a:rPr lang="fr-FR" altLang="fr-FR" dirty="0" err="1"/>
              <a:t>Fluorocytosine</a:t>
            </a:r>
            <a:endParaRPr lang="fr-FR" altLang="fr-FR" dirty="0"/>
          </a:p>
          <a:p>
            <a:r>
              <a:rPr lang="fr-FR" altLang="fr-FR" dirty="0" err="1"/>
              <a:t>Polyènes</a:t>
            </a:r>
            <a:endParaRPr lang="fr-FR" altLang="fr-FR" dirty="0"/>
          </a:p>
          <a:p>
            <a:pPr lvl="1"/>
            <a:r>
              <a:rPr lang="fr-FR" altLang="fr-FR" dirty="0" err="1"/>
              <a:t>Amphotéricine</a:t>
            </a:r>
            <a:r>
              <a:rPr lang="fr-FR" altLang="fr-FR" dirty="0"/>
              <a:t> B </a:t>
            </a:r>
            <a:r>
              <a:rPr lang="fr-FR" altLang="fr-FR" dirty="0" err="1"/>
              <a:t>lipid</a:t>
            </a:r>
            <a:r>
              <a:rPr lang="fr-FR" altLang="fr-FR" dirty="0"/>
              <a:t> </a:t>
            </a:r>
            <a:r>
              <a:rPr lang="fr-FR" altLang="fr-FR" dirty="0" err="1"/>
              <a:t>complex</a:t>
            </a:r>
            <a:r>
              <a:rPr lang="fr-FR" altLang="fr-FR" dirty="0"/>
              <a:t> (ABLC)</a:t>
            </a:r>
          </a:p>
          <a:p>
            <a:pPr lvl="1"/>
            <a:r>
              <a:rPr lang="fr-FR" altLang="fr-FR" dirty="0" err="1"/>
              <a:t>Amphotéricine</a:t>
            </a:r>
            <a:r>
              <a:rPr lang="fr-FR" altLang="fr-FR" dirty="0"/>
              <a:t> B </a:t>
            </a:r>
            <a:r>
              <a:rPr lang="fr-FR" altLang="fr-FR" dirty="0" err="1"/>
              <a:t>liposomale</a:t>
            </a:r>
            <a:r>
              <a:rPr lang="fr-FR" altLang="fr-FR" dirty="0"/>
              <a:t> (</a:t>
            </a:r>
            <a:r>
              <a:rPr lang="fr-FR" altLang="fr-FR" dirty="0" err="1"/>
              <a:t>L-Amb</a:t>
            </a:r>
            <a:r>
              <a:rPr lang="fr-FR" altLang="fr-FR" dirty="0"/>
              <a:t>)</a:t>
            </a:r>
          </a:p>
          <a:p>
            <a:pPr lvl="1"/>
            <a:r>
              <a:rPr lang="fr-FR" altLang="fr-FR" dirty="0" err="1"/>
              <a:t>Amphotéricine</a:t>
            </a:r>
            <a:r>
              <a:rPr lang="fr-FR" altLang="fr-FR" dirty="0"/>
              <a:t> B </a:t>
            </a:r>
            <a:r>
              <a:rPr lang="fr-FR" altLang="fr-FR" dirty="0" err="1"/>
              <a:t>désoxicholate</a:t>
            </a:r>
            <a:r>
              <a:rPr lang="fr-FR" altLang="fr-FR" dirty="0"/>
              <a:t> (</a:t>
            </a:r>
            <a:r>
              <a:rPr lang="fr-FR" altLang="fr-FR" dirty="0" err="1"/>
              <a:t>Amb</a:t>
            </a:r>
            <a:r>
              <a:rPr lang="fr-FR" altLang="fr-FR" dirty="0"/>
              <a:t>-D</a:t>
            </a:r>
            <a:r>
              <a:rPr lang="fr-FR" altLang="fr-FR" dirty="0" smtClean="0"/>
              <a:t>)</a:t>
            </a:r>
          </a:p>
          <a:p>
            <a:pPr lvl="1"/>
            <a:r>
              <a:rPr lang="fr-FR" altLang="fr-FR" dirty="0" smtClean="0"/>
              <a:t>Nystatine</a:t>
            </a:r>
          </a:p>
          <a:p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Fungerps</a:t>
            </a: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Ibrexafungerp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(phase 2/3)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Antifongiques systémiques</a:t>
            </a:r>
            <a:br>
              <a:rPr lang="fr-FR" dirty="0" smtClean="0"/>
            </a:br>
            <a:r>
              <a:rPr lang="fr-FR"/>
              <a:t>	</a:t>
            </a:r>
            <a:r>
              <a:rPr lang="fr-FR" smtClean="0"/>
              <a:t>13 </a:t>
            </a:r>
            <a:r>
              <a:rPr lang="fr-FR" dirty="0"/>
              <a:t>molécules / </a:t>
            </a:r>
            <a:r>
              <a:rPr lang="fr-FR" dirty="0" smtClean="0"/>
              <a:t>5 </a:t>
            </a:r>
            <a:r>
              <a:rPr lang="fr-FR" dirty="0"/>
              <a:t>classes</a:t>
            </a:r>
            <a:endParaRPr 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1333759" y="6221343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000" dirty="0" smtClean="0">
                <a:latin typeface="Calibri" pitchFamily="32" charset="0"/>
              </a:rPr>
              <a:t>+ </a:t>
            </a:r>
            <a:r>
              <a:rPr lang="fr-FR" altLang="fr-FR" dirty="0" err="1" smtClean="0">
                <a:latin typeface="Calibri" pitchFamily="32" charset="0"/>
              </a:rPr>
              <a:t>Terbinafine</a:t>
            </a:r>
            <a:r>
              <a:rPr lang="fr-FR" altLang="fr-FR" dirty="0" smtClean="0">
                <a:latin typeface="Calibri" pitchFamily="32" charset="0"/>
              </a:rPr>
              <a:t> et griséofulvine: anti </a:t>
            </a:r>
            <a:r>
              <a:rPr lang="fr-FR" altLang="fr-FR" dirty="0">
                <a:latin typeface="Calibri" pitchFamily="32" charset="0"/>
              </a:rPr>
              <a:t>- </a:t>
            </a:r>
            <a:r>
              <a:rPr lang="fr-FR" altLang="fr-FR" dirty="0" err="1" smtClean="0">
                <a:latin typeface="Calibri" pitchFamily="32" charset="0"/>
              </a:rPr>
              <a:t>dermatophyte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Image 5" descr="antifung 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155225" y="3390905"/>
            <a:ext cx="4224867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riangle isocèle 11"/>
          <p:cNvSpPr/>
          <p:nvPr/>
        </p:nvSpPr>
        <p:spPr>
          <a:xfrm rot="16672189">
            <a:off x="3644636" y="4278582"/>
            <a:ext cx="1084262" cy="2836333"/>
          </a:xfrm>
          <a:prstGeom prst="triangl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219" name="Grouper 8"/>
          <p:cNvGrpSpPr>
            <a:grpSpLocks/>
          </p:cNvGrpSpPr>
          <p:nvPr/>
        </p:nvGrpSpPr>
        <p:grpSpPr bwMode="auto">
          <a:xfrm>
            <a:off x="4763911" y="2655888"/>
            <a:ext cx="3776133" cy="4176712"/>
            <a:chOff x="4423420" y="980728"/>
            <a:chExt cx="4311358" cy="4122877"/>
          </a:xfrm>
        </p:grpSpPr>
        <p:pic>
          <p:nvPicPr>
            <p:cNvPr id="7" name="Image 6" descr="antifung copy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23420" y="980728"/>
              <a:ext cx="4311358" cy="4122877"/>
            </a:xfrm>
            <a:prstGeom prst="ellipse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4566810" y="980728"/>
              <a:ext cx="4032634" cy="4031989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219805" y="5876930"/>
            <a:ext cx="26725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Synthèse</a:t>
            </a:r>
            <a:r>
              <a:rPr lang="en-US" sz="2400" b="1" dirty="0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ADN/ARN</a:t>
            </a:r>
            <a:endParaRPr lang="en-US" sz="2400" b="1" dirty="0">
              <a:solidFill>
                <a:srgbClr val="292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6311" y="6308730"/>
            <a:ext cx="43204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Flucytosine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 permease, deaminase, </a:t>
            </a:r>
            <a:r>
              <a:rPr lang="is-I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20517" y="1412880"/>
            <a:ext cx="277268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Synthèse</a:t>
            </a:r>
            <a:r>
              <a:rPr lang="en-US" sz="2400" b="1" dirty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rgosterol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1470" y="2492379"/>
            <a:ext cx="367555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Polyènes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Amphotéricine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</a:p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rare 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3774" y="2060579"/>
            <a:ext cx="34097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Modifications membrane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96353" y="1773241"/>
            <a:ext cx="144033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Triazoles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sz="1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cible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efflux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852142" y="1743199"/>
            <a:ext cx="33923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Synthèse</a:t>
            </a:r>
            <a:r>
              <a:rPr lang="en-US" sz="2400" b="1" dirty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Bêta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 </a:t>
            </a:r>
            <a:r>
              <a:rPr lang="en-US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glucane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004312" y="2205041"/>
            <a:ext cx="212231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Echinocandines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sz="1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cible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4892323" y="2708280"/>
            <a:ext cx="704144" cy="244951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420535" y="2420942"/>
            <a:ext cx="1663522" cy="2952274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7516992" y="2852743"/>
            <a:ext cx="510822" cy="72072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11" idx="0"/>
          </p:cNvCxnSpPr>
          <p:nvPr/>
        </p:nvCxnSpPr>
        <p:spPr>
          <a:xfrm flipH="1" flipV="1">
            <a:off x="1500016" y="4797430"/>
            <a:ext cx="56085" cy="10795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r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Mécanisme</a:t>
            </a:r>
            <a:r>
              <a:rPr lang="en-US" dirty="0" smtClean="0"/>
              <a:t> </a:t>
            </a:r>
            <a:r>
              <a:rPr lang="en-US" dirty="0" err="1" smtClean="0"/>
              <a:t>d’action</a:t>
            </a:r>
            <a:r>
              <a:rPr lang="en-US" dirty="0" smtClean="0"/>
              <a:t> des </a:t>
            </a:r>
            <a:r>
              <a:rPr lang="en-US" dirty="0" err="1" smtClean="0"/>
              <a:t>antifongiques</a:t>
            </a:r>
            <a:endParaRPr lang="en-US" dirty="0" smtClean="0"/>
          </a:p>
        </p:txBody>
      </p:sp>
      <p:sp>
        <p:nvSpPr>
          <p:cNvPr id="21" name="Espace réservé du pied de page 27"/>
          <p:cNvSpPr>
            <a:spLocks noGrp="1"/>
          </p:cNvSpPr>
          <p:nvPr>
            <p:ph type="ftr" sz="quarter" idx="11"/>
          </p:nvPr>
        </p:nvSpPr>
        <p:spPr>
          <a:xfrm>
            <a:off x="7492061" y="6606055"/>
            <a:ext cx="1651939" cy="246221"/>
          </a:xfr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da-DK" altLang="fr-FR" dirty="0" smtClean="0">
                <a:latin typeface="Arial" charset="0"/>
                <a:cs typeface="Arial" charset="0"/>
              </a:rPr>
              <a:t>Adapté de O. Lortholary</a:t>
            </a:r>
            <a:endParaRPr lang="fr-FR" alt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Spectre des antifongiques</a:t>
            </a:r>
            <a:endParaRPr 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960665"/>
              </p:ext>
            </p:extLst>
          </p:nvPr>
        </p:nvGraphicFramePr>
        <p:xfrm>
          <a:off x="467544" y="2132856"/>
          <a:ext cx="8131742" cy="3713889"/>
        </p:xfrm>
        <a:graphic>
          <a:graphicData uri="http://schemas.openxmlformats.org/drawingml/2006/table">
            <a:tbl>
              <a:tblPr/>
              <a:tblGrid>
                <a:gridCol w="1728812"/>
                <a:gridCol w="998106"/>
                <a:gridCol w="688205"/>
                <a:gridCol w="688205"/>
                <a:gridCol w="525700"/>
                <a:gridCol w="777984"/>
                <a:gridCol w="834409"/>
                <a:gridCol w="872779"/>
                <a:gridCol w="1017542"/>
              </a:tblGrid>
              <a:tr h="36158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AFAA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Polyènes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Fluco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5FC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Itra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Vorico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Posaco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Isavuco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Candines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fumigatus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terreus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Mucorales</a:t>
                      </a: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Fusarium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81277" marR="8127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81277" marR="8127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81277" marR="8127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apiospermum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prolificans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albicans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glabrata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0002" marR="90002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krusei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parapsilosis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Cryptococcus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AMM complexes et pas actualisées</a:t>
            </a:r>
            <a:endParaRPr lang="fr-FR" dirty="0"/>
          </a:p>
        </p:txBody>
      </p:sp>
      <p:graphicFrame>
        <p:nvGraphicFramePr>
          <p:cNvPr id="4" name="Group 1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074845"/>
              </p:ext>
            </p:extLst>
          </p:nvPr>
        </p:nvGraphicFramePr>
        <p:xfrm>
          <a:off x="17463" y="1052736"/>
          <a:ext cx="9109074" cy="5018160"/>
        </p:xfrm>
        <a:graphic>
          <a:graphicData uri="http://schemas.openxmlformats.org/drawingml/2006/table">
            <a:tbl>
              <a:tblPr/>
              <a:tblGrid>
                <a:gridCol w="10100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7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98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98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98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41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26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41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3415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3269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6697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6701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26193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POLYENES</a:t>
                      </a: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AZOLES</a:t>
                      </a: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ECHINOCANDINES</a:t>
                      </a: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Calibri" panose="020F0502020204030204" pitchFamily="34" charset="0"/>
                        </a:rPr>
                        <a:t>AMM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Calibri" panose="020F0502020204030204" pitchFamily="34" charset="0"/>
                      </a:endParaRPr>
                    </a:p>
                  </a:txBody>
                  <a:tcPr marL="91446" marR="91446"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AmB Conv. </a:t>
                      </a:r>
                      <a:b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endParaRPr kumimoji="0" lang="fr-FR" sz="800" b="1" i="1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AmB Liposomale </a:t>
                      </a:r>
                      <a:b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endParaRPr kumimoji="0" lang="fr-FR" sz="800" b="1" i="1" u="none" strike="noStrike" cap="none" normalizeH="0" baseline="3000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Cplx lip. AmB</a:t>
                      </a:r>
                      <a:b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endParaRPr kumimoji="0" lang="fr-FR" sz="800" b="1" i="1" u="none" strike="noStrike" cap="none" normalizeH="0" baseline="3000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Vorico</a:t>
                      </a:r>
                      <a:r>
                        <a:rPr kumimoji="0" lang="fr-FR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fr-FR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endParaRPr kumimoji="0" lang="fr-FR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Posaco</a:t>
                      </a:r>
                      <a:r>
                        <a:rPr kumimoji="0" lang="fr-FR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fr-FR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endParaRPr kumimoji="0" lang="fr-FR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Itraco</a:t>
                      </a:r>
                      <a:r>
                        <a:rPr kumimoji="0" lang="fr-FR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fr-FR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endParaRPr kumimoji="0" lang="fr-FR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Fluco</a:t>
                      </a:r>
                      <a:r>
                        <a:rPr kumimoji="0" lang="fr-FR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fr-FR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endParaRPr kumimoji="0" lang="fr-FR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Isavuco</a:t>
                      </a:r>
                      <a:endParaRPr kumimoji="0" lang="fr-FR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Caspo</a:t>
                      </a:r>
                      <a:endParaRPr kumimoji="0" lang="fr-FR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Anidulaf</a:t>
                      </a:r>
                      <a:endParaRPr kumimoji="0" lang="fr-FR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Mica</a:t>
                      </a:r>
                      <a:endParaRPr kumimoji="0" lang="fr-FR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Prophylaxie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 </a:t>
                      </a:r>
                      <a:b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fr-FR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alloG</a:t>
                      </a: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fr-F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à haut risque 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^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§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¤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IF </a:t>
                      </a:r>
                      <a:r>
                        <a:rPr kumimoji="0" lang="fr-F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à </a:t>
                      </a:r>
                      <a:r>
                        <a:rPr kumimoji="0" lang="fr-FR" sz="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Candida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Empirique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761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Curatif</a:t>
                      </a:r>
                      <a: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 	Aspergillose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$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**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***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Curatif</a:t>
                      </a:r>
                      <a: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 	Candidose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 </a:t>
                      </a:r>
                      <a:b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fr-FR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candidémie </a:t>
                      </a:r>
                      <a:br>
                        <a:rPr kumimoji="0" lang="fr-FR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fr-FR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chez adulte non neutropénique OU CI </a:t>
                      </a:r>
                      <a:r>
                        <a:rPr kumimoji="0" lang="fr-FR" sz="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Fluco 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 </a:t>
                      </a:r>
                      <a:b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fr-F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C. </a:t>
                      </a:r>
                      <a:r>
                        <a:rPr kumimoji="0" lang="fr-FR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oropharyngée</a:t>
                      </a:r>
                      <a:r>
                        <a:rPr kumimoji="0" lang="fr-F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br>
                        <a:rPr kumimoji="0" lang="fr-F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fr-F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chez adulte </a:t>
                      </a: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ID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C. orale / œsophage chez </a:t>
                      </a: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VIH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endParaRPr kumimoji="0" lang="fr-FR" sz="11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endParaRPr kumimoji="0" lang="fr-FR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fr-FR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CI et C. œsophagienne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Cryptococcose</a:t>
                      </a:r>
                      <a:b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fr-FR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neuro-méningée chez VIH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99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Leishmaniose viscérale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730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Enfant </a:t>
                      </a: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(indications ci-dessus)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Données limitées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Y compris NN et prématurés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&gt; 2 ans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Y compris NN et prématurés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&gt;=1 an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Y compris NN</a:t>
                      </a:r>
                      <a:br>
                        <a:rPr kumimoji="0" lang="fr-FR" sz="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fr-FR" sz="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(sauf C œsophagienne)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2941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Fusariose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endParaRPr kumimoji="0" lang="fr-FR" sz="7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Echec/</a:t>
                      </a:r>
                      <a:r>
                        <a:rPr kumimoji="0" lang="fr-FR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tox</a:t>
                      </a: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fr-FR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AmB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0244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Mucormycose</a:t>
                      </a:r>
                      <a:endParaRPr kumimoji="0" lang="fr-FR" sz="11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****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6676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Scedosporiose</a:t>
                      </a:r>
                      <a:endParaRPr kumimoji="0" lang="fr-FR" sz="11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  <a:endParaRPr kumimoji="0" lang="fr-FR" sz="7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  <a:endParaRPr kumimoji="0" lang="fr-F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  <a:endParaRPr kumimoji="0" lang="fr-FR" sz="7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4964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Chromoblastomycose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Echec/</a:t>
                      </a:r>
                      <a:r>
                        <a:rPr kumimoji="0" lang="fr-FR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tox</a:t>
                      </a: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fr-FR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Itra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Coccidioïdomycose</a:t>
                      </a: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Histoplasmose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+</a:t>
                      </a:r>
                      <a:r>
                        <a:rPr kumimoji="0" lang="fr-FR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%</a:t>
                      </a:r>
                      <a:endParaRPr kumimoji="0" lang="fr-FR" sz="18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Echec/</a:t>
                      </a:r>
                      <a:r>
                        <a:rPr kumimoji="0" lang="fr-FR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tox</a:t>
                      </a: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fr-FR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AmB</a:t>
                      </a:r>
                      <a:endParaRPr kumimoji="0" lang="fr-F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/ </a:t>
                      </a:r>
                      <a:r>
                        <a:rPr kumimoji="0" lang="fr-FR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itra</a:t>
                      </a:r>
                      <a:r>
                        <a:rPr kumimoji="0" lang="fr-F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/ </a:t>
                      </a:r>
                      <a:r>
                        <a:rPr kumimoji="0" lang="fr-FR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fluco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Para- et Histo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533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Sporotrichose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  <a:endParaRPr kumimoji="0" lang="fr-FR" sz="16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44561" name="Rectangle 95"/>
          <p:cNvSpPr>
            <a:spLocks noChangeArrowheads="1"/>
          </p:cNvSpPr>
          <p:nvPr/>
        </p:nvSpPr>
        <p:spPr bwMode="auto">
          <a:xfrm>
            <a:off x="6948488" y="6326450"/>
            <a:ext cx="219551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** si 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échec ou </a:t>
            </a:r>
            <a:r>
              <a:rPr lang="fr-FR" sz="7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tox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 </a:t>
            </a:r>
            <a:r>
              <a:rPr lang="fr-FR" sz="700" dirty="0" err="1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amphoB</a:t>
            </a: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 lipidique ou </a:t>
            </a:r>
            <a:r>
              <a:rPr lang="fr-FR" sz="7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itra</a:t>
            </a:r>
            <a:endParaRPr lang="fr-FR" sz="700" dirty="0">
              <a:solidFill>
                <a:srgbClr val="000000"/>
              </a:solidFill>
              <a:latin typeface="Arial Narrow" panose="020B0606020202030204" pitchFamily="34" charset="0"/>
              <a:cs typeface="ＭＳ Ｐゴシック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*** 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si échec </a:t>
            </a:r>
            <a:r>
              <a:rPr lang="fr-FR" sz="7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amphoB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 lipidique </a:t>
            </a: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ou </a:t>
            </a:r>
            <a:r>
              <a:rPr lang="fr-FR" sz="7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itra</a:t>
            </a:r>
            <a:endParaRPr lang="fr-FR" sz="700" dirty="0">
              <a:solidFill>
                <a:srgbClr val="000000"/>
              </a:solidFill>
              <a:latin typeface="Arial Narrow" panose="020B0606020202030204" pitchFamily="34" charset="0"/>
              <a:cs typeface="ＭＳ Ｐゴシック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****:  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si </a:t>
            </a:r>
            <a:r>
              <a:rPr lang="fr-FR" sz="7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ampho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 </a:t>
            </a: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B inapproprié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¤ </a:t>
            </a:r>
            <a:r>
              <a:rPr lang="fr-FR" sz="7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allogreffés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 </a:t>
            </a: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et 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patients </a:t>
            </a: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neutropénie prolongée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00" dirty="0">
              <a:solidFill>
                <a:srgbClr val="000000"/>
              </a:solidFill>
              <a:latin typeface="Arial Narrow" panose="020B0606020202030204" pitchFamily="34" charset="0"/>
              <a:cs typeface="ＭＳ Ｐゴシック" charset="0"/>
            </a:endParaRPr>
          </a:p>
        </p:txBody>
      </p:sp>
      <p:sp>
        <p:nvSpPr>
          <p:cNvPr id="144562" name="Rectangle 96"/>
          <p:cNvSpPr>
            <a:spLocks noChangeArrowheads="1"/>
          </p:cNvSpPr>
          <p:nvPr/>
        </p:nvSpPr>
        <p:spPr bwMode="auto">
          <a:xfrm>
            <a:off x="3640138" y="6308987"/>
            <a:ext cx="3384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700" dirty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^ </a:t>
            </a:r>
            <a:r>
              <a:rPr lang="fr-FR" sz="7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LAM </a:t>
            </a:r>
            <a:r>
              <a:rPr lang="fr-FR" sz="700" dirty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ou </a:t>
            </a:r>
            <a:r>
              <a:rPr lang="fr-FR" sz="7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SMD</a:t>
            </a:r>
            <a:r>
              <a:rPr lang="fr-FR" sz="700" dirty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7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 [induction et consolidation</a:t>
            </a:r>
            <a:r>
              <a:rPr lang="fr-FR" sz="700" dirty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] et </a:t>
            </a:r>
            <a:r>
              <a:rPr lang="fr-FR" sz="7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allogreffe avec GVH</a:t>
            </a:r>
            <a:endParaRPr lang="fr-FR" sz="7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  <a:p>
            <a:r>
              <a:rPr lang="fr-FR" sz="700" dirty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§ </a:t>
            </a:r>
            <a:r>
              <a:rPr lang="fr-FR" sz="700" dirty="0" smtClean="0">
                <a:solidFill>
                  <a:srgbClr val="000000"/>
                </a:solidFill>
                <a:latin typeface="Arial Narrow" pitchFamily="34" charset="0"/>
              </a:rPr>
              <a:t>Prévention</a:t>
            </a:r>
            <a:r>
              <a:rPr lang="fr-FR" sz="700" dirty="0">
                <a:solidFill>
                  <a:srgbClr val="000000"/>
                </a:solidFill>
                <a:latin typeface="Arial Narrow" pitchFamily="34" charset="0"/>
              </a:rPr>
              <a:t> </a:t>
            </a:r>
            <a:r>
              <a:rPr lang="fr-FR" sz="700" i="1" dirty="0">
                <a:solidFill>
                  <a:srgbClr val="000000"/>
                </a:solidFill>
                <a:latin typeface="Arial Narrow" pitchFamily="34" charset="0"/>
              </a:rPr>
              <a:t>Candida</a:t>
            </a:r>
            <a:r>
              <a:rPr lang="fr-FR" sz="700" dirty="0">
                <a:solidFill>
                  <a:srgbClr val="000000"/>
                </a:solidFill>
                <a:latin typeface="Arial Narrow" pitchFamily="34" charset="0"/>
              </a:rPr>
              <a:t> </a:t>
            </a:r>
            <a:r>
              <a:rPr lang="fr-FR" sz="700" dirty="0" smtClean="0">
                <a:solidFill>
                  <a:srgbClr val="000000"/>
                </a:solidFill>
                <a:latin typeface="Arial Narrow" pitchFamily="34" charset="0"/>
              </a:rPr>
              <a:t>/ </a:t>
            </a:r>
            <a:r>
              <a:rPr lang="fr-FR" sz="700" dirty="0">
                <a:solidFill>
                  <a:srgbClr val="000000"/>
                </a:solidFill>
                <a:latin typeface="Arial Narrow" pitchFamily="34" charset="0"/>
              </a:rPr>
              <a:t>neutropénie sévère et prolongée </a:t>
            </a:r>
            <a:r>
              <a:rPr lang="fr-FR" sz="700" dirty="0" smtClean="0">
                <a:solidFill>
                  <a:srgbClr val="000000"/>
                </a:solidFill>
                <a:latin typeface="Arial Narrow" pitchFamily="34" charset="0"/>
              </a:rPr>
              <a:t>et induction/conso LA ou allogreffe</a:t>
            </a:r>
            <a:endParaRPr lang="fr-FR" sz="7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44563" name="Rectangle 97"/>
          <p:cNvSpPr>
            <a:spLocks noChangeArrowheads="1"/>
          </p:cNvSpPr>
          <p:nvPr/>
        </p:nvSpPr>
        <p:spPr bwMode="auto">
          <a:xfrm>
            <a:off x="53920" y="6434409"/>
            <a:ext cx="21240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$ En alternative au </a:t>
            </a:r>
            <a:r>
              <a:rPr lang="fr-FR" sz="7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voriconazole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 </a:t>
            </a: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(échec ou intolérance)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* 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Si </a:t>
            </a:r>
            <a:r>
              <a:rPr lang="fr-FR" sz="7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créat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 </a:t>
            </a: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&gt;220µM ou </a:t>
            </a:r>
            <a:r>
              <a:rPr lang="fr-FR" sz="700" dirty="0" err="1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ClCr</a:t>
            </a: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 &lt; 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25ml/min</a:t>
            </a:r>
            <a:endParaRPr lang="fr-FR" sz="700" dirty="0">
              <a:solidFill>
                <a:srgbClr val="000000"/>
              </a:solidFill>
              <a:latin typeface="Arial Narrow" panose="020B0606020202030204" pitchFamily="34" charset="0"/>
              <a:cs typeface="ＭＳ Ｐゴシック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aseline="300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O </a:t>
            </a:r>
            <a:r>
              <a:rPr lang="fr-FR" sz="700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s</a:t>
            </a:r>
            <a:r>
              <a:rPr lang="en-GB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Si R </a:t>
            </a:r>
            <a:r>
              <a:rPr lang="en-GB" sz="7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antimoniés</a:t>
            </a:r>
            <a:r>
              <a:rPr lang="en-US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 </a:t>
            </a:r>
            <a:endParaRPr lang="en-US" sz="700" dirty="0">
              <a:solidFill>
                <a:srgbClr val="000000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44564" name="Rectangle 98"/>
          <p:cNvSpPr>
            <a:spLocks noChangeArrowheads="1"/>
          </p:cNvSpPr>
          <p:nvPr/>
        </p:nvSpPr>
        <p:spPr bwMode="auto">
          <a:xfrm>
            <a:off x="81458" y="6262820"/>
            <a:ext cx="196115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% 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TT m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ycoses </a:t>
            </a: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systémiques à germes sensibles</a:t>
            </a:r>
          </a:p>
        </p:txBody>
      </p:sp>
      <p:sp>
        <p:nvSpPr>
          <p:cNvPr id="258229" name="Rectangle 8"/>
          <p:cNvSpPr>
            <a:spLocks noChangeArrowheads="1"/>
          </p:cNvSpPr>
          <p:nvPr/>
        </p:nvSpPr>
        <p:spPr bwMode="auto">
          <a:xfrm>
            <a:off x="0" y="6109265"/>
            <a:ext cx="91440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700" b="1" dirty="0" smtClean="0">
                <a:solidFill>
                  <a:srgbClr val="000000"/>
                </a:solidFill>
                <a:latin typeface="Arial Narrow" pitchFamily="34" charset="0"/>
              </a:rPr>
              <a:t>ANCOTYL</a:t>
            </a:r>
            <a:r>
              <a:rPr lang="fr-FR" sz="700" b="1" dirty="0">
                <a:solidFill>
                  <a:srgbClr val="000000"/>
                </a:solidFill>
                <a:latin typeface="Arial Narrow" pitchFamily="34" charset="0"/>
              </a:rPr>
              <a:t>®, </a:t>
            </a:r>
            <a:r>
              <a:rPr lang="fr-FR" sz="700" b="1" dirty="0" err="1">
                <a:solidFill>
                  <a:srgbClr val="000000"/>
                </a:solidFill>
                <a:latin typeface="Arial Narrow" pitchFamily="34" charset="0"/>
              </a:rPr>
              <a:t>flucytosine</a:t>
            </a:r>
            <a:r>
              <a:rPr lang="fr-FR" sz="700" b="1" dirty="0">
                <a:solidFill>
                  <a:srgbClr val="000000"/>
                </a:solidFill>
                <a:latin typeface="Arial Narrow" pitchFamily="34" charset="0"/>
              </a:rPr>
              <a:t> : </a:t>
            </a:r>
            <a:r>
              <a:rPr lang="fr-FR" sz="700" dirty="0" smtClean="0">
                <a:solidFill>
                  <a:srgbClr val="000000"/>
                </a:solidFill>
                <a:latin typeface="Arial Narrow" pitchFamily="34" charset="0"/>
              </a:rPr>
              <a:t>TT </a:t>
            </a:r>
            <a:r>
              <a:rPr lang="fr-FR" sz="700" dirty="0">
                <a:solidFill>
                  <a:srgbClr val="000000"/>
                </a:solidFill>
                <a:latin typeface="Arial Narrow" pitchFamily="34" charset="0"/>
              </a:rPr>
              <a:t>Mycoses systémiques sévères à germes </a:t>
            </a:r>
            <a:r>
              <a:rPr lang="fr-FR" sz="700" dirty="0" smtClean="0">
                <a:solidFill>
                  <a:srgbClr val="000000"/>
                </a:solidFill>
                <a:latin typeface="Arial Narrow" pitchFamily="34" charset="0"/>
              </a:rPr>
              <a:t>sensibles en association</a:t>
            </a:r>
            <a:endParaRPr lang="fr-FR" sz="7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Azolés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94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Spectre des azolés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891787"/>
              </p:ext>
            </p:extLst>
          </p:nvPr>
        </p:nvGraphicFramePr>
        <p:xfrm>
          <a:off x="1907704" y="1772816"/>
          <a:ext cx="5427889" cy="3713889"/>
        </p:xfrm>
        <a:graphic>
          <a:graphicData uri="http://schemas.openxmlformats.org/drawingml/2006/table">
            <a:tbl>
              <a:tblPr/>
              <a:tblGrid>
                <a:gridCol w="1728812"/>
                <a:gridCol w="688205"/>
                <a:gridCol w="525700"/>
                <a:gridCol w="777984"/>
                <a:gridCol w="834409"/>
                <a:gridCol w="872779"/>
              </a:tblGrid>
              <a:tr h="36158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AFAA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Fluco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Itra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Vorico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Posaco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Isavuco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fumigatus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terreus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3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Mucorales</a:t>
                      </a: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Fusarium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81277" marR="8127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81277" marR="8127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81277" marR="8127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apiospermum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prolificans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albicans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glabrata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0002" marR="90002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krusei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parapsilosis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Cryptococcus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21417"/>
              </p:ext>
            </p:extLst>
          </p:nvPr>
        </p:nvGraphicFramePr>
        <p:xfrm>
          <a:off x="2483768" y="5877272"/>
          <a:ext cx="3343275" cy="762000"/>
        </p:xfrm>
        <a:graphic>
          <a:graphicData uri="http://schemas.openxmlformats.org/drawingml/2006/table">
            <a:tbl>
              <a:tblPr/>
              <a:tblGrid>
                <a:gridCol w="1671637"/>
                <a:gridCol w="1671638"/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Aspergillus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Candida</a:t>
                      </a:r>
                      <a:endParaRPr kumimoji="0" lang="fr-FR" altLang="fr-FR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25082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Fongicide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Fongistatique</a:t>
                      </a:r>
                      <a:endParaRPr kumimoji="0" lang="fr-FR" altLang="fr-FR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5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altLang="fr-FR" dirty="0" smtClean="0"/>
              <a:t>Inhibition de la synthèse de l’ergostérol</a:t>
            </a:r>
          </a:p>
          <a:p>
            <a:pPr lvl="1"/>
            <a:r>
              <a:rPr lang="fr-FR" altLang="fr-FR" dirty="0" smtClean="0"/>
              <a:t>Action aussi sur cytochromes </a:t>
            </a:r>
            <a:r>
              <a:rPr lang="fr-FR" altLang="fr-FR" dirty="0" smtClean="0"/>
              <a:t>humains</a:t>
            </a:r>
          </a:p>
          <a:p>
            <a:pPr lvl="1"/>
            <a:r>
              <a:rPr lang="fr-FR" altLang="fr-FR" dirty="0" smtClean="0"/>
              <a:t>Nombreuses interactions médicamenteuses</a:t>
            </a:r>
            <a:endParaRPr lang="fr-FR" altLang="fr-FR" dirty="0" smtClean="0"/>
          </a:p>
          <a:p>
            <a:r>
              <a:rPr lang="fr-FR" altLang="fr-FR" dirty="0" smtClean="0"/>
              <a:t>Nombre de prises quotidiennes </a:t>
            </a:r>
          </a:p>
          <a:p>
            <a:pPr lvl="1"/>
            <a:r>
              <a:rPr lang="fr-FR" altLang="fr-FR" dirty="0" smtClean="0"/>
              <a:t>1 ou 2 selon ½ vie</a:t>
            </a:r>
          </a:p>
          <a:p>
            <a:r>
              <a:rPr lang="fr-FR" altLang="fr-FR" dirty="0" err="1" smtClean="0"/>
              <a:t>Temps-dépendance</a:t>
            </a:r>
            <a:endParaRPr lang="fr-FR" altLang="fr-FR" dirty="0" smtClean="0"/>
          </a:p>
          <a:p>
            <a:pPr lvl="1"/>
            <a:r>
              <a:rPr lang="fr-FR" altLang="fr-FR" dirty="0"/>
              <a:t>D</a:t>
            </a:r>
            <a:r>
              <a:rPr lang="fr-FR" altLang="fr-FR" dirty="0" smtClean="0"/>
              <a:t>ose de charge </a:t>
            </a:r>
          </a:p>
          <a:p>
            <a:r>
              <a:rPr lang="fr-FR" altLang="fr-FR" dirty="0" smtClean="0"/>
              <a:t>Variabilité individuelle</a:t>
            </a:r>
          </a:p>
          <a:p>
            <a:pPr lvl="1"/>
            <a:r>
              <a:rPr lang="fr-FR" altLang="fr-FR" dirty="0" smtClean="0"/>
              <a:t>Monitorage des concentrations sériques</a:t>
            </a:r>
          </a:p>
          <a:p>
            <a:pPr lvl="1"/>
            <a:r>
              <a:rPr lang="fr-FR" dirty="0" smtClean="0"/>
              <a:t>Impact de l’alimentation sur l’absorption</a:t>
            </a:r>
          </a:p>
          <a:p>
            <a:r>
              <a:rPr lang="fr-FR" dirty="0" smtClean="0"/>
              <a:t>Métabolisme hépatique</a:t>
            </a:r>
            <a:endParaRPr lang="fr-FR" dirty="0"/>
          </a:p>
        </p:txBody>
      </p:sp>
      <p:sp>
        <p:nvSpPr>
          <p:cNvPr id="686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Les </a:t>
            </a:r>
            <a:r>
              <a:rPr lang="fr-FR" altLang="fr-FR" dirty="0" err="1" smtClean="0"/>
              <a:t>azolés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1724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478091"/>
              </p:ext>
            </p:extLst>
          </p:nvPr>
        </p:nvGraphicFramePr>
        <p:xfrm>
          <a:off x="107504" y="1518302"/>
          <a:ext cx="8856983" cy="5274503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729862"/>
                <a:gridCol w="3121266"/>
                <a:gridCol w="4005855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Formes galéniques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Posologie 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</a:tr>
              <a:tr h="820531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Fluconazole</a:t>
                      </a:r>
                      <a:r>
                        <a:rPr kumimoji="0" lang="fr-FR" alt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Triflucan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Gel 50, 100, 200mg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Solution orale 10 mg/ml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IV:  flacon 100, 200, 400 mg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Charge:  800 à 1200 mg à J1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Entretien: 400 à 600mg/j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1 prise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7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Itraconazole</a:t>
                      </a:r>
                      <a:r>
                        <a:rPr kumimoji="0" lang="fr-FR" alt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Sporanox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Gel 100mg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Solution orale 10mg/ml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Charge:  200mg/8H  </a:t>
                      </a: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72H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Entretien: puis 400 à 600 mg /j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1 prise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80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Voriconazole</a:t>
                      </a:r>
                      <a:r>
                        <a:rPr kumimoji="0" lang="fr-FR" alt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Vfend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b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 50 et 200mg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IV:  flacon 200 mg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(aberration </a:t>
                      </a: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poso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 AMM)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Charge:  6 mg/kg 12H à J1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Entretien: puis  4 mg/kg/12H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2 prises</a:t>
                      </a:r>
                      <a:endParaRPr kumimoji="0" lang="fr-FR" altLang="fr-F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69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Posaconazole</a:t>
                      </a:r>
                      <a:r>
                        <a:rPr kumimoji="0" lang="fr-FR" alt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Noxafil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 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 100 mg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IV:  flacon 300 mg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r-FR" altLang="fr-F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r-FR" altLang="fr-F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Solution orale  40mg/ml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peu utilisée (saturable)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Charge: 300 mg/12H à  J1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Entretien: puis 300mg /j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1 prise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r-FR" altLang="fr-F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 mg /6-8h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interchangeable avec les </a:t>
                      </a: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639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Isavuconazole</a:t>
                      </a:r>
                      <a:r>
                        <a:rPr kumimoji="0" lang="fr-FR" alt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Cresemba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Gélules 100 mg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IV: flacon 200 mg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Charge:  200mg/8H  </a:t>
                      </a: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48H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Entretien: puis 200mg /j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1 prise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altLang="fr-FR" dirty="0" smtClean="0"/>
              <a:t>Formulations et posologies pour les IFI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576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700" b="1" dirty="0"/>
              <a:t>Pas d’influence des repas</a:t>
            </a:r>
          </a:p>
          <a:p>
            <a:pPr lvl="1"/>
            <a:r>
              <a:rPr lang="fr-FR" dirty="0" err="1" smtClean="0"/>
              <a:t>Fluconazole</a:t>
            </a:r>
            <a:endParaRPr lang="fr-FR" dirty="0"/>
          </a:p>
          <a:p>
            <a:pPr lvl="1"/>
            <a:r>
              <a:rPr lang="fr-FR" dirty="0" err="1"/>
              <a:t>Posaconazole</a:t>
            </a:r>
            <a:r>
              <a:rPr lang="fr-FR" dirty="0"/>
              <a:t> </a:t>
            </a:r>
            <a:r>
              <a:rPr lang="fr-FR" dirty="0" err="1" smtClean="0"/>
              <a:t>cp</a:t>
            </a:r>
            <a:endParaRPr lang="fr-FR" dirty="0" smtClean="0"/>
          </a:p>
          <a:p>
            <a:pPr lvl="1"/>
            <a:r>
              <a:rPr lang="fr-FR" dirty="0" err="1"/>
              <a:t>Isavuconazole</a:t>
            </a:r>
            <a:endParaRPr lang="fr-FR" dirty="0" smtClean="0"/>
          </a:p>
          <a:p>
            <a:r>
              <a:rPr lang="fr-FR" b="1" dirty="0"/>
              <a:t>Prise </a:t>
            </a:r>
            <a:r>
              <a:rPr lang="fr-FR" b="1" dirty="0" smtClean="0"/>
              <a:t>pendant un </a:t>
            </a:r>
            <a:r>
              <a:rPr lang="fr-FR" b="1" dirty="0"/>
              <a:t>repas riche en lipides</a:t>
            </a:r>
          </a:p>
          <a:p>
            <a:pPr lvl="1"/>
            <a:r>
              <a:rPr lang="fr-FR" dirty="0" err="1" smtClean="0"/>
              <a:t>Itraconazole</a:t>
            </a:r>
            <a:r>
              <a:rPr lang="fr-FR" dirty="0" smtClean="0"/>
              <a:t> gélule</a:t>
            </a:r>
          </a:p>
          <a:p>
            <a:pPr lvl="1"/>
            <a:r>
              <a:rPr lang="fr-FR" dirty="0" err="1"/>
              <a:t>Posaconazole</a:t>
            </a:r>
            <a:r>
              <a:rPr lang="fr-FR" dirty="0"/>
              <a:t> solution</a:t>
            </a:r>
          </a:p>
          <a:p>
            <a:r>
              <a:rPr lang="fr-FR" b="1" dirty="0" smtClean="0"/>
              <a:t>Prise </a:t>
            </a:r>
            <a:r>
              <a:rPr lang="fr-FR" b="1" dirty="0"/>
              <a:t>en dehors des repas</a:t>
            </a:r>
          </a:p>
          <a:p>
            <a:pPr lvl="1"/>
            <a:r>
              <a:rPr lang="fr-FR" dirty="0" err="1" smtClean="0"/>
              <a:t>Itraconazole</a:t>
            </a:r>
            <a:r>
              <a:rPr lang="fr-FR" dirty="0" smtClean="0"/>
              <a:t> solution</a:t>
            </a:r>
          </a:p>
          <a:p>
            <a:pPr lvl="1"/>
            <a:r>
              <a:rPr lang="fr-FR" dirty="0" err="1" smtClean="0"/>
              <a:t>Voriconazole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Alimentation et </a:t>
            </a:r>
            <a:r>
              <a:rPr lang="fr-FR" dirty="0" err="1" smtClean="0"/>
              <a:t>azolés</a:t>
            </a:r>
            <a:r>
              <a:rPr lang="fr-FR" dirty="0" smtClean="0"/>
              <a:t> 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7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Quelques données sur les IFI</a:t>
            </a:r>
          </a:p>
          <a:p>
            <a:r>
              <a:rPr lang="fr-FR" dirty="0" smtClean="0"/>
              <a:t>Antifongiques</a:t>
            </a:r>
          </a:p>
          <a:p>
            <a:pPr lvl="1"/>
            <a:r>
              <a:rPr lang="fr-FR" dirty="0" smtClean="0"/>
              <a:t>Mode d’action, spectre, AMM</a:t>
            </a:r>
          </a:p>
          <a:p>
            <a:r>
              <a:rPr lang="fr-FR" dirty="0" err="1" smtClean="0"/>
              <a:t>Azolés</a:t>
            </a:r>
            <a:endParaRPr lang="fr-FR" dirty="0" smtClean="0"/>
          </a:p>
          <a:p>
            <a:r>
              <a:rPr lang="fr-FR" dirty="0" err="1" smtClean="0"/>
              <a:t>Candines</a:t>
            </a:r>
            <a:endParaRPr lang="fr-FR" dirty="0" smtClean="0"/>
          </a:p>
          <a:p>
            <a:r>
              <a:rPr lang="fr-FR" dirty="0" err="1" smtClean="0"/>
              <a:t>Polyènes</a:t>
            </a:r>
            <a:endParaRPr lang="fr-FR" dirty="0" smtClean="0"/>
          </a:p>
          <a:p>
            <a:r>
              <a:rPr lang="fr-FR" dirty="0" smtClean="0"/>
              <a:t>Pyrimidine</a:t>
            </a:r>
          </a:p>
          <a:p>
            <a:r>
              <a:rPr lang="fr-FR" dirty="0" smtClean="0"/>
              <a:t>Les résistances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47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27092"/>
              </p:ext>
            </p:extLst>
          </p:nvPr>
        </p:nvGraphicFramePr>
        <p:xfrm>
          <a:off x="107504" y="2276872"/>
          <a:ext cx="8846820" cy="316374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10563"/>
                <a:gridCol w="1048067"/>
                <a:gridCol w="2022856"/>
                <a:gridCol w="971867"/>
                <a:gridCol w="1970762"/>
                <a:gridCol w="1322705"/>
              </a:tblGrid>
              <a:tr h="143237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½ Vie 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Biodisponibilite</a:t>
                      </a:r>
                      <a:r>
                        <a:rPr kumimoji="0" lang="fr-FR" altLang="fr-F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Liaison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PK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Dialysable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</a:tr>
              <a:tr h="432827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Fluco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24-30 H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&gt;90%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oui</a:t>
                      </a:r>
                    </a:p>
                  </a:txBody>
                  <a:tcPr horzOverflow="overflow"/>
                </a:tc>
              </a:tr>
              <a:tr h="432048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Itra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18-27 H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99%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linéaire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non</a:t>
                      </a:r>
                    </a:p>
                  </a:txBody>
                  <a:tcPr horzOverflow="overflow"/>
                </a:tc>
              </a:tr>
              <a:tr h="440357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Vori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6-9 H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96%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60%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linéaire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non</a:t>
                      </a:r>
                    </a:p>
                  </a:txBody>
                  <a:tcPr horzOverflow="overflow"/>
                </a:tc>
              </a:tr>
              <a:tr h="481573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Posaco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25-30 H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 98%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 saturable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98%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Linéaire faibles doses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non</a:t>
                      </a:r>
                    </a:p>
                  </a:txBody>
                  <a:tcPr horzOverflow="overflow"/>
                </a:tc>
              </a:tr>
              <a:tr h="432048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Isavuco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 H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&gt;98 %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99%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Linéaire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non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403350"/>
          </a:xfrm>
        </p:spPr>
        <p:txBody>
          <a:bodyPr/>
          <a:lstStyle/>
          <a:p>
            <a:pPr lvl="0"/>
            <a:r>
              <a:rPr lang="fr-FR" altLang="fr-FR" dirty="0" smtClean="0">
                <a:cs typeface="Calibri" panose="020F0502020204030204" pitchFamily="34" charset="0"/>
              </a:rPr>
              <a:t>Caractéristiques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786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Tous sont inhibiteurs du cypP450</a:t>
            </a:r>
          </a:p>
          <a:p>
            <a:pPr lvl="1"/>
            <a:r>
              <a:rPr lang="fr-FR" altLang="fr-FR" dirty="0" smtClean="0"/>
              <a:t>Certains sont substrats ou inhibiteurs de la glycoprotéine-P. </a:t>
            </a:r>
          </a:p>
          <a:p>
            <a:r>
              <a:rPr lang="fr-FR" altLang="fr-FR" dirty="0" smtClean="0"/>
              <a:t>Association  </a:t>
            </a:r>
            <a:r>
              <a:rPr lang="fr-FR" altLang="fr-FR" dirty="0" err="1" smtClean="0"/>
              <a:t>azolé</a:t>
            </a:r>
            <a:r>
              <a:rPr lang="fr-FR" altLang="fr-FR" dirty="0" smtClean="0"/>
              <a:t> et médicaments interagissant avec le cytochrome P450 et/ou la glycoprotéine-P  =&gt;</a:t>
            </a:r>
          </a:p>
          <a:p>
            <a:pPr lvl="1"/>
            <a:r>
              <a:rPr lang="fr-FR" altLang="fr-FR" dirty="0" smtClean="0"/>
              <a:t>Altération du métabolisme de l’antifongique</a:t>
            </a:r>
          </a:p>
          <a:p>
            <a:pPr lvl="1"/>
            <a:r>
              <a:rPr lang="fr-FR" altLang="fr-FR" dirty="0" smtClean="0"/>
              <a:t>Altération du métabolisme du médicament associé</a:t>
            </a:r>
          </a:p>
          <a:p>
            <a:pPr lvl="1"/>
            <a:r>
              <a:rPr lang="fr-FR" altLang="fr-FR" dirty="0" smtClean="0"/>
              <a:t>Interactions réciproques</a:t>
            </a:r>
          </a:p>
          <a:p>
            <a:r>
              <a:rPr lang="fr-FR" altLang="fr-FR" dirty="0" smtClean="0"/>
              <a:t>Très nombreuses associations CI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Interactions médicamenteuses des azolés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8965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 smtClean="0"/>
              <a:t>Fluconazole</a:t>
            </a:r>
            <a:r>
              <a:rPr lang="fr-FR" dirty="0" smtClean="0"/>
              <a:t>: </a:t>
            </a:r>
          </a:p>
          <a:p>
            <a:pPr lvl="1"/>
            <a:r>
              <a:rPr lang="fr-FR" dirty="0" err="1" smtClean="0"/>
              <a:t>Pimozide</a:t>
            </a:r>
            <a:r>
              <a:rPr lang="fr-FR" dirty="0" smtClean="0"/>
              <a:t>, </a:t>
            </a:r>
            <a:r>
              <a:rPr lang="fr-FR" dirty="0" err="1" smtClean="0"/>
              <a:t>quinidine</a:t>
            </a:r>
            <a:r>
              <a:rPr lang="fr-FR" dirty="0" smtClean="0"/>
              <a:t>, </a:t>
            </a:r>
            <a:r>
              <a:rPr lang="fr-FR" dirty="0" err="1" smtClean="0"/>
              <a:t>erythro</a:t>
            </a:r>
            <a:endParaRPr lang="fr-FR" dirty="0" smtClean="0"/>
          </a:p>
          <a:p>
            <a:r>
              <a:rPr lang="fr-FR" dirty="0" err="1" smtClean="0"/>
              <a:t>Itraconazole</a:t>
            </a:r>
            <a:endParaRPr lang="fr-FR" dirty="0" smtClean="0"/>
          </a:p>
          <a:p>
            <a:pPr lvl="1"/>
            <a:r>
              <a:rPr lang="fr-FR" dirty="0" smtClean="0"/>
              <a:t>Alcaloïdes de l'ergot de seigle , atorvastatine, </a:t>
            </a:r>
            <a:r>
              <a:rPr lang="fr-FR" dirty="0" err="1" smtClean="0"/>
              <a:t>mizolastine</a:t>
            </a:r>
            <a:r>
              <a:rPr lang="fr-FR" dirty="0" smtClean="0"/>
              <a:t>, </a:t>
            </a:r>
            <a:r>
              <a:rPr lang="fr-FR" dirty="0" err="1" smtClean="0"/>
              <a:t>irinotécan</a:t>
            </a:r>
            <a:r>
              <a:rPr lang="fr-FR" dirty="0" smtClean="0"/>
              <a:t>, </a:t>
            </a:r>
            <a:r>
              <a:rPr lang="fr-FR" dirty="0" err="1" smtClean="0"/>
              <a:t>halofantrine</a:t>
            </a:r>
            <a:r>
              <a:rPr lang="fr-FR" dirty="0" smtClean="0"/>
              <a:t>, </a:t>
            </a:r>
            <a:r>
              <a:rPr lang="fr-FR" dirty="0" err="1" smtClean="0"/>
              <a:t>dabigatran</a:t>
            </a:r>
            <a:r>
              <a:rPr lang="fr-FR" dirty="0" smtClean="0"/>
              <a:t>, </a:t>
            </a:r>
            <a:r>
              <a:rPr lang="fr-FR" dirty="0" err="1" smtClean="0"/>
              <a:t>ticagrélor</a:t>
            </a:r>
            <a:r>
              <a:rPr lang="fr-FR" dirty="0" smtClean="0"/>
              <a:t>, </a:t>
            </a:r>
            <a:r>
              <a:rPr lang="fr-FR" dirty="0" err="1" smtClean="0"/>
              <a:t>midazolam</a:t>
            </a:r>
            <a:r>
              <a:rPr lang="fr-FR" dirty="0" smtClean="0"/>
              <a:t>…</a:t>
            </a:r>
            <a:endParaRPr lang="fr-FR" dirty="0" smtClean="0"/>
          </a:p>
          <a:p>
            <a:r>
              <a:rPr lang="fr-FR" dirty="0" err="1" smtClean="0"/>
              <a:t>Posaconazole</a:t>
            </a:r>
            <a:endParaRPr lang="fr-FR" dirty="0" smtClean="0"/>
          </a:p>
          <a:p>
            <a:pPr lvl="1"/>
            <a:r>
              <a:rPr lang="fr-FR" dirty="0" err="1" smtClean="0"/>
              <a:t>Simvastatine</a:t>
            </a:r>
            <a:r>
              <a:rPr lang="fr-FR" dirty="0" smtClean="0"/>
              <a:t>, </a:t>
            </a:r>
            <a:r>
              <a:rPr lang="fr-FR" dirty="0" err="1" smtClean="0"/>
              <a:t>mizolastine</a:t>
            </a:r>
            <a:r>
              <a:rPr lang="fr-FR" dirty="0" smtClean="0"/>
              <a:t>, </a:t>
            </a:r>
            <a:r>
              <a:rPr lang="fr-FR" dirty="0" err="1" smtClean="0"/>
              <a:t>irinotécan</a:t>
            </a:r>
            <a:r>
              <a:rPr lang="fr-FR" dirty="0" smtClean="0"/>
              <a:t>, </a:t>
            </a:r>
            <a:r>
              <a:rPr lang="fr-FR" dirty="0" err="1" smtClean="0"/>
              <a:t>halofantrine</a:t>
            </a:r>
            <a:r>
              <a:rPr lang="fr-FR" dirty="0" smtClean="0"/>
              <a:t>, </a:t>
            </a:r>
            <a:r>
              <a:rPr lang="fr-FR" dirty="0" err="1" smtClean="0"/>
              <a:t>dabigatran</a:t>
            </a:r>
            <a:r>
              <a:rPr lang="fr-FR" dirty="0" smtClean="0"/>
              <a:t>, </a:t>
            </a:r>
            <a:r>
              <a:rPr lang="fr-FR" dirty="0" err="1" smtClean="0"/>
              <a:t>ticagrélor</a:t>
            </a:r>
            <a:r>
              <a:rPr lang="fr-FR" dirty="0" smtClean="0"/>
              <a:t>…</a:t>
            </a:r>
            <a:endParaRPr lang="fr-FR" dirty="0" smtClean="0"/>
          </a:p>
          <a:p>
            <a:r>
              <a:rPr lang="fr-FR" dirty="0" err="1" smtClean="0"/>
              <a:t>Voriconazole</a:t>
            </a:r>
            <a:endParaRPr lang="fr-FR" dirty="0" smtClean="0"/>
          </a:p>
          <a:p>
            <a:pPr lvl="1"/>
            <a:r>
              <a:rPr lang="fr-FR" dirty="0" err="1" smtClean="0"/>
              <a:t>Sirolimus</a:t>
            </a:r>
            <a:r>
              <a:rPr lang="fr-FR" dirty="0" smtClean="0"/>
              <a:t>, millepertuis, </a:t>
            </a:r>
            <a:r>
              <a:rPr lang="fr-FR" dirty="0" err="1" smtClean="0"/>
              <a:t>ritonavir</a:t>
            </a:r>
            <a:r>
              <a:rPr lang="fr-FR" dirty="0" smtClean="0"/>
              <a:t> </a:t>
            </a:r>
            <a:r>
              <a:rPr lang="fr-FR" dirty="0" err="1" smtClean="0"/>
              <a:t>hd</a:t>
            </a:r>
            <a:r>
              <a:rPr lang="fr-FR" dirty="0" smtClean="0"/>
              <a:t>, rifampicine, ergotamine, </a:t>
            </a:r>
            <a:r>
              <a:rPr lang="fr-FR" dirty="0" err="1" smtClean="0"/>
              <a:t>carbamazepine</a:t>
            </a:r>
            <a:r>
              <a:rPr lang="fr-FR" dirty="0" smtClean="0"/>
              <a:t>, </a:t>
            </a:r>
            <a:r>
              <a:rPr lang="fr-FR" dirty="0" err="1" smtClean="0"/>
              <a:t>phenobarbital</a:t>
            </a:r>
            <a:r>
              <a:rPr lang="fr-FR" dirty="0" smtClean="0"/>
              <a:t>, </a:t>
            </a:r>
            <a:r>
              <a:rPr lang="fr-FR" dirty="0" err="1" smtClean="0"/>
              <a:t>astemizole</a:t>
            </a:r>
            <a:r>
              <a:rPr lang="fr-FR" dirty="0" smtClean="0"/>
              <a:t>, </a:t>
            </a:r>
            <a:r>
              <a:rPr lang="fr-FR" dirty="0" err="1" smtClean="0"/>
              <a:t>cisapride</a:t>
            </a:r>
            <a:r>
              <a:rPr lang="fr-FR" dirty="0" smtClean="0"/>
              <a:t>, </a:t>
            </a:r>
            <a:r>
              <a:rPr lang="fr-FR" dirty="0" err="1" smtClean="0"/>
              <a:t>pimozide</a:t>
            </a:r>
            <a:r>
              <a:rPr lang="fr-FR" dirty="0" smtClean="0"/>
              <a:t>, </a:t>
            </a:r>
            <a:r>
              <a:rPr lang="fr-FR" dirty="0" err="1" smtClean="0"/>
              <a:t>quinidine</a:t>
            </a:r>
            <a:r>
              <a:rPr lang="fr-FR" dirty="0" smtClean="0"/>
              <a:t>, </a:t>
            </a:r>
            <a:r>
              <a:rPr lang="fr-FR" dirty="0" err="1" smtClean="0"/>
              <a:t>terfenadine</a:t>
            </a:r>
            <a:r>
              <a:rPr lang="fr-FR" dirty="0" smtClean="0"/>
              <a:t>….</a:t>
            </a:r>
          </a:p>
          <a:p>
            <a:r>
              <a:rPr lang="fr-FR" dirty="0" err="1" smtClean="0"/>
              <a:t>Isavuconazole</a:t>
            </a:r>
            <a:endParaRPr lang="fr-FR" dirty="0" smtClean="0"/>
          </a:p>
          <a:p>
            <a:pPr lvl="1"/>
            <a:r>
              <a:rPr lang="fr-FR" dirty="0" smtClean="0"/>
              <a:t>Rifampicine, </a:t>
            </a:r>
            <a:r>
              <a:rPr lang="fr-FR" dirty="0" err="1" smtClean="0"/>
              <a:t>rifabutine</a:t>
            </a:r>
            <a:r>
              <a:rPr lang="fr-FR" dirty="0" smtClean="0"/>
              <a:t>, carbamazépine, barbituriques à longue durée d'action</a:t>
            </a: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Nombreuses associations contre-indiquées</a:t>
            </a:r>
            <a:br>
              <a:rPr lang="fr-FR" dirty="0" smtClean="0"/>
            </a:br>
            <a:r>
              <a:rPr lang="fr-FR" dirty="0" smtClean="0"/>
              <a:t>Ceci n’est pas exhaustif !</a:t>
            </a:r>
            <a:endParaRPr lang="fr-FR" dirty="0"/>
          </a:p>
        </p:txBody>
      </p:sp>
      <p:sp>
        <p:nvSpPr>
          <p:cNvPr id="11264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9A4DC0-4681-4A01-99C3-7454DCB6C800}" type="slidenum">
              <a:rPr lang="fr-FR" altLang="fr-FR">
                <a:solidFill>
                  <a:srgbClr val="FFFFFF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FR" altLang="fr-FR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Toxicité de classe</a:t>
            </a:r>
          </a:p>
          <a:p>
            <a:pPr lvl="1"/>
            <a:r>
              <a:rPr lang="pt-BR" sz="1800" dirty="0" smtClean="0"/>
              <a:t>Hépatotoxicité (</a:t>
            </a:r>
            <a:r>
              <a:rPr lang="fr-FR" sz="1800" dirty="0"/>
              <a:t>↗ </a:t>
            </a:r>
            <a:r>
              <a:rPr lang="pt-BR" sz="1800" dirty="0" smtClean="0"/>
              <a:t> transa, PAL, GGT)</a:t>
            </a:r>
          </a:p>
          <a:p>
            <a:pPr lvl="2"/>
            <a:r>
              <a:rPr lang="fr-FR" sz="1600" dirty="0" smtClean="0"/>
              <a:t>Plus fréquent/profond avec </a:t>
            </a:r>
            <a:r>
              <a:rPr lang="fr-FR" sz="1600" dirty="0" err="1" smtClean="0"/>
              <a:t>vori</a:t>
            </a:r>
            <a:r>
              <a:rPr lang="fr-FR" sz="1600" dirty="0" smtClean="0"/>
              <a:t> qu’avec </a:t>
            </a:r>
            <a:r>
              <a:rPr lang="fr-FR" sz="1600" dirty="0" err="1" smtClean="0"/>
              <a:t>isavuco</a:t>
            </a:r>
            <a:endParaRPr lang="fr-FR" sz="1600" dirty="0" smtClean="0"/>
          </a:p>
          <a:p>
            <a:pPr lvl="1"/>
            <a:r>
              <a:rPr lang="fr-FR" sz="1800" dirty="0" smtClean="0"/>
              <a:t>Toxidermies (rares</a:t>
            </a:r>
            <a:r>
              <a:rPr lang="fr-FR" sz="1800" dirty="0" smtClean="0"/>
              <a:t>)</a:t>
            </a:r>
          </a:p>
          <a:p>
            <a:pPr lvl="1"/>
            <a:r>
              <a:rPr lang="fr-FR" sz="1800" dirty="0" smtClean="0"/>
              <a:t>QT: </a:t>
            </a:r>
            <a:r>
              <a:rPr lang="fr-FR" sz="1800" dirty="0"/>
              <a:t>↗  </a:t>
            </a:r>
            <a:r>
              <a:rPr lang="fr-FR" sz="1800" dirty="0" smtClean="0"/>
              <a:t>(</a:t>
            </a:r>
            <a:r>
              <a:rPr lang="fr-FR" sz="1800" dirty="0" err="1" smtClean="0"/>
              <a:t>itra</a:t>
            </a:r>
            <a:r>
              <a:rPr lang="fr-FR" sz="1800" dirty="0" smtClean="0"/>
              <a:t>/posa/</a:t>
            </a:r>
            <a:r>
              <a:rPr lang="fr-FR" sz="1800" dirty="0" err="1" smtClean="0"/>
              <a:t>vori</a:t>
            </a:r>
            <a:r>
              <a:rPr lang="fr-FR" sz="1800" dirty="0" smtClean="0"/>
              <a:t>)</a:t>
            </a:r>
            <a:r>
              <a:rPr lang="fr-FR" sz="1800" dirty="0"/>
              <a:t> </a:t>
            </a:r>
            <a:r>
              <a:rPr lang="fr-FR" sz="1800" dirty="0" smtClean="0"/>
              <a:t> ↘ (</a:t>
            </a:r>
            <a:r>
              <a:rPr lang="fr-FR" sz="1800" dirty="0" err="1" smtClean="0"/>
              <a:t>isa</a:t>
            </a:r>
            <a:r>
              <a:rPr lang="fr-FR" sz="1800" dirty="0" smtClean="0"/>
              <a:t>)</a:t>
            </a:r>
            <a:endParaRPr lang="fr-FR" sz="1800" dirty="0" smtClean="0"/>
          </a:p>
          <a:p>
            <a:r>
              <a:rPr lang="fr-FR" sz="2000" dirty="0" err="1" smtClean="0"/>
              <a:t>Itraconazole</a:t>
            </a:r>
            <a:r>
              <a:rPr lang="fr-FR" sz="2000" dirty="0" smtClean="0"/>
              <a:t>:</a:t>
            </a:r>
          </a:p>
          <a:p>
            <a:pPr lvl="1"/>
            <a:r>
              <a:rPr lang="fr-FR" sz="1800" dirty="0" smtClean="0"/>
              <a:t>Hypokaliémie, HTA, OMI</a:t>
            </a:r>
          </a:p>
          <a:p>
            <a:r>
              <a:rPr lang="fr-FR" sz="2000" dirty="0" err="1" smtClean="0"/>
              <a:t>Voriconazole</a:t>
            </a:r>
            <a:r>
              <a:rPr lang="fr-FR" sz="2000" dirty="0" smtClean="0"/>
              <a:t>:</a:t>
            </a:r>
          </a:p>
          <a:p>
            <a:pPr lvl="1"/>
            <a:r>
              <a:rPr lang="fr-FR" sz="1800" dirty="0" smtClean="0"/>
              <a:t>Hallucinations </a:t>
            </a:r>
            <a:r>
              <a:rPr lang="fr-FR" sz="1800" dirty="0" smtClean="0"/>
              <a:t>visuelles, </a:t>
            </a:r>
            <a:r>
              <a:rPr lang="fr-FR" sz="1800" dirty="0" smtClean="0"/>
              <a:t>neuropathie périphérique</a:t>
            </a:r>
          </a:p>
          <a:p>
            <a:pPr lvl="1"/>
            <a:r>
              <a:rPr lang="fr-FR" sz="1800" dirty="0"/>
              <a:t>C</a:t>
            </a:r>
            <a:r>
              <a:rPr lang="fr-FR" sz="1800" dirty="0" smtClean="0"/>
              <a:t>arcinomes cutanés / utilisation prolongée</a:t>
            </a:r>
          </a:p>
          <a:p>
            <a:pPr lvl="1"/>
            <a:r>
              <a:rPr lang="fr-FR" sz="1800" dirty="0" smtClean="0"/>
              <a:t>Photosensibilité</a:t>
            </a:r>
            <a:endParaRPr lang="fr-FR" sz="1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Effets indésirables signifiants des </a:t>
            </a:r>
            <a:r>
              <a:rPr lang="fr-FR" dirty="0" err="1" smtClean="0"/>
              <a:t>azolés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1594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Variabilité</a:t>
            </a:r>
          </a:p>
          <a:p>
            <a:pPr lvl="1"/>
            <a:r>
              <a:rPr lang="fr-FR" dirty="0" smtClean="0"/>
              <a:t>Inter individuelle</a:t>
            </a:r>
          </a:p>
          <a:p>
            <a:pPr lvl="1"/>
            <a:r>
              <a:rPr lang="fr-FR" dirty="0" smtClean="0"/>
              <a:t>Intra individuelle</a:t>
            </a:r>
          </a:p>
          <a:p>
            <a:r>
              <a:rPr lang="fr-FR" dirty="0" smtClean="0"/>
              <a:t>Majeure pour </a:t>
            </a:r>
          </a:p>
          <a:p>
            <a:pPr lvl="1"/>
            <a:r>
              <a:rPr lang="fr-FR" dirty="0" err="1" smtClean="0"/>
              <a:t>Voriconazole</a:t>
            </a:r>
            <a:r>
              <a:rPr lang="fr-FR" dirty="0" smtClean="0"/>
              <a:t>, y compris IV</a:t>
            </a:r>
          </a:p>
          <a:p>
            <a:pPr lvl="2"/>
            <a:r>
              <a:rPr lang="fr-FR" dirty="0" smtClean="0"/>
              <a:t>Cinétique non linéaire</a:t>
            </a:r>
          </a:p>
          <a:p>
            <a:pPr lvl="2"/>
            <a:r>
              <a:rPr lang="fr-FR" dirty="0" smtClean="0"/>
              <a:t>Polymorphisme génétique</a:t>
            </a:r>
          </a:p>
          <a:p>
            <a:pPr lvl="1"/>
            <a:r>
              <a:rPr lang="fr-FR" dirty="0" err="1" smtClean="0"/>
              <a:t>Posaconazole</a:t>
            </a:r>
            <a:r>
              <a:rPr lang="fr-FR" dirty="0" smtClean="0"/>
              <a:t> solution</a:t>
            </a:r>
          </a:p>
          <a:p>
            <a:pPr lvl="1"/>
            <a:r>
              <a:rPr lang="fr-FR" dirty="0" err="1" smtClean="0"/>
              <a:t>Itraconazole</a:t>
            </a:r>
            <a:endParaRPr lang="fr-FR" dirty="0" smtClean="0"/>
          </a:p>
          <a:p>
            <a:r>
              <a:rPr lang="fr-FR" dirty="0" smtClean="0"/>
              <a:t>Modérée pour</a:t>
            </a:r>
          </a:p>
          <a:p>
            <a:pPr lvl="1"/>
            <a:r>
              <a:rPr lang="fr-FR" dirty="0" err="1" smtClean="0"/>
              <a:t>Posaconazole</a:t>
            </a:r>
            <a:r>
              <a:rPr lang="fr-FR" dirty="0" smtClean="0"/>
              <a:t> comprimés</a:t>
            </a:r>
          </a:p>
          <a:p>
            <a:pPr lvl="1"/>
            <a:r>
              <a:rPr lang="fr-FR" dirty="0" err="1" smtClean="0"/>
              <a:t>Isavuconazole</a:t>
            </a:r>
            <a:endParaRPr lang="fr-FR" dirty="0" smtClean="0"/>
          </a:p>
          <a:p>
            <a:r>
              <a:rPr lang="fr-FR" dirty="0"/>
              <a:t>Minime </a:t>
            </a:r>
            <a:r>
              <a:rPr lang="fr-FR" dirty="0" smtClean="0"/>
              <a:t>pour</a:t>
            </a:r>
          </a:p>
          <a:p>
            <a:pPr lvl="1"/>
            <a:r>
              <a:rPr lang="fr-FR" dirty="0" err="1" smtClean="0"/>
              <a:t>Fluconazole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Dosages sériques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884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86663" y="5153025"/>
            <a:ext cx="1298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000"/>
              <a:t>Trifilio S, </a:t>
            </a:r>
            <a:r>
              <a:rPr lang="fr-FR" altLang="fr-FR" sz="1000" i="1"/>
              <a:t>Cancer</a:t>
            </a:r>
            <a:r>
              <a:rPr lang="fr-FR" altLang="fr-FR" sz="1000"/>
              <a:t> 2007</a:t>
            </a:r>
          </a:p>
        </p:txBody>
      </p:sp>
      <p:sp>
        <p:nvSpPr>
          <p:cNvPr id="19459" name="Titre 1"/>
          <p:cNvSpPr>
            <a:spLocks/>
          </p:cNvSpPr>
          <p:nvPr/>
        </p:nvSpPr>
        <p:spPr bwMode="auto">
          <a:xfrm>
            <a:off x="1547813" y="115888"/>
            <a:ext cx="72104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fr-FR" altLang="fr-FR" sz="2800" b="1" dirty="0">
              <a:solidFill>
                <a:schemeClr val="tx2"/>
              </a:solidFill>
            </a:endParaRPr>
          </a:p>
        </p:txBody>
      </p:sp>
      <p:sp>
        <p:nvSpPr>
          <p:cNvPr id="19460" name="Espace réservé du contenu 2"/>
          <p:cNvSpPr>
            <a:spLocks/>
          </p:cNvSpPr>
          <p:nvPr/>
        </p:nvSpPr>
        <p:spPr bwMode="auto">
          <a:xfrm>
            <a:off x="417513" y="1339850"/>
            <a:ext cx="8229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</a:pPr>
            <a:r>
              <a:rPr lang="fr-FR" altLang="fr-FR" sz="2400" smtClean="0"/>
              <a:t>Voriconazole</a:t>
            </a:r>
            <a:endParaRPr lang="fr-FR" altLang="fr-FR" sz="2400" b="1" dirty="0">
              <a:solidFill>
                <a:schemeClr val="tx2"/>
              </a:solidFill>
            </a:endParaRPr>
          </a:p>
          <a:p>
            <a:pPr lvl="2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None/>
            </a:pPr>
            <a:endParaRPr lang="fr-FR" altLang="fr-FR" sz="2400" b="1" dirty="0">
              <a:solidFill>
                <a:schemeClr val="tx2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11350" y="5203825"/>
            <a:ext cx="2609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000"/>
              <a:t>Johnson H, </a:t>
            </a:r>
            <a:r>
              <a:rPr lang="fr-FR" altLang="fr-FR" sz="1000" i="1"/>
              <a:t>Antimicrob Agents Chemother</a:t>
            </a:r>
            <a:r>
              <a:rPr lang="fr-FR" altLang="fr-FR" sz="1000"/>
              <a:t> 2010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76263" y="1608138"/>
            <a:ext cx="3543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fr-FR" altLang="fr-FR" sz="1400">
                <a:cs typeface="Calibri" pitchFamily="34" charset="0"/>
              </a:rPr>
              <a:t>16 patients sous prophylaxie à 200 mg bid p.o.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216525" y="1608138"/>
            <a:ext cx="33401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fr-FR" altLang="fr-FR" sz="1400">
                <a:cs typeface="Calibri" pitchFamily="34" charset="0"/>
              </a:rPr>
              <a:t>87 patients hémato (prophylaxie ou curatif)</a:t>
            </a:r>
          </a:p>
        </p:txBody>
      </p: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165100" y="1966913"/>
            <a:ext cx="4365625" cy="3230562"/>
            <a:chOff x="104" y="1239"/>
            <a:chExt cx="2750" cy="2035"/>
          </a:xfrm>
        </p:grpSpPr>
        <p:grpSp>
          <p:nvGrpSpPr>
            <p:cNvPr id="19470" name="Group 9"/>
            <p:cNvGrpSpPr>
              <a:grpSpLocks/>
            </p:cNvGrpSpPr>
            <p:nvPr/>
          </p:nvGrpSpPr>
          <p:grpSpPr bwMode="auto">
            <a:xfrm>
              <a:off x="104" y="1239"/>
              <a:ext cx="2750" cy="2035"/>
              <a:chOff x="130" y="1555"/>
              <a:chExt cx="2750" cy="2035"/>
            </a:xfrm>
          </p:grpSpPr>
          <p:pic>
            <p:nvPicPr>
              <p:cNvPr id="19473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908" t="39636" r="23018" b="20016"/>
              <a:stretch>
                <a:fillRect/>
              </a:stretch>
            </p:blipFill>
            <p:spPr bwMode="auto">
              <a:xfrm>
                <a:off x="130" y="1555"/>
                <a:ext cx="2750" cy="2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4" name="Rectangle 11"/>
              <p:cNvSpPr>
                <a:spLocks noChangeArrowheads="1"/>
              </p:cNvSpPr>
              <p:nvPr/>
            </p:nvSpPr>
            <p:spPr bwMode="auto">
              <a:xfrm>
                <a:off x="153" y="1557"/>
                <a:ext cx="136" cy="15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sp>
          <p:nvSpPr>
            <p:cNvPr id="19471" name="Oval 12"/>
            <p:cNvSpPr>
              <a:spLocks noChangeArrowheads="1"/>
            </p:cNvSpPr>
            <p:nvPr/>
          </p:nvSpPr>
          <p:spPr bwMode="auto">
            <a:xfrm>
              <a:off x="2299" y="1937"/>
              <a:ext cx="356" cy="1273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472" name="Text Box 13"/>
            <p:cNvSpPr txBox="1">
              <a:spLocks noChangeArrowheads="1"/>
            </p:cNvSpPr>
            <p:nvPr/>
          </p:nvSpPr>
          <p:spPr bwMode="auto">
            <a:xfrm>
              <a:off x="2299" y="1611"/>
              <a:ext cx="3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FF3300"/>
                  </a:solidFill>
                </a:rPr>
                <a:t>Crés</a:t>
              </a:r>
            </a:p>
          </p:txBody>
        </p:sp>
      </p:grp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1189038" y="5532438"/>
            <a:ext cx="23807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600" b="1" dirty="0">
                <a:solidFill>
                  <a:srgbClr val="FF3300"/>
                </a:solidFill>
                <a:cs typeface="Calibri" pitchFamily="34" charset="0"/>
              </a:rPr>
              <a:t>Large variabilité</a:t>
            </a:r>
          </a:p>
          <a:p>
            <a:pPr eaLnBrk="1" hangingPunct="1">
              <a:buFontTx/>
              <a:buChar char="•"/>
            </a:pPr>
            <a:r>
              <a:rPr lang="fr-FR" altLang="fr-FR" sz="1600" b="1" dirty="0">
                <a:solidFill>
                  <a:srgbClr val="FF3300"/>
                </a:solidFill>
                <a:cs typeface="Calibri" pitchFamily="34" charset="0"/>
              </a:rPr>
              <a:t> </a:t>
            </a:r>
            <a:r>
              <a:rPr lang="fr-FR" altLang="fr-FR" sz="1600" b="1" dirty="0" smtClean="0">
                <a:solidFill>
                  <a:srgbClr val="FF3300"/>
                </a:solidFill>
                <a:cs typeface="Calibri" pitchFamily="34" charset="0"/>
              </a:rPr>
              <a:t>C résiduelle </a:t>
            </a:r>
            <a:r>
              <a:rPr lang="fr-FR" altLang="fr-FR" sz="1600" b="1" dirty="0">
                <a:solidFill>
                  <a:srgbClr val="FF3300"/>
                </a:solidFill>
                <a:cs typeface="Calibri" pitchFamily="34" charset="0"/>
              </a:rPr>
              <a:t>(« </a:t>
            </a:r>
            <a:r>
              <a:rPr lang="fr-FR" altLang="fr-FR" sz="1600" b="1" dirty="0" err="1">
                <a:solidFill>
                  <a:srgbClr val="FF3300"/>
                </a:solidFill>
                <a:cs typeface="Calibri" pitchFamily="34" charset="0"/>
              </a:rPr>
              <a:t>trough</a:t>
            </a:r>
            <a:r>
              <a:rPr lang="fr-FR" altLang="fr-FR" sz="1600" b="1" dirty="0">
                <a:solidFill>
                  <a:srgbClr val="FF3300"/>
                </a:solidFill>
                <a:cs typeface="Calibri" pitchFamily="34" charset="0"/>
              </a:rPr>
              <a:t> »)</a:t>
            </a:r>
          </a:p>
          <a:p>
            <a:pPr eaLnBrk="1" hangingPunct="1">
              <a:buFontTx/>
              <a:buChar char="•"/>
            </a:pPr>
            <a:r>
              <a:rPr lang="fr-FR" altLang="fr-FR" sz="1600" b="1" dirty="0">
                <a:solidFill>
                  <a:srgbClr val="FF3300"/>
                </a:solidFill>
                <a:cs typeface="Calibri" pitchFamily="34" charset="0"/>
              </a:rPr>
              <a:t> </a:t>
            </a:r>
            <a:r>
              <a:rPr lang="fr-FR" altLang="fr-FR" sz="1600" b="1" dirty="0">
                <a:solidFill>
                  <a:srgbClr val="FF3300"/>
                </a:solidFill>
              </a:rPr>
              <a:t>Cinétique (AUC)</a:t>
            </a:r>
          </a:p>
        </p:txBody>
      </p:sp>
      <p:grpSp>
        <p:nvGrpSpPr>
          <p:cNvPr id="19466" name="Group 15"/>
          <p:cNvGrpSpPr>
            <a:grpSpLocks/>
          </p:cNvGrpSpPr>
          <p:nvPr/>
        </p:nvGrpSpPr>
        <p:grpSpPr bwMode="auto">
          <a:xfrm>
            <a:off x="4870450" y="2022475"/>
            <a:ext cx="4030663" cy="3092450"/>
            <a:chOff x="3068" y="1274"/>
            <a:chExt cx="2539" cy="1948"/>
          </a:xfrm>
        </p:grpSpPr>
        <p:pic>
          <p:nvPicPr>
            <p:cNvPr id="19468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7" t="44244" r="50220" b="8208"/>
            <a:stretch>
              <a:fillRect/>
            </a:stretch>
          </p:blipFill>
          <p:spPr bwMode="auto">
            <a:xfrm>
              <a:off x="3068" y="1274"/>
              <a:ext cx="2539" cy="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 Box 17"/>
            <p:cNvSpPr txBox="1">
              <a:spLocks noChangeArrowheads="1"/>
            </p:cNvSpPr>
            <p:nvPr/>
          </p:nvSpPr>
          <p:spPr bwMode="auto">
            <a:xfrm>
              <a:off x="4890" y="1400"/>
              <a:ext cx="53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altLang="fr-FR" sz="1400"/>
                <a:t>R = 0.14</a:t>
              </a:r>
            </a:p>
            <a:p>
              <a:pPr eaLnBrk="1" hangingPunct="1"/>
              <a:r>
                <a:rPr lang="fr-FR" altLang="fr-FR" sz="1400" i="1"/>
                <a:t>P</a:t>
              </a:r>
              <a:r>
                <a:rPr lang="fr-FR" altLang="fr-FR" sz="1400"/>
                <a:t> = 0.051</a:t>
              </a:r>
            </a:p>
          </p:txBody>
        </p:sp>
      </p:grp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451475" y="5715000"/>
            <a:ext cx="287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600" b="1">
                <a:solidFill>
                  <a:srgbClr val="FF3300"/>
                </a:solidFill>
                <a:cs typeface="Calibri" pitchFamily="34" charset="0"/>
              </a:rPr>
              <a:t>Absence corrélation dose/[vori]</a:t>
            </a:r>
            <a:endParaRPr lang="fr-FR" altLang="fr-FR" sz="1600" b="1">
              <a:solidFill>
                <a:srgbClr val="FF33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Large variabilité interindividuelle [AFA] / dose   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084888" y="6308725"/>
            <a:ext cx="2520950" cy="3762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/>
              <a:t>Diapo: D. Allorge, Lille</a:t>
            </a:r>
          </a:p>
        </p:txBody>
      </p:sp>
    </p:spTree>
    <p:extLst>
      <p:ext uri="{BB962C8B-B14F-4D97-AF65-F5344CB8AC3E}">
        <p14:creationId xmlns:p14="http://schemas.microsoft.com/office/powerpoint/2010/main" val="6327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/>
          </p:cNvSpPr>
          <p:nvPr/>
        </p:nvSpPr>
        <p:spPr bwMode="auto">
          <a:xfrm>
            <a:off x="1547813" y="115888"/>
            <a:ext cx="72104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914400" eaLnBrk="1" hangingPunct="1"/>
            <a:endParaRPr lang="fr-FR" altLang="fr-FR" sz="28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9699" name="Espace réservé du contenu 2"/>
          <p:cNvSpPr>
            <a:spLocks/>
          </p:cNvSpPr>
          <p:nvPr/>
        </p:nvSpPr>
        <p:spPr bwMode="auto">
          <a:xfrm>
            <a:off x="457200" y="1136650"/>
            <a:ext cx="82296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lvl="2" defTabSz="914400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sz="1800" b="1">
              <a:solidFill>
                <a:schemeClr val="tx2"/>
              </a:solidFill>
              <a:latin typeface="Calibri" pitchFamily="34" charset="0"/>
            </a:endParaRPr>
          </a:p>
          <a:p>
            <a:pPr lvl="2" defTabSz="914400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sz="1800" b="1">
              <a:solidFill>
                <a:schemeClr val="tx2"/>
              </a:solidFill>
              <a:latin typeface="Calibri" pitchFamily="34" charset="0"/>
            </a:endParaRPr>
          </a:p>
          <a:p>
            <a:pPr lvl="2" defTabSz="914400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sz="1800" b="1">
              <a:solidFill>
                <a:schemeClr val="tx2"/>
              </a:solidFill>
              <a:latin typeface="Calibri" pitchFamily="34" charset="0"/>
            </a:endParaRPr>
          </a:p>
          <a:p>
            <a:pPr defTabSz="914400"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None/>
            </a:pPr>
            <a:endParaRPr lang="fr-FR" altLang="fr-FR" sz="2400" b="1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9700" name="Text Box 4"/>
          <p:cNvGrpSpPr>
            <a:grpSpLocks/>
          </p:cNvGrpSpPr>
          <p:nvPr/>
        </p:nvGrpSpPr>
        <p:grpSpPr bwMode="auto">
          <a:xfrm>
            <a:off x="781050" y="3114675"/>
            <a:ext cx="2992438" cy="884238"/>
            <a:chOff x="492" y="1962"/>
            <a:chExt cx="1885" cy="557"/>
          </a:xfrm>
        </p:grpSpPr>
        <p:pic>
          <p:nvPicPr>
            <p:cNvPr id="2" name="Text Box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1962"/>
              <a:ext cx="1885" cy="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561" y="1984"/>
              <a:ext cx="1781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>
                <a:lnSpc>
                  <a:spcPct val="120000"/>
                </a:lnSpc>
                <a:buFontTx/>
                <a:buChar char="•"/>
              </a:pPr>
              <a:r>
                <a:rPr lang="fr-FR" altLang="fr-FR" sz="1800" i="1">
                  <a:solidFill>
                    <a:schemeClr val="tx1"/>
                  </a:solidFill>
                  <a:latin typeface="Calibri" pitchFamily="34" charset="0"/>
                </a:rPr>
                <a:t> CYP2C19*2 </a:t>
              </a:r>
              <a:r>
                <a:rPr lang="fr-FR" altLang="fr-FR" sz="1800">
                  <a:solidFill>
                    <a:schemeClr val="tx1"/>
                  </a:solidFill>
                  <a:latin typeface="Calibri" pitchFamily="34" charset="0"/>
                </a:rPr>
                <a:t>(splice defect)</a:t>
              </a:r>
            </a:p>
            <a:p>
              <a:pPr defTabSz="914400" eaLnBrk="1" hangingPunct="1">
                <a:lnSpc>
                  <a:spcPct val="120000"/>
                </a:lnSpc>
                <a:buFontTx/>
                <a:buChar char="•"/>
              </a:pPr>
              <a:r>
                <a:rPr lang="fr-FR" altLang="fr-FR" sz="1800" i="1">
                  <a:solidFill>
                    <a:schemeClr val="tx1"/>
                  </a:solidFill>
                  <a:latin typeface="Calibri" pitchFamily="34" charset="0"/>
                </a:rPr>
                <a:t> CYP2C19*3 </a:t>
              </a:r>
              <a:r>
                <a:rPr lang="fr-FR" altLang="fr-FR" sz="1800">
                  <a:solidFill>
                    <a:schemeClr val="tx1"/>
                  </a:solidFill>
                  <a:latin typeface="Calibri" pitchFamily="34" charset="0"/>
                </a:rPr>
                <a:t>(codon stop)</a:t>
              </a:r>
            </a:p>
          </p:txBody>
        </p:sp>
      </p:grpSp>
      <p:grpSp>
        <p:nvGrpSpPr>
          <p:cNvPr id="29709" name="Oval 6"/>
          <p:cNvGrpSpPr>
            <a:grpSpLocks/>
          </p:cNvGrpSpPr>
          <p:nvPr/>
        </p:nvGrpSpPr>
        <p:grpSpPr bwMode="auto">
          <a:xfrm>
            <a:off x="554038" y="4322763"/>
            <a:ext cx="3494087" cy="1712912"/>
            <a:chOff x="349" y="2723"/>
            <a:chExt cx="2201" cy="1079"/>
          </a:xfrm>
        </p:grpSpPr>
        <p:pic>
          <p:nvPicPr>
            <p:cNvPr id="29703" name="Oval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" y="2723"/>
              <a:ext cx="2201" cy="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699" y="2891"/>
              <a:ext cx="1505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/>
              <a:endParaRPr lang="fr-FR" altLang="fr-FR" sz="1800">
                <a:latin typeface="Calibri" pitchFamily="34" charset="0"/>
              </a:endParaRPr>
            </a:p>
          </p:txBody>
        </p:sp>
      </p:grpSp>
      <p:grpSp>
        <p:nvGrpSpPr>
          <p:cNvPr id="29710" name="Text Box 7"/>
          <p:cNvGrpSpPr>
            <a:grpSpLocks/>
          </p:cNvGrpSpPr>
          <p:nvPr/>
        </p:nvGrpSpPr>
        <p:grpSpPr bwMode="auto">
          <a:xfrm>
            <a:off x="1341438" y="4492625"/>
            <a:ext cx="1919287" cy="542925"/>
            <a:chOff x="845" y="2830"/>
            <a:chExt cx="1209" cy="342"/>
          </a:xfrm>
        </p:grpSpPr>
        <p:pic>
          <p:nvPicPr>
            <p:cNvPr id="3" name="Text Box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30"/>
              <a:ext cx="1209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921" y="2870"/>
              <a:ext cx="10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/>
              <a:r>
                <a:rPr lang="fr-FR" altLang="fr-FR" sz="2000" u="sng">
                  <a:latin typeface="Calibri" pitchFamily="34" charset="0"/>
                </a:rPr>
                <a:t>Métab. limités</a:t>
              </a:r>
            </a:p>
          </p:txBody>
        </p:sp>
      </p:grpSp>
      <p:grpSp>
        <p:nvGrpSpPr>
          <p:cNvPr id="29711" name="Text Box 8"/>
          <p:cNvGrpSpPr>
            <a:grpSpLocks/>
          </p:cNvGrpSpPr>
          <p:nvPr/>
        </p:nvGrpSpPr>
        <p:grpSpPr bwMode="auto">
          <a:xfrm>
            <a:off x="854075" y="4926013"/>
            <a:ext cx="2833688" cy="914400"/>
            <a:chOff x="538" y="3103"/>
            <a:chExt cx="1785" cy="576"/>
          </a:xfrm>
        </p:grpSpPr>
        <p:pic>
          <p:nvPicPr>
            <p:cNvPr id="5" name="Text Box 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" y="3103"/>
              <a:ext cx="1785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615" y="3145"/>
              <a:ext cx="167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>
                <a:buFontTx/>
                <a:buChar char="•"/>
              </a:pPr>
              <a:r>
                <a:rPr lang="fr-FR" altLang="fr-FR" sz="2000">
                  <a:latin typeface="Calibri" pitchFamily="34" charset="0"/>
                </a:rPr>
                <a:t> 20% chez asiatiques</a:t>
              </a:r>
            </a:p>
            <a:p>
              <a:pPr defTabSz="914400" eaLnBrk="1" hangingPunct="1">
                <a:lnSpc>
                  <a:spcPct val="120000"/>
                </a:lnSpc>
                <a:buFontTx/>
                <a:buChar char="•"/>
              </a:pPr>
              <a:r>
                <a:rPr lang="fr-FR" altLang="fr-FR" sz="2000">
                  <a:latin typeface="Calibri" pitchFamily="34" charset="0"/>
                </a:rPr>
                <a:t> 3-5% chez caucasiens</a:t>
              </a:r>
            </a:p>
          </p:txBody>
        </p:sp>
      </p:grpSp>
      <p:grpSp>
        <p:nvGrpSpPr>
          <p:cNvPr id="29702" name="Text Box 9"/>
          <p:cNvGrpSpPr>
            <a:grpSpLocks/>
          </p:cNvGrpSpPr>
          <p:nvPr/>
        </p:nvGrpSpPr>
        <p:grpSpPr bwMode="auto">
          <a:xfrm>
            <a:off x="5145088" y="3279775"/>
            <a:ext cx="3322637" cy="549275"/>
            <a:chOff x="3241" y="2066"/>
            <a:chExt cx="2093" cy="346"/>
          </a:xfrm>
        </p:grpSpPr>
        <p:pic>
          <p:nvPicPr>
            <p:cNvPr id="29712" name="Text Box 9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" y="2066"/>
              <a:ext cx="2093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3311" y="2088"/>
              <a:ext cx="196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>
                <a:lnSpc>
                  <a:spcPct val="120000"/>
                </a:lnSpc>
                <a:buFontTx/>
                <a:buChar char="•"/>
              </a:pPr>
              <a:r>
                <a:rPr lang="fr-FR" altLang="fr-FR" sz="1800" i="1">
                  <a:solidFill>
                    <a:schemeClr val="tx1"/>
                  </a:solidFill>
                  <a:latin typeface="Calibri" pitchFamily="34" charset="0"/>
                </a:rPr>
                <a:t> CYP2C19*17 </a:t>
              </a:r>
              <a:r>
                <a:rPr lang="fr-FR" altLang="fr-FR" sz="1800">
                  <a:solidFill>
                    <a:schemeClr val="tx1"/>
                  </a:solidFill>
                  <a:latin typeface="Calibri" pitchFamily="34" charset="0"/>
                </a:rPr>
                <a:t>(promoter SNPs)</a:t>
              </a:r>
            </a:p>
          </p:txBody>
        </p:sp>
      </p:grpSp>
      <p:grpSp>
        <p:nvGrpSpPr>
          <p:cNvPr id="29706" name="Oval 11"/>
          <p:cNvGrpSpPr>
            <a:grpSpLocks/>
          </p:cNvGrpSpPr>
          <p:nvPr/>
        </p:nvGrpSpPr>
        <p:grpSpPr bwMode="auto">
          <a:xfrm>
            <a:off x="5072063" y="4322763"/>
            <a:ext cx="3492500" cy="1712912"/>
            <a:chOff x="3195" y="2723"/>
            <a:chExt cx="2200" cy="1079"/>
          </a:xfrm>
        </p:grpSpPr>
        <p:pic>
          <p:nvPicPr>
            <p:cNvPr id="29715" name="Oval 1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" y="2723"/>
              <a:ext cx="2200" cy="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16" name="Text Box 20"/>
            <p:cNvSpPr txBox="1">
              <a:spLocks noChangeArrowheads="1"/>
            </p:cNvSpPr>
            <p:nvPr/>
          </p:nvSpPr>
          <p:spPr bwMode="auto">
            <a:xfrm>
              <a:off x="3543" y="2891"/>
              <a:ext cx="1505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/>
              <a:endParaRPr lang="fr-FR" altLang="fr-FR" sz="1800">
                <a:latin typeface="Calibri" pitchFamily="34" charset="0"/>
              </a:endParaRPr>
            </a:p>
          </p:txBody>
        </p:sp>
      </p:grpSp>
      <p:grpSp>
        <p:nvGrpSpPr>
          <p:cNvPr id="29707" name="Text Box 12"/>
          <p:cNvGrpSpPr>
            <a:grpSpLocks/>
          </p:cNvGrpSpPr>
          <p:nvPr/>
        </p:nvGrpSpPr>
        <p:grpSpPr bwMode="auto">
          <a:xfrm>
            <a:off x="5535613" y="4492625"/>
            <a:ext cx="2547937" cy="542925"/>
            <a:chOff x="3487" y="2830"/>
            <a:chExt cx="1605" cy="342"/>
          </a:xfrm>
        </p:grpSpPr>
        <p:pic>
          <p:nvPicPr>
            <p:cNvPr id="29718" name="Text Box 1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" y="2830"/>
              <a:ext cx="1605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3564" y="2870"/>
              <a:ext cx="14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/>
              <a:r>
                <a:rPr lang="fr-FR" altLang="fr-FR" sz="2000" u="sng">
                  <a:latin typeface="Calibri" pitchFamily="34" charset="0"/>
                </a:rPr>
                <a:t>Métab. ultra-rapides</a:t>
              </a:r>
            </a:p>
          </p:txBody>
        </p:sp>
      </p:grpSp>
      <p:grpSp>
        <p:nvGrpSpPr>
          <p:cNvPr id="29708" name="Text Box 13"/>
          <p:cNvGrpSpPr>
            <a:grpSpLocks/>
          </p:cNvGrpSpPr>
          <p:nvPr/>
        </p:nvGrpSpPr>
        <p:grpSpPr bwMode="auto">
          <a:xfrm>
            <a:off x="5364163" y="4889500"/>
            <a:ext cx="2841625" cy="914400"/>
            <a:chOff x="3379" y="3080"/>
            <a:chExt cx="1790" cy="576"/>
          </a:xfrm>
        </p:grpSpPr>
        <p:pic>
          <p:nvPicPr>
            <p:cNvPr id="29721" name="Text Box 13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3080"/>
              <a:ext cx="1790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22" name="Text Box 26"/>
            <p:cNvSpPr txBox="1">
              <a:spLocks noChangeArrowheads="1"/>
            </p:cNvSpPr>
            <p:nvPr/>
          </p:nvSpPr>
          <p:spPr bwMode="auto">
            <a:xfrm>
              <a:off x="3459" y="3124"/>
              <a:ext cx="167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>
                <a:buFontTx/>
                <a:buChar char="•"/>
              </a:pPr>
              <a:r>
                <a:rPr lang="fr-FR" altLang="fr-FR" sz="2000">
                  <a:latin typeface="Calibri" pitchFamily="34" charset="0"/>
                </a:rPr>
                <a:t> 20% chez caucasians</a:t>
              </a:r>
            </a:p>
            <a:p>
              <a:pPr defTabSz="914400" eaLnBrk="1" hangingPunct="1">
                <a:lnSpc>
                  <a:spcPct val="120000"/>
                </a:lnSpc>
                <a:buFontTx/>
                <a:buChar char="•"/>
              </a:pPr>
              <a:r>
                <a:rPr lang="fr-FR" altLang="fr-FR" sz="2000">
                  <a:latin typeface="Calibri" pitchFamily="34" charset="0"/>
                </a:rPr>
                <a:t> 1-4% chez asiatiques</a:t>
              </a:r>
            </a:p>
          </p:txBody>
        </p:sp>
      </p:grpSp>
      <p:cxnSp>
        <p:nvCxnSpPr>
          <p:cNvPr id="29724" name="AutoShape 14"/>
          <p:cNvCxnSpPr>
            <a:cxnSpLocks noChangeShapeType="1"/>
          </p:cNvCxnSpPr>
          <p:nvPr/>
        </p:nvCxnSpPr>
        <p:spPr bwMode="auto">
          <a:xfrm>
            <a:off x="2305050" y="3911600"/>
            <a:ext cx="0" cy="4460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5" name="AutoShape 15"/>
          <p:cNvCxnSpPr>
            <a:cxnSpLocks noChangeShapeType="1"/>
          </p:cNvCxnSpPr>
          <p:nvPr/>
        </p:nvCxnSpPr>
        <p:spPr bwMode="auto">
          <a:xfrm>
            <a:off x="6819900" y="3746500"/>
            <a:ext cx="0" cy="6111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6" name="Espace réservé du contenu 17"/>
          <p:cNvSpPr>
            <a:spLocks noGrp="1"/>
          </p:cNvSpPr>
          <p:nvPr>
            <p:ph idx="4294967295"/>
          </p:nvPr>
        </p:nvSpPr>
        <p:spPr>
          <a:xfrm>
            <a:off x="158824" y="1628800"/>
            <a:ext cx="8229600" cy="4090987"/>
          </a:xfrm>
        </p:spPr>
        <p:txBody>
          <a:bodyPr/>
          <a:lstStyle/>
          <a:p>
            <a:r>
              <a:rPr lang="fr-FR" altLang="fr-FR" sz="2000" dirty="0" smtClean="0"/>
              <a:t>Polymorphismes génétiques</a:t>
            </a:r>
          </a:p>
          <a:p>
            <a:pPr lvl="1"/>
            <a:r>
              <a:rPr lang="fr-FR" altLang="fr-FR" sz="1800" smtClean="0"/>
              <a:t>Voriconazole</a:t>
            </a:r>
            <a:endParaRPr lang="fr-FR" altLang="fr-FR" sz="1800" dirty="0" smtClean="0"/>
          </a:p>
          <a:p>
            <a:pPr lvl="2"/>
            <a:r>
              <a:rPr lang="fr-FR" altLang="fr-FR" sz="1800" dirty="0" smtClean="0"/>
              <a:t>Métabolisme hépatique par CYP2C19 +++ (+ 2C9 et 3A4)</a:t>
            </a:r>
          </a:p>
          <a:p>
            <a:pPr lvl="2"/>
            <a:r>
              <a:rPr lang="fr-FR" altLang="fr-FR" sz="1800" dirty="0" smtClean="0"/>
              <a:t>CYP2C19 polymorphe (~ 20 </a:t>
            </a:r>
            <a:r>
              <a:rPr lang="fr-FR" altLang="fr-FR" sz="1800" dirty="0" err="1" smtClean="0"/>
              <a:t>variants</a:t>
            </a:r>
            <a:r>
              <a:rPr lang="fr-FR" altLang="fr-FR" sz="1800" dirty="0" smtClean="0"/>
              <a:t> alléliques)</a:t>
            </a:r>
          </a:p>
          <a:p>
            <a:endParaRPr lang="fr-FR" altLang="fr-FR" sz="2000" dirty="0" smtClean="0"/>
          </a:p>
        </p:txBody>
      </p:sp>
      <p:sp>
        <p:nvSpPr>
          <p:cNvPr id="19" name="ZoneTexte 18"/>
          <p:cNvSpPr txBox="1"/>
          <p:nvPr/>
        </p:nvSpPr>
        <p:spPr>
          <a:xfrm>
            <a:off x="6084888" y="6308725"/>
            <a:ext cx="2520950" cy="3762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/>
              <a:t>Diapo: D. Allorge, Lille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Variabilité PK/PD</a:t>
            </a:r>
            <a:br>
              <a:rPr lang="fr-FR" dirty="0" smtClean="0"/>
            </a:br>
            <a:r>
              <a:rPr lang="fr-FR" dirty="0" smtClean="0"/>
              <a:t>Facteurs modifiant le métabolisme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2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724400"/>
            <a:ext cx="262731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3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Etude monocentrique, à évaluation aveugle (n=110)</a:t>
            </a:r>
          </a:p>
          <a:p>
            <a:pPr lvl="1"/>
            <a:r>
              <a:rPr lang="fr-FR" smtClean="0"/>
              <a:t>Pas de TDM vs TDM (objectif 1-5,5mg/l) à j4</a:t>
            </a:r>
          </a:p>
          <a:p>
            <a:pPr lvl="1"/>
            <a:r>
              <a:rPr lang="fr-FR" smtClean="0"/>
              <a:t>Génotype CYP2C19 identique dans les 2 groupes</a:t>
            </a:r>
          </a:p>
          <a:p>
            <a:pPr lvl="1"/>
            <a:r>
              <a:rPr lang="fr-FR" smtClean="0"/>
              <a:t>Indication: IFI ou empirique</a:t>
            </a:r>
          </a:p>
          <a:p>
            <a:pPr lvl="1"/>
            <a:r>
              <a:rPr lang="fr-FR" smtClean="0"/>
              <a:t>Poso : charge 6mg/kg/12h J1, puis 4 mg/kg/12h (IV ou PO)</a:t>
            </a:r>
          </a:p>
          <a:p>
            <a:r>
              <a:rPr lang="fr-FR" smtClean="0"/>
              <a:t>Moins d’arret pour toxicité si TDM</a:t>
            </a:r>
          </a:p>
          <a:p>
            <a:pPr lvl="1"/>
            <a:r>
              <a:rPr lang="fr-FR" smtClean="0"/>
              <a:t>4 vs 17%; p=0,02</a:t>
            </a:r>
          </a:p>
          <a:p>
            <a:r>
              <a:rPr lang="fr-FR" smtClean="0"/>
              <a:t>Plus de réponses complètes ou partielles</a:t>
            </a:r>
          </a:p>
          <a:p>
            <a:pPr lvl="1"/>
            <a:r>
              <a:rPr lang="fr-FR" smtClean="0"/>
              <a:t>81 vs 57%; p=0,04</a:t>
            </a:r>
          </a:p>
          <a:p>
            <a:pPr lvl="1"/>
            <a:endParaRPr lang="fr-FR" smtClean="0"/>
          </a:p>
        </p:txBody>
      </p:sp>
      <p:sp>
        <p:nvSpPr>
          <p:cNvPr id="194564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TDM du VRC: un essai randomisé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64163" y="6381750"/>
            <a:ext cx="169790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Park CID 2012</a:t>
            </a:r>
          </a:p>
        </p:txBody>
      </p:sp>
    </p:spTree>
    <p:extLst>
      <p:ext uri="{BB962C8B-B14F-4D97-AF65-F5344CB8AC3E}">
        <p14:creationId xmlns:p14="http://schemas.microsoft.com/office/powerpoint/2010/main" val="2631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Dosage du taux résiduel des </a:t>
            </a:r>
            <a:r>
              <a:rPr lang="fr-FR" dirty="0" err="1" smtClean="0"/>
              <a:t>azolés</a:t>
            </a:r>
            <a:endParaRPr lang="fr-FR" dirty="0"/>
          </a:p>
        </p:txBody>
      </p:sp>
      <p:sp>
        <p:nvSpPr>
          <p:cNvPr id="51201" name="Espace réservé du contenu 1"/>
          <p:cNvSpPr>
            <a:spLocks noGrp="1"/>
          </p:cNvSpPr>
          <p:nvPr>
            <p:ph sz="half" idx="4294967295"/>
          </p:nvPr>
        </p:nvSpPr>
        <p:spPr>
          <a:xfrm>
            <a:off x="1115616" y="1600200"/>
            <a:ext cx="3810000" cy="4114800"/>
          </a:xfrm>
        </p:spPr>
        <p:txBody>
          <a:bodyPr/>
          <a:lstStyle/>
          <a:p>
            <a:r>
              <a:rPr lang="fr-FR" altLang="fr-FR" dirty="0" smtClean="0"/>
              <a:t>Efficacité: résiduel, borne minimum</a:t>
            </a:r>
          </a:p>
          <a:p>
            <a:pPr lvl="1"/>
            <a:r>
              <a:rPr lang="fr-FR" altLang="fr-FR" smtClean="0"/>
              <a:t>Voriconazole</a:t>
            </a:r>
            <a:endParaRPr lang="fr-FR" altLang="fr-FR" dirty="0" smtClean="0"/>
          </a:p>
          <a:p>
            <a:pPr lvl="1"/>
            <a:r>
              <a:rPr lang="fr-FR" altLang="fr-FR" smtClean="0"/>
              <a:t>Posaconazole</a:t>
            </a:r>
            <a:endParaRPr lang="fr-FR" altLang="fr-FR" dirty="0" smtClean="0"/>
          </a:p>
          <a:p>
            <a:pPr lvl="1"/>
            <a:r>
              <a:rPr lang="fr-FR" altLang="fr-FR" smtClean="0"/>
              <a:t>Itraconazole</a:t>
            </a:r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5334000" y="1600200"/>
            <a:ext cx="3810000" cy="4114800"/>
          </a:xfrm>
        </p:spPr>
        <p:txBody>
          <a:bodyPr/>
          <a:lstStyle/>
          <a:p>
            <a:r>
              <a:rPr lang="fr-FR" altLang="fr-FR" dirty="0" smtClean="0"/>
              <a:t>Toxicité: résiduel, borne maximum</a:t>
            </a:r>
          </a:p>
          <a:p>
            <a:pPr lvl="1"/>
            <a:r>
              <a:rPr lang="fr-FR" altLang="fr-FR" smtClean="0"/>
              <a:t>Voriconazole</a:t>
            </a:r>
            <a:endParaRPr lang="fr-FR" altLang="fr-FR" dirty="0" smtClean="0"/>
          </a:p>
          <a:p>
            <a:pPr lvl="1"/>
            <a:endParaRPr lang="fr-FR" altLang="fr-FR" dirty="0" smtClean="0"/>
          </a:p>
          <a:p>
            <a:endParaRPr lang="fr-FR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788024" y="6179532"/>
            <a:ext cx="405752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Slides </a:t>
            </a:r>
            <a:r>
              <a:rPr lang="en-US" dirty="0" smtClean="0"/>
              <a:t>ecil-leukemia.com/</a:t>
            </a:r>
            <a:r>
              <a:rPr lang="en-US" dirty="0" err="1" smtClean="0"/>
              <a:t>ecil</a:t>
            </a:r>
            <a:r>
              <a:rPr lang="en-US" dirty="0" smtClean="0"/>
              <a:t> </a:t>
            </a:r>
            <a:r>
              <a:rPr lang="en-US" dirty="0"/>
              <a:t>6 (2015)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05519"/>
              </p:ext>
            </p:extLst>
          </p:nvPr>
        </p:nvGraphicFramePr>
        <p:xfrm>
          <a:off x="755576" y="3645024"/>
          <a:ext cx="7251764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268"/>
                <a:gridCol w="1515174"/>
                <a:gridCol w="1109980"/>
                <a:gridCol w="1123950"/>
                <a:gridCol w="2124392"/>
              </a:tblGrid>
              <a:tr h="0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Minimum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prophylaxie</a:t>
                      </a:r>
                      <a:endParaRPr lang="fr-FR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Minimum 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curatif</a:t>
                      </a:r>
                      <a:endParaRPr lang="fr-FR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Maximum</a:t>
                      </a:r>
                      <a:endParaRPr lang="fr-FR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fr-FR" sz="1600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er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dosage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(avec dose de charge)</a:t>
                      </a:r>
                      <a:endParaRPr lang="fr-FR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smtClean="0">
                          <a:latin typeface="Calibri" panose="020F0502020204030204" pitchFamily="34" charset="0"/>
                        </a:rPr>
                        <a:t>Itraconazole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&gt;0,5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 1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&lt;4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J5-7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smtClean="0">
                          <a:latin typeface="Calibri" panose="020F0502020204030204" pitchFamily="34" charset="0"/>
                        </a:rPr>
                        <a:t>Posaconazole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&gt;0,7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&gt;1</a:t>
                      </a:r>
                      <a:r>
                        <a:rPr lang="fr-FR" sz="1600" baseline="0" dirty="0" smtClean="0">
                          <a:latin typeface="Calibri" panose="020F0502020204030204" pitchFamily="34" charset="0"/>
                        </a:rPr>
                        <a:t>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J3 (</a:t>
                      </a:r>
                      <a:r>
                        <a:rPr lang="fr-FR" sz="1600" dirty="0" err="1" smtClean="0">
                          <a:latin typeface="Calibri" panose="020F0502020204030204" pitchFamily="34" charset="0"/>
                        </a:rPr>
                        <a:t>cp</a:t>
                      </a: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) – J5-7 (solution)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smtClean="0">
                          <a:latin typeface="Calibri" panose="020F0502020204030204" pitchFamily="34" charset="0"/>
                        </a:rPr>
                        <a:t>Voriconazole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&gt;1-2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&gt;1-2 mg/l*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&lt;5-6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J2-5 ou 5</a:t>
                      </a:r>
                      <a:r>
                        <a:rPr lang="fr-FR" sz="1600" baseline="30000" dirty="0" smtClean="0"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 dose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smtClean="0">
                          <a:latin typeface="Calibri" panose="020F0502020204030204" pitchFamily="34" charset="0"/>
                        </a:rPr>
                        <a:t>Isavuconazole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Pas de données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 2 mg/l**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5 mg/l**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3528" y="5733256"/>
            <a:ext cx="475791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lvl="1" indent="-228600" eaLnBrk="0" hangingPunct="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fr-FR" altLang="fr-FR" sz="2300" dirty="0">
                <a:solidFill>
                  <a:prstClr val="black"/>
                </a:solidFill>
                <a:latin typeface="Calibri" pitchFamily="34" charset="0"/>
                <a:cs typeface="+mn-cs"/>
              </a:rPr>
              <a:t>* si forme sévère viser taux &gt; </a:t>
            </a:r>
            <a:r>
              <a:rPr lang="fr-FR" altLang="fr-FR" sz="23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2</a:t>
            </a:r>
          </a:p>
          <a:p>
            <a:pPr marL="620713" lvl="1" indent="-228600" eaLnBrk="0" hangingPunct="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fr-FR" altLang="fr-FR" sz="2400" dirty="0">
                <a:solidFill>
                  <a:prstClr val="black"/>
                </a:solidFill>
                <a:latin typeface="Calibri" pitchFamily="34" charset="0"/>
              </a:rPr>
              <a:t>**: proposition </a:t>
            </a:r>
            <a:r>
              <a:rPr lang="fr-FR" altLang="fr-FR" sz="2400" dirty="0" smtClean="0">
                <a:solidFill>
                  <a:prstClr val="black"/>
                </a:solidFill>
                <a:latin typeface="Calibri" pitchFamily="34" charset="0"/>
              </a:rPr>
              <a:t>Lilloise</a:t>
            </a:r>
            <a:endParaRPr lang="fr-FR" altLang="fr-FR" sz="2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Echinocandines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2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Infections pas si rares</a:t>
            </a:r>
          </a:p>
          <a:p>
            <a:pPr lvl="2"/>
            <a:r>
              <a:rPr lang="fr-FR" smtClean="0"/>
              <a:t>~ 5000 cas/an en France</a:t>
            </a:r>
          </a:p>
          <a:p>
            <a:endParaRPr lang="fr-FR" smtClean="0"/>
          </a:p>
          <a:p>
            <a:r>
              <a:rPr lang="fr-FR" smtClean="0"/>
              <a:t>Gros potentiel de mésusage des AF</a:t>
            </a:r>
          </a:p>
          <a:p>
            <a:pPr lvl="1"/>
            <a:r>
              <a:rPr lang="fr-FR" smtClean="0"/>
              <a:t>Indications</a:t>
            </a:r>
          </a:p>
          <a:p>
            <a:pPr lvl="1"/>
            <a:r>
              <a:rPr lang="fr-FR" smtClean="0"/>
              <a:t>Durées</a:t>
            </a:r>
          </a:p>
          <a:p>
            <a:pPr lvl="1"/>
            <a:r>
              <a:rPr lang="fr-FR" smtClean="0"/>
              <a:t>Posologies</a:t>
            </a:r>
          </a:p>
          <a:p>
            <a:pPr lvl="1"/>
            <a:r>
              <a:rPr lang="fr-FR" smtClean="0"/>
              <a:t>Toxicité</a:t>
            </a:r>
          </a:p>
          <a:p>
            <a:pPr lvl="1"/>
            <a:r>
              <a:rPr lang="fr-FR" smtClean="0"/>
              <a:t>Intéractions médicamenteuses</a:t>
            </a: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Pourquoi un cours sur les antifongiques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3075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candines</a:t>
            </a:r>
            <a:endParaRPr 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784581"/>
              </p:ext>
            </p:extLst>
          </p:nvPr>
        </p:nvGraphicFramePr>
        <p:xfrm>
          <a:off x="467544" y="2132856"/>
          <a:ext cx="2746354" cy="3711729"/>
        </p:xfrm>
        <a:graphic>
          <a:graphicData uri="http://schemas.openxmlformats.org/drawingml/2006/table">
            <a:tbl>
              <a:tblPr/>
              <a:tblGrid>
                <a:gridCol w="1728812"/>
                <a:gridCol w="1017542"/>
              </a:tblGrid>
              <a:tr h="36158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AFAA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Candines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fumigatus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terreus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Mucorales</a:t>
                      </a: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Fusarium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apiospermum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prolificans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albicans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glabrata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krusei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parapsilosis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Cryptococcus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427984" y="1628800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Propriétés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Inhibition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synthèse  B-D-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glucane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de paroi fongique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Activité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concentration dépendante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itchFamily="34" charset="0"/>
                <a:cs typeface="Calibri" panose="020F0502020204030204" pitchFamily="34" charset="0"/>
              </a:rPr>
              <a:t>Médiocre </a:t>
            </a:r>
            <a:r>
              <a:rPr lang="fr-FR" altLang="fr-FR" dirty="0">
                <a:latin typeface="Calibri" pitchFamily="34" charset="0"/>
                <a:cs typeface="Calibri" panose="020F0502020204030204" pitchFamily="34" charset="0"/>
              </a:rPr>
              <a:t>diffusion LCS/urines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Biodisponibilité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orale = 0%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16288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Spectre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16354"/>
              </p:ext>
            </p:extLst>
          </p:nvPr>
        </p:nvGraphicFramePr>
        <p:xfrm>
          <a:off x="4716016" y="4293096"/>
          <a:ext cx="3343275" cy="857250"/>
        </p:xfrm>
        <a:graphic>
          <a:graphicData uri="http://schemas.openxmlformats.org/drawingml/2006/table">
            <a:tbl>
              <a:tblPr/>
              <a:tblGrid>
                <a:gridCol w="1671637"/>
                <a:gridCol w="1671638"/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Aspergillus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Candida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379413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Fongistatique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Fongicide</a:t>
                      </a:r>
                      <a:endParaRPr kumimoji="0" lang="fr-FR" altLang="fr-FR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5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67744"/>
              </p:ext>
            </p:extLst>
          </p:nvPr>
        </p:nvGraphicFramePr>
        <p:xfrm>
          <a:off x="539552" y="1772816"/>
          <a:ext cx="8276100" cy="4114583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496058"/>
                <a:gridCol w="889318"/>
                <a:gridCol w="910882"/>
                <a:gridCol w="2225909"/>
                <a:gridCol w="1129728"/>
                <a:gridCol w="624205"/>
              </a:tblGrid>
              <a:tr h="648072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½ Vie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Liaison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Adapt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hep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Adapt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</a:t>
                      </a:r>
                      <a:endParaRPr kumimoji="0" lang="fr-FR" altLang="fr-FR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rein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HD</a:t>
                      </a:r>
                    </a:p>
                  </a:txBody>
                  <a:tcPr horzOverflow="overflow"/>
                </a:tc>
              </a:tr>
              <a:tr h="914400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Caspofungine</a:t>
                      </a:r>
                      <a:endParaRPr kumimoji="0" lang="fr-FR" altLang="fr-FR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Cancidas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 puis 50-70mg/ J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10h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96 %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mg/j (</a:t>
                      </a: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B/C)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Non</a:t>
                      </a:r>
                    </a:p>
                  </a:txBody>
                  <a:tcPr horzOverflow="overflow"/>
                </a:tc>
              </a:tr>
              <a:tr h="951013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Anidulafungine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Ecalta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*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200mg J1 puis 100 mg/j 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28h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80 %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Non</a:t>
                      </a:r>
                    </a:p>
                  </a:txBody>
                  <a:tcPr horzOverflow="overflow"/>
                </a:tc>
              </a:tr>
              <a:tr h="923586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Micafungine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Mycamine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100-200 mg /j 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12-15h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99 %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algn="ctr" defTabSz="914400" eaLnBrk="1" hangingPunct="1"/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</a:t>
                      </a:r>
                      <a:endParaRPr lang="fr-FR" altLang="fr-FR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Non</a:t>
                      </a:r>
                    </a:p>
                  </a:txBody>
                  <a:tcPr horzOverflow="overflow"/>
                </a:tc>
              </a:tr>
              <a:tr h="44960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Rezafungine</a:t>
                      </a:r>
                      <a:endParaRPr kumimoji="0" lang="fr-FR" altLang="fr-FR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400mg/</a:t>
                      </a:r>
                      <a:r>
                        <a:rPr kumimoji="0" lang="fr-FR" alt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sem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140h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altLang="fr-FR" dirty="0" smtClean="0"/>
              <a:t>Caractéristiques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2916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Candines</a:t>
            </a:r>
            <a:r>
              <a:rPr lang="fr-FR" dirty="0"/>
              <a:t>: Effets indésirables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Anomalies hépatiques</a:t>
            </a:r>
          </a:p>
          <a:p>
            <a:r>
              <a:rPr lang="fr-FR" dirty="0" smtClean="0"/>
              <a:t>Peu d’</a:t>
            </a:r>
            <a:r>
              <a:rPr lang="fr-FR" dirty="0" err="1" smtClean="0"/>
              <a:t>intéractions</a:t>
            </a:r>
            <a:r>
              <a:rPr lang="fr-FR" dirty="0" smtClean="0"/>
              <a:t> médicamenteuses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56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Polyènes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2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Spectre des </a:t>
            </a:r>
            <a:r>
              <a:rPr lang="fr-FR" dirty="0" err="1" smtClean="0"/>
              <a:t>polyènes</a:t>
            </a:r>
            <a:endParaRPr 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08690"/>
              </p:ext>
            </p:extLst>
          </p:nvPr>
        </p:nvGraphicFramePr>
        <p:xfrm>
          <a:off x="467544" y="2132856"/>
          <a:ext cx="2726918" cy="3711729"/>
        </p:xfrm>
        <a:graphic>
          <a:graphicData uri="http://schemas.openxmlformats.org/drawingml/2006/table">
            <a:tbl>
              <a:tblPr/>
              <a:tblGrid>
                <a:gridCol w="1728812"/>
                <a:gridCol w="998106"/>
              </a:tblGrid>
              <a:tr h="36158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AFAA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Polyènes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fumigatus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terreus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Mucorales</a:t>
                      </a: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Fusarium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apiospermum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prolificans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albicans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glabrata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krusei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parapsilosis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Cryptococcus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95536" y="16288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Spectre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427984" y="1628800"/>
            <a:ext cx="417646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Propriétés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Perforation membrane par liaison à l’</a:t>
            </a:r>
            <a:r>
              <a:rPr lang="fr-FR" dirty="0" err="1"/>
              <a:t>ergosterol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Activité </a:t>
            </a:r>
            <a:r>
              <a:rPr lang="fr-FR" dirty="0"/>
              <a:t>concentration dépendante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Forte liaison </a:t>
            </a:r>
            <a:r>
              <a:rPr lang="fr-FR" dirty="0" smtClean="0"/>
              <a:t>protéique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Non </a:t>
            </a:r>
            <a:r>
              <a:rPr lang="fr-FR" dirty="0" err="1"/>
              <a:t>dialysable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 </a:t>
            </a:r>
            <a:r>
              <a:rPr lang="fr-FR" dirty="0"/>
              <a:t>molécule 3 formes galéniques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Ampho</a:t>
            </a:r>
            <a:r>
              <a:rPr lang="fr-FR" sz="1600" dirty="0"/>
              <a:t> B </a:t>
            </a:r>
            <a:r>
              <a:rPr lang="fr-FR" sz="1600" dirty="0" err="1"/>
              <a:t>déoxycholate</a:t>
            </a:r>
            <a:r>
              <a:rPr lang="fr-FR" sz="1600" dirty="0"/>
              <a:t> (</a:t>
            </a:r>
            <a:r>
              <a:rPr lang="fr-FR" sz="1600" dirty="0" err="1"/>
              <a:t>fungizone</a:t>
            </a:r>
            <a:r>
              <a:rPr lang="fr-FR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Ampho</a:t>
            </a:r>
            <a:r>
              <a:rPr lang="fr-FR" sz="1600" dirty="0"/>
              <a:t> B </a:t>
            </a:r>
            <a:r>
              <a:rPr lang="fr-FR" sz="1600" dirty="0" err="1"/>
              <a:t>liposomale</a:t>
            </a:r>
            <a:r>
              <a:rPr lang="fr-FR" sz="1600" dirty="0"/>
              <a:t> (</a:t>
            </a:r>
            <a:r>
              <a:rPr lang="fr-FR" sz="1600" dirty="0" err="1"/>
              <a:t>ambisome</a:t>
            </a:r>
            <a:r>
              <a:rPr lang="fr-FR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Ampho</a:t>
            </a:r>
            <a:r>
              <a:rPr lang="fr-FR" sz="1600" dirty="0"/>
              <a:t> B </a:t>
            </a:r>
            <a:r>
              <a:rPr lang="fr-FR" sz="1600" dirty="0" err="1"/>
              <a:t>lipid</a:t>
            </a:r>
            <a:r>
              <a:rPr lang="fr-FR" sz="1600" dirty="0"/>
              <a:t> </a:t>
            </a:r>
            <a:r>
              <a:rPr lang="fr-FR" sz="1600" dirty="0" err="1"/>
              <a:t>complex</a:t>
            </a:r>
            <a:r>
              <a:rPr lang="fr-FR" sz="1600" dirty="0"/>
              <a:t> (</a:t>
            </a:r>
            <a:r>
              <a:rPr lang="fr-FR" sz="1600" dirty="0" err="1"/>
              <a:t>abelcet</a:t>
            </a:r>
            <a:r>
              <a:rPr lang="fr-FR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Biodisponibilité </a:t>
            </a:r>
            <a:r>
              <a:rPr lang="fr-FR" dirty="0"/>
              <a:t>orale = 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Bonne </a:t>
            </a:r>
            <a:r>
              <a:rPr lang="fr-FR" dirty="0"/>
              <a:t>diffusion tissulaire sauf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LCS (formes lipidiques meilleures)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Urines (</a:t>
            </a:r>
            <a:r>
              <a:rPr lang="fr-FR" sz="1600" dirty="0" err="1"/>
              <a:t>déoxycholate</a:t>
            </a:r>
            <a:r>
              <a:rPr lang="fr-FR" sz="1600" dirty="0"/>
              <a:t> correcte)</a:t>
            </a:r>
          </a:p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14950"/>
              </p:ext>
            </p:extLst>
          </p:nvPr>
        </p:nvGraphicFramePr>
        <p:xfrm>
          <a:off x="4844578" y="5805264"/>
          <a:ext cx="3343275" cy="857250"/>
        </p:xfrm>
        <a:graphic>
          <a:graphicData uri="http://schemas.openxmlformats.org/drawingml/2006/table">
            <a:tbl>
              <a:tblPr/>
              <a:tblGrid>
                <a:gridCol w="1671637"/>
                <a:gridCol w="1671638"/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Aspergillus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Candida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Fongicide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Fongicide</a:t>
                      </a:r>
                      <a:endParaRPr kumimoji="0" lang="fr-FR" altLang="fr-FR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5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Maniement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579296" cy="4090268"/>
          </a:xfrm>
        </p:spPr>
        <p:txBody>
          <a:bodyPr>
            <a:normAutofit fontScale="92500"/>
          </a:bodyPr>
          <a:lstStyle/>
          <a:p>
            <a:r>
              <a:rPr lang="fr-FR" dirty="0" err="1"/>
              <a:t>Amphotéricine</a:t>
            </a:r>
            <a:r>
              <a:rPr lang="fr-FR" dirty="0"/>
              <a:t> B </a:t>
            </a:r>
            <a:r>
              <a:rPr lang="fr-FR" dirty="0" err="1" smtClean="0"/>
              <a:t>liposomale</a:t>
            </a:r>
            <a:r>
              <a:rPr lang="fr-FR" dirty="0" smtClean="0"/>
              <a:t> (</a:t>
            </a:r>
            <a:r>
              <a:rPr lang="fr-FR" dirty="0" err="1" smtClean="0"/>
              <a:t>ambisome</a:t>
            </a:r>
            <a:r>
              <a:rPr lang="fr-FR" dirty="0" smtClean="0"/>
              <a:t>): 3 mg/kg x1/j en 1h</a:t>
            </a:r>
          </a:p>
          <a:p>
            <a:pPr lvl="1"/>
            <a:r>
              <a:rPr lang="fr-FR" dirty="0" smtClean="0"/>
              <a:t>Infections difficiles à traiter (mucor): 5 mg/kg</a:t>
            </a:r>
          </a:p>
          <a:p>
            <a:pPr lvl="1"/>
            <a:r>
              <a:rPr lang="fr-FR" dirty="0" smtClean="0"/>
              <a:t>Prémédication: 1 </a:t>
            </a:r>
            <a:r>
              <a:rPr lang="fr-FR" dirty="0" err="1" smtClean="0"/>
              <a:t>amp</a:t>
            </a:r>
            <a:r>
              <a:rPr lang="fr-FR" dirty="0" smtClean="0"/>
              <a:t> </a:t>
            </a:r>
            <a:r>
              <a:rPr lang="fr-FR" dirty="0" err="1" smtClean="0"/>
              <a:t>polaramine</a:t>
            </a:r>
            <a:endParaRPr lang="fr-FR" dirty="0" smtClean="0"/>
          </a:p>
          <a:p>
            <a:r>
              <a:rPr lang="fr-FR" dirty="0" err="1"/>
              <a:t>Amphotéricine</a:t>
            </a:r>
            <a:r>
              <a:rPr lang="fr-FR" dirty="0"/>
              <a:t> B </a:t>
            </a:r>
            <a:r>
              <a:rPr lang="fr-FR" dirty="0" err="1" smtClean="0"/>
              <a:t>lipid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 smtClean="0"/>
              <a:t> (</a:t>
            </a:r>
            <a:r>
              <a:rPr lang="fr-FR" dirty="0" err="1" smtClean="0"/>
              <a:t>abelcet</a:t>
            </a:r>
            <a:r>
              <a:rPr lang="fr-FR" dirty="0" smtClean="0"/>
              <a:t>): 5mg/kg x 1/j en 1h</a:t>
            </a:r>
          </a:p>
          <a:p>
            <a:r>
              <a:rPr lang="fr-FR" dirty="0" err="1" smtClean="0"/>
              <a:t>Amphotéricine</a:t>
            </a:r>
            <a:r>
              <a:rPr lang="fr-FR" dirty="0" smtClean="0"/>
              <a:t> B </a:t>
            </a:r>
            <a:r>
              <a:rPr lang="fr-FR" dirty="0" err="1" smtClean="0"/>
              <a:t>déoxycholate</a:t>
            </a:r>
            <a:r>
              <a:rPr lang="fr-FR" dirty="0" smtClean="0"/>
              <a:t> (</a:t>
            </a:r>
            <a:r>
              <a:rPr lang="fr-FR" dirty="0" err="1" smtClean="0"/>
              <a:t>fungizone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Pas </a:t>
            </a:r>
            <a:r>
              <a:rPr lang="fr-FR" dirty="0" smtClean="0"/>
              <a:t>d’indication pratique en France en 2021</a:t>
            </a:r>
          </a:p>
          <a:p>
            <a:pPr lvl="1"/>
            <a:r>
              <a:rPr lang="fr-FR" dirty="0"/>
              <a:t>Dose test de 1mg en 20-30mn</a:t>
            </a:r>
          </a:p>
          <a:p>
            <a:pPr lvl="1"/>
            <a:r>
              <a:rPr lang="fr-FR" dirty="0" smtClean="0"/>
              <a:t>0,7-1 </a:t>
            </a:r>
            <a:r>
              <a:rPr lang="fr-FR" dirty="0" smtClean="0"/>
              <a:t>mg/kg x1/j en 4 à 6h</a:t>
            </a:r>
          </a:p>
          <a:p>
            <a:pPr lvl="1"/>
            <a:r>
              <a:rPr lang="fr-FR" dirty="0" smtClean="0"/>
              <a:t>Prémédication:</a:t>
            </a:r>
            <a:endParaRPr lang="fr-FR" dirty="0" smtClean="0"/>
          </a:p>
          <a:p>
            <a:pPr lvl="2"/>
            <a:r>
              <a:rPr lang="fr-FR" dirty="0" smtClean="0"/>
              <a:t>Hydrocortisone 25 + </a:t>
            </a:r>
            <a:r>
              <a:rPr lang="fr-FR" dirty="0" err="1" smtClean="0"/>
              <a:t>pola</a:t>
            </a:r>
            <a:r>
              <a:rPr lang="fr-FR" dirty="0" smtClean="0"/>
              <a:t> 1 </a:t>
            </a:r>
            <a:r>
              <a:rPr lang="fr-FR" dirty="0" err="1" smtClean="0"/>
              <a:t>amp</a:t>
            </a:r>
            <a:r>
              <a:rPr lang="fr-FR" dirty="0" smtClean="0"/>
              <a:t> + </a:t>
            </a:r>
            <a:r>
              <a:rPr lang="fr-FR" dirty="0" err="1" smtClean="0"/>
              <a:t>perfalgan</a:t>
            </a:r>
            <a:r>
              <a:rPr lang="fr-FR" dirty="0" smtClean="0"/>
              <a:t> 1 </a:t>
            </a:r>
            <a:r>
              <a:rPr lang="fr-FR" dirty="0" err="1" smtClean="0"/>
              <a:t>amp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30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 fontScale="85000" lnSpcReduction="10000"/>
          </a:bodyPr>
          <a:lstStyle/>
          <a:p>
            <a:r>
              <a:rPr lang="fr-FR" altLang="fr-FR" dirty="0" smtClean="0"/>
              <a:t>Immédiats liés à la perfusion</a:t>
            </a:r>
          </a:p>
          <a:p>
            <a:pPr lvl="1"/>
            <a:r>
              <a:rPr lang="fr-FR" altLang="fr-FR" dirty="0" smtClean="0"/>
              <a:t>Production de cytokines pyrogènes par les monocytes/macrophages:</a:t>
            </a:r>
          </a:p>
          <a:p>
            <a:pPr lvl="2"/>
            <a:r>
              <a:rPr lang="fr-FR" altLang="fr-FR" dirty="0" smtClean="0"/>
              <a:t>Fièvre, frissons, céphalées, myalgies, rarement collapsus ou bronchospasme</a:t>
            </a:r>
          </a:p>
          <a:p>
            <a:r>
              <a:rPr lang="fr-FR" altLang="fr-FR" dirty="0" smtClean="0"/>
              <a:t>Différés liés à la toxicité viscérale = Insuffisance rénale:</a:t>
            </a:r>
          </a:p>
          <a:p>
            <a:pPr lvl="1"/>
            <a:r>
              <a:rPr lang="fr-FR" altLang="fr-FR" dirty="0" smtClean="0"/>
              <a:t>Augmente avec dose cumulée</a:t>
            </a:r>
          </a:p>
          <a:p>
            <a:pPr lvl="1"/>
            <a:r>
              <a:rPr lang="fr-FR" altLang="fr-FR" dirty="0" smtClean="0"/>
              <a:t>Néphropathie glomérulaire: ↓DFG (VC° rénale)</a:t>
            </a:r>
          </a:p>
          <a:p>
            <a:pPr lvl="1"/>
            <a:r>
              <a:rPr lang="fr-FR" altLang="fr-FR" dirty="0" err="1" smtClean="0"/>
              <a:t>Tubulopathie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Troubles électrolytiques : ↓ K+, ↓ Mg+ </a:t>
            </a:r>
          </a:p>
          <a:p>
            <a:pPr lvl="2"/>
            <a:r>
              <a:rPr lang="fr-FR" altLang="fr-FR" dirty="0" smtClean="0"/>
              <a:t>Anémie (↓érythropoïétine rénale)</a:t>
            </a:r>
          </a:p>
          <a:p>
            <a:r>
              <a:rPr lang="fr-FR" altLang="fr-FR" dirty="0" smtClean="0"/>
              <a:t>Rares:</a:t>
            </a:r>
          </a:p>
          <a:p>
            <a:pPr lvl="1"/>
            <a:r>
              <a:rPr lang="fr-FR" altLang="fr-FR" dirty="0" smtClean="0"/>
              <a:t>Hépatite toxique</a:t>
            </a:r>
          </a:p>
          <a:p>
            <a:pPr lvl="1"/>
            <a:r>
              <a:rPr lang="fr-FR" altLang="fr-FR" dirty="0" smtClean="0"/>
              <a:t>Cardiaque (torsade de pointe </a:t>
            </a:r>
            <a:r>
              <a:rPr lang="fr-FR" altLang="fr-FR" dirty="0" err="1" smtClean="0"/>
              <a:t>hypoK</a:t>
            </a:r>
            <a:r>
              <a:rPr lang="fr-FR" altLang="fr-FR" dirty="0" smtClean="0"/>
              <a:t>+) </a:t>
            </a:r>
          </a:p>
          <a:p>
            <a:pPr lvl="1"/>
            <a:r>
              <a:rPr lang="fr-FR" altLang="fr-FR" dirty="0" err="1" smtClean="0"/>
              <a:t>Arachnoïdite</a:t>
            </a:r>
            <a:r>
              <a:rPr lang="fr-FR" altLang="fr-FR" dirty="0" smtClean="0"/>
              <a:t> toxique</a:t>
            </a:r>
          </a:p>
          <a:p>
            <a:r>
              <a:rPr lang="fr-FR" dirty="0"/>
              <a:t>Effets moins fréquents/marqués avec formes </a:t>
            </a:r>
            <a:r>
              <a:rPr lang="fr-FR" dirty="0" smtClean="0"/>
              <a:t>lipidiques</a:t>
            </a:r>
            <a:endParaRPr lang="fr-FR" dirty="0"/>
          </a:p>
        </p:txBody>
      </p:sp>
      <p:sp>
        <p:nvSpPr>
          <p:cNvPr id="76802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Effets secondaires polyènes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6094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/>
              <a:t>Pyrimidines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807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Spectre de la </a:t>
            </a:r>
            <a:r>
              <a:rPr lang="fr-FR" dirty="0" err="1" smtClean="0"/>
              <a:t>flucytosine</a:t>
            </a:r>
            <a:endParaRPr 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11701"/>
              </p:ext>
            </p:extLst>
          </p:nvPr>
        </p:nvGraphicFramePr>
        <p:xfrm>
          <a:off x="467544" y="2132856"/>
          <a:ext cx="2417017" cy="3711729"/>
        </p:xfrm>
        <a:graphic>
          <a:graphicData uri="http://schemas.openxmlformats.org/drawingml/2006/table">
            <a:tbl>
              <a:tblPr/>
              <a:tblGrid>
                <a:gridCol w="1728812"/>
                <a:gridCol w="688205"/>
              </a:tblGrid>
              <a:tr h="36158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AFAA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5FC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fumigatus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terreus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Mucorales</a:t>
                      </a: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Fusarium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apiospermum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prolificans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albicans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glabrata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krusei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parapsilosis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Cryptococcus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139952" y="1628800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Propriétés</a:t>
            </a: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Inhibition synthèse ADN/traduction ARN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Toujours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utiliser en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IV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PO (Biodisponibilité PO 90%)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B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onne diffusion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LCS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urine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10% liaison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protéique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Demi-vie 3-6 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Dosages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sériques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Pic: toxicité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2h après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administration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Objectif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&lt;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100 mg/l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Creux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Objectif &gt; 25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mg/l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16288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Spectre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795942"/>
              </p:ext>
            </p:extLst>
          </p:nvPr>
        </p:nvGraphicFramePr>
        <p:xfrm>
          <a:off x="4499992" y="5733256"/>
          <a:ext cx="3343275" cy="857250"/>
        </p:xfrm>
        <a:graphic>
          <a:graphicData uri="http://schemas.openxmlformats.org/drawingml/2006/table">
            <a:tbl>
              <a:tblPr/>
              <a:tblGrid>
                <a:gridCol w="1671637"/>
                <a:gridCol w="1671638"/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Aspergillus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Candida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379413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/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Fongistatique</a:t>
                      </a:r>
                      <a:endParaRPr kumimoji="0" lang="fr-FR" altLang="fr-FR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5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/>
              <a:t>Toxicité hépatique et médullaire</a:t>
            </a:r>
          </a:p>
          <a:p>
            <a:pPr lvl="1"/>
            <a:r>
              <a:rPr lang="fr-FR" altLang="fr-FR" dirty="0"/>
              <a:t>Conversion du 5FC en 5FU (intracellulaire ou si T flacons &gt; 25 °C)</a:t>
            </a:r>
          </a:p>
          <a:p>
            <a:r>
              <a:rPr lang="fr-FR" altLang="fr-FR" dirty="0" smtClean="0"/>
              <a:t>Toxicité gastro-intestinale</a:t>
            </a:r>
          </a:p>
          <a:p>
            <a:pPr lvl="1"/>
            <a:r>
              <a:rPr lang="fr-FR" altLang="fr-FR" dirty="0" smtClean="0"/>
              <a:t>- douleurs gastriques</a:t>
            </a:r>
          </a:p>
          <a:p>
            <a:pPr lvl="1"/>
            <a:r>
              <a:rPr lang="fr-FR" altLang="fr-FR" dirty="0" smtClean="0"/>
              <a:t>- entéro-(colite) </a:t>
            </a:r>
            <a:r>
              <a:rPr lang="fr-FR" altLang="fr-FR" dirty="0" err="1" smtClean="0"/>
              <a:t>ulcéro</a:t>
            </a:r>
            <a:r>
              <a:rPr lang="fr-FR" altLang="fr-FR" dirty="0" smtClean="0"/>
              <a:t>-membraneuse</a:t>
            </a:r>
          </a:p>
          <a:p>
            <a:pPr lvl="1"/>
            <a:r>
              <a:rPr lang="fr-FR" altLang="fr-FR" dirty="0" smtClean="0"/>
              <a:t>- (perforation)</a:t>
            </a:r>
          </a:p>
          <a:p>
            <a:r>
              <a:rPr lang="fr-FR" altLang="fr-FR" dirty="0" smtClean="0"/>
              <a:t>Toxicité hépatique* : cytolyse </a:t>
            </a:r>
          </a:p>
          <a:p>
            <a:r>
              <a:rPr lang="fr-FR" altLang="fr-FR" dirty="0" smtClean="0"/>
              <a:t>Toxicité hématologique* : moelle osseuse</a:t>
            </a:r>
          </a:p>
          <a:p>
            <a:pPr lvl="1"/>
            <a:r>
              <a:rPr lang="fr-FR" altLang="fr-FR" dirty="0" smtClean="0"/>
              <a:t>- leucopénie, agranulocytose</a:t>
            </a:r>
          </a:p>
          <a:p>
            <a:pPr lvl="1"/>
            <a:r>
              <a:rPr lang="fr-FR" altLang="fr-FR" dirty="0" smtClean="0"/>
              <a:t>- </a:t>
            </a:r>
            <a:r>
              <a:rPr lang="fr-FR" altLang="fr-FR" dirty="0" err="1" smtClean="0"/>
              <a:t>pancytopénie</a:t>
            </a:r>
            <a:endParaRPr lang="fr-FR" altLang="fr-FR" dirty="0" smtClean="0"/>
          </a:p>
          <a:p>
            <a:pPr lvl="1"/>
            <a:endParaRPr lang="fr-FR" altLang="fr-FR" dirty="0"/>
          </a:p>
          <a:p>
            <a:pPr marL="392113" lvl="1" indent="0">
              <a:buNone/>
            </a:pPr>
            <a:r>
              <a:rPr lang="fr-FR" altLang="fr-F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*Si concentration &gt; 100 </a:t>
            </a:r>
            <a:r>
              <a:rPr lang="fr-FR" alt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mg/l</a:t>
            </a:r>
            <a:endParaRPr lang="fr-FR" altLang="fr-FR" dirty="0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Flucytosine: effets secondaires</a:t>
            </a:r>
          </a:p>
        </p:txBody>
      </p:sp>
      <p:sp>
        <p:nvSpPr>
          <p:cNvPr id="44037" name="Rectangle 1"/>
          <p:cNvSpPr>
            <a:spLocks noChangeArrowheads="1"/>
          </p:cNvSpPr>
          <p:nvPr/>
        </p:nvSpPr>
        <p:spPr bwMode="auto">
          <a:xfrm>
            <a:off x="4499992" y="6118227"/>
            <a:ext cx="3024336" cy="36988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r>
              <a:rPr lang="fr-FR" alt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Vermes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Chemotherapy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 2000</a:t>
            </a:r>
          </a:p>
        </p:txBody>
      </p:sp>
    </p:spTree>
    <p:extLst>
      <p:ext uri="{BB962C8B-B14F-4D97-AF65-F5344CB8AC3E}">
        <p14:creationId xmlns:p14="http://schemas.microsoft.com/office/powerpoint/2010/main" val="29868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Infections </a:t>
            </a:r>
            <a:r>
              <a:rPr lang="fr-FR" dirty="0" smtClean="0"/>
              <a:t>Fongiques Invasives (IFI):</a:t>
            </a:r>
            <a:endParaRPr lang="fr-FR" dirty="0"/>
          </a:p>
          <a:p>
            <a:pPr lvl="1"/>
            <a:r>
              <a:rPr lang="fr-FR" dirty="0" err="1" smtClean="0"/>
              <a:t>Candidémies</a:t>
            </a:r>
            <a:r>
              <a:rPr lang="fr-FR" dirty="0" smtClean="0"/>
              <a:t> et candidoses invasives  </a:t>
            </a:r>
          </a:p>
          <a:p>
            <a:pPr lvl="1"/>
            <a:r>
              <a:rPr lang="fr-FR" dirty="0" smtClean="0"/>
              <a:t>Moisissures autochtones</a:t>
            </a:r>
            <a:endParaRPr lang="fr-FR" dirty="0"/>
          </a:p>
          <a:p>
            <a:pPr lvl="1"/>
            <a:r>
              <a:rPr lang="fr-FR" dirty="0" smtClean="0"/>
              <a:t>Pneumocystose</a:t>
            </a:r>
          </a:p>
          <a:p>
            <a:pPr lvl="1"/>
            <a:endParaRPr lang="fr-FR" dirty="0"/>
          </a:p>
          <a:p>
            <a:r>
              <a:rPr lang="fr-FR" dirty="0"/>
              <a:t>Infections </a:t>
            </a:r>
            <a:r>
              <a:rPr lang="fr-FR" dirty="0" smtClean="0"/>
              <a:t>fongiques superficielles:  </a:t>
            </a:r>
            <a:r>
              <a:rPr lang="fr-FR" dirty="0"/>
              <a:t>fréquente </a:t>
            </a:r>
            <a:endParaRPr lang="fr-FR" dirty="0" smtClean="0"/>
          </a:p>
          <a:p>
            <a:pPr lvl="1"/>
            <a:r>
              <a:rPr lang="fr-FR" dirty="0" smtClean="0"/>
              <a:t>Candidose vaginale</a:t>
            </a:r>
          </a:p>
          <a:p>
            <a:pPr lvl="1"/>
            <a:r>
              <a:rPr lang="fr-FR" dirty="0" smtClean="0"/>
              <a:t>Candidose </a:t>
            </a:r>
            <a:r>
              <a:rPr lang="fr-FR" dirty="0" err="1" smtClean="0"/>
              <a:t>oro</a:t>
            </a:r>
            <a:r>
              <a:rPr lang="fr-FR" dirty="0" smtClean="0"/>
              <a:t>-pharyngée</a:t>
            </a:r>
          </a:p>
          <a:p>
            <a:pPr lvl="1"/>
            <a:r>
              <a:rPr lang="fr-FR" dirty="0" smtClean="0"/>
              <a:t>Mycoses cutanées: </a:t>
            </a:r>
            <a:r>
              <a:rPr lang="fr-FR" i="1" dirty="0" smtClean="0"/>
              <a:t>Candida</a:t>
            </a:r>
            <a:r>
              <a:rPr lang="fr-FR" i="1" dirty="0"/>
              <a:t>, </a:t>
            </a:r>
            <a:r>
              <a:rPr lang="fr-FR" i="1" dirty="0" err="1"/>
              <a:t>Malassesia</a:t>
            </a:r>
            <a:r>
              <a:rPr lang="fr-FR" i="1" dirty="0"/>
              <a:t> </a:t>
            </a:r>
            <a:r>
              <a:rPr lang="fr-FR" i="1" dirty="0" err="1" smtClean="0"/>
              <a:t>furfur</a:t>
            </a:r>
            <a:r>
              <a:rPr lang="fr-FR" i="1" dirty="0" smtClean="0"/>
              <a:t>, </a:t>
            </a:r>
            <a:r>
              <a:rPr lang="fr-FR" i="1" dirty="0" err="1"/>
              <a:t>Trichophytoon</a:t>
            </a:r>
            <a:r>
              <a:rPr lang="fr-FR" i="1" dirty="0"/>
              <a:t> , </a:t>
            </a:r>
            <a:r>
              <a:rPr lang="fr-FR" i="1" dirty="0" err="1"/>
              <a:t>Epidermophyton</a:t>
            </a:r>
            <a:r>
              <a:rPr lang="fr-FR" i="1" dirty="0"/>
              <a:t> </a:t>
            </a:r>
            <a:r>
              <a:rPr lang="fr-FR" i="1" dirty="0" err="1"/>
              <a:t>Microsporum</a:t>
            </a:r>
            <a:r>
              <a:rPr lang="fr-FR" dirty="0"/>
              <a:t> </a:t>
            </a:r>
            <a:endParaRPr lang="fr-FR" dirty="0" smtClean="0"/>
          </a:p>
          <a:p>
            <a:pPr marL="392113" lvl="1" indent="0">
              <a:buNone/>
            </a:pPr>
            <a:endParaRPr lang="fr-FR" dirty="0"/>
          </a:p>
          <a:p>
            <a:r>
              <a:rPr lang="fr-FR" dirty="0" smtClean="0"/>
              <a:t>Réactions allergiques à des moisissures</a:t>
            </a:r>
          </a:p>
          <a:p>
            <a:pPr lvl="1"/>
            <a:r>
              <a:rPr lang="fr-FR" dirty="0" smtClean="0"/>
              <a:t>ABPA</a:t>
            </a:r>
          </a:p>
          <a:p>
            <a:pPr lvl="1"/>
            <a:r>
              <a:rPr lang="fr-FR" dirty="0"/>
              <a:t>Asthme sévère avec </a:t>
            </a:r>
            <a:r>
              <a:rPr lang="fr-FR" dirty="0" smtClean="0"/>
              <a:t>sensibilisation fongique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spectre du fongique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4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Posologie</a:t>
            </a:r>
          </a:p>
          <a:p>
            <a:pPr lvl="1"/>
            <a:r>
              <a:rPr lang="fr-FR" smtClean="0"/>
              <a:t>100 mg/kg/24h en 3-4 prises/j</a:t>
            </a:r>
          </a:p>
          <a:p>
            <a:pPr lvl="2"/>
            <a:r>
              <a:rPr lang="fr-FR" smtClean="0"/>
              <a:t>25 mg/kg/6h</a:t>
            </a:r>
          </a:p>
          <a:p>
            <a:pPr lvl="1"/>
            <a:r>
              <a:rPr lang="fr-FR" smtClean="0"/>
              <a:t>Avec ampho B ou azolé</a:t>
            </a:r>
          </a:p>
          <a:p>
            <a:r>
              <a:rPr lang="fr-FR" smtClean="0"/>
              <a:t>IR</a:t>
            </a:r>
          </a:p>
          <a:p>
            <a:pPr lvl="1"/>
            <a:r>
              <a:rPr lang="fr-FR" smtClean="0"/>
              <a:t>DFG 20 à 39: 25 mg/kg/12h</a:t>
            </a:r>
          </a:p>
          <a:p>
            <a:pPr lvl="1"/>
            <a:r>
              <a:rPr lang="fr-FR" smtClean="0"/>
              <a:t>DFG 9 à 20: 25 mg/kg/24h</a:t>
            </a: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Flucytosine en pratique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768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Synthèse des AF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7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68313" y="836613"/>
            <a:ext cx="82756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fr-FR" altLang="fr-FR" sz="4000" dirty="0">
              <a:solidFill>
                <a:srgbClr val="FF0066"/>
              </a:solidFill>
              <a:latin typeface="Calibri" pitchFamily="32" charset="0"/>
            </a:endParaRPr>
          </a:p>
        </p:txBody>
      </p:sp>
      <p:graphicFrame>
        <p:nvGraphicFramePr>
          <p:cNvPr id="348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989800"/>
              </p:ext>
            </p:extLst>
          </p:nvPr>
        </p:nvGraphicFramePr>
        <p:xfrm>
          <a:off x="972447" y="2204864"/>
          <a:ext cx="7754735" cy="3141604"/>
        </p:xfrm>
        <a:graphic>
          <a:graphicData uri="http://schemas.openxmlformats.org/drawingml/2006/table">
            <a:tbl>
              <a:tblPr firstRow="1" firstCol="1">
                <a:tableStyleId>{69012ECD-51FC-41F1-AA8D-1B2483CD663E}</a:tableStyleId>
              </a:tblPr>
              <a:tblGrid>
                <a:gridCol w="1561592"/>
                <a:gridCol w="1131612"/>
                <a:gridCol w="564816"/>
                <a:gridCol w="898964"/>
                <a:gridCol w="1038857"/>
                <a:gridCol w="581470"/>
                <a:gridCol w="988712"/>
                <a:gridCol w="988712"/>
              </a:tblGrid>
              <a:tr h="647700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Humeur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acqueuse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LCS*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SNC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(Abcès)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poumon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Os</a:t>
                      </a:r>
                      <a:endParaRPr kumimoji="0" lang="fr-FR" altLang="fr-FR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Foie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Rein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Urines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</a:tr>
              <a:tr h="379413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AMB-L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</a:tr>
              <a:tr h="1121946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Fluconazole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Voriconazole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Posaconazole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Isavuconazole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+/-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+/- 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+/-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+/-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</a:tr>
              <a:tr h="379413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Candines 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+/-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</a:tr>
              <a:tr h="37782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Flucytosine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</a:tr>
            </a:tbl>
          </a:graphicData>
        </a:graphic>
      </p:graphicFrame>
      <p:sp>
        <p:nvSpPr>
          <p:cNvPr id="34921" name="Text Box 105"/>
          <p:cNvSpPr txBox="1">
            <a:spLocks noChangeArrowheads="1"/>
          </p:cNvSpPr>
          <p:nvPr/>
        </p:nvSpPr>
        <p:spPr bwMode="auto">
          <a:xfrm>
            <a:off x="179388" y="5805488"/>
            <a:ext cx="55451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dirty="0"/>
              <a:t>* </a:t>
            </a:r>
            <a:r>
              <a:rPr lang="fr-FR" altLang="fr-FR"/>
              <a:t>Pénétration </a:t>
            </a:r>
            <a:r>
              <a:rPr lang="fr-FR" altLang="fr-FR" smtClean="0"/>
              <a:t>LCS// </a:t>
            </a:r>
            <a:r>
              <a:rPr lang="fr-FR" altLang="fr-FR" dirty="0"/>
              <a:t>inflammation au  niveau   BHM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ATF : diffusion tissulaire  </a:t>
            </a:r>
            <a:endParaRPr lang="fr-FR" dirty="0"/>
          </a:p>
        </p:txBody>
      </p:sp>
      <p:sp>
        <p:nvSpPr>
          <p:cNvPr id="7" name="Text Box 109"/>
          <p:cNvSpPr txBox="1">
            <a:spLocks noChangeArrowheads="1"/>
          </p:cNvSpPr>
          <p:nvPr/>
        </p:nvSpPr>
        <p:spPr bwMode="auto">
          <a:xfrm>
            <a:off x="5724525" y="5975678"/>
            <a:ext cx="2519883" cy="646331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n-US" dirty="0" smtClean="0"/>
              <a:t>Lewis </a:t>
            </a:r>
            <a:r>
              <a:rPr lang="en-US" dirty="0"/>
              <a:t>Mayo CP 2011</a:t>
            </a:r>
          </a:p>
          <a:p>
            <a:r>
              <a:rPr lang="fr-FR" altLang="fr-FR" dirty="0" err="1"/>
              <a:t>Felton</a:t>
            </a:r>
            <a:r>
              <a:rPr lang="fr-FR" altLang="fr-FR" dirty="0"/>
              <a:t> </a:t>
            </a:r>
            <a:r>
              <a:rPr lang="fr-FR" altLang="fr-FR" dirty="0" smtClean="0"/>
              <a:t>CMR </a:t>
            </a:r>
            <a:r>
              <a:rPr lang="fr-FR" altLang="fr-FR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625251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Posologie</a:t>
            </a:r>
            <a:r>
              <a:rPr lang="en-US" dirty="0" smtClean="0"/>
              <a:t> chez </a:t>
            </a:r>
            <a:r>
              <a:rPr lang="en-US" dirty="0" err="1" smtClean="0"/>
              <a:t>l’obèse</a:t>
            </a:r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221812"/>
              </p:ext>
            </p:extLst>
          </p:nvPr>
        </p:nvGraphicFramePr>
        <p:xfrm>
          <a:off x="179512" y="1635615"/>
          <a:ext cx="8514655" cy="4673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0218"/>
                <a:gridCol w="2871405"/>
                <a:gridCol w="3903032"/>
              </a:tblGrid>
              <a:tr h="355194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Dose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Ajustement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, dose max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13074"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latin typeface="Calibri" panose="020F0502020204030204" pitchFamily="34" charset="0"/>
                        </a:rPr>
                        <a:t>Fluconazole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12 mg/kg/j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Dose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max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1200mg,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effet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dose-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dépendant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50345"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latin typeface="Calibri" panose="020F0502020204030204" pitchFamily="34" charset="0"/>
                        </a:rPr>
                        <a:t>Voriconazole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IV:6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puis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4 mg/kg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PO: 400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puis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200 mg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Poids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ideal, dosage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plasmatique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risque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surdosage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55194"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latin typeface="Calibri" panose="020F0502020204030204" pitchFamily="34" charset="0"/>
                        </a:rPr>
                        <a:t>Posaconazole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300 mgx2/j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puis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300 mg/j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Dosage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plasmatique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55194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AmB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liposomale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3-5 mg/kg/j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Pas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d’ajustement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4860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Caspofungine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70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mg J1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puis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50 mg/j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*70mg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si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&gt;80kg - Dose max 150 mg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13074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Micafungine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100 mg/j 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**dose=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poids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total +42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qd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&gt;66kg,  max 250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mg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13074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Anidulafungine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200 mg J1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puis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100 mg/j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jusqu’à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150 kg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Pas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d’ajustement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sauf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si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&gt;200 kg, +50%)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13074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Flucytosine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100mg/kg/j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Ajuster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au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poids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idéal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, dosage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plasmatique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95536" y="6537883"/>
            <a:ext cx="8175315" cy="30777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en-US" sz="1400" dirty="0"/>
              <a:t>Payne, Expert rev anti-infect </a:t>
            </a:r>
            <a:r>
              <a:rPr lang="en-US" sz="1400" dirty="0" err="1"/>
              <a:t>ther</a:t>
            </a:r>
            <a:r>
              <a:rPr lang="en-US" sz="1400" dirty="0"/>
              <a:t> 2016; *Hall, AAC 2013; **</a:t>
            </a:r>
            <a:r>
              <a:rPr lang="en-US" sz="1400" dirty="0" err="1"/>
              <a:t>Pasipanodya</a:t>
            </a:r>
            <a:r>
              <a:rPr lang="en-US" sz="1400" dirty="0"/>
              <a:t>,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Pharmacol</a:t>
            </a:r>
            <a:r>
              <a:rPr lang="en-US" sz="1400" dirty="0"/>
              <a:t> </a:t>
            </a:r>
            <a:r>
              <a:rPr lang="en-US" sz="1400" dirty="0" err="1"/>
              <a:t>Ther</a:t>
            </a:r>
            <a:r>
              <a:rPr lang="en-US" sz="1400" dirty="0"/>
              <a:t> 2015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948264" y="11238"/>
            <a:ext cx="20882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Diapo B </a:t>
            </a:r>
            <a:r>
              <a:rPr lang="fr-FR" dirty="0" err="1" smtClean="0">
                <a:latin typeface="Calibri" panose="020F0502020204030204" pitchFamily="34" charset="0"/>
              </a:rPr>
              <a:t>Rammaert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94600"/>
              </p:ext>
            </p:extLst>
          </p:nvPr>
        </p:nvGraphicFramePr>
        <p:xfrm>
          <a:off x="179512" y="1648483"/>
          <a:ext cx="8752559" cy="401415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914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85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1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9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26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77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77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5049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4027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12660">
                  <a:extLst>
                    <a:ext uri="{9D8B030D-6E8A-4147-A177-3AD203B41FA5}">
                      <a16:colId xmlns="" xmlns:a16="http://schemas.microsoft.com/office/drawing/2014/main" val="123819434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Antibiotiques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Ampho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 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lipo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Anidula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Caspo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Mica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Fluco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Itraco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Posaco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Vorico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Isavuco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Aminosides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Clarithromycine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Erythromycine  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 Forme IV</a:t>
                      </a:r>
                      <a:r>
                        <a:rPr lang="fr-FR" sz="12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▲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Moxifloxacine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Rifabutine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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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▲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Rifampicine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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▲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▲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Spiramycine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IV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3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Antiparasitaires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Luméfantrine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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</a:tr>
              <a:tr h="254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Halofantrine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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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▲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Pentamidine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</a:tr>
              <a:tr h="243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Antifongiques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Azolés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r>
                        <a:rPr lang="fr-FR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Itra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r>
                        <a:rPr lang="fr-FR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Vori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r>
                        <a:rPr lang="fr-FR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Fluco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/>
                </a:tc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Ampho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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Interactions médicamenteuses  des antifongiques </a:t>
            </a:r>
            <a:r>
              <a:rPr lang="fr-FR" dirty="0" smtClean="0"/>
              <a:t>systémiques, exemple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336550" y="6350170"/>
            <a:ext cx="8350250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▲</a:t>
            </a:r>
            <a:r>
              <a:rPr lang="fr-FR" sz="1050" dirty="0">
                <a:latin typeface="Arial Narrow" panose="020B0606020202030204" pitchFamily="34" charset="0"/>
                <a:ea typeface="Calibri"/>
                <a:cs typeface="Times New Roman"/>
              </a:rPr>
              <a:t>Contre-indication  </a:t>
            </a:r>
            <a:r>
              <a:rPr lang="fr-FR" sz="105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  <a:sym typeface="Wingdings"/>
              </a:rPr>
              <a:t></a:t>
            </a:r>
            <a:r>
              <a:rPr lang="fr-FR" sz="105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fr-FR" sz="1050" dirty="0">
                <a:latin typeface="Arial Narrow" panose="020B0606020202030204" pitchFamily="34" charset="0"/>
                <a:ea typeface="Calibri"/>
                <a:cs typeface="Times New Roman"/>
              </a:rPr>
              <a:t>Association déconseillée ■ Précaution d'emploi</a:t>
            </a:r>
            <a:r>
              <a:rPr lang="fr-FR" sz="1050" baseline="30000" dirty="0"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fr-FR" sz="1050" dirty="0">
                <a:latin typeface="Arial Narrow" panose="020B0606020202030204" pitchFamily="34" charset="0"/>
                <a:ea typeface="Calibri"/>
                <a:cs typeface="Times New Roman"/>
              </a:rPr>
              <a:t>/ A prendre en compte</a:t>
            </a:r>
            <a:r>
              <a:rPr lang="en-US" sz="1050" dirty="0">
                <a:latin typeface="Arial Narrow" panose="020B0606020202030204" pitchFamily="34" charset="0"/>
                <a:ea typeface="Calibri"/>
                <a:cs typeface="Times New Roman"/>
              </a:rPr>
              <a:t> 		</a:t>
            </a:r>
            <a:endParaRPr lang="fr-FR" sz="1050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43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Résistances aux antifongiques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203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79388" y="1844675"/>
            <a:ext cx="8964612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l">
              <a:spcBef>
                <a:spcPts val="700"/>
              </a:spcBef>
              <a:buClr>
                <a:srgbClr val="FF0066"/>
              </a:buClr>
              <a:buFont typeface="Wingdings" charset="2"/>
              <a:buNone/>
            </a:pPr>
            <a:endParaRPr lang="fr-FR" altLang="fr-FR" sz="2800" dirty="0">
              <a:latin typeface="Calibri" pitchFamily="3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altLang="fr-FR" dirty="0" smtClean="0"/>
              <a:t>Sélection après exposition antérieure  aux  ATF :  </a:t>
            </a:r>
          </a:p>
          <a:p>
            <a:pPr lvl="1"/>
            <a:r>
              <a:rPr lang="fr-FR" altLang="fr-FR" dirty="0" smtClean="0"/>
              <a:t>TT </a:t>
            </a:r>
            <a:r>
              <a:rPr lang="fr-FR" altLang="fr-FR" dirty="0"/>
              <a:t>ATF </a:t>
            </a:r>
            <a:r>
              <a:rPr lang="fr-FR" altLang="fr-FR" dirty="0" smtClean="0"/>
              <a:t>prolongés sur terrain  </a:t>
            </a:r>
            <a:r>
              <a:rPr lang="fr-FR" altLang="fr-FR" dirty="0"/>
              <a:t>ID et pathologie  fongique chronique</a:t>
            </a:r>
          </a:p>
          <a:p>
            <a:pPr lvl="2"/>
            <a:r>
              <a:rPr lang="fr-FR" altLang="fr-FR" i="1" dirty="0"/>
              <a:t>C. </a:t>
            </a:r>
            <a:r>
              <a:rPr lang="fr-FR" altLang="fr-FR" i="1" dirty="0" err="1"/>
              <a:t>albicans</a:t>
            </a:r>
            <a:r>
              <a:rPr lang="fr-FR" altLang="fr-FR" dirty="0"/>
              <a:t> et candidose muqueuse chronique </a:t>
            </a:r>
          </a:p>
          <a:p>
            <a:pPr lvl="2"/>
            <a:r>
              <a:rPr lang="fr-FR" altLang="fr-FR" i="1" dirty="0"/>
              <a:t>A. </a:t>
            </a:r>
            <a:r>
              <a:rPr lang="fr-FR" altLang="fr-FR" i="1" dirty="0" err="1"/>
              <a:t>fumigatus</a:t>
            </a:r>
            <a:r>
              <a:rPr lang="fr-FR" altLang="fr-FR" dirty="0"/>
              <a:t> et aspergillose chronique</a:t>
            </a:r>
          </a:p>
          <a:p>
            <a:pPr lvl="2"/>
            <a:r>
              <a:rPr lang="fr-FR" altLang="fr-FR" dirty="0"/>
              <a:t>Autres  ….. </a:t>
            </a:r>
            <a:endParaRPr lang="fr-FR" altLang="fr-FR" dirty="0" smtClean="0"/>
          </a:p>
          <a:p>
            <a:pPr lvl="1"/>
            <a:r>
              <a:rPr lang="fr-FR" altLang="fr-FR" dirty="0"/>
              <a:t>Sélection d’espèces naturellement moins sensibles à l’ATF  </a:t>
            </a:r>
            <a:r>
              <a:rPr lang="fr-FR" altLang="fr-FR" dirty="0" smtClean="0"/>
              <a:t>administré</a:t>
            </a:r>
          </a:p>
          <a:p>
            <a:pPr lvl="2"/>
            <a:r>
              <a:rPr lang="fr-FR" altLang="fr-FR" i="1" dirty="0"/>
              <a:t>C. </a:t>
            </a:r>
            <a:r>
              <a:rPr lang="fr-FR" altLang="fr-FR" i="1" dirty="0" err="1" smtClean="0"/>
              <a:t>glabrata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fluconazole</a:t>
            </a:r>
            <a:endParaRPr lang="fr-FR" altLang="fr-FR" dirty="0"/>
          </a:p>
          <a:p>
            <a:pPr lvl="2"/>
            <a:r>
              <a:rPr lang="fr-FR" altLang="fr-FR" i="1" dirty="0"/>
              <a:t>C. </a:t>
            </a:r>
            <a:r>
              <a:rPr lang="fr-FR" altLang="fr-FR" i="1" dirty="0" err="1" smtClean="0"/>
              <a:t>parapsilosis</a:t>
            </a:r>
            <a:r>
              <a:rPr lang="fr-FR" altLang="fr-FR" i="1" dirty="0" smtClean="0"/>
              <a:t> </a:t>
            </a:r>
            <a:r>
              <a:rPr lang="fr-FR" altLang="fr-FR" dirty="0" smtClean="0"/>
              <a:t>: </a:t>
            </a:r>
            <a:r>
              <a:rPr lang="fr-FR" altLang="fr-FR" dirty="0" err="1"/>
              <a:t>candines</a:t>
            </a:r>
            <a:endParaRPr lang="fr-FR" altLang="fr-FR" dirty="0"/>
          </a:p>
          <a:p>
            <a:pPr lvl="2"/>
            <a:r>
              <a:rPr lang="fr-FR" altLang="fr-FR" dirty="0" err="1" smtClean="0"/>
              <a:t>Mucormycoses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voriconazole</a:t>
            </a:r>
            <a:r>
              <a:rPr lang="fr-FR" altLang="fr-FR" dirty="0" smtClean="0"/>
              <a:t> </a:t>
            </a:r>
            <a:endParaRPr lang="fr-FR" altLang="fr-FR" dirty="0"/>
          </a:p>
          <a:p>
            <a:r>
              <a:rPr lang="fr-FR" altLang="fr-FR" dirty="0" smtClean="0"/>
              <a:t>Acquisition d’emblée d’une souche résistante</a:t>
            </a:r>
          </a:p>
          <a:p>
            <a:pPr lvl="1"/>
            <a:r>
              <a:rPr lang="fr-FR" altLang="fr-FR" dirty="0" smtClean="0"/>
              <a:t>Environnementale ou transmission croisée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Résistance  secondaire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2464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23850" y="1989138"/>
            <a:ext cx="8661400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l">
              <a:spcBef>
                <a:spcPts val="700"/>
              </a:spcBef>
              <a:buClr>
                <a:srgbClr val="FF0066"/>
              </a:buClr>
              <a:buFont typeface="Wingdings" charset="2"/>
              <a:buChar char=""/>
            </a:pPr>
            <a:endParaRPr lang="fr-FR" altLang="fr-FR" sz="2800" dirty="0">
              <a:latin typeface="Calibri" pitchFamily="32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5364088" y="6381750"/>
            <a:ext cx="3465029" cy="371513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r>
              <a:rPr lang="fr-FR" altLang="fr-FR" dirty="0" err="1"/>
              <a:t>Sanglard</a:t>
            </a:r>
            <a:r>
              <a:rPr lang="fr-FR" altLang="fr-FR" dirty="0"/>
              <a:t> FEMS </a:t>
            </a:r>
            <a:r>
              <a:rPr lang="fr-FR" altLang="fr-FR" dirty="0" err="1"/>
              <a:t>Yeast</a:t>
            </a:r>
            <a:r>
              <a:rPr lang="fr-FR" altLang="fr-FR" dirty="0"/>
              <a:t> </a:t>
            </a:r>
            <a:r>
              <a:rPr lang="fr-FR" altLang="fr-FR" dirty="0" err="1"/>
              <a:t>res</a:t>
            </a:r>
            <a:r>
              <a:rPr lang="fr-FR" altLang="fr-FR" dirty="0"/>
              <a:t> 2009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Altération du transport des ATF </a:t>
            </a:r>
            <a:br>
              <a:rPr lang="fr-FR" altLang="fr-FR" smtClean="0"/>
            </a:br>
            <a:endParaRPr lang="fr-FR" altLang="fr-FR" smtClean="0"/>
          </a:p>
          <a:p>
            <a:r>
              <a:rPr lang="fr-FR" altLang="fr-FR" smtClean="0"/>
              <a:t>Modification moléculaire de la cible ATF  </a:t>
            </a:r>
          </a:p>
          <a:p>
            <a:endParaRPr lang="fr-FR" altLang="fr-FR" smtClean="0"/>
          </a:p>
          <a:p>
            <a:r>
              <a:rPr lang="fr-FR" altLang="fr-FR" smtClean="0"/>
              <a:t>Utilisation de voies métaboliques compensatrices </a:t>
            </a:r>
          </a:p>
          <a:p>
            <a:endParaRPr lang="fr-FR" altLang="fr-FR" smtClean="0"/>
          </a:p>
          <a:p>
            <a:r>
              <a:rPr lang="fr-FR" altLang="fr-FR" smtClean="0"/>
              <a:t>Biofilm : structures multicellulaire complexe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 Mécanismes  de résistance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843808" y="6453336"/>
            <a:ext cx="1943298" cy="40011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000">
                <a:latin typeface="Calibri" pitchFamily="34" charset="0"/>
              </a:defRPr>
            </a:lvl1pPr>
          </a:lstStyle>
          <a:p>
            <a:r>
              <a:rPr lang="fr-FR" dirty="0"/>
              <a:t>Diapo F </a:t>
            </a:r>
            <a:r>
              <a:rPr lang="fr-FR" dirty="0" err="1"/>
              <a:t>Ajana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291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378178"/>
              </p:ext>
            </p:extLst>
          </p:nvPr>
        </p:nvGraphicFramePr>
        <p:xfrm>
          <a:off x="179512" y="1609828"/>
          <a:ext cx="8786813" cy="5255964"/>
        </p:xfrm>
        <a:graphic>
          <a:graphicData uri="http://schemas.openxmlformats.org/drawingml/2006/table">
            <a:tbl>
              <a:tblPr/>
              <a:tblGrid>
                <a:gridCol w="1108075"/>
                <a:gridCol w="4222750"/>
                <a:gridCol w="935038"/>
                <a:gridCol w="1152525"/>
                <a:gridCol w="1368425"/>
              </a:tblGrid>
              <a:tr h="368300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Résistance 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Candida 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aspergillus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Cryptococcus  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6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Polyenes 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Déplétion en ergostérol 	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Augmentation des glucanes de la paroi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Augmentation de l’activité catalasique </a:t>
                      </a:r>
                      <a:b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</a:b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Formation de biofilm 	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</a:tr>
              <a:tr h="2080146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Azoles 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Modification de la cible (CYP51A) 	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Réarrangements chromosomiques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Surexpression de la cible 	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Altération des transporteurs	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Augmentation des voies de réponse au stress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Modification de gènes activateurs </a:t>
                      </a:r>
                      <a:r>
                        <a:rPr kumimoji="0" lang="fr-FR" alt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transcriptionnels</a:t>
                      </a: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des gènes de résistances 	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Formation de biofilm 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9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Candines 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Modification de la cible (FSK1)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Surexpression de la cible (FSK1) 	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Modification de la composition de la paroi 	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Augmentation des voies  de  réponse au stress 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</a:tr>
              <a:tr h="611188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Analogue 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Modif</a:t>
                      </a: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enzymes de formation  de  métabolites toxiques 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	</a:t>
                      </a: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9"/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 Mécanismes  de résistance 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843808" y="6453336"/>
            <a:ext cx="1943298" cy="40011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000">
                <a:latin typeface="Calibri" pitchFamily="34" charset="0"/>
              </a:defRPr>
            </a:lvl1pPr>
          </a:lstStyle>
          <a:p>
            <a:r>
              <a:rPr lang="fr-FR" dirty="0"/>
              <a:t>Diapo F </a:t>
            </a:r>
            <a:r>
              <a:rPr lang="fr-FR" dirty="0" err="1"/>
              <a:t>Ajana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3942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Modification répartition espèces isolées avec plus d’espèces </a:t>
            </a:r>
            <a:r>
              <a:rPr lang="fr-FR" dirty="0" err="1" smtClean="0"/>
              <a:t>fluco</a:t>
            </a:r>
            <a:r>
              <a:rPr lang="fr-FR" dirty="0" smtClean="0"/>
              <a:t>-R</a:t>
            </a:r>
          </a:p>
          <a:p>
            <a:r>
              <a:rPr lang="fr-FR" dirty="0" smtClean="0"/>
              <a:t>Augmentation des CMI aux </a:t>
            </a:r>
            <a:r>
              <a:rPr lang="fr-FR" dirty="0" err="1" smtClean="0"/>
              <a:t>azolés</a:t>
            </a:r>
            <a:r>
              <a:rPr lang="fr-FR" dirty="0" smtClean="0"/>
              <a:t> et </a:t>
            </a:r>
            <a:r>
              <a:rPr lang="fr-FR" dirty="0" err="1" smtClean="0"/>
              <a:t>candines</a:t>
            </a:r>
            <a:r>
              <a:rPr lang="fr-FR" dirty="0" smtClean="0"/>
              <a:t> chez des patients pré exposés aux AF</a:t>
            </a:r>
          </a:p>
          <a:p>
            <a:r>
              <a:rPr lang="fr-FR" dirty="0" smtClean="0"/>
              <a:t>Modification de l’écologie de services suivant leur consommation</a:t>
            </a:r>
          </a:p>
          <a:p>
            <a:pPr marL="109537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Chez </a:t>
            </a:r>
            <a:r>
              <a:rPr lang="fr-FR" i="1" dirty="0" smtClean="0"/>
              <a:t>Candida</a:t>
            </a:r>
            <a:endParaRPr lang="fr-FR" i="1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148065" y="5301208"/>
            <a:ext cx="2376264" cy="646331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smtClean="0"/>
              <a:t>Alexander CID 2013</a:t>
            </a:r>
          </a:p>
          <a:p>
            <a:r>
              <a:rPr lang="fr-FR" dirty="0" smtClean="0"/>
              <a:t>Bailly J Infect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28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5" r="49973"/>
          <a:stretch>
            <a:fillRect/>
          </a:stretch>
        </p:blipFill>
        <p:spPr bwMode="auto">
          <a:xfrm>
            <a:off x="179388" y="404813"/>
            <a:ext cx="2886075" cy="628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2245" r="499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"/>
          <a:stretch>
            <a:fillRect/>
          </a:stretch>
        </p:blipFill>
        <p:spPr bwMode="auto">
          <a:xfrm>
            <a:off x="3419475" y="1422400"/>
            <a:ext cx="2735263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0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8" r="35355"/>
          <a:stretch>
            <a:fillRect/>
          </a:stretch>
        </p:blipFill>
        <p:spPr bwMode="auto">
          <a:xfrm>
            <a:off x="6502400" y="1420813"/>
            <a:ext cx="2303463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6448" r="353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4" b="6799"/>
          <a:stretch>
            <a:fillRect/>
          </a:stretch>
        </p:blipFill>
        <p:spPr bwMode="auto">
          <a:xfrm>
            <a:off x="6564313" y="4305300"/>
            <a:ext cx="2276475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2484" b="67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521450" y="5992813"/>
            <a:ext cx="2362200" cy="223837"/>
          </a:xfrm>
          <a:prstGeom prst="rect">
            <a:avLst/>
          </a:prstGeom>
          <a:noFill/>
          <a:ln w="5724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295525" y="58057"/>
            <a:ext cx="6588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800" b="1" dirty="0" err="1" smtClean="0">
                <a:solidFill>
                  <a:schemeClr val="tx1"/>
                </a:solidFill>
                <a:latin typeface="Calibri" pitchFamily="32" charset="0"/>
              </a:rPr>
              <a:t>Fungis</a:t>
            </a:r>
            <a:r>
              <a:rPr lang="fr-FR" altLang="fr-FR" sz="2800" b="1" dirty="0" smtClean="0">
                <a:solidFill>
                  <a:schemeClr val="tx1"/>
                </a:solidFill>
                <a:latin typeface="Calibri" pitchFamily="32" charset="0"/>
              </a:rPr>
              <a:t> </a:t>
            </a:r>
            <a:r>
              <a:rPr lang="fr-FR" altLang="fr-FR" sz="2800" b="1" dirty="0">
                <a:solidFill>
                  <a:schemeClr val="tx1"/>
                </a:solidFill>
                <a:latin typeface="Calibri" pitchFamily="32" charset="0"/>
              </a:rPr>
              <a:t>d’intérêt  médical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843808" y="6453336"/>
            <a:ext cx="194329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fr-FR" dirty="0"/>
              <a:t>Diapo F </a:t>
            </a:r>
            <a:r>
              <a:rPr lang="fr-FR" dirty="0" err="1"/>
              <a:t>Ajana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2914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 smtClean="0"/>
              <a:t>CHU de Grenoble - réanimation polyvalente</a:t>
            </a:r>
          </a:p>
          <a:p>
            <a:pPr lvl="1"/>
            <a:r>
              <a:rPr lang="fr-FR" dirty="0" smtClean="0"/>
              <a:t>Suivi conso AF/6ans  et espèces/sensibilité </a:t>
            </a:r>
            <a:r>
              <a:rPr lang="fr-FR" i="1" dirty="0" smtClean="0"/>
              <a:t>Candida</a:t>
            </a:r>
            <a:r>
              <a:rPr lang="fr-FR" dirty="0" smtClean="0"/>
              <a:t> /3ans </a:t>
            </a:r>
          </a:p>
          <a:p>
            <a:pPr lvl="1"/>
            <a:r>
              <a:rPr lang="fr-FR" dirty="0" smtClean="0"/>
              <a:t>1061 patients .</a:t>
            </a:r>
          </a:p>
          <a:p>
            <a:pPr marL="1143000" lvl="2"/>
            <a:r>
              <a:rPr lang="fr-FR" dirty="0" smtClean="0"/>
              <a:t>/6 ans: ↑ </a:t>
            </a:r>
            <a:r>
              <a:rPr lang="fr-FR" dirty="0" err="1" smtClean="0"/>
              <a:t>caspo</a:t>
            </a:r>
            <a:r>
              <a:rPr lang="fr-FR" dirty="0" smtClean="0"/>
              <a:t>, ↓</a:t>
            </a:r>
            <a:r>
              <a:rPr lang="fr-FR" dirty="0" err="1" smtClean="0"/>
              <a:t>fluco</a:t>
            </a:r>
            <a:r>
              <a:rPr lang="fr-FR" dirty="0" smtClean="0"/>
              <a:t>, et stabilité </a:t>
            </a:r>
            <a:r>
              <a:rPr lang="fr-FR" dirty="0" err="1" smtClean="0"/>
              <a:t>ampho</a:t>
            </a:r>
            <a:r>
              <a:rPr lang="fr-FR" dirty="0" smtClean="0"/>
              <a:t> B et </a:t>
            </a:r>
            <a:r>
              <a:rPr lang="fr-FR" dirty="0" err="1" smtClean="0"/>
              <a:t>vori</a:t>
            </a:r>
            <a:endParaRPr lang="fr-FR" dirty="0" smtClean="0"/>
          </a:p>
          <a:p>
            <a:pPr marL="1143000" lvl="2"/>
            <a:r>
              <a:rPr lang="fr-FR" dirty="0" smtClean="0"/>
              <a:t>↑ </a:t>
            </a:r>
            <a:r>
              <a:rPr lang="fr-FR" dirty="0" err="1" smtClean="0"/>
              <a:t>caspo</a:t>
            </a:r>
            <a:r>
              <a:rPr lang="fr-FR" dirty="0" smtClean="0"/>
              <a:t> corrélé à ↑ CMI </a:t>
            </a:r>
            <a:r>
              <a:rPr lang="fr-FR" dirty="0" err="1" smtClean="0"/>
              <a:t>parapsilosis</a:t>
            </a:r>
            <a:r>
              <a:rPr lang="fr-FR" dirty="0" smtClean="0"/>
              <a:t> (àM3) &amp; </a:t>
            </a:r>
            <a:r>
              <a:rPr lang="fr-FR" dirty="0" err="1" smtClean="0"/>
              <a:t>glabrata</a:t>
            </a:r>
            <a:r>
              <a:rPr lang="fr-FR" dirty="0" smtClean="0"/>
              <a:t> (àM2)</a:t>
            </a:r>
          </a:p>
          <a:p>
            <a:pPr marL="1143000" lvl="2"/>
            <a:r>
              <a:rPr lang="fr-FR" dirty="0" smtClean="0"/>
              <a:t>↑</a:t>
            </a:r>
            <a:r>
              <a:rPr lang="fr-FR" dirty="0" err="1" smtClean="0"/>
              <a:t>ampho</a:t>
            </a:r>
            <a:r>
              <a:rPr lang="fr-FR" dirty="0" smtClean="0"/>
              <a:t> B corrélé à ↑</a:t>
            </a:r>
            <a:r>
              <a:rPr lang="fr-FR" i="1" dirty="0" smtClean="0"/>
              <a:t> C. </a:t>
            </a:r>
            <a:r>
              <a:rPr lang="fr-FR" i="1" dirty="0" err="1" smtClean="0"/>
              <a:t>albicans</a:t>
            </a:r>
            <a:r>
              <a:rPr lang="fr-FR" dirty="0" smtClean="0"/>
              <a:t> et</a:t>
            </a:r>
            <a:r>
              <a:rPr lang="fr-FR" i="1" dirty="0" smtClean="0"/>
              <a:t> C. </a:t>
            </a:r>
            <a:r>
              <a:rPr lang="fr-FR" i="1" dirty="0" err="1" smtClean="0"/>
              <a:t>glabrata</a:t>
            </a:r>
            <a:r>
              <a:rPr lang="fr-FR" dirty="0" smtClean="0"/>
              <a:t> (àM3-4)</a:t>
            </a:r>
          </a:p>
          <a:p>
            <a:pPr marL="1143000" lvl="2"/>
            <a:r>
              <a:rPr lang="fr-FR" dirty="0" smtClean="0"/>
              <a:t>La consommation de </a:t>
            </a:r>
            <a:r>
              <a:rPr lang="fr-FR" dirty="0" err="1" smtClean="0"/>
              <a:t>fluconazole</a:t>
            </a:r>
            <a:r>
              <a:rPr lang="fr-FR" dirty="0" smtClean="0"/>
              <a:t> et les CMI vis à vis de </a:t>
            </a:r>
            <a:r>
              <a:rPr lang="fr-FR" i="1" dirty="0" smtClean="0"/>
              <a:t>C. </a:t>
            </a:r>
            <a:r>
              <a:rPr lang="fr-FR" i="1" dirty="0" err="1" smtClean="0"/>
              <a:t>albicans</a:t>
            </a:r>
            <a:r>
              <a:rPr lang="fr-FR" dirty="0" smtClean="0"/>
              <a:t> ont baissé mais sans corrélation significative.</a:t>
            </a:r>
          </a:p>
          <a:p>
            <a:r>
              <a:rPr lang="fr-FR" dirty="0" smtClean="0"/>
              <a:t>Pas de traduction clinique</a:t>
            </a:r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CHU de Grenoble - réanimation polyvalente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724525" y="6251575"/>
            <a:ext cx="215984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smtClean="0"/>
              <a:t>Fournier </a:t>
            </a:r>
            <a:r>
              <a:rPr lang="en-US" dirty="0"/>
              <a:t>JAC 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49873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987675" y="6296025"/>
            <a:ext cx="2520429" cy="371513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fr-FR" altLang="fr-FR" dirty="0" err="1" smtClean="0"/>
              <a:t>Renaudat</a:t>
            </a:r>
            <a:r>
              <a:rPr lang="fr-FR" altLang="fr-FR" dirty="0" smtClean="0"/>
              <a:t> </a:t>
            </a:r>
            <a:r>
              <a:rPr lang="fr-FR" altLang="fr-FR" dirty="0"/>
              <a:t>BEH  2013</a:t>
            </a:r>
          </a:p>
        </p:txBody>
      </p:sp>
      <p:graphicFrame>
        <p:nvGraphicFramePr>
          <p:cNvPr id="501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249808"/>
              </p:ext>
            </p:extLst>
          </p:nvPr>
        </p:nvGraphicFramePr>
        <p:xfrm>
          <a:off x="192088" y="3357563"/>
          <a:ext cx="8786812" cy="2414016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568450"/>
                <a:gridCol w="1331912"/>
                <a:gridCol w="2033588"/>
                <a:gridCol w="1611312"/>
                <a:gridCol w="1128713"/>
                <a:gridCol w="1112837"/>
              </a:tblGrid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C. </a:t>
                      </a:r>
                      <a:r>
                        <a:rPr kumimoji="0" lang="fr-FR" altLang="fr-FR" sz="20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albicans</a:t>
                      </a:r>
                      <a:r>
                        <a:rPr kumimoji="0" lang="fr-FR" altLang="fr-FR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kumimoji="0" lang="fr-FR" altLang="fr-F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C. </a:t>
                      </a:r>
                      <a:r>
                        <a:rPr kumimoji="0" lang="fr-FR" altLang="fr-FR" sz="20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glabrata</a:t>
                      </a:r>
                      <a:endParaRPr kumimoji="0" lang="fr-FR" altLang="fr-F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C.parapsilosis</a:t>
                      </a:r>
                      <a:r>
                        <a:rPr kumimoji="0" lang="fr-FR" altLang="fr-FR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kumimoji="0" lang="fr-FR" altLang="fr-F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C. </a:t>
                      </a:r>
                      <a:r>
                        <a:rPr kumimoji="0" lang="fr-FR" altLang="fr-FR" sz="20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tropicalis</a:t>
                      </a:r>
                      <a:r>
                        <a:rPr kumimoji="0" lang="fr-FR" altLang="fr-FR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kumimoji="0" lang="fr-FR" altLang="fr-F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C. </a:t>
                      </a:r>
                      <a:r>
                        <a:rPr kumimoji="0" lang="fr-FR" altLang="fr-FR" sz="20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krusei</a:t>
                      </a:r>
                      <a:endParaRPr kumimoji="0" lang="fr-FR" altLang="fr-F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C. </a:t>
                      </a:r>
                      <a:r>
                        <a:rPr kumimoji="0" lang="fr-FR" altLang="fr-FR" sz="20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Kefyr</a:t>
                      </a:r>
                      <a:r>
                        <a:rPr kumimoji="0" lang="fr-FR" altLang="fr-FR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kumimoji="0" lang="fr-FR" altLang="fr-F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</a:tr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56 % 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17 %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11 %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</a:tr>
              <a:tr h="396875">
                <a:tc gridSpan="6"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Pré - exposition au fluconazole    ( </a:t>
                      </a:r>
                      <a:r>
                        <a:rPr kumimoji="0" lang="fr-FR" altLang="fr-F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infection mixte  :  2 % )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37 % 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 31 %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8 %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11 %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</a:tr>
              <a:tr h="396875">
                <a:tc gridSpan="6"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Pré - exposition à la caspofungine   ( </a:t>
                      </a:r>
                      <a:r>
                        <a:rPr kumimoji="0" lang="fr-FR" altLang="fr-F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infection mixte  :  4 %) 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18 % 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35 %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31 %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2 % 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8 % 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4 % 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0270" name="Rectangle 94"/>
          <p:cNvSpPr>
            <a:spLocks noChangeArrowheads="1"/>
          </p:cNvSpPr>
          <p:nvPr/>
        </p:nvSpPr>
        <p:spPr bwMode="auto">
          <a:xfrm>
            <a:off x="300038" y="1844675"/>
            <a:ext cx="8567737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 marL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l">
              <a:buClr>
                <a:srgbClr val="FF0066"/>
              </a:buClr>
              <a:buFont typeface="Wingdings" charset="2"/>
              <a:buChar char=""/>
            </a:pPr>
            <a:r>
              <a:rPr lang="fr-FR" altLang="fr-FR" sz="2800">
                <a:latin typeface="Calibri" pitchFamily="32" charset="0"/>
              </a:rPr>
              <a:t> Facteurs  influençant la  distribution </a:t>
            </a:r>
          </a:p>
          <a:p>
            <a:pPr lvl="1" indent="0" algn="l">
              <a:buClr>
                <a:srgbClr val="FF0066"/>
              </a:buClr>
              <a:buFont typeface="Wingdings" charset="2"/>
              <a:buChar char=""/>
            </a:pPr>
            <a:r>
              <a:rPr lang="fr-FR" altLang="fr-FR" sz="2400">
                <a:latin typeface="Calibri" pitchFamily="32" charset="0"/>
              </a:rPr>
              <a:t> Age, hôte et sa pathologie  , unité  de soins </a:t>
            </a:r>
          </a:p>
          <a:p>
            <a:pPr lvl="1" indent="0" algn="l">
              <a:buClr>
                <a:srgbClr val="FF0066"/>
              </a:buClr>
              <a:buFont typeface="Wingdings" charset="2"/>
              <a:buChar char=""/>
            </a:pPr>
            <a:r>
              <a:rPr lang="fr-FR" altLang="fr-FR" sz="2400" b="1">
                <a:solidFill>
                  <a:srgbClr val="FF0066"/>
                </a:solidFill>
                <a:latin typeface="Calibri" pitchFamily="32" charset="0"/>
              </a:rPr>
              <a:t> Exposition aux ATF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Distribution des souches de </a:t>
            </a:r>
            <a:r>
              <a:rPr lang="fr-FR" altLang="fr-FR" dirty="0" err="1" smtClean="0"/>
              <a:t>candidémies</a:t>
            </a:r>
            <a:r>
              <a:rPr lang="fr-FR" altLang="fr-FR" dirty="0" smtClean="0"/>
              <a:t> :</a:t>
            </a:r>
            <a:br>
              <a:rPr lang="fr-FR" altLang="fr-FR" dirty="0" smtClean="0"/>
            </a:br>
            <a:r>
              <a:rPr lang="fr-FR" altLang="fr-FR" dirty="0" smtClean="0"/>
              <a:t> Ile de France  Observatoire 2002-2010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953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 régions urbaines USA 2008-2013</a:t>
            </a:r>
          </a:p>
          <a:p>
            <a:pPr lvl="1"/>
            <a:r>
              <a:rPr lang="fr-FR" dirty="0" smtClean="0"/>
              <a:t>Suivi des </a:t>
            </a:r>
            <a:r>
              <a:rPr lang="fr-FR" dirty="0" err="1" smtClean="0"/>
              <a:t>candidémies</a:t>
            </a:r>
            <a:endParaRPr lang="fr-FR" dirty="0" smtClean="0"/>
          </a:p>
          <a:p>
            <a:pPr lvl="1"/>
            <a:r>
              <a:rPr lang="fr-FR" dirty="0" smtClean="0"/>
              <a:t>R: pas la panique, mais ca monte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des résistances chez </a:t>
            </a:r>
            <a:r>
              <a:rPr lang="fr-FR" i="1" dirty="0" smtClean="0"/>
              <a:t>Candida</a:t>
            </a:r>
            <a:endParaRPr lang="fr-FR" i="1" dirty="0"/>
          </a:p>
        </p:txBody>
      </p:sp>
      <p:sp>
        <p:nvSpPr>
          <p:cNvPr id="4" name="Rectangle 3"/>
          <p:cNvSpPr/>
          <p:nvPr/>
        </p:nvSpPr>
        <p:spPr>
          <a:xfrm>
            <a:off x="6156176" y="6445472"/>
            <a:ext cx="298782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Cleveland PLOS one 2015 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23528" y="3356992"/>
            <a:ext cx="8640960" cy="2800448"/>
            <a:chOff x="909638" y="3276600"/>
            <a:chExt cx="7324725" cy="1874316"/>
          </a:xfrm>
        </p:grpSpPr>
        <p:pic>
          <p:nvPicPr>
            <p:cNvPr id="7680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44" y="3579291"/>
              <a:ext cx="705802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0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638" y="3276600"/>
              <a:ext cx="73247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96873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Etude espagnole </a:t>
            </a:r>
            <a:r>
              <a:rPr lang="fr-FR" dirty="0" err="1" smtClean="0"/>
              <a:t>Candipop</a:t>
            </a:r>
            <a:endParaRPr lang="fr-FR" dirty="0"/>
          </a:p>
          <a:p>
            <a:pPr lvl="1"/>
            <a:r>
              <a:rPr lang="fr-FR" dirty="0" smtClean="0"/>
              <a:t> 29 </a:t>
            </a:r>
            <a:r>
              <a:rPr lang="fr-FR" dirty="0" err="1" smtClean="0"/>
              <a:t>hopitaux</a:t>
            </a:r>
            <a:r>
              <a:rPr lang="fr-FR" dirty="0" smtClean="0"/>
              <a:t>, 2010-2011:</a:t>
            </a:r>
          </a:p>
          <a:p>
            <a:pPr lvl="1"/>
            <a:r>
              <a:rPr lang="fr-FR" dirty="0" smtClean="0"/>
              <a:t>617 patients (21.7% FCZ R)</a:t>
            </a:r>
          </a:p>
          <a:p>
            <a:endParaRPr lang="fr-FR" dirty="0" smtClean="0"/>
          </a:p>
          <a:p>
            <a:r>
              <a:rPr lang="fr-FR" dirty="0" err="1" smtClean="0"/>
              <a:t>FdR</a:t>
            </a:r>
            <a:r>
              <a:rPr lang="fr-FR" dirty="0" smtClean="0"/>
              <a:t> indépendants FCZ-R:</a:t>
            </a:r>
          </a:p>
          <a:p>
            <a:pPr lvl="1"/>
            <a:r>
              <a:rPr lang="fr-FR" dirty="0" smtClean="0"/>
              <a:t>Transplantation (AOR 2.13; 95% CI 1.01-4.55)</a:t>
            </a:r>
          </a:p>
          <a:p>
            <a:pPr lvl="1"/>
            <a:r>
              <a:rPr lang="fr-FR" dirty="0" smtClean="0"/>
              <a:t>H dans unité à forte prévalence (≥ 15%) souches FCZ-R (7.53; 4.68-12.10)</a:t>
            </a:r>
          </a:p>
          <a:p>
            <a:pPr lvl="1"/>
            <a:r>
              <a:rPr lang="fr-FR" dirty="0" smtClean="0"/>
              <a:t>TT antérieur par </a:t>
            </a:r>
            <a:r>
              <a:rPr lang="fr-FR" dirty="0" err="1" smtClean="0"/>
              <a:t>azolé</a:t>
            </a:r>
            <a:r>
              <a:rPr lang="fr-FR" dirty="0" smtClean="0"/>
              <a:t>  (≥ 3j, dans les 30 j) (2.04; 1.16-3.62)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FdR</a:t>
            </a:r>
            <a:r>
              <a:rPr lang="fr-FR" dirty="0" smtClean="0"/>
              <a:t> </a:t>
            </a:r>
            <a:r>
              <a:rPr lang="fr-FR" dirty="0" err="1" smtClean="0"/>
              <a:t>candidemies</a:t>
            </a:r>
            <a:r>
              <a:rPr lang="fr-FR" dirty="0" smtClean="0"/>
              <a:t> </a:t>
            </a:r>
            <a:r>
              <a:rPr lang="fr-FR" dirty="0" err="1" smtClean="0"/>
              <a:t>fluco</a:t>
            </a:r>
            <a:r>
              <a:rPr lang="fr-FR" dirty="0" smtClean="0"/>
              <a:t>-R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868145" y="6519333"/>
            <a:ext cx="259228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Cuervo</a:t>
            </a:r>
            <a:r>
              <a:rPr lang="fr-FR" dirty="0"/>
              <a:t> et al. CMI 2015</a:t>
            </a:r>
          </a:p>
        </p:txBody>
      </p:sp>
    </p:spTree>
    <p:extLst>
      <p:ext uri="{BB962C8B-B14F-4D97-AF65-F5344CB8AC3E}">
        <p14:creationId xmlns:p14="http://schemas.microsoft.com/office/powerpoint/2010/main" val="2313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>
              <a:defRPr/>
            </a:pPr>
            <a:r>
              <a:rPr lang="fr-FR" sz="3600" dirty="0" smtClean="0"/>
              <a:t>Résistance aux </a:t>
            </a:r>
            <a:r>
              <a:rPr lang="fr-FR" sz="3600" dirty="0" err="1" smtClean="0"/>
              <a:t>candines</a:t>
            </a:r>
            <a:r>
              <a:rPr lang="fr-FR" sz="3600" dirty="0" smtClean="0"/>
              <a:t> et survie</a:t>
            </a:r>
            <a:endParaRPr lang="fr-FR" sz="3600" dirty="0"/>
          </a:p>
        </p:txBody>
      </p:sp>
      <p:sp>
        <p:nvSpPr>
          <p:cNvPr id="232450" name="Espace réservé du contenu 2"/>
          <p:cNvSpPr>
            <a:spLocks noGrp="1"/>
          </p:cNvSpPr>
          <p:nvPr>
            <p:ph idx="4294967295"/>
          </p:nvPr>
        </p:nvSpPr>
        <p:spPr>
          <a:xfrm>
            <a:off x="628650" y="1803400"/>
            <a:ext cx="7886700" cy="4351338"/>
          </a:xfrm>
        </p:spPr>
        <p:txBody>
          <a:bodyPr/>
          <a:lstStyle/>
          <a:p>
            <a:r>
              <a:rPr lang="fr-FR" smtClean="0"/>
              <a:t>Centre de cancer aux USA</a:t>
            </a:r>
          </a:p>
          <a:p>
            <a:r>
              <a:rPr lang="fr-FR" smtClean="0"/>
              <a:t>136 candidémies à </a:t>
            </a:r>
            <a:r>
              <a:rPr lang="fr-FR" i="1" smtClean="0"/>
              <a:t>C. glabrata</a:t>
            </a:r>
          </a:p>
          <a:p>
            <a:pPr lvl="1"/>
            <a:r>
              <a:rPr lang="fr-FR" smtClean="0"/>
              <a:t>30% fluco-R</a:t>
            </a:r>
          </a:p>
          <a:p>
            <a:pPr lvl="1"/>
            <a:r>
              <a:rPr lang="fr-FR" smtClean="0"/>
              <a:t>10% R / 16 % I caspo</a:t>
            </a:r>
          </a:p>
          <a:p>
            <a:pPr lvl="1"/>
            <a:endParaRPr lang="fr-FR" smtClean="0"/>
          </a:p>
          <a:p>
            <a:r>
              <a:rPr lang="fr-FR" smtClean="0"/>
              <a:t>En multivarié, 4 FdR de R dont</a:t>
            </a:r>
          </a:p>
          <a:p>
            <a:pPr lvl="1"/>
            <a:r>
              <a:rPr lang="fr-FR" smtClean="0"/>
              <a:t>Exposition candines (OR 2,75)</a:t>
            </a:r>
          </a:p>
          <a:p>
            <a:r>
              <a:rPr lang="fr-FR" smtClean="0"/>
              <a:t>Mortalité à J28 varie selon CMI</a:t>
            </a:r>
          </a:p>
        </p:txBody>
      </p:sp>
      <p:pic>
        <p:nvPicPr>
          <p:cNvPr id="2324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7050" y="1916113"/>
            <a:ext cx="3571875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2" name="Rectangle 6"/>
          <p:cNvSpPr>
            <a:spLocks noChangeArrowheads="1"/>
          </p:cNvSpPr>
          <p:nvPr/>
        </p:nvSpPr>
        <p:spPr bwMode="auto">
          <a:xfrm>
            <a:off x="5867400" y="6103938"/>
            <a:ext cx="2881064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  <a:r>
              <a:rPr lang="fr-FR" dirty="0" err="1"/>
              <a:t>Farmakiotis</a:t>
            </a:r>
            <a:r>
              <a:rPr lang="fr-FR" dirty="0"/>
              <a:t> EID 2014</a:t>
            </a:r>
          </a:p>
        </p:txBody>
      </p:sp>
    </p:spTree>
    <p:extLst>
      <p:ext uri="{BB962C8B-B14F-4D97-AF65-F5344CB8AC3E}">
        <p14:creationId xmlns:p14="http://schemas.microsoft.com/office/powerpoint/2010/main" val="19230228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 Etude </a:t>
            </a:r>
            <a:r>
              <a:rPr lang="fr-FR" altLang="fr-FR" dirty="0" err="1" smtClean="0"/>
              <a:t>Resicandine</a:t>
            </a:r>
            <a:r>
              <a:rPr lang="fr-FR" altLang="fr-FR" dirty="0" smtClean="0"/>
              <a:t>: </a:t>
            </a:r>
          </a:p>
          <a:p>
            <a:pPr lvl="1"/>
            <a:r>
              <a:rPr lang="fr-FR" altLang="fr-FR" dirty="0" smtClean="0"/>
              <a:t> Rétrospective 2013-2015  6 CHU</a:t>
            </a:r>
          </a:p>
          <a:p>
            <a:pPr lvl="2"/>
            <a:r>
              <a:rPr lang="fr-FR" altLang="fr-FR" dirty="0" smtClean="0"/>
              <a:t>Nantes, Rouen, Tours, Amiens, Poitiers, Dijon</a:t>
            </a:r>
          </a:p>
          <a:p>
            <a:pPr lvl="1"/>
            <a:r>
              <a:rPr lang="fr-FR" altLang="fr-FR" dirty="0" smtClean="0"/>
              <a:t> </a:t>
            </a:r>
            <a:r>
              <a:rPr lang="fr-FR" altLang="fr-FR" dirty="0" err="1" smtClean="0"/>
              <a:t>Candidémies</a:t>
            </a:r>
            <a:r>
              <a:rPr lang="fr-FR" altLang="fr-FR" dirty="0" smtClean="0"/>
              <a:t> à C. </a:t>
            </a:r>
            <a:r>
              <a:rPr lang="fr-FR" altLang="fr-FR" dirty="0" err="1" smtClean="0"/>
              <a:t>glabrata</a:t>
            </a:r>
            <a:r>
              <a:rPr lang="fr-FR" altLang="fr-FR" dirty="0" smtClean="0"/>
              <a:t> : </a:t>
            </a:r>
          </a:p>
          <a:p>
            <a:pPr lvl="1"/>
            <a:r>
              <a:rPr lang="fr-FR" altLang="fr-FR" dirty="0" smtClean="0"/>
              <a:t>172  souches  EUCAST et CLSI </a:t>
            </a:r>
          </a:p>
          <a:p>
            <a:r>
              <a:rPr lang="fr-FR" altLang="fr-FR" dirty="0" smtClean="0"/>
              <a:t>Résistance:</a:t>
            </a:r>
          </a:p>
          <a:p>
            <a:pPr lvl="2"/>
            <a:r>
              <a:rPr lang="fr-FR" altLang="fr-FR" dirty="0" smtClean="0"/>
              <a:t> </a:t>
            </a:r>
            <a:r>
              <a:rPr lang="fr-FR" altLang="fr-FR" b="1" dirty="0" smtClean="0">
                <a:solidFill>
                  <a:srgbClr val="FF0000"/>
                </a:solidFill>
              </a:rPr>
              <a:t>3% (6 souches) à la  </a:t>
            </a:r>
            <a:r>
              <a:rPr lang="fr-FR" altLang="fr-FR" b="1" dirty="0" err="1" smtClean="0">
                <a:solidFill>
                  <a:srgbClr val="FF0000"/>
                </a:solidFill>
              </a:rPr>
              <a:t>caspofungine</a:t>
            </a:r>
            <a:r>
              <a:rPr lang="fr-FR" altLang="fr-FR" b="1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fr-FR" altLang="fr-FR" dirty="0" smtClean="0"/>
              <a:t> 3/ 6 souches  R  </a:t>
            </a:r>
            <a:r>
              <a:rPr lang="fr-FR" altLang="fr-FR" dirty="0" err="1" smtClean="0"/>
              <a:t>caspofungine</a:t>
            </a:r>
            <a:r>
              <a:rPr lang="fr-FR" altLang="fr-FR" dirty="0" smtClean="0"/>
              <a:t> + azolés 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Situation en France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843808" y="6453336"/>
            <a:ext cx="3312368" cy="40011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000">
                <a:latin typeface="Calibri" pitchFamily="34" charset="0"/>
              </a:defRPr>
            </a:lvl1pPr>
          </a:lstStyle>
          <a:p>
            <a:r>
              <a:rPr lang="fr-FR" dirty="0" smtClean="0"/>
              <a:t>Diapo Le Pape RICAI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4070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Emergence </a:t>
            </a:r>
            <a:r>
              <a:rPr lang="fr-FR" dirty="0" smtClean="0"/>
              <a:t>de </a:t>
            </a:r>
            <a:r>
              <a:rPr lang="fr-FR" i="1" dirty="0"/>
              <a:t>Candida </a:t>
            </a:r>
            <a:r>
              <a:rPr lang="fr-FR" i="1" dirty="0" err="1"/>
              <a:t>auris</a:t>
            </a:r>
            <a:r>
              <a:rPr lang="fr-FR" dirty="0"/>
              <a:t> </a:t>
            </a:r>
            <a:r>
              <a:rPr lang="fr-FR" dirty="0" err="1" smtClean="0"/>
              <a:t>multirésistant</a:t>
            </a:r>
            <a:endParaRPr lang="fr-FR" dirty="0" smtClean="0"/>
          </a:p>
        </p:txBody>
      </p:sp>
      <p:sp>
        <p:nvSpPr>
          <p:cNvPr id="15361" name="Espace réservé du contenu 1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sz="2100" dirty="0" smtClean="0"/>
              <a:t>Découvert en 2009</a:t>
            </a:r>
          </a:p>
          <a:p>
            <a:pPr>
              <a:lnSpc>
                <a:spcPct val="90000"/>
              </a:lnSpc>
            </a:pPr>
            <a:r>
              <a:rPr lang="fr-FR" sz="2100" dirty="0" smtClean="0"/>
              <a:t>En 2015, le CDC investigue une épidémie de </a:t>
            </a:r>
            <a:r>
              <a:rPr lang="fr-FR" sz="2100" dirty="0" err="1" smtClean="0"/>
              <a:t>candidémies</a:t>
            </a:r>
            <a:r>
              <a:rPr lang="fr-FR" sz="2100" dirty="0" smtClean="0"/>
              <a:t> au Pakistan, et étend l’analyse à des souches d’Inde,  Afrique du Sud, et </a:t>
            </a:r>
            <a:r>
              <a:rPr lang="fr-FR" sz="2100" dirty="0" err="1" smtClean="0"/>
              <a:t>Vénézuela</a:t>
            </a:r>
            <a:endParaRPr lang="fr-FR" sz="2100" dirty="0" smtClean="0"/>
          </a:p>
          <a:p>
            <a:pPr>
              <a:lnSpc>
                <a:spcPct val="90000"/>
              </a:lnSpc>
            </a:pPr>
            <a:r>
              <a:rPr lang="fr-FR" sz="2100" dirty="0" smtClean="0"/>
              <a:t>41 patients  avec données cliniques sur 54 cas (61% </a:t>
            </a:r>
            <a:r>
              <a:rPr lang="fr-FR" sz="2100" dirty="0" err="1" smtClean="0"/>
              <a:t>candidémies</a:t>
            </a:r>
            <a:r>
              <a:rPr lang="fr-FR" sz="21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fr-FR" sz="2100" dirty="0" err="1" smtClean="0"/>
              <a:t>FdR</a:t>
            </a:r>
            <a:r>
              <a:rPr lang="fr-FR" sz="2100" dirty="0" smtClean="0"/>
              <a:t> id C. </a:t>
            </a:r>
            <a:r>
              <a:rPr lang="fr-FR" sz="2100" dirty="0" err="1" smtClean="0"/>
              <a:t>albicans</a:t>
            </a:r>
            <a:endParaRPr lang="fr-FR" sz="2100" dirty="0" smtClean="0"/>
          </a:p>
          <a:p>
            <a:pPr>
              <a:lnSpc>
                <a:spcPct val="90000"/>
              </a:lnSpc>
            </a:pPr>
            <a:r>
              <a:rPr lang="fr-FR" sz="2100" dirty="0" smtClean="0"/>
              <a:t>Délai avant diagnostic: 19j</a:t>
            </a:r>
          </a:p>
          <a:p>
            <a:pPr>
              <a:lnSpc>
                <a:spcPct val="90000"/>
              </a:lnSpc>
            </a:pPr>
            <a:r>
              <a:rPr lang="fr-FR" sz="2100" dirty="0" smtClean="0"/>
              <a:t>DC: 59%</a:t>
            </a:r>
          </a:p>
          <a:p>
            <a:pPr>
              <a:lnSpc>
                <a:spcPct val="90000"/>
              </a:lnSpc>
            </a:pPr>
            <a:r>
              <a:rPr lang="fr-FR" sz="2100" dirty="0" smtClean="0"/>
              <a:t>Résistances:</a:t>
            </a:r>
          </a:p>
          <a:p>
            <a:pPr lvl="1">
              <a:lnSpc>
                <a:spcPct val="90000"/>
              </a:lnSpc>
            </a:pPr>
            <a:r>
              <a:rPr lang="fr-FR" sz="1700" dirty="0" smtClean="0"/>
              <a:t>93% </a:t>
            </a:r>
            <a:r>
              <a:rPr lang="fr-FR" sz="1700" dirty="0" err="1" smtClean="0"/>
              <a:t>fluco</a:t>
            </a:r>
            <a:r>
              <a:rPr lang="fr-FR" sz="1700" dirty="0" smtClean="0"/>
              <a:t>/ 35% </a:t>
            </a:r>
            <a:r>
              <a:rPr lang="fr-FR" sz="1700" dirty="0" err="1" smtClean="0"/>
              <a:t>AmB</a:t>
            </a:r>
            <a:r>
              <a:rPr lang="fr-FR" sz="1700" dirty="0" smtClean="0"/>
              <a:t> / 7% </a:t>
            </a:r>
            <a:r>
              <a:rPr lang="fr-FR" sz="1700" dirty="0" err="1" smtClean="0"/>
              <a:t>candines</a:t>
            </a:r>
            <a:endParaRPr lang="fr-FR" sz="1700" dirty="0" smtClean="0"/>
          </a:p>
          <a:p>
            <a:pPr lvl="1">
              <a:lnSpc>
                <a:spcPct val="90000"/>
              </a:lnSpc>
            </a:pPr>
            <a:r>
              <a:rPr lang="fr-FR" sz="1700" dirty="0" smtClean="0"/>
              <a:t>41% R à 2 familles et 4% à 3 familles</a:t>
            </a:r>
          </a:p>
          <a:p>
            <a:pPr>
              <a:lnSpc>
                <a:spcPct val="90000"/>
              </a:lnSpc>
            </a:pPr>
            <a:r>
              <a:rPr lang="fr-FR" sz="2100" dirty="0" smtClean="0"/>
              <a:t>Analyse génotypique en faveur émergence simultanée (pas de diffusion clonale)</a:t>
            </a:r>
          </a:p>
          <a:p>
            <a:pPr lvl="1">
              <a:lnSpc>
                <a:spcPct val="90000"/>
              </a:lnSpc>
            </a:pPr>
            <a:r>
              <a:rPr lang="fr-FR" sz="1700" dirty="0" smtClean="0"/>
              <a:t>Pression de sélection sur AF en chirurgie et réanimation ?</a:t>
            </a:r>
          </a:p>
          <a:p>
            <a:pPr>
              <a:lnSpc>
                <a:spcPct val="90000"/>
              </a:lnSpc>
            </a:pPr>
            <a:endParaRPr lang="fr-FR" sz="2100" dirty="0" smtClean="0"/>
          </a:p>
        </p:txBody>
      </p:sp>
      <p:sp>
        <p:nvSpPr>
          <p:cNvPr id="15363" name="ZoneTexte 3"/>
          <p:cNvSpPr txBox="1">
            <a:spLocks noChangeArrowheads="1"/>
          </p:cNvSpPr>
          <p:nvPr/>
        </p:nvSpPr>
        <p:spPr bwMode="auto">
          <a:xfrm>
            <a:off x="4932363" y="6237288"/>
            <a:ext cx="2879725" cy="36671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dirty="0" err="1" smtClean="0"/>
              <a:t>Lockhart</a:t>
            </a:r>
            <a:r>
              <a:rPr lang="fr-FR" altLang="fr-FR" dirty="0" smtClean="0"/>
              <a:t> CID 2017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764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Epidémies hospitalières à </a:t>
            </a:r>
            <a:r>
              <a:rPr lang="fr-FR" i="1" dirty="0"/>
              <a:t>Candida </a:t>
            </a:r>
            <a:r>
              <a:rPr lang="fr-FR" i="1" dirty="0" err="1"/>
              <a:t>auris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Epidémie hôpital universitaire de Valence (Espagne) </a:t>
            </a:r>
            <a:endParaRPr lang="fr-FR" dirty="0"/>
          </a:p>
          <a:p>
            <a:pPr lvl="1"/>
            <a:r>
              <a:rPr lang="fr-FR" dirty="0" smtClean="0"/>
              <a:t>Avril 2016 à  janvier 2017</a:t>
            </a:r>
          </a:p>
          <a:p>
            <a:pPr lvl="1"/>
            <a:r>
              <a:rPr lang="fr-FR" dirty="0" smtClean="0"/>
              <a:t>140 porteurs dont 41 candidémies (dont 2 EI et 2 SPD)</a:t>
            </a:r>
          </a:p>
          <a:p>
            <a:pPr lvl="2"/>
            <a:r>
              <a:rPr lang="fr-FR" dirty="0" smtClean="0"/>
              <a:t>88% des candidémies en réa </a:t>
            </a:r>
            <a:r>
              <a:rPr lang="fr-FR" dirty="0" err="1" smtClean="0"/>
              <a:t>chir</a:t>
            </a:r>
            <a:endParaRPr lang="fr-FR" dirty="0" smtClean="0"/>
          </a:p>
          <a:p>
            <a:pPr lvl="2"/>
            <a:r>
              <a:rPr lang="fr-FR" dirty="0" smtClean="0"/>
              <a:t>TT par </a:t>
            </a:r>
            <a:r>
              <a:rPr lang="fr-FR" dirty="0" err="1" smtClean="0"/>
              <a:t>candines</a:t>
            </a:r>
            <a:r>
              <a:rPr lang="fr-FR" dirty="0" smtClean="0"/>
              <a:t> (16 associations à </a:t>
            </a:r>
            <a:r>
              <a:rPr lang="fr-FR" dirty="0" err="1" smtClean="0"/>
              <a:t>L-Amb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6 récidives (15%) et 12 candidémies persistantes (29%)</a:t>
            </a:r>
          </a:p>
          <a:p>
            <a:pPr lvl="2"/>
            <a:r>
              <a:rPr lang="fr-FR" dirty="0" smtClean="0"/>
              <a:t>Mortalité à J30: 41,4%</a:t>
            </a:r>
          </a:p>
          <a:p>
            <a:r>
              <a:rPr lang="fr-FR" dirty="0" smtClean="0"/>
              <a:t>Gestion épidémie</a:t>
            </a:r>
          </a:p>
          <a:p>
            <a:pPr lvl="1"/>
            <a:r>
              <a:rPr lang="fr-FR" dirty="0" smtClean="0"/>
              <a:t>Après 2</a:t>
            </a:r>
            <a:r>
              <a:rPr lang="fr-FR" baseline="30000" dirty="0" smtClean="0"/>
              <a:t>ème</a:t>
            </a:r>
            <a:r>
              <a:rPr lang="fr-FR" dirty="0" smtClean="0"/>
              <a:t> cas: isolement contacts / 3 dépistages hebdo négatifs</a:t>
            </a:r>
          </a:p>
          <a:p>
            <a:pPr lvl="1"/>
            <a:r>
              <a:rPr lang="fr-FR" dirty="0" smtClean="0"/>
              <a:t>Persistance épidémie: renforcement jusqu’à </a:t>
            </a:r>
            <a:r>
              <a:rPr lang="fr-FR" dirty="0" err="1" smtClean="0"/>
              <a:t>cohorting</a:t>
            </a:r>
            <a:endParaRPr lang="fr-FR" dirty="0" smtClean="0"/>
          </a:p>
          <a:p>
            <a:pPr lvl="2"/>
            <a:r>
              <a:rPr lang="fr-FR" dirty="0" smtClean="0"/>
              <a:t>Environnement positif sur multiples sites, même après bionettoyage</a:t>
            </a:r>
          </a:p>
          <a:p>
            <a:pPr lvl="2"/>
            <a:r>
              <a:rPr lang="fr-FR" dirty="0" smtClean="0"/>
              <a:t>Prélèvements soignants (mains et canal auditif) négatifs</a:t>
            </a:r>
          </a:p>
          <a:p>
            <a:pPr lvl="1"/>
            <a:r>
              <a:rPr lang="fr-FR" dirty="0" smtClean="0"/>
              <a:t>Nouvelles mesures: toilettes patients à la </a:t>
            </a:r>
            <a:r>
              <a:rPr lang="fr-FR" dirty="0" err="1" smtClean="0"/>
              <a:t>chlorhexidine</a:t>
            </a:r>
            <a:r>
              <a:rPr lang="fr-FR" dirty="0" smtClean="0"/>
              <a:t>, bionettoyage 3/j environnement patient au dioxyde de chlore + désinfection UV à la sortie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68312" y="5900735"/>
            <a:ext cx="302356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/>
              <a:t>Ruiz-</a:t>
            </a:r>
            <a:r>
              <a:rPr lang="fr-FR" dirty="0" err="1" smtClean="0"/>
              <a:t>Gaitan</a:t>
            </a:r>
            <a:r>
              <a:rPr lang="fr-FR" dirty="0" smtClean="0"/>
              <a:t> </a:t>
            </a:r>
            <a:r>
              <a:rPr lang="fr-FR" altLang="fr-FR" dirty="0" smtClean="0"/>
              <a:t>Mycoses 2018</a:t>
            </a:r>
            <a:endParaRPr lang="fr-FR" alt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476978" cy="157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944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r>
              <a:rPr lang="fr-FR" smtClean="0"/>
              <a:t>Résistance chez </a:t>
            </a:r>
            <a:r>
              <a:rPr lang="fr-FR" i="1" smtClean="0"/>
              <a:t>Aspergillus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r>
              <a:rPr lang="fr-FR" dirty="0" smtClean="0"/>
              <a:t>Case report</a:t>
            </a:r>
          </a:p>
          <a:p>
            <a:pPr lvl="1"/>
            <a:r>
              <a:rPr lang="fr-FR" dirty="0" smtClean="0"/>
              <a:t>Agriculteur de 66 ans sous </a:t>
            </a:r>
            <a:r>
              <a:rPr lang="fr-FR" dirty="0" err="1" smtClean="0"/>
              <a:t>infliximab</a:t>
            </a:r>
            <a:r>
              <a:rPr lang="fr-FR" dirty="0" smtClean="0"/>
              <a:t> pour PR</a:t>
            </a:r>
          </a:p>
          <a:p>
            <a:pPr lvl="1"/>
            <a:r>
              <a:rPr lang="fr-FR" dirty="0" smtClean="0"/>
              <a:t>Pneumonie grave, réanimation, LBA</a:t>
            </a:r>
          </a:p>
          <a:p>
            <a:pPr lvl="2"/>
            <a:r>
              <a:rPr lang="fr-FR" i="1" dirty="0" smtClean="0"/>
              <a:t>Aspergillus </a:t>
            </a:r>
            <a:r>
              <a:rPr lang="fr-FR" i="1" dirty="0" err="1" smtClean="0"/>
              <a:t>fumigatus</a:t>
            </a:r>
            <a:r>
              <a:rPr lang="fr-FR" dirty="0" smtClean="0"/>
              <a:t> R </a:t>
            </a:r>
            <a:r>
              <a:rPr lang="fr-FR" dirty="0" err="1" smtClean="0"/>
              <a:t>vorico</a:t>
            </a:r>
            <a:r>
              <a:rPr lang="fr-FR" dirty="0" smtClean="0"/>
              <a:t> (CMI&gt;32) </a:t>
            </a:r>
            <a:r>
              <a:rPr lang="fr-FR" smtClean="0"/>
              <a:t>et posaconazole </a:t>
            </a:r>
            <a:r>
              <a:rPr lang="fr-FR" dirty="0" smtClean="0"/>
              <a:t>(CMI 8)</a:t>
            </a:r>
          </a:p>
          <a:p>
            <a:pPr lvl="3"/>
            <a:r>
              <a:rPr lang="fr-FR" dirty="0" smtClean="0"/>
              <a:t>Mutation TR46/Y12F/T289A)</a:t>
            </a:r>
          </a:p>
          <a:p>
            <a:pPr lvl="1"/>
            <a:r>
              <a:rPr lang="fr-FR" dirty="0" smtClean="0"/>
              <a:t>Etude environnementale 4 mois après le DC du patient: </a:t>
            </a:r>
          </a:p>
          <a:p>
            <a:pPr lvl="1"/>
            <a:r>
              <a:rPr lang="fr-FR" dirty="0" smtClean="0"/>
              <a:t>Même souche retrouvée dans:</a:t>
            </a:r>
          </a:p>
          <a:p>
            <a:pPr lvl="2"/>
            <a:r>
              <a:rPr lang="fr-FR" dirty="0" smtClean="0"/>
              <a:t>Champs, jardin et domicile (table de nuit, salle de bains et atelier)</a:t>
            </a:r>
          </a:p>
        </p:txBody>
      </p:sp>
      <p:sp>
        <p:nvSpPr>
          <p:cNvPr id="38916" name="ZoneTexte 3"/>
          <p:cNvSpPr txBox="1">
            <a:spLocks noChangeArrowheads="1"/>
          </p:cNvSpPr>
          <p:nvPr/>
        </p:nvSpPr>
        <p:spPr bwMode="auto">
          <a:xfrm>
            <a:off x="468313" y="6237288"/>
            <a:ext cx="2303462" cy="36671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/>
              <a:t>Lavergne CID 2016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4" y="5288240"/>
            <a:ext cx="532859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ère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 démonstration de transmission environnementale</a:t>
            </a: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Rémanence prolongé des souches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31788" y="1700213"/>
            <a:ext cx="856773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l">
              <a:buClr>
                <a:srgbClr val="FF0066"/>
              </a:buClr>
              <a:buFont typeface="Wingdings" charset="2"/>
              <a:buChar char=""/>
            </a:pPr>
            <a:r>
              <a:rPr lang="fr-FR" altLang="fr-FR" sz="2800">
                <a:latin typeface="Calibri" pitchFamily="32" charset="0"/>
              </a:rPr>
              <a:t> 36 000  tonnes  / an de fungicides </a:t>
            </a:r>
          </a:p>
          <a:p>
            <a:pPr algn="l">
              <a:buClr>
                <a:srgbClr val="FF0066"/>
              </a:buClr>
              <a:buFont typeface="Wingdings" charset="2"/>
              <a:buChar char=""/>
            </a:pPr>
            <a:r>
              <a:rPr lang="fr-FR" altLang="fr-FR" sz="2800">
                <a:latin typeface="Calibri" pitchFamily="32" charset="0"/>
              </a:rPr>
              <a:t> Consommation &gt;&gt; Insecticides, herbicides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924175"/>
            <a:ext cx="5708650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Le marché phytosanitaire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843808" y="6453336"/>
            <a:ext cx="1943298" cy="40011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000">
                <a:latin typeface="Calibri" pitchFamily="34" charset="0"/>
              </a:defRPr>
            </a:lvl1pPr>
          </a:lstStyle>
          <a:p>
            <a:r>
              <a:rPr lang="fr-FR" dirty="0"/>
              <a:t>Diapo F </a:t>
            </a:r>
            <a:r>
              <a:rPr lang="fr-FR" dirty="0" err="1"/>
              <a:t>Ajana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3677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07988" y="381000"/>
            <a:ext cx="85566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fr-FR" altLang="fr-FR" sz="4000" dirty="0">
              <a:solidFill>
                <a:srgbClr val="FF0066"/>
              </a:solidFill>
              <a:latin typeface="Calibri" pitchFamily="32" charset="0"/>
            </a:endParaRPr>
          </a:p>
        </p:txBody>
      </p:sp>
      <p:graphicFrame>
        <p:nvGraphicFramePr>
          <p:cNvPr id="1638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919429"/>
              </p:ext>
            </p:extLst>
          </p:nvPr>
        </p:nvGraphicFramePr>
        <p:xfrm>
          <a:off x="169863" y="1436709"/>
          <a:ext cx="8745537" cy="4967224"/>
        </p:xfrm>
        <a:graphic>
          <a:graphicData uri="http://schemas.openxmlformats.org/drawingml/2006/table">
            <a:tbl>
              <a:tblPr/>
              <a:tblGrid>
                <a:gridCol w="1682750"/>
                <a:gridCol w="2374900"/>
                <a:gridCol w="1858962"/>
                <a:gridCol w="2828925"/>
              </a:tblGrid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Levuriformes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gridSpan="3"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Filamenteux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B8"/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Septés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Non septés </a:t>
                      </a:r>
                    </a:p>
                  </a:txBody>
                  <a:tcPr horzOverflow="overflow">
                    <a:lnL>
                      <a:noFill/>
                    </a:lnL>
                    <a:lnR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B8"/>
                    </a:solidFill>
                  </a:tcPr>
                </a:tc>
              </a:tr>
              <a:tr h="1555750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Candida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Aspergillus</a:t>
                      </a: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, </a:t>
                      </a:r>
                      <a:r>
                        <a:rPr kumimoji="0" lang="fr-FR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Pénicillium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/>
                      </a:r>
                      <a:b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</a:b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Dematiés </a:t>
                      </a:r>
                      <a:b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</a:br>
                      <a:r>
                        <a:rPr kumimoji="0" lang="fr-FR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Alternaria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Cladosporium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Zygomycetes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Rhizopus, Mucor, Absidia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28888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cryptococcus</a:t>
                      </a:r>
                      <a:r>
                        <a:rPr kumimoji="0" lang="fr-FR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/>
                      </a:r>
                      <a:br>
                        <a:rPr kumimoji="0" lang="fr-FR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</a:br>
                      <a:r>
                        <a:rPr kumimoji="0" lang="fr-FR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/>
                      </a:r>
                      <a:br>
                        <a:rPr kumimoji="0" lang="fr-FR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</a:b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B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Fusarium</a:t>
                      </a:r>
                      <a:r>
                        <a:rPr kumimoji="0" lang="fr-FR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, </a:t>
                      </a:r>
                      <a:r>
                        <a:rPr kumimoji="0" lang="fr-FR" altLang="fr-FR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Sedosporium</a:t>
                      </a:r>
                      <a:r>
                        <a:rPr kumimoji="0" lang="fr-FR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B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426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157559"/>
            <a:ext cx="6651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27" name="Picture 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2" t="34225" r="15337" b="15379"/>
          <a:stretch>
            <a:fillRect/>
          </a:stretch>
        </p:blipFill>
        <p:spPr bwMode="auto">
          <a:xfrm>
            <a:off x="427038" y="4186259"/>
            <a:ext cx="111918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172" t="34225" r="15337" b="1537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28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4284684"/>
            <a:ext cx="10541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29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1" t="57393" r="48749" b="6540"/>
          <a:stretch>
            <a:fillRect/>
          </a:stretch>
        </p:blipFill>
        <p:spPr bwMode="auto">
          <a:xfrm>
            <a:off x="2033588" y="4224359"/>
            <a:ext cx="7778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51" t="57393" r="48749" b="654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4541838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4694238" y="79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6432" name="Picture 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8"/>
          <a:stretch>
            <a:fillRect/>
          </a:stretch>
        </p:blipFill>
        <p:spPr bwMode="auto">
          <a:xfrm>
            <a:off x="7740650" y="2906734"/>
            <a:ext cx="995363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617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4846638" y="1603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4999038" y="3127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5151438" y="4651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5303838" y="6175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5456238" y="7699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6438" name="Picture 5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3" r="51233" b="29378"/>
          <a:stretch>
            <a:fillRect/>
          </a:stretch>
        </p:blipFill>
        <p:spPr bwMode="auto">
          <a:xfrm>
            <a:off x="3078163" y="5316559"/>
            <a:ext cx="9239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5643" r="51233" b="2937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39" name="Picture 5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t="6277" b="11523"/>
          <a:stretch>
            <a:fillRect/>
          </a:stretch>
        </p:blipFill>
        <p:spPr bwMode="auto">
          <a:xfrm>
            <a:off x="2022475" y="5316559"/>
            <a:ext cx="8001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006" t="6277" b="115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0" name="Picture 5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628922"/>
            <a:ext cx="795338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1" name="Picture 5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2628922"/>
            <a:ext cx="1292225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2" name="Picture 5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0" r="5379"/>
          <a:stretch>
            <a:fillRect/>
          </a:stretch>
        </p:blipFill>
        <p:spPr bwMode="auto">
          <a:xfrm>
            <a:off x="1146175" y="2492397"/>
            <a:ext cx="6381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260" r="537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3" name="Picture 5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559072"/>
            <a:ext cx="830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4" name="Picture 6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195659"/>
            <a:ext cx="7254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5" name="Picture 6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846659"/>
            <a:ext cx="1154112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6" name="Picture 6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5646759"/>
            <a:ext cx="795337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7" name="Picture 6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2835297"/>
            <a:ext cx="676275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8" name="Picture 6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2782909"/>
            <a:ext cx="9588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9" name="Picture 6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5459434"/>
            <a:ext cx="126365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0" name="Picture 6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3770334"/>
            <a:ext cx="17160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1" name="Picture 6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475184"/>
            <a:ext cx="10350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2" name="Picture 6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27509"/>
            <a:ext cx="1244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3" name="Picture 6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2879747"/>
            <a:ext cx="1063625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4" name="Picture 7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4981597"/>
            <a:ext cx="1812925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5" name="Picture 7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4084659"/>
            <a:ext cx="8207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Les agents  fungiques opportunistes  </a:t>
            </a:r>
            <a:br>
              <a:rPr lang="fr-FR" altLang="fr-FR" smtClean="0"/>
            </a:br>
            <a:r>
              <a:rPr lang="fr-FR" altLang="fr-FR" smtClean="0"/>
              <a:t>Infections invasives 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2843808" y="6453336"/>
            <a:ext cx="194329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fr-FR" dirty="0"/>
              <a:t>Diapo F </a:t>
            </a:r>
            <a:r>
              <a:rPr lang="fr-FR" dirty="0" err="1"/>
              <a:t>Ajana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650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Etude Hollandaise sur aspergilloses à culture positive</a:t>
            </a:r>
          </a:p>
          <a:p>
            <a:r>
              <a:rPr lang="fr-FR" dirty="0" smtClean="0"/>
              <a:t>196 patients en 5 ans</a:t>
            </a:r>
          </a:p>
          <a:p>
            <a:r>
              <a:rPr lang="fr-FR" dirty="0" smtClean="0"/>
              <a:t>19% de résistance </a:t>
            </a:r>
            <a:r>
              <a:rPr lang="fr-FR" smtClean="0"/>
              <a:t>au voriconazole</a:t>
            </a:r>
            <a:endParaRPr lang="fr-FR" dirty="0" smtClean="0"/>
          </a:p>
          <a:p>
            <a:r>
              <a:rPr lang="fr-FR" dirty="0" smtClean="0"/>
              <a:t>Mortalité</a:t>
            </a:r>
          </a:p>
          <a:p>
            <a:pPr lvl="1"/>
            <a:r>
              <a:rPr lang="fr-FR" dirty="0" smtClean="0"/>
              <a:t>J42: 49% si R vs 28% si S</a:t>
            </a:r>
          </a:p>
          <a:p>
            <a:pPr lvl="1"/>
            <a:r>
              <a:rPr lang="fr-FR" dirty="0" smtClean="0"/>
              <a:t>J90: 62% vs 37%</a:t>
            </a:r>
          </a:p>
          <a:p>
            <a:r>
              <a:rPr lang="fr-FR" dirty="0" smtClean="0"/>
              <a:t>Pas de différence majeure de survie (médiocre: 67% DC des souches S) pour les patients en réa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Mortalité de l’aspergillose résistante aux </a:t>
            </a:r>
            <a:r>
              <a:rPr lang="fr-FR" dirty="0" err="1" smtClean="0"/>
              <a:t>azolés</a:t>
            </a:r>
            <a:endParaRPr lang="fr-FR" dirty="0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932363" y="6237288"/>
            <a:ext cx="230393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dirty="0" err="1" smtClean="0"/>
              <a:t>Lestrade</a:t>
            </a:r>
            <a:r>
              <a:rPr lang="fr-FR" altLang="fr-FR" dirty="0" smtClean="0"/>
              <a:t> CMI 2018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304259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800" dirty="0" smtClean="0"/>
              <a:t>Pays bas 12/2017</a:t>
            </a:r>
          </a:p>
          <a:p>
            <a:pPr lvl="2"/>
            <a:r>
              <a:rPr lang="fr-FR" sz="2800" dirty="0" smtClean="0"/>
              <a:t>Si sensibilité inconnue ou si R: </a:t>
            </a:r>
          </a:p>
          <a:p>
            <a:pPr lvl="3"/>
            <a:r>
              <a:rPr lang="fr-FR" sz="2400" dirty="0" err="1" smtClean="0"/>
              <a:t>vori</a:t>
            </a:r>
            <a:r>
              <a:rPr lang="fr-FR" sz="2400" dirty="0" smtClean="0"/>
              <a:t>/</a:t>
            </a:r>
            <a:r>
              <a:rPr lang="fr-FR" sz="2400" dirty="0" err="1" smtClean="0"/>
              <a:t>isavu</a:t>
            </a:r>
            <a:r>
              <a:rPr lang="fr-FR" sz="2400" dirty="0" smtClean="0"/>
              <a:t> + </a:t>
            </a:r>
            <a:r>
              <a:rPr lang="fr-FR" sz="2400" dirty="0" err="1" smtClean="0"/>
              <a:t>Amb</a:t>
            </a:r>
            <a:r>
              <a:rPr lang="fr-FR" sz="2400" dirty="0" smtClean="0"/>
              <a:t>-L ou </a:t>
            </a:r>
          </a:p>
          <a:p>
            <a:pPr lvl="3"/>
            <a:r>
              <a:rPr lang="fr-FR" sz="2400" dirty="0" err="1" smtClean="0"/>
              <a:t>vori</a:t>
            </a:r>
            <a:r>
              <a:rPr lang="fr-FR" sz="2400" dirty="0" smtClean="0"/>
              <a:t>/</a:t>
            </a:r>
            <a:r>
              <a:rPr lang="fr-FR" sz="2400" dirty="0" err="1" smtClean="0"/>
              <a:t>isavu</a:t>
            </a:r>
            <a:r>
              <a:rPr lang="fr-FR" sz="2400" dirty="0" smtClean="0"/>
              <a:t> + </a:t>
            </a:r>
            <a:r>
              <a:rPr lang="fr-FR" sz="2400" dirty="0" err="1" smtClean="0"/>
              <a:t>candine</a:t>
            </a:r>
            <a:endParaRPr lang="fr-FR" sz="2400" dirty="0" smtClean="0"/>
          </a:p>
          <a:p>
            <a:pPr lvl="2"/>
            <a:r>
              <a:rPr lang="fr-FR" sz="2800" dirty="0" smtClean="0"/>
              <a:t>Monothérapie </a:t>
            </a:r>
            <a:r>
              <a:rPr lang="fr-FR" sz="2800" dirty="0" err="1" smtClean="0"/>
              <a:t>vori</a:t>
            </a:r>
            <a:r>
              <a:rPr lang="fr-FR" sz="2800" dirty="0" smtClean="0"/>
              <a:t> possible si </a:t>
            </a:r>
          </a:p>
          <a:p>
            <a:pPr lvl="3"/>
            <a:r>
              <a:rPr lang="fr-FR" sz="2400" dirty="0" smtClean="0"/>
              <a:t>recherche </a:t>
            </a:r>
            <a:r>
              <a:rPr lang="fr-FR" sz="2400" dirty="0" err="1" smtClean="0"/>
              <a:t>resistance</a:t>
            </a:r>
            <a:r>
              <a:rPr lang="fr-FR" sz="2400" dirty="0" smtClean="0"/>
              <a:t> Cyp51 par PCR en cours</a:t>
            </a:r>
          </a:p>
          <a:p>
            <a:endParaRPr lang="fr-FR" sz="3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Prise en compte des résistances dans les recos</a:t>
            </a:r>
            <a:endParaRPr lang="fr-FR" dirty="0"/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5508104" y="5157192"/>
            <a:ext cx="259995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fr-FR" dirty="0" smtClean="0"/>
              <a:t>www.swab.nl/guidelines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334176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38 pages</a:t>
            </a:r>
          </a:p>
          <a:p>
            <a:pPr lvl="1"/>
            <a:r>
              <a:rPr lang="fr-FR" dirty="0" smtClean="0"/>
              <a:t>Imagerie</a:t>
            </a:r>
          </a:p>
          <a:p>
            <a:pPr lvl="1"/>
            <a:r>
              <a:rPr lang="fr-FR" dirty="0" smtClean="0"/>
              <a:t>Diagnostic mycologique</a:t>
            </a:r>
          </a:p>
          <a:p>
            <a:pPr lvl="1"/>
            <a:r>
              <a:rPr lang="fr-FR" dirty="0" err="1" smtClean="0"/>
              <a:t>Antifongigramme</a:t>
            </a:r>
            <a:endParaRPr lang="fr-FR" dirty="0" smtClean="0"/>
          </a:p>
          <a:p>
            <a:pPr lvl="1"/>
            <a:r>
              <a:rPr lang="fr-FR" dirty="0" smtClean="0"/>
              <a:t>Monitorage taux </a:t>
            </a:r>
            <a:r>
              <a:rPr lang="fr-FR" dirty="0" err="1" smtClean="0"/>
              <a:t>azolés</a:t>
            </a:r>
            <a:endParaRPr lang="fr-FR" dirty="0" smtClean="0"/>
          </a:p>
          <a:p>
            <a:pPr lvl="1"/>
            <a:r>
              <a:rPr lang="fr-FR" dirty="0" smtClean="0"/>
              <a:t>Stratégies thérapeutiques</a:t>
            </a:r>
          </a:p>
          <a:p>
            <a:pPr lvl="2"/>
            <a:r>
              <a:rPr lang="fr-FR" dirty="0" smtClean="0"/>
              <a:t>Aspergillose invasive</a:t>
            </a:r>
          </a:p>
          <a:p>
            <a:pPr lvl="3"/>
            <a:r>
              <a:rPr lang="fr-FR" dirty="0" smtClean="0"/>
              <a:t>Hématologie et hors hématologie</a:t>
            </a:r>
          </a:p>
          <a:p>
            <a:pPr lvl="2"/>
            <a:r>
              <a:rPr lang="fr-FR" dirty="0" smtClean="0"/>
              <a:t>Aspergillose pulmonaire chronique</a:t>
            </a:r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Recos</a:t>
            </a:r>
            <a:r>
              <a:rPr lang="fr-FR" dirty="0" smtClean="0"/>
              <a:t> ESCMID 2018: Aspergillus</a:t>
            </a:r>
            <a:endParaRPr lang="fr-FR" dirty="0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307192" y="6309320"/>
            <a:ext cx="201239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dirty="0" err="1" smtClean="0"/>
              <a:t>Ullman</a:t>
            </a:r>
            <a:r>
              <a:rPr lang="fr-FR" altLang="fr-FR" dirty="0" smtClean="0"/>
              <a:t> CMI 2018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649038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Recos</a:t>
            </a:r>
            <a:r>
              <a:rPr lang="fr-FR" dirty="0" smtClean="0"/>
              <a:t> ESCMID 2018: Aspergillus</a:t>
            </a:r>
            <a:endParaRPr lang="fr-FR" dirty="0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307192" y="6309320"/>
            <a:ext cx="201239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dirty="0" err="1" smtClean="0"/>
              <a:t>Ullman</a:t>
            </a:r>
            <a:r>
              <a:rPr lang="fr-FR" altLang="fr-FR" dirty="0" smtClean="0"/>
              <a:t> CMI 2018</a:t>
            </a:r>
            <a:endParaRPr lang="fr-FR" alt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1412776"/>
            <a:ext cx="9127976" cy="485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788" y="6264343"/>
            <a:ext cx="338437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CMI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= 2 mg/l: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vori+candine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OU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AmB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-L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CMI &gt; 2 mg/l: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AmB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-L </a:t>
            </a:r>
          </a:p>
        </p:txBody>
      </p:sp>
    </p:spTree>
    <p:extLst>
      <p:ext uri="{BB962C8B-B14F-4D97-AF65-F5344CB8AC3E}">
        <p14:creationId xmlns:p14="http://schemas.microsoft.com/office/powerpoint/2010/main" val="35738986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090268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 err="1" smtClean="0"/>
              <a:t>Polyènes</a:t>
            </a:r>
            <a:endParaRPr lang="fr-FR" sz="2400" dirty="0" smtClean="0"/>
          </a:p>
          <a:p>
            <a:pPr lvl="1"/>
            <a:r>
              <a:rPr lang="fr-FR" sz="2000" dirty="0" smtClean="0"/>
              <a:t>+: large spectre</a:t>
            </a:r>
          </a:p>
          <a:p>
            <a:pPr lvl="1"/>
            <a:r>
              <a:rPr lang="fr-FR" sz="2000" dirty="0" smtClean="0"/>
              <a:t>-: que IV, toxicité (et prix)</a:t>
            </a:r>
          </a:p>
          <a:p>
            <a:r>
              <a:rPr lang="fr-FR" sz="2400" dirty="0" err="1" smtClean="0"/>
              <a:t>Azolés</a:t>
            </a:r>
            <a:endParaRPr lang="fr-FR" sz="2400" dirty="0" smtClean="0"/>
          </a:p>
          <a:p>
            <a:pPr lvl="1"/>
            <a:r>
              <a:rPr lang="fr-FR" sz="2000" dirty="0" smtClean="0"/>
              <a:t>+: IV et PO; diffusion tissulaire, spectre (sauf </a:t>
            </a:r>
            <a:r>
              <a:rPr lang="fr-FR" sz="2000" dirty="0" err="1" smtClean="0"/>
              <a:t>fluco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smtClean="0"/>
              <a:t>-: interactions, variabilité métabolisme, </a:t>
            </a:r>
            <a:r>
              <a:rPr lang="fr-FR" sz="2000" dirty="0"/>
              <a:t>ajustement sur dosage </a:t>
            </a:r>
            <a:r>
              <a:rPr lang="fr-FR" sz="2000" dirty="0" smtClean="0"/>
              <a:t>sérique, sélection R, coût (pour certains)</a:t>
            </a:r>
          </a:p>
          <a:p>
            <a:r>
              <a:rPr lang="fr-FR" sz="2400" dirty="0" err="1" smtClean="0"/>
              <a:t>Candines</a:t>
            </a:r>
            <a:endParaRPr lang="fr-FR" sz="2400" dirty="0" smtClean="0"/>
          </a:p>
          <a:p>
            <a:pPr lvl="1"/>
            <a:r>
              <a:rPr lang="fr-FR" sz="2000" dirty="0" smtClean="0"/>
              <a:t>+: tolérance</a:t>
            </a:r>
          </a:p>
          <a:p>
            <a:pPr lvl="1"/>
            <a:r>
              <a:rPr lang="fr-FR" sz="2000" dirty="0" smtClean="0"/>
              <a:t>-: </a:t>
            </a:r>
            <a:r>
              <a:rPr lang="fr-FR" sz="2000" dirty="0" smtClean="0"/>
              <a:t>que </a:t>
            </a:r>
            <a:r>
              <a:rPr lang="fr-FR" sz="2000" dirty="0" smtClean="0"/>
              <a:t>IV, spectre limité, coût</a:t>
            </a:r>
          </a:p>
          <a:p>
            <a:r>
              <a:rPr lang="fr-FR" sz="2400" dirty="0" err="1" smtClean="0"/>
              <a:t>Flucytosine</a:t>
            </a:r>
            <a:endParaRPr lang="fr-FR" sz="2400" dirty="0" smtClean="0"/>
          </a:p>
          <a:p>
            <a:pPr lvl="1"/>
            <a:r>
              <a:rPr lang="fr-FR" sz="2000" dirty="0" smtClean="0"/>
              <a:t>+: diffusion, coût, synergie sur candida/crypto</a:t>
            </a:r>
          </a:p>
          <a:p>
            <a:pPr lvl="1"/>
            <a:r>
              <a:rPr lang="fr-FR" sz="2000" dirty="0" smtClean="0"/>
              <a:t>-: spectre très étroit, résistance si monothérapie, </a:t>
            </a:r>
            <a:r>
              <a:rPr lang="fr-FR" sz="2000" dirty="0"/>
              <a:t>toxicité , ajustement sur dosage sérique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60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dirty="0" smtClean="0"/>
              <a:t>PMSI (2001-2010)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1264" y="2609212"/>
            <a:ext cx="4038600" cy="4017962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35,876 episodes</a:t>
            </a:r>
          </a:p>
          <a:p>
            <a:pPr marL="109537" indent="0">
              <a:buNone/>
            </a:pPr>
            <a:endParaRPr lang="en-US" dirty="0" smtClean="0"/>
          </a:p>
          <a:p>
            <a:r>
              <a:rPr lang="en-US" dirty="0" smtClean="0"/>
              <a:t>N°1: </a:t>
            </a:r>
            <a:r>
              <a:rPr lang="en-US" dirty="0" err="1" smtClean="0"/>
              <a:t>Candidémie</a:t>
            </a:r>
            <a:r>
              <a:rPr lang="en-US" dirty="0" smtClean="0"/>
              <a:t> (43.4%)</a:t>
            </a:r>
          </a:p>
          <a:p>
            <a:r>
              <a:rPr lang="en-US" dirty="0" smtClean="0"/>
              <a:t>N°2: </a:t>
            </a:r>
            <a:r>
              <a:rPr lang="en-US" dirty="0" err="1" smtClean="0"/>
              <a:t>Pneumocystose</a:t>
            </a:r>
            <a:r>
              <a:rPr lang="en-US" dirty="0" smtClean="0"/>
              <a:t> (26.1%) </a:t>
            </a:r>
          </a:p>
          <a:p>
            <a:r>
              <a:rPr lang="en-US" dirty="0" smtClean="0"/>
              <a:t>N°3: </a:t>
            </a:r>
            <a:r>
              <a:rPr lang="en-US" dirty="0" err="1" smtClean="0"/>
              <a:t>Aspergillose</a:t>
            </a:r>
            <a:r>
              <a:rPr lang="en-US" dirty="0" smtClean="0"/>
              <a:t> invasive (23.9%) 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Répartition des IFI en France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5102225" y="1989138"/>
            <a:ext cx="4041775" cy="639762"/>
          </a:xfrm>
        </p:spPr>
        <p:txBody>
          <a:bodyPr/>
          <a:lstStyle/>
          <a:p>
            <a:r>
              <a:rPr lang="fr-FR" smtClean="0"/>
              <a:t>Surveillance prospective/labo « RESSIF » (2012-2014)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294967295"/>
          </p:nvPr>
        </p:nvSpPr>
        <p:spPr>
          <a:xfrm>
            <a:off x="4900521" y="3212976"/>
            <a:ext cx="4041775" cy="3147674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25 </a:t>
            </a:r>
            <a:r>
              <a:rPr lang="en-US" dirty="0" err="1" smtClean="0"/>
              <a:t>laboratoires</a:t>
            </a: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3990 </a:t>
            </a:r>
            <a:r>
              <a:rPr lang="en-US" dirty="0" err="1" smtClean="0"/>
              <a:t>épisodes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N°1: </a:t>
            </a:r>
            <a:r>
              <a:rPr lang="en-US" dirty="0" err="1" smtClean="0"/>
              <a:t>Fungémie</a:t>
            </a:r>
            <a:r>
              <a:rPr lang="en-US" dirty="0" smtClean="0"/>
              <a:t> (48.7%)</a:t>
            </a:r>
          </a:p>
          <a:p>
            <a:r>
              <a:rPr lang="en-US" dirty="0" smtClean="0"/>
              <a:t>N°2: </a:t>
            </a:r>
            <a:r>
              <a:rPr lang="en-US" dirty="0" err="1" smtClean="0"/>
              <a:t>Pneumocystose</a:t>
            </a:r>
            <a:r>
              <a:rPr lang="en-US" dirty="0" smtClean="0"/>
              <a:t> (19.8%)</a:t>
            </a:r>
          </a:p>
          <a:p>
            <a:r>
              <a:rPr lang="en-US" dirty="0" smtClean="0"/>
              <a:t>N°3: </a:t>
            </a:r>
            <a:r>
              <a:rPr lang="en-US" dirty="0" err="1" smtClean="0"/>
              <a:t>Aspergillose</a:t>
            </a:r>
            <a:r>
              <a:rPr lang="en-US" dirty="0" smtClean="0"/>
              <a:t> invasive (16.4%)</a:t>
            </a:r>
            <a:endParaRPr lang="en-US" dirty="0"/>
          </a:p>
        </p:txBody>
      </p:sp>
      <p:sp>
        <p:nvSpPr>
          <p:cNvPr id="7" name="ZoneTexte 3"/>
          <p:cNvSpPr txBox="1"/>
          <p:nvPr/>
        </p:nvSpPr>
        <p:spPr>
          <a:xfrm>
            <a:off x="395536" y="6480982"/>
            <a:ext cx="168507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Bitar</a:t>
            </a:r>
            <a:r>
              <a:rPr lang="fr-FR" dirty="0" smtClean="0"/>
              <a:t> EID </a:t>
            </a:r>
            <a:r>
              <a:rPr lang="fr-FR" dirty="0"/>
              <a:t>2014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27784" y="6488668"/>
            <a:ext cx="608371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Données CNR antifungiques</a:t>
            </a:r>
            <a:r>
              <a:rPr lang="en-US" dirty="0"/>
              <a:t>, O </a:t>
            </a:r>
            <a:r>
              <a:rPr lang="en-US" dirty="0" err="1"/>
              <a:t>Lortholary</a:t>
            </a:r>
            <a:r>
              <a:rPr lang="en-US" dirty="0"/>
              <a:t> </a:t>
            </a:r>
            <a:r>
              <a:rPr lang="en-US" dirty="0" smtClean="0"/>
              <a:t>Pasteur </a:t>
            </a:r>
            <a:r>
              <a:rPr lang="en-US" dirty="0"/>
              <a:t>Paris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82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r>
              <a:rPr lang="fr-FR" dirty="0" smtClean="0"/>
              <a:t>Estimation du poids épidémiologique des infections fongiques graves en France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r>
              <a:rPr lang="fr-FR" sz="2300" smtClean="0"/>
              <a:t>Près d’1 million d’infections fongiques en 2014 en France</a:t>
            </a:r>
          </a:p>
          <a:p>
            <a:r>
              <a:rPr lang="fr-FR" sz="2300" smtClean="0"/>
              <a:t>Près de 5000 à risque vital aigu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651500" y="6488113"/>
            <a:ext cx="3282950" cy="36671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Gangneux, J Mycol Med  2016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46400"/>
            <a:ext cx="85693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23850" y="5827713"/>
            <a:ext cx="8496300" cy="2159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23850" y="4314825"/>
            <a:ext cx="8496300" cy="936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4172" y="4077072"/>
            <a:ext cx="8496300" cy="2159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09" y="1399950"/>
            <a:ext cx="6653428" cy="483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Incidence IFI (PMSI 2001-2010)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972378" y="1681844"/>
            <a:ext cx="936104" cy="2769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fr-FR" sz="1300" b="1" dirty="0">
                <a:solidFill>
                  <a:srgbClr val="92D050"/>
                </a:solidFill>
              </a:rPr>
              <a:t>+ 7,8%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972378" y="3200150"/>
            <a:ext cx="936104" cy="2769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fr-FR" sz="1300" b="1" dirty="0">
                <a:solidFill>
                  <a:srgbClr val="7030A0"/>
                </a:solidFill>
              </a:rPr>
              <a:t>+ 4,4%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972378" y="5000350"/>
            <a:ext cx="936104" cy="2769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fr-FR" sz="1300" b="1">
                <a:solidFill>
                  <a:srgbClr val="0070C0"/>
                </a:solidFill>
              </a:rPr>
              <a:t>+ 7,3%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72378" y="4564389"/>
            <a:ext cx="936104" cy="2769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fr-FR" sz="1300" b="1" dirty="0">
                <a:solidFill>
                  <a:srgbClr val="FF0000"/>
                </a:solidFill>
              </a:rPr>
              <a:t>+ 13,3%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972378" y="4280270"/>
            <a:ext cx="936104" cy="2769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fr-FR" sz="1300" b="1">
                <a:solidFill>
                  <a:srgbClr val="FF0000"/>
                </a:solidFill>
              </a:rPr>
              <a:t>- 14,2%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972378" y="4784326"/>
            <a:ext cx="1080120" cy="2769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fr-FR" sz="1300" b="1" dirty="0">
                <a:solidFill>
                  <a:srgbClr val="C00000"/>
                </a:solidFill>
              </a:rPr>
              <a:t>- 14,8%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762845" y="1585599"/>
            <a:ext cx="2975167" cy="353939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fr-FR" i="1" dirty="0" smtClean="0"/>
              <a:t>2.5 / </a:t>
            </a:r>
            <a:r>
              <a:rPr lang="fr-FR" i="1" dirty="0" smtClean="0"/>
              <a:t>100,000 personnes/an</a:t>
            </a:r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262697" y="6453336"/>
            <a:ext cx="174919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Bitar</a:t>
            </a:r>
            <a:r>
              <a:rPr lang="fr-FR" dirty="0" smtClean="0"/>
              <a:t> </a:t>
            </a:r>
            <a:r>
              <a:rPr lang="fr-FR" dirty="0"/>
              <a:t>EID  2014</a:t>
            </a:r>
          </a:p>
        </p:txBody>
      </p:sp>
    </p:spTree>
    <p:extLst>
      <p:ext uri="{BB962C8B-B14F-4D97-AF65-F5344CB8AC3E}">
        <p14:creationId xmlns:p14="http://schemas.microsoft.com/office/powerpoint/2010/main" val="259136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8139</TotalTime>
  <Words>3842</Words>
  <Application>Microsoft Office PowerPoint</Application>
  <PresentationFormat>Affichage à l'écran (4:3)</PresentationFormat>
  <Paragraphs>1472</Paragraphs>
  <Slides>64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65" baseType="lpstr">
      <vt:lpstr>Concourse</vt:lpstr>
      <vt:lpstr>Antifongiques systémiques</vt:lpstr>
      <vt:lpstr>Menu</vt:lpstr>
      <vt:lpstr>Pourquoi un cours sur les antifongiques ?</vt:lpstr>
      <vt:lpstr>Le spectre du fongique </vt:lpstr>
      <vt:lpstr>Présentation PowerPoint</vt:lpstr>
      <vt:lpstr>Les agents  fungiques opportunistes   Infections invasives </vt:lpstr>
      <vt:lpstr>Répartition des IFI en France</vt:lpstr>
      <vt:lpstr>Estimation du poids épidémiologique des infections fongiques graves en France</vt:lpstr>
      <vt:lpstr>Incidence IFI (PMSI 2001-2010)</vt:lpstr>
      <vt:lpstr>Pneumocystis  jiroveci</vt:lpstr>
      <vt:lpstr>Antifongiques systémiques  13 molécules / 5 classes</vt:lpstr>
      <vt:lpstr>Mécanisme d’action des antifongiques</vt:lpstr>
      <vt:lpstr>Spectre des antifongiques</vt:lpstr>
      <vt:lpstr>Des AMM complexes et pas actualisées</vt:lpstr>
      <vt:lpstr>Azolés</vt:lpstr>
      <vt:lpstr>Spectre des azolés</vt:lpstr>
      <vt:lpstr>Les azolés</vt:lpstr>
      <vt:lpstr>Formulations et posologies pour les IFI</vt:lpstr>
      <vt:lpstr>Alimentation et azolés PO</vt:lpstr>
      <vt:lpstr>Caractéristiques</vt:lpstr>
      <vt:lpstr>Interactions médicamenteuses des azolés</vt:lpstr>
      <vt:lpstr>Nombreuses associations contre-indiquées Ceci n’est pas exhaustif !</vt:lpstr>
      <vt:lpstr>Effets indésirables signifiants des azolés</vt:lpstr>
      <vt:lpstr>Dosages sériques</vt:lpstr>
      <vt:lpstr>Large variabilité interindividuelle [AFA] / dose   </vt:lpstr>
      <vt:lpstr>Variabilité PK/PD Facteurs modifiant le métabolisme</vt:lpstr>
      <vt:lpstr>TDM du VRC: un essai randomisé</vt:lpstr>
      <vt:lpstr>Dosage du taux résiduel des azolés</vt:lpstr>
      <vt:lpstr>Echinocandines</vt:lpstr>
      <vt:lpstr>Les candines</vt:lpstr>
      <vt:lpstr>Caractéristiques </vt:lpstr>
      <vt:lpstr>Candines: Effets indésirables</vt:lpstr>
      <vt:lpstr>Polyènes</vt:lpstr>
      <vt:lpstr>Spectre des polyènes</vt:lpstr>
      <vt:lpstr>Maniement</vt:lpstr>
      <vt:lpstr>Effets secondaires polyènes</vt:lpstr>
      <vt:lpstr>Pyrimidines</vt:lpstr>
      <vt:lpstr>Spectre de la flucytosine</vt:lpstr>
      <vt:lpstr>Flucytosine: effets secondaires</vt:lpstr>
      <vt:lpstr>Flucytosine en pratique</vt:lpstr>
      <vt:lpstr>Synthèse des AF</vt:lpstr>
      <vt:lpstr>ATF : diffusion tissulaire  </vt:lpstr>
      <vt:lpstr>Posologie chez l’obèse</vt:lpstr>
      <vt:lpstr>Interactions médicamenteuses  des antifongiques systémiques, exemple</vt:lpstr>
      <vt:lpstr>Résistances aux antifongiques</vt:lpstr>
      <vt:lpstr>Résistance  secondaire</vt:lpstr>
      <vt:lpstr> Mécanismes  de résistance</vt:lpstr>
      <vt:lpstr> Mécanismes  de résistance  </vt:lpstr>
      <vt:lpstr>Chez Candida</vt:lpstr>
      <vt:lpstr>CHU de Grenoble - réanimation polyvalente</vt:lpstr>
      <vt:lpstr>Distribution des souches de candidémies :  Ile de France  Observatoire 2002-2010 </vt:lpstr>
      <vt:lpstr>Evolution des résistances chez Candida</vt:lpstr>
      <vt:lpstr>FdR candidemies fluco-R</vt:lpstr>
      <vt:lpstr>Résistance aux candines et survie</vt:lpstr>
      <vt:lpstr>Situation en France</vt:lpstr>
      <vt:lpstr>Emergence de Candida auris multirésistant</vt:lpstr>
      <vt:lpstr>Epidémies hospitalières à Candida auris</vt:lpstr>
      <vt:lpstr>Résistance chez Aspergillus</vt:lpstr>
      <vt:lpstr>Le marché phytosanitaire </vt:lpstr>
      <vt:lpstr>Mortalité de l’aspergillose résistante aux azolés</vt:lpstr>
      <vt:lpstr>Prise en compte des résistances dans les recos</vt:lpstr>
      <vt:lpstr>Recos ESCMID 2018: Aspergillus</vt:lpstr>
      <vt:lpstr>Recos ESCMID 2018: Aspergillus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serge alfandari</dc:creator>
  <cp:lastModifiedBy>serge alfandari</cp:lastModifiedBy>
  <cp:revision>251</cp:revision>
  <dcterms:modified xsi:type="dcterms:W3CDTF">2021-01-21T22:56:04Z</dcterms:modified>
</cp:coreProperties>
</file>