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6"/>
  </p:notesMasterIdLst>
  <p:handoutMasterIdLst>
    <p:handoutMasterId r:id="rId77"/>
  </p:handoutMasterIdLst>
  <p:sldIdLst>
    <p:sldId id="256" r:id="rId3"/>
    <p:sldId id="395" r:id="rId4"/>
    <p:sldId id="383" r:id="rId5"/>
    <p:sldId id="362" r:id="rId6"/>
    <p:sldId id="314" r:id="rId7"/>
    <p:sldId id="315" r:id="rId8"/>
    <p:sldId id="382" r:id="rId9"/>
    <p:sldId id="354" r:id="rId10"/>
    <p:sldId id="268" r:id="rId11"/>
    <p:sldId id="270" r:id="rId12"/>
    <p:sldId id="350" r:id="rId13"/>
    <p:sldId id="387" r:id="rId14"/>
    <p:sldId id="384" r:id="rId15"/>
    <p:sldId id="385" r:id="rId16"/>
    <p:sldId id="386" r:id="rId17"/>
    <p:sldId id="267" r:id="rId18"/>
    <p:sldId id="392" r:id="rId19"/>
    <p:sldId id="375" r:id="rId20"/>
    <p:sldId id="376" r:id="rId21"/>
    <p:sldId id="388" r:id="rId22"/>
    <p:sldId id="389" r:id="rId23"/>
    <p:sldId id="390" r:id="rId24"/>
    <p:sldId id="391" r:id="rId25"/>
    <p:sldId id="363" r:id="rId26"/>
    <p:sldId id="367" r:id="rId27"/>
    <p:sldId id="366" r:id="rId28"/>
    <p:sldId id="397" r:id="rId29"/>
    <p:sldId id="368" r:id="rId30"/>
    <p:sldId id="369" r:id="rId31"/>
    <p:sldId id="381" r:id="rId32"/>
    <p:sldId id="372" r:id="rId33"/>
    <p:sldId id="370" r:id="rId34"/>
    <p:sldId id="371" r:id="rId35"/>
    <p:sldId id="393" r:id="rId36"/>
    <p:sldId id="380" r:id="rId37"/>
    <p:sldId id="394" r:id="rId38"/>
    <p:sldId id="396" r:id="rId39"/>
    <p:sldId id="316" r:id="rId40"/>
    <p:sldId id="317" r:id="rId41"/>
    <p:sldId id="318" r:id="rId42"/>
    <p:sldId id="319" r:id="rId43"/>
    <p:sldId id="321" r:id="rId44"/>
    <p:sldId id="320" r:id="rId45"/>
    <p:sldId id="322" r:id="rId46"/>
    <p:sldId id="323" r:id="rId47"/>
    <p:sldId id="324" r:id="rId48"/>
    <p:sldId id="327" r:id="rId49"/>
    <p:sldId id="325" r:id="rId50"/>
    <p:sldId id="326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60" r:id="rId69"/>
    <p:sldId id="348" r:id="rId70"/>
    <p:sldId id="349" r:id="rId71"/>
    <p:sldId id="297" r:id="rId72"/>
    <p:sldId id="356" r:id="rId73"/>
    <p:sldId id="355" r:id="rId74"/>
    <p:sldId id="312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FF66FF"/>
    <a:srgbClr val="FF00FF"/>
    <a:srgbClr val="0033CC"/>
    <a:srgbClr val="99FF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7" autoAdjust="0"/>
    <p:restoredTop sz="99501" autoAdjust="0"/>
  </p:normalViewPr>
  <p:slideViewPr>
    <p:cSldViewPr>
      <p:cViewPr>
        <p:scale>
          <a:sx n="80" d="100"/>
          <a:sy n="80" d="100"/>
        </p:scale>
        <p:origin x="-186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"/>
    </p:cViewPr>
  </p:sorterViewPr>
  <p:notesViewPr>
    <p:cSldViewPr>
      <p:cViewPr varScale="1">
        <p:scale>
          <a:sx n="87" d="100"/>
          <a:sy n="87" d="100"/>
        </p:scale>
        <p:origin x="-11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559613611283277E-2"/>
          <c:y val="4.721779279426469E-2"/>
          <c:w val="0.89924188598811805"/>
          <c:h val="0.812456295705705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Feuil1!$B$1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Feuil1!$A$2:$A$18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15</c:v>
                </c:pt>
                <c:pt idx="14">
                  <c:v>17</c:v>
                </c:pt>
                <c:pt idx="15">
                  <c:v>19</c:v>
                </c:pt>
                <c:pt idx="16">
                  <c:v>44</c:v>
                </c:pt>
              </c:numCache>
            </c:numRef>
          </c:cat>
          <c:val>
            <c:numRef>
              <c:f>Feuil1!$B$2:$B$18</c:f>
              <c:numCache>
                <c:formatCode>General</c:formatCode>
                <c:ptCount val="17"/>
                <c:pt idx="0">
                  <c:v>3</c:v>
                </c:pt>
                <c:pt idx="1">
                  <c:v>12</c:v>
                </c:pt>
                <c:pt idx="2">
                  <c:v>8</c:v>
                </c:pt>
                <c:pt idx="3">
                  <c:v>7</c:v>
                </c:pt>
                <c:pt idx="4">
                  <c:v>30</c:v>
                </c:pt>
                <c:pt idx="5">
                  <c:v>63</c:v>
                </c:pt>
                <c:pt idx="6">
                  <c:v>224</c:v>
                </c:pt>
                <c:pt idx="7">
                  <c:v>31</c:v>
                </c:pt>
                <c:pt idx="8">
                  <c:v>10</c:v>
                </c:pt>
                <c:pt idx="9">
                  <c:v>20</c:v>
                </c:pt>
                <c:pt idx="10">
                  <c:v>5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712000"/>
        <c:axId val="179713536"/>
      </c:barChart>
      <c:catAx>
        <c:axId val="179712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9713536"/>
        <c:crosses val="autoZero"/>
        <c:auto val="1"/>
        <c:lblAlgn val="ctr"/>
        <c:lblOffset val="100"/>
        <c:noMultiLvlLbl val="0"/>
      </c:catAx>
      <c:valAx>
        <c:axId val="179713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71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4E2208-FCF4-47DE-96B7-8BC6C1F916C4}" type="datetimeFigureOut">
              <a:rPr lang="fr-FR"/>
              <a:pPr>
                <a:defRPr/>
              </a:pPr>
              <a:t>23/05/2019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BE826C-3474-45F2-9F08-B9973F18ED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43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CBCA7B-9E98-4D12-9440-DF357E9A849E}" type="datetimeFigureOut">
              <a:rPr lang="fr-FR"/>
              <a:pPr>
                <a:defRPr/>
              </a:pPr>
              <a:t>23/05/2019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B3797B-3779-49C9-BFE5-C7A685C290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933B1-392C-455C-83FF-23450142F8C6}" type="slidenum">
              <a:rPr lang="fr-FR" smtClean="0">
                <a:latin typeface="Arial" charset="0"/>
              </a:rPr>
              <a:pPr>
                <a:defRPr/>
              </a:pPr>
              <a:t>1</a:t>
            </a:fld>
            <a:endParaRPr lang="fr-FR" smtClean="0">
              <a:latin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07CA4A-7FBF-49EA-A407-D4FDD9E5EB66}" type="slidenum">
              <a:rPr lang="fr-FR" altLang="fr-FR">
                <a:solidFill>
                  <a:prstClr val="black"/>
                </a:solidFill>
              </a:rPr>
              <a:pPr/>
              <a:t>43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1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31" tIns="45716" rIns="91431" bIns="45716" anchor="ctr"/>
          <a:lstStyle/>
          <a:p>
            <a:pPr eaLnBrk="0" hangingPunct="0"/>
            <a:endParaRPr lang="fr-FR" sz="2200" baseline="30000">
              <a:solidFill>
                <a:prstClr val="black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1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3326FDD-125B-4EAB-96BB-D1AF3535C311}" type="slidenum">
              <a:rPr lang="fr-FR" sz="1200" smtClean="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16</a:t>
            </a:fld>
            <a:endParaRPr lang="fr-FR" sz="120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1850" y="525463"/>
            <a:ext cx="3108325" cy="233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fr-FR" smtClean="0"/>
          </a:p>
          <a:p>
            <a:pPr eaLnBrk="1" hangingPunct="1"/>
            <a:endParaRPr lang="en-GB" altLang="fr-FR" smtClean="0"/>
          </a:p>
          <a:p>
            <a:pPr eaLnBrk="1" hangingPunct="1"/>
            <a:endParaRPr lang="en-GB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1850" y="525463"/>
            <a:ext cx="3108325" cy="233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fr-FR" smtClean="0"/>
          </a:p>
          <a:p>
            <a:pPr eaLnBrk="1" hangingPunct="1"/>
            <a:endParaRPr lang="en-GB" altLang="fr-FR" smtClean="0"/>
          </a:p>
          <a:p>
            <a:pPr eaLnBrk="1" hangingPunct="1"/>
            <a:endParaRPr lang="en-GB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931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93189" name="Espace réservé du numéro de diapositive 3"/>
          <p:cNvSpPr txBox="1">
            <a:spLocks noGrp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4" rIns="91468" bIns="45734" anchor="b"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31D094D-D729-4099-A4A2-1A38D7620D2F}" type="slidenum">
              <a:rPr lang="fr-FR" altLang="fr-FR" sz="1200">
                <a:latin typeface="Times New Roman" pitchFamily="18" charset="0"/>
              </a:rPr>
              <a:pPr algn="r"/>
              <a:t>21</a:t>
            </a:fld>
            <a:endParaRPr lang="fr-FR" altLang="fr-F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9421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94213" name="Espace réservé du numéro de diapositive 3"/>
          <p:cNvSpPr txBox="1">
            <a:spLocks noGrp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4" rIns="91468" bIns="45734" anchor="b"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92B3952-BBDC-4A4F-BE2E-3CEA4FA2D879}" type="slidenum">
              <a:rPr lang="fr-FR" altLang="fr-FR" sz="1200">
                <a:latin typeface="Times New Roman" pitchFamily="18" charset="0"/>
              </a:rPr>
              <a:pPr algn="r"/>
              <a:t>22</a:t>
            </a:fld>
            <a:endParaRPr lang="fr-FR" altLang="fr-F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sz="1200" smtClean="0">
              <a:latin typeface="Times New Roman" pitchFamily="18" charset="0"/>
            </a:endParaRPr>
          </a:p>
        </p:txBody>
      </p:sp>
      <p:sp>
        <p:nvSpPr>
          <p:cNvPr id="9523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523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95237" name="Espace réservé du numéro de diapositive 3"/>
          <p:cNvSpPr txBox="1">
            <a:spLocks noGrp="1"/>
          </p:cNvSpPr>
          <p:nvPr/>
        </p:nvSpPr>
        <p:spPr bwMode="auto">
          <a:xfrm>
            <a:off x="3885453" y="8686288"/>
            <a:ext cx="2972547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68" tIns="45734" rIns="91468" bIns="45734" anchor="b"/>
          <a:lstStyle>
            <a:lvl1pPr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87E9F53-74F1-42BA-846D-940B882D8159}" type="slidenum">
              <a:rPr lang="fr-FR" altLang="fr-FR" sz="1200">
                <a:latin typeface="Times New Roman" pitchFamily="18" charset="0"/>
              </a:rPr>
              <a:pPr algn="r"/>
              <a:t>23</a:t>
            </a:fld>
            <a:endParaRPr lang="fr-FR" altLang="fr-F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B3797B-3779-49C9-BFE5-C7A685C29007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7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30FE-BF17-467E-928D-5E6754149006}" type="slidenum">
              <a:rPr lang="fr-FR" altLang="fr-FR" smtClean="0">
                <a:solidFill>
                  <a:prstClr val="black"/>
                </a:solidFill>
              </a:rPr>
              <a:pPr/>
              <a:t>40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4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9221-B0B9-4FF3-972E-7A766B6E19C9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C3E2D-4DB8-448D-B5E5-4130EE72210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191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BB5E821B-613A-474F-841F-97848CA9048D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3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FE7EDB61-644F-43E7-B0CA-F1D16A44E9BE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191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841290AE-76EA-41B6-AC72-4C676B1C1AD3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5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5BBC1C15-9314-493D-849E-ED103D822CBC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95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191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23C6712C-3C66-46AB-A686-EF743660C6DB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59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330A1AF1-1CEC-4337-9F59-85B7C394E3C7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91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2E2C8B53-8F42-4FA2-AD6D-BF9DD324C9C6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9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B3659A53-9A34-4926-9D7D-43917AD5C538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5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191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48C0DF5B-3CE6-4E44-9F55-8BBC993C6E22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6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228850" cy="54864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53415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756D7E05-48CB-4A6D-95AF-57AFC00D1B17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91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2574-B901-407F-8291-7556B54027E7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1A838-4FB6-41CA-BE8D-83FA52EE46B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A849-573E-437D-81E1-70E6AD5B6C61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E9E5-B026-4A28-AE8D-961F437689D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E76D-DDB0-448F-81D6-7AF8EDE1DBD6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264D-0FC7-427E-86E5-DBE065E745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62B5-5179-4096-8E59-91A4605199D1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55B4B-F3AB-4444-BC5C-D1F76E261D8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4C8D-1289-4E47-BDC8-004C8B92BE8F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3B54-C76F-423F-88DB-1DD40E25E87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E6F1-A6B9-4627-A7F4-C36F58220F14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1D9-3ED8-465D-BBB6-8B0633D4191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Lille 2012</a:t>
            </a:r>
          </a:p>
        </p:txBody>
      </p:sp>
    </p:spTree>
    <p:extLst>
      <p:ext uri="{BB962C8B-B14F-4D97-AF65-F5344CB8AC3E}">
        <p14:creationId xmlns:p14="http://schemas.microsoft.com/office/powerpoint/2010/main" val="3595699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hangingPunct="0"/>
            <a:fld id="{6335F935-14AF-4C23-9AA8-4EB19DB662DC}" type="slidenum">
              <a:rPr lang="fr-FR" altLang="fr-FR" sz="2400" baseline="30000">
                <a:solidFill>
                  <a:srgbClr val="000000"/>
                </a:solidFill>
                <a:latin typeface="Arial" pitchFamily="34" charset="0"/>
              </a:rPr>
              <a:pPr eaLnBrk="0" hangingPunct="0"/>
              <a:t>‹N°›</a:t>
            </a:fld>
            <a:endParaRPr lang="fr-FR" altLang="fr-FR" sz="2400" baseline="30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B48875-AF5E-4A66-9F54-BC129DEEA863}" type="datetimeFigureOut">
              <a:rPr lang="en-US"/>
              <a:pPr>
                <a:defRPr/>
              </a:pPr>
              <a:t>5/23/2019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689E79-D21C-4269-8986-01C473437A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84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niveau²</a:t>
            </a:r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052736"/>
          </a:xfrm>
          <a:prstGeom prst="rect">
            <a:avLst/>
          </a:prstGeom>
          <a:solidFill>
            <a:srgbClr val="66CCFF">
              <a:alpha val="44706"/>
            </a:srgbClr>
          </a:solidFill>
          <a:ln>
            <a:noFill/>
          </a:ln>
        </p:spPr>
        <p:txBody>
          <a:bodyPr anchor="ctr"/>
          <a:lstStyle>
            <a:lvl1pPr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fr-FR" altLang="fr-FR" b="1">
              <a:solidFill>
                <a:srgbClr val="66CCFF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915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0141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5879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84482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84482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84482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84482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84482"/>
          </a:solidFill>
          <a:latin typeface="Arial Narrow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84482"/>
          </a:solidFill>
          <a:latin typeface="Arial Narrow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84482"/>
          </a:solidFill>
          <a:latin typeface="Arial Narrow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84482"/>
          </a:solidFill>
          <a:latin typeface="Arial Narrow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184482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alibri" panose="020F050202020403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invs.santepubliquefrance.fr/raisi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hyperlink" Target="https://www.gilar.org/antibiogilar.html" TargetMode="Externa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708771"/>
            <a:ext cx="7992888" cy="129629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400" b="0" dirty="0" smtClean="0"/>
              <a:t>Politique </a:t>
            </a:r>
            <a:r>
              <a:rPr lang="fr-FR" sz="4400" b="0" dirty="0"/>
              <a:t>antibiotique</a:t>
            </a:r>
            <a:r>
              <a:rPr lang="fr-FR" sz="4400" b="0" dirty="0" smtClean="0">
                <a:solidFill>
                  <a:schemeClr val="tx1"/>
                </a:solidFill>
                <a:effectLst/>
              </a:rPr>
              <a:t/>
            </a:r>
            <a:br>
              <a:rPr lang="fr-FR" sz="4400" b="0" dirty="0" smtClean="0">
                <a:solidFill>
                  <a:schemeClr val="tx1"/>
                </a:solidFill>
                <a:effectLst/>
              </a:rPr>
            </a:br>
            <a:r>
              <a:rPr lang="fr-FR" sz="4400" b="0" dirty="0" smtClean="0">
                <a:solidFill>
                  <a:schemeClr val="tx1"/>
                </a:solidFill>
                <a:effectLst/>
              </a:rPr>
              <a:t>Gestion d’une épidémie à BMR</a:t>
            </a:r>
            <a:endParaRPr lang="fr-FR" sz="44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509121"/>
            <a:ext cx="171005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</a:rPr>
              <a:t>Dr S. </a:t>
            </a:r>
            <a:r>
              <a:rPr lang="fr-FR" b="1" dirty="0" smtClean="0">
                <a:solidFill>
                  <a:schemeClr val="tx1"/>
                </a:solidFill>
                <a:latin typeface="Calibri" pitchFamily="34" charset="0"/>
              </a:rPr>
              <a:t>Alfandari</a:t>
            </a:r>
          </a:p>
          <a:p>
            <a:pPr>
              <a:defRPr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</a:rPr>
              <a:t>CH Tourcoing</a:t>
            </a:r>
            <a:endParaRPr lang="fr-F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2041" y="765175"/>
            <a:ext cx="345638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b="1" dirty="0">
                <a:latin typeface="Calibri" pitchFamily="34" charset="0"/>
              </a:rPr>
              <a:t>DUACAI Lille – </a:t>
            </a:r>
            <a:r>
              <a:rPr lang="fr-FR" b="1" dirty="0" smtClean="0">
                <a:latin typeface="Calibri" pitchFamily="34" charset="0"/>
              </a:rPr>
              <a:t>24 mai 2019</a:t>
            </a:r>
            <a:endParaRPr lang="fr-FR" dirty="0">
              <a:latin typeface="Calibri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14673" y="6192559"/>
            <a:ext cx="2441103" cy="566738"/>
            <a:chOff x="114673" y="6291262"/>
            <a:chExt cx="2441103" cy="566738"/>
          </a:xfrm>
        </p:grpSpPr>
        <p:pic>
          <p:nvPicPr>
            <p:cNvPr id="9" name="Picture 2" descr="GILA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8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152 cas appariés à 152 coli non BLSE et 152 culture -</a:t>
            </a:r>
          </a:p>
          <a:p>
            <a:r>
              <a:rPr lang="fr-FR" dirty="0" err="1" smtClean="0"/>
              <a:t>FdR</a:t>
            </a:r>
            <a:r>
              <a:rPr lang="fr-FR" dirty="0" smtClean="0"/>
              <a:t> en multivariée</a:t>
            </a:r>
          </a:p>
          <a:p>
            <a:r>
              <a:rPr lang="fr-FR" dirty="0" smtClean="0"/>
              <a:t>Coli BSLE vs non BLSE</a:t>
            </a:r>
          </a:p>
          <a:p>
            <a:pPr lvl="1"/>
            <a:r>
              <a:rPr lang="fr-FR" dirty="0" smtClean="0"/>
              <a:t>Pays de naissance hors Europe: 		OR 2,4 </a:t>
            </a:r>
          </a:p>
          <a:p>
            <a:pPr lvl="1"/>
            <a:r>
              <a:rPr lang="fr-FR" dirty="0" smtClean="0"/>
              <a:t>Infection chronique/récidivante peau/urine:  	OR 2,9</a:t>
            </a:r>
          </a:p>
          <a:p>
            <a:pPr lvl="1"/>
            <a:r>
              <a:rPr lang="fr-FR" dirty="0" smtClean="0"/>
              <a:t>Hospitalisation dans les 6 mois: 		OR 2</a:t>
            </a:r>
          </a:p>
          <a:p>
            <a:pPr lvl="1"/>
            <a:r>
              <a:rPr lang="fr-FR" dirty="0" smtClean="0"/>
              <a:t>Séjour en réanimation:			OR 2,3</a:t>
            </a:r>
          </a:p>
          <a:p>
            <a:pPr lvl="1"/>
            <a:r>
              <a:rPr lang="fr-FR" b="1" dirty="0" smtClean="0">
                <a:solidFill>
                  <a:srgbClr val="FF0000"/>
                </a:solidFill>
              </a:rPr>
              <a:t>Antibiothérapie depuis l’inclusion: 		OR 2</a:t>
            </a:r>
          </a:p>
          <a:p>
            <a:r>
              <a:rPr lang="fr-FR" dirty="0" smtClean="0"/>
              <a:t>Coli BLSE vs culture –</a:t>
            </a:r>
          </a:p>
          <a:p>
            <a:pPr lvl="1"/>
            <a:r>
              <a:rPr lang="fr-FR" dirty="0"/>
              <a:t>Pays de naissance hors Europe: </a:t>
            </a:r>
            <a:r>
              <a:rPr lang="fr-FR" dirty="0" smtClean="0"/>
              <a:t>		OR 3,1</a:t>
            </a:r>
          </a:p>
          <a:p>
            <a:pPr lvl="1"/>
            <a:r>
              <a:rPr lang="fr-FR" dirty="0" smtClean="0"/>
              <a:t>Sexe féminin: 				OR 2,5</a:t>
            </a:r>
          </a:p>
          <a:p>
            <a:pPr lvl="1"/>
            <a:r>
              <a:rPr lang="fr-FR" dirty="0" smtClean="0"/>
              <a:t>Dépendance: 				OR 7 </a:t>
            </a:r>
            <a:endParaRPr lang="fr-FR" dirty="0"/>
          </a:p>
          <a:p>
            <a:pPr lvl="1"/>
            <a:r>
              <a:rPr lang="fr-FR" dirty="0"/>
              <a:t>Infection chronique/récidivante peau/urine:  </a:t>
            </a:r>
            <a:r>
              <a:rPr lang="fr-FR" dirty="0" smtClean="0"/>
              <a:t>	OR 8,7</a:t>
            </a:r>
          </a:p>
          <a:p>
            <a:pPr lvl="1"/>
            <a:r>
              <a:rPr lang="fr-FR" dirty="0" smtClean="0"/>
              <a:t>Sonde urinaire dans les 6 mois: 		OR 4,4</a:t>
            </a:r>
          </a:p>
          <a:p>
            <a:pPr lvl="1"/>
            <a:r>
              <a:rPr lang="fr-FR" dirty="0" smtClean="0"/>
              <a:t>1 dispositif invasif depuis l’admission: 	OR 4,2</a:t>
            </a:r>
            <a:endParaRPr lang="fr-FR" dirty="0"/>
          </a:p>
          <a:p>
            <a:pPr lvl="1"/>
            <a:r>
              <a:rPr lang="fr-FR" b="1" dirty="0">
                <a:solidFill>
                  <a:srgbClr val="FF0000"/>
                </a:solidFill>
              </a:rPr>
              <a:t>Antibiothérapie depuis l’inclusion: </a:t>
            </a:r>
            <a:r>
              <a:rPr lang="fr-FR" b="1" dirty="0" smtClean="0">
                <a:solidFill>
                  <a:srgbClr val="FF0000"/>
                </a:solidFill>
              </a:rPr>
              <a:t>		OR 3,3</a:t>
            </a:r>
            <a:endParaRPr lang="fr-FR" b="1" dirty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FdR</a:t>
            </a:r>
            <a:r>
              <a:rPr lang="fr-FR" dirty="0" smtClean="0"/>
              <a:t> de Coli BLSE à Paris</a:t>
            </a:r>
            <a:endParaRPr lang="fr-FR" dirty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3563938" y="6092825"/>
            <a:ext cx="3528342" cy="336550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Nicolas-</a:t>
            </a:r>
            <a:r>
              <a:rPr lang="en-US" sz="1600" b="1" dirty="0" err="1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Chanoine</a:t>
            </a:r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 et al, </a:t>
            </a:r>
            <a:r>
              <a:rPr lang="en-US" sz="1600" b="1" dirty="0" err="1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PLoS</a:t>
            </a:r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  <a:cs typeface="+mn-cs"/>
              </a:rPr>
              <a:t> One 2012</a:t>
            </a:r>
            <a:endParaRPr lang="fr-FR" sz="1600" b="1" dirty="0">
              <a:solidFill>
                <a:schemeClr val="lt1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9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013" y="5229225"/>
            <a:ext cx="15128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Espace réservé du contenu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smtClean="0"/>
              <a:t>Réanimation Bichat</a:t>
            </a:r>
          </a:p>
          <a:p>
            <a:r>
              <a:rPr lang="fr-FR" smtClean="0"/>
              <a:t>Dépistage entrée puis hebdo de 523 patients</a:t>
            </a:r>
          </a:p>
          <a:p>
            <a:r>
              <a:rPr lang="fr-FR" smtClean="0"/>
              <a:t>Colonisation Carba-R: </a:t>
            </a:r>
          </a:p>
          <a:p>
            <a:pPr lvl="1"/>
            <a:r>
              <a:rPr lang="fr-FR" smtClean="0"/>
              <a:t>5,6% à 1 sem</a:t>
            </a:r>
          </a:p>
          <a:p>
            <a:pPr lvl="1"/>
            <a:r>
              <a:rPr lang="fr-FR" smtClean="0"/>
              <a:t>58,6% - 6 sem</a:t>
            </a:r>
          </a:p>
          <a:p>
            <a:pPr lvl="1"/>
            <a:r>
              <a:rPr lang="fr-FR" smtClean="0"/>
              <a:t>Majorité PARC</a:t>
            </a:r>
          </a:p>
          <a:p>
            <a:r>
              <a:rPr lang="fr-FR" smtClean="0"/>
              <a:t>Seul FdR en multivarié: exposition imipénème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FdR</a:t>
            </a:r>
            <a:r>
              <a:rPr lang="fr-FR" dirty="0"/>
              <a:t> de </a:t>
            </a:r>
            <a:r>
              <a:rPr lang="fr-FR" dirty="0" smtClean="0"/>
              <a:t>BGN IMP-R </a:t>
            </a:r>
            <a:r>
              <a:rPr lang="fr-FR" dirty="0"/>
              <a:t>à Paris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508625" y="6334125"/>
            <a:ext cx="3600450" cy="3397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latin typeface="Calibri" panose="020F0502020204030204" pitchFamily="34" charset="0"/>
              </a:rPr>
              <a:t>Armand-Lefèvre AAC  2013;57:1448-95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241925"/>
            <a:ext cx="302418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ZoneTexte 4"/>
          <p:cNvSpPr txBox="1">
            <a:spLocks noChangeArrowheads="1"/>
          </p:cNvSpPr>
          <p:nvPr/>
        </p:nvSpPr>
        <p:spPr bwMode="auto">
          <a:xfrm>
            <a:off x="3276600" y="515778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Odds ratio</a:t>
            </a:r>
          </a:p>
        </p:txBody>
      </p:sp>
    </p:spTree>
    <p:extLst>
      <p:ext uri="{BB962C8B-B14F-4D97-AF65-F5344CB8AC3E}">
        <p14:creationId xmlns:p14="http://schemas.microsoft.com/office/powerpoint/2010/main" val="304185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ville, les voyages, les EHPAD etc…..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DCA634D6-79EF-4827-AEAA-BF6B6196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Escherichia coli: </a:t>
            </a:r>
            <a:r>
              <a:rPr lang="fr-FR" dirty="0" smtClean="0"/>
              <a:t>ville + EHPAD, France 2015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F42734B-A73E-48A9-AAEE-0DE9DB863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125" lvl="1" indent="-255588">
              <a:spcBef>
                <a:spcPts val="0"/>
              </a:spcBef>
              <a:buSzPct val="68000"/>
              <a:buFont typeface="Wingdings 3" pitchFamily="18" charset="2"/>
              <a:buChar char=""/>
            </a:pPr>
            <a:r>
              <a:rPr lang="fr-FR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Données de sensibilité aux antibiotiques (infections urinaires en ville) (réseau </a:t>
            </a:r>
            <a:r>
              <a:rPr lang="fr-FR" sz="1600" dirty="0" err="1" smtClean="0">
                <a:solidFill>
                  <a:prstClr val="black"/>
                </a:solidFill>
                <a:cs typeface="Calibri" panose="020F0502020204030204" pitchFamily="34" charset="0"/>
              </a:rPr>
              <a:t>Medqual</a:t>
            </a:r>
            <a:r>
              <a:rPr lang="fr-FR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="" xmlns:a16="http://schemas.microsoft.com/office/drawing/2014/main" id="{FD65941F-DFAF-4CA0-9B47-9095084D00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69639" y="5805264"/>
            <a:ext cx="3498171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marL="109537" indent="0">
              <a:spcBef>
                <a:spcPct val="0"/>
              </a:spcBef>
              <a:buNone/>
            </a:pPr>
            <a:r>
              <a:rPr lang="en-US" sz="1800" dirty="0">
                <a:cs typeface="Calibri" panose="020F0502020204030204" pitchFamily="34" charset="0"/>
              </a:rPr>
              <a:t>ONERBA. Rapport </a:t>
            </a:r>
            <a:r>
              <a:rPr lang="en-US" sz="1800" dirty="0" smtClean="0">
                <a:cs typeface="Calibri" panose="020F0502020204030204" pitchFamily="34" charset="0"/>
              </a:rPr>
              <a:t>2015</a:t>
            </a:r>
            <a:r>
              <a:rPr lang="en-US" sz="1800" dirty="0">
                <a:cs typeface="Calibri" panose="020F0502020204030204" pitchFamily="34" charset="0"/>
              </a:rPr>
              <a:t>. Nov </a:t>
            </a:r>
            <a:r>
              <a:rPr lang="en-US" sz="1800" dirty="0" smtClean="0">
                <a:cs typeface="Calibri" panose="020F0502020204030204" pitchFamily="34" charset="0"/>
              </a:rPr>
              <a:t>2016</a:t>
            </a:r>
            <a:endParaRPr lang="en-US" sz="1800" dirty="0"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BC832EA-9328-4AA1-ABD7-A22793510863}"/>
              </a:ext>
            </a:extLst>
          </p:cNvPr>
          <p:cNvSpPr txBox="1"/>
          <p:nvPr/>
        </p:nvSpPr>
        <p:spPr>
          <a:xfrm>
            <a:off x="5009323" y="2997723"/>
            <a:ext cx="4063115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Amoxicilline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56 % de sensibilité, </a:t>
            </a:r>
            <a:r>
              <a:rPr lang="fr-FR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Amox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+ </a:t>
            </a:r>
            <a:r>
              <a:rPr lang="fr-FR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72 % de sensibilité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Céfixime = 95 %, </a:t>
            </a:r>
            <a:r>
              <a:rPr lang="fr-FR" sz="1400" b="1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C3G </a:t>
            </a:r>
            <a:r>
              <a:rPr lang="fr-FR" sz="1400" b="1" dirty="0" err="1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</a:t>
            </a:r>
            <a:r>
              <a:rPr lang="fr-FR" sz="1400" b="1" dirty="0" smtClean="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96 %,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mecillinam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93 % tout venant)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fr-FR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nalidixique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83,1 %  / </a:t>
            </a:r>
            <a:r>
              <a:rPr lang="fr-FR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Ciprofloxacine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90 %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Cotrimoxazole : 80 % 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>
                <a:prstClr val="black">
                  <a:lumMod val="50000"/>
                  <a:lumOff val="50000"/>
                </a:prstClr>
              </a:buClr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Fosfomycine, furanes : 99 %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="" xmlns:a16="http://schemas.microsoft.com/office/drawing/2014/main" id="{C77D43B7-53D3-4CC5-A37D-8D454C23C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55804"/>
              </p:ext>
            </p:extLst>
          </p:nvPr>
        </p:nvGraphicFramePr>
        <p:xfrm>
          <a:off x="611560" y="2997723"/>
          <a:ext cx="3976895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305">
                  <a:extLst>
                    <a:ext uri="{9D8B030D-6E8A-4147-A177-3AD203B41FA5}">
                      <a16:colId xmlns="" xmlns:a16="http://schemas.microsoft.com/office/drawing/2014/main" val="3117802883"/>
                    </a:ext>
                  </a:extLst>
                </a:gridCol>
                <a:gridCol w="763325">
                  <a:extLst>
                    <a:ext uri="{9D8B030D-6E8A-4147-A177-3AD203B41FA5}">
                      <a16:colId xmlns="" xmlns:a16="http://schemas.microsoft.com/office/drawing/2014/main" val="1014906982"/>
                    </a:ext>
                  </a:extLst>
                </a:gridCol>
                <a:gridCol w="548640">
                  <a:extLst>
                    <a:ext uri="{9D8B030D-6E8A-4147-A177-3AD203B41FA5}">
                      <a16:colId xmlns="" xmlns:a16="http://schemas.microsoft.com/office/drawing/2014/main" val="3083972763"/>
                    </a:ext>
                  </a:extLst>
                </a:gridCol>
                <a:gridCol w="731520">
                  <a:extLst>
                    <a:ext uri="{9D8B030D-6E8A-4147-A177-3AD203B41FA5}">
                      <a16:colId xmlns="" xmlns:a16="http://schemas.microsoft.com/office/drawing/2014/main" val="2395168837"/>
                    </a:ext>
                  </a:extLst>
                </a:gridCol>
                <a:gridCol w="636105">
                  <a:extLst>
                    <a:ext uri="{9D8B030D-6E8A-4147-A177-3AD203B41FA5}">
                      <a16:colId xmlns="" xmlns:a16="http://schemas.microsoft.com/office/drawing/2014/main" val="18250122"/>
                    </a:ext>
                  </a:extLst>
                </a:gridCol>
              </a:tblGrid>
              <a:tr h="288692">
                <a:tc rowSpan="2">
                  <a:txBody>
                    <a:bodyPr/>
                    <a:lstStyle/>
                    <a:p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Antibiotiques </a:t>
                      </a: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5063892"/>
                  </a:ext>
                </a:extLst>
              </a:tr>
              <a:tr h="288692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S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S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3884193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Amox</a:t>
                      </a:r>
                      <a:endParaRPr lang="fr-F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187739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5968173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Amoxi</a:t>
                      </a:r>
                      <a:r>
                        <a:rPr lang="fr-F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clav</a:t>
                      </a:r>
                      <a:endParaRPr lang="fr-F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187071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4139870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Cefixime</a:t>
                      </a:r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7163228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C3G</a:t>
                      </a:r>
                      <a:endParaRPr lang="fr-F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189276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3701783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</a:t>
                      </a:r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fr-F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nalidixique</a:t>
                      </a:r>
                      <a:endParaRPr lang="fr-F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9976619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Ciprofloxacine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29693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189647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26972392"/>
                  </a:ext>
                </a:extLst>
              </a:tr>
              <a:tr h="288692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Cotrimoxazole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0069B4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40343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0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47577D3-3FC3-4602-8058-9B8932F1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Coli BLSE en EHPAD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D7435E2-1C15-4E2A-88DF-F61397170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14 </a:t>
            </a:r>
            <a:r>
              <a:rPr lang="fr-FR" dirty="0" err="1" smtClean="0"/>
              <a:t>EHPADs</a:t>
            </a:r>
            <a:r>
              <a:rPr lang="fr-FR" dirty="0" smtClean="0"/>
              <a:t>  de la même agglomération en Rhône Alpes </a:t>
            </a:r>
          </a:p>
          <a:p>
            <a:r>
              <a:rPr lang="fr-FR" dirty="0" smtClean="0"/>
              <a:t>Echantillons cliniques entre 2014-2015 : 313  souches </a:t>
            </a:r>
            <a:r>
              <a:rPr lang="fr-FR" i="1" dirty="0" smtClean="0"/>
              <a:t>E coli</a:t>
            </a:r>
          </a:p>
          <a:p>
            <a:r>
              <a:rPr lang="en-GB" dirty="0" smtClean="0"/>
              <a:t>Résistance :</a:t>
            </a:r>
          </a:p>
          <a:p>
            <a:pPr lvl="1"/>
            <a:r>
              <a:rPr lang="en-GB" dirty="0" err="1" smtClean="0"/>
              <a:t>Amox</a:t>
            </a:r>
            <a:r>
              <a:rPr lang="en-GB" dirty="0" smtClean="0"/>
              <a:t>:	 	52%, 			</a:t>
            </a:r>
          </a:p>
          <a:p>
            <a:pPr lvl="1"/>
            <a:r>
              <a:rPr lang="en-GB" dirty="0" err="1" smtClean="0"/>
              <a:t>Amoxi</a:t>
            </a:r>
            <a:r>
              <a:rPr lang="en-GB" dirty="0" smtClean="0"/>
              <a:t>+ </a:t>
            </a:r>
            <a:r>
              <a:rPr lang="en-GB" dirty="0" err="1" smtClean="0"/>
              <a:t>clav</a:t>
            </a:r>
            <a:r>
              <a:rPr lang="en-GB" dirty="0" smtClean="0"/>
              <a:t>	34%  </a:t>
            </a:r>
          </a:p>
          <a:p>
            <a:pPr lvl="1"/>
            <a:r>
              <a:rPr lang="en-GB" dirty="0" smtClean="0"/>
              <a:t>Ceftriaxone 	11,8% </a:t>
            </a:r>
          </a:p>
          <a:p>
            <a:pPr lvl="1"/>
            <a:r>
              <a:rPr lang="en-GB" dirty="0" smtClean="0"/>
              <a:t>Cipro	 	17,9%		</a:t>
            </a:r>
          </a:p>
          <a:p>
            <a:pPr lvl="1"/>
            <a:r>
              <a:rPr lang="en-GB" dirty="0" err="1" smtClean="0"/>
              <a:t>Genta</a:t>
            </a:r>
            <a:r>
              <a:rPr lang="en-GB" dirty="0" smtClean="0"/>
              <a:t>		2,2</a:t>
            </a:r>
          </a:p>
          <a:p>
            <a:pPr lvl="1"/>
            <a:r>
              <a:rPr lang="en-GB" dirty="0" err="1" smtClean="0"/>
              <a:t>Furane</a:t>
            </a:r>
            <a:r>
              <a:rPr lang="en-GB" dirty="0" smtClean="0"/>
              <a:t>  		1,9</a:t>
            </a:r>
          </a:p>
          <a:p>
            <a:pPr lvl="1"/>
            <a:r>
              <a:rPr lang="en-GB" dirty="0" err="1" smtClean="0"/>
              <a:t>Fosfo</a:t>
            </a:r>
            <a:r>
              <a:rPr lang="en-GB" dirty="0" smtClean="0"/>
              <a:t>		2,5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E coli BLSE :	11.8 %</a:t>
            </a:r>
            <a:r>
              <a:rPr lang="en-GB" dirty="0" smtClean="0"/>
              <a:t> 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D000B3E-9834-46ED-8CF8-8FD46DC2323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81088" y="6151563"/>
            <a:ext cx="4138984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marL="109537" indent="0">
              <a:spcBef>
                <a:spcPct val="0"/>
              </a:spcBef>
              <a:buNone/>
            </a:pPr>
            <a:r>
              <a:rPr lang="en-US" sz="1800" dirty="0">
                <a:cs typeface="Calibri" panose="020F0502020204030204" pitchFamily="34" charset="0"/>
              </a:rPr>
              <a:t>Gavazzi </a:t>
            </a:r>
            <a:r>
              <a:rPr lang="en-US" sz="1800" dirty="0" smtClean="0">
                <a:cs typeface="Calibri" panose="020F0502020204030204" pitchFamily="34" charset="0"/>
              </a:rPr>
              <a:t>EUGMS </a:t>
            </a:r>
            <a:r>
              <a:rPr lang="en-US" sz="1800" dirty="0">
                <a:cs typeface="Calibri" panose="020F0502020204030204" pitchFamily="34" charset="0"/>
              </a:rPr>
              <a:t>2017 09 . Nice. </a:t>
            </a:r>
          </a:p>
        </p:txBody>
      </p:sp>
    </p:spTree>
    <p:extLst>
      <p:ext uri="{BB962C8B-B14F-4D97-AF65-F5344CB8AC3E}">
        <p14:creationId xmlns:p14="http://schemas.microsoft.com/office/powerpoint/2010/main" val="8224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BLSE en souvenir de voyage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95331"/>
            <a:ext cx="8229600" cy="4090268"/>
          </a:xfrm>
        </p:spPr>
        <p:txBody>
          <a:bodyPr/>
          <a:lstStyle/>
          <a:p>
            <a:r>
              <a:rPr lang="fr-FR" dirty="0" smtClean="0"/>
              <a:t>1847 voyageurs Hollandais</a:t>
            </a:r>
          </a:p>
          <a:p>
            <a:pPr lvl="1"/>
            <a:r>
              <a:rPr lang="fr-FR" dirty="0" smtClean="0"/>
              <a:t>34,3% BLSE+ au retour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Ca finit par s’éliminer</a:t>
            </a:r>
            <a:endParaRPr lang="fr-FR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402757"/>
            <a:ext cx="6953773" cy="33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32649"/>
            <a:ext cx="2382961" cy="232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6396335"/>
            <a:ext cx="3456384" cy="36933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Arcillal</a:t>
            </a:r>
            <a:r>
              <a:rPr lang="fr-F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Lancet ID 2017; 17 :78-85.</a:t>
            </a:r>
          </a:p>
        </p:txBody>
      </p:sp>
    </p:spTree>
    <p:extLst>
      <p:ext uri="{BB962C8B-B14F-4D97-AF65-F5344CB8AC3E}">
        <p14:creationId xmlns:p14="http://schemas.microsoft.com/office/powerpoint/2010/main" val="17365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Tous les antibiotiques sélectionnent</a:t>
            </a:r>
          </a:p>
          <a:p>
            <a:pPr lvl="1"/>
            <a:r>
              <a:rPr lang="fr-FR" smtClean="0"/>
              <a:t>Exposition de toute la flore</a:t>
            </a:r>
          </a:p>
          <a:p>
            <a:pPr lvl="1"/>
            <a:r>
              <a:rPr lang="fr-FR" smtClean="0"/>
              <a:t>Il n’y a pas d’antibiothérapie « sans risque »</a:t>
            </a:r>
          </a:p>
          <a:p>
            <a:r>
              <a:rPr lang="fr-FR" smtClean="0"/>
              <a:t>Facteurs favorisants</a:t>
            </a:r>
          </a:p>
          <a:p>
            <a:pPr lvl="1"/>
            <a:r>
              <a:rPr lang="fr-FR" smtClean="0"/>
              <a:t>Quantité d’ATB (nombre et durée)	++++</a:t>
            </a:r>
          </a:p>
          <a:p>
            <a:pPr lvl="1"/>
            <a:r>
              <a:rPr lang="fr-FR" smtClean="0"/>
              <a:t>Nature de l’antibiotique			++</a:t>
            </a:r>
          </a:p>
          <a:p>
            <a:pPr lvl="1"/>
            <a:r>
              <a:rPr lang="fr-FR" smtClean="0"/>
              <a:t>Modalités d’utilisation			++</a:t>
            </a:r>
          </a:p>
          <a:p>
            <a:r>
              <a:rPr lang="fr-FR" smtClean="0"/>
              <a:t>Réduire la consommation réduit la résistance</a:t>
            </a:r>
            <a:endParaRPr lang="fr-FR" dirty="0" smtClean="0"/>
          </a:p>
        </p:txBody>
      </p:sp>
      <p:sp>
        <p:nvSpPr>
          <p:cNvPr id="8194" name="Rectang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Pourquoi agir sur les antibiotiques ?</a:t>
            </a:r>
          </a:p>
        </p:txBody>
      </p:sp>
    </p:spTree>
    <p:extLst>
      <p:ext uri="{BB962C8B-B14F-4D97-AF65-F5344CB8AC3E}">
        <p14:creationId xmlns:p14="http://schemas.microsoft.com/office/powerpoint/2010/main" val="1634547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3" y="2636912"/>
            <a:ext cx="45243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54" y="1496205"/>
            <a:ext cx="3645881" cy="512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1773238"/>
            <a:ext cx="91440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fr-FR" sz="2800" b="1">
              <a:solidFill>
                <a:srgbClr val="333333"/>
              </a:solidFill>
            </a:endParaRPr>
          </a:p>
        </p:txBody>
      </p:sp>
      <p:sp>
        <p:nvSpPr>
          <p:cNvPr id="2662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/>
              <a:t>Consommation ATB </a:t>
            </a:r>
            <a:r>
              <a:rPr lang="fr-FR" altLang="fr-FR" sz="3600" dirty="0" smtClean="0"/>
              <a:t>en ville, </a:t>
            </a:r>
            <a:r>
              <a:rPr lang="fr-FR" altLang="fr-FR" sz="3600" dirty="0" smtClean="0"/>
              <a:t>UE, </a:t>
            </a:r>
            <a:r>
              <a:rPr lang="fr-FR" altLang="fr-FR" sz="3600" dirty="0" smtClean="0"/>
              <a:t>2017</a:t>
            </a:r>
            <a:endParaRPr lang="en-GB" altLang="fr-FR" sz="3600" dirty="0" smtClean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98463" y="6630988"/>
            <a:ext cx="100060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28C3D8"/>
              </a:buClr>
              <a:buSzPct val="130000"/>
            </a:pPr>
            <a:r>
              <a:rPr kumimoji="1" lang="nb-NO" altLang="ja-JP" sz="1200" i="1" dirty="0"/>
              <a:t>Source: European Surveillance of Antimicrobial Consumption (ESAC-Net, ECDC), </a:t>
            </a:r>
            <a:r>
              <a:rPr kumimoji="1" lang="nb-NO" altLang="ja-JP" sz="1200" i="1" dirty="0" smtClean="0"/>
              <a:t>2017. </a:t>
            </a:r>
            <a:r>
              <a:rPr kumimoji="1" lang="nb-NO" altLang="ja-JP" sz="1200" i="1" dirty="0"/>
              <a:t>(</a:t>
            </a:r>
            <a:r>
              <a:rPr kumimoji="1" lang="nb-NO" altLang="fr-FR" sz="1000" i="1" dirty="0"/>
              <a:t>http://www.ecdc.europa.eu/)</a:t>
            </a:r>
            <a:r>
              <a:rPr kumimoji="1" lang="nb-NO" altLang="ja-JP" sz="800" i="1" dirty="0"/>
              <a:t>.</a:t>
            </a:r>
            <a:endParaRPr kumimoji="1" lang="en-GB" altLang="fr-FR" sz="800" i="1" dirty="0"/>
          </a:p>
        </p:txBody>
      </p:sp>
      <p:sp>
        <p:nvSpPr>
          <p:cNvPr id="2" name="Rectangle 1"/>
          <p:cNvSpPr/>
          <p:nvPr/>
        </p:nvSpPr>
        <p:spPr>
          <a:xfrm>
            <a:off x="4572000" y="5877272"/>
            <a:ext cx="31683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63" y="1496205"/>
            <a:ext cx="2314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1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57" y="1597021"/>
            <a:ext cx="3963471" cy="482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1773238"/>
            <a:ext cx="91440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GB" altLang="fr-FR" sz="2800" b="1">
              <a:solidFill>
                <a:srgbClr val="333333"/>
              </a:solidFill>
            </a:endParaRPr>
          </a:p>
        </p:txBody>
      </p:sp>
      <p:sp>
        <p:nvSpPr>
          <p:cNvPr id="26627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/>
              <a:t>Consommation ATB à l’hôpital, UE, </a:t>
            </a:r>
            <a:r>
              <a:rPr lang="fr-FR" altLang="fr-FR" sz="3600" dirty="0" smtClean="0"/>
              <a:t>2017</a:t>
            </a:r>
            <a:endParaRPr lang="en-GB" altLang="fr-FR" sz="3600" dirty="0" smtClean="0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98463" y="6630988"/>
            <a:ext cx="100060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28C3D8"/>
              </a:buClr>
              <a:buSzPct val="130000"/>
            </a:pPr>
            <a:r>
              <a:rPr kumimoji="1" lang="nb-NO" altLang="ja-JP" sz="1200" i="1" dirty="0"/>
              <a:t>Source: European Surveillance of Antimicrobial Consumption (ESAC-Net, ECDC), </a:t>
            </a:r>
            <a:r>
              <a:rPr kumimoji="1" lang="nb-NO" altLang="ja-JP" sz="1200" i="1" dirty="0" smtClean="0"/>
              <a:t>2017. </a:t>
            </a:r>
            <a:r>
              <a:rPr kumimoji="1" lang="nb-NO" altLang="ja-JP" sz="1200" i="1" dirty="0"/>
              <a:t>(</a:t>
            </a:r>
            <a:r>
              <a:rPr kumimoji="1" lang="nb-NO" altLang="fr-FR" sz="1000" i="1" dirty="0"/>
              <a:t>http://www.ecdc.europa.eu/)</a:t>
            </a:r>
            <a:r>
              <a:rPr kumimoji="1" lang="nb-NO" altLang="ja-JP" sz="800" i="1" dirty="0"/>
              <a:t>.</a:t>
            </a:r>
            <a:endParaRPr kumimoji="1" lang="en-GB" altLang="fr-FR" sz="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7249"/>
            <a:ext cx="45815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223" y="1628800"/>
            <a:ext cx="2189435" cy="129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860032" y="4941168"/>
            <a:ext cx="31683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6"/>
          <p:cNvSpPr txBox="1">
            <a:spLocks noChangeArrowheads="1"/>
          </p:cNvSpPr>
          <p:nvPr/>
        </p:nvSpPr>
        <p:spPr bwMode="auto">
          <a:xfrm>
            <a:off x="482599" y="6213475"/>
            <a:ext cx="6913563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1600" dirty="0" smtClean="0"/>
              <a:t>Source : Réseau de surveillance ATB Raisin, données préliminaires 2017</a:t>
            </a:r>
          </a:p>
          <a:p>
            <a:pPr eaLnBrk="1" hangingPunct="1">
              <a:defRPr/>
            </a:pPr>
            <a:r>
              <a:rPr lang="fr-FR" sz="1400" dirty="0" smtClean="0"/>
              <a:t>Disponible sur </a:t>
            </a:r>
            <a:r>
              <a:rPr lang="fr-FR" sz="1400" dirty="0" smtClean="0">
                <a:hlinkClick r:id="rId2"/>
              </a:rPr>
              <a:t>http://invs.santepubliquefrance.fr/raisin/</a:t>
            </a:r>
            <a:r>
              <a:rPr lang="fr-FR" sz="1400" dirty="0" smtClean="0"/>
              <a:t> &gt; incidence &gt; ATB-Raisin</a:t>
            </a:r>
          </a:p>
        </p:txBody>
      </p:sp>
      <p:pic>
        <p:nvPicPr>
          <p:cNvPr id="27651" name="Picture 17" descr="RAISIN_sans_rv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1381918"/>
            <a:ext cx="1368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1779588" y="5969000"/>
            <a:ext cx="4319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000" i="1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CH &lt;= 33 % de lits de court séjour et CH &gt; 33 % de lits de court séjour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0" y="147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27659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35676"/>
            <a:ext cx="147637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Consommation </a:t>
            </a:r>
            <a:r>
              <a:rPr lang="fr-FR" altLang="fr-FR" dirty="0" smtClean="0"/>
              <a:t>ATB, </a:t>
            </a:r>
            <a:r>
              <a:rPr lang="fr-FR" altLang="fr-FR" dirty="0"/>
              <a:t>France, </a:t>
            </a:r>
            <a:r>
              <a:rPr lang="fr-FR" altLang="fr-FR" dirty="0" smtClean="0"/>
              <a:t>2017, </a:t>
            </a:r>
            <a:r>
              <a:rPr lang="fr-FR" altLang="fr-FR" dirty="0"/>
              <a:t>par </a:t>
            </a:r>
            <a:r>
              <a:rPr lang="fr-FR" altLang="fr-FR" dirty="0" smtClean="0"/>
              <a:t>type d’établissement, </a:t>
            </a:r>
            <a:r>
              <a:rPr lang="fr-FR" altLang="fr-FR" dirty="0"/>
              <a:t>en DDJ/1000 JH</a:t>
            </a:r>
            <a:endParaRPr lang="fr-FR" dirty="0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26528"/>
            <a:ext cx="7056784" cy="449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Première partie</a:t>
            </a:r>
            <a:endParaRPr lang="fr-FR" dirty="0"/>
          </a:p>
        </p:txBody>
      </p:sp>
      <p:sp>
        <p:nvSpPr>
          <p:cNvPr id="8" name="Sous-titre 4"/>
          <p:cNvSpPr txBox="1">
            <a:spLocks/>
          </p:cNvSpPr>
          <p:nvPr/>
        </p:nvSpPr>
        <p:spPr>
          <a:xfrm>
            <a:off x="755576" y="2780928"/>
            <a:ext cx="7848872" cy="2016224"/>
          </a:xfrm>
          <a:prstGeom prst="rect">
            <a:avLst/>
          </a:prstGeom>
          <a:solidFill>
            <a:srgbClr val="FFC000"/>
          </a:solidFill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coolSlant"/>
            <a:contourClr>
              <a:schemeClr val="accent6">
                <a:satMod val="300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None/>
            </a:pPr>
            <a:r>
              <a:rPr lang="fr-FR" sz="6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Pourquoi, et comment,  une politique ATB ?</a:t>
            </a:r>
            <a:endParaRPr lang="fr-FR" sz="6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12536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defRPr/>
            </a:pPr>
            <a:endParaRPr lang="fr-FR" sz="1800">
              <a:ea typeface="ＭＳ Ｐゴシック" charset="0"/>
            </a:endParaRPr>
          </a:p>
        </p:txBody>
      </p:sp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8" y="1211263"/>
            <a:ext cx="684812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6856" y="26064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>
                  <a:tint val="62000"/>
                  <a:satMod val="1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  <a:lin ang="16200000" scaled="0"/>
          </a:gradFill>
          <a:ln w="9525" cap="flat" cmpd="sng" algn="ctr">
            <a:solidFill>
              <a:schemeClr val="accent1"/>
            </a:solidFill>
            <a:prstDash val="solid"/>
            <a:headEnd/>
            <a:tailEnd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600" b="1" kern="1200">
                <a:solidFill>
                  <a:schemeClr val="tx1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fr-FR" altLang="fr-FR" sz="3200" dirty="0" smtClean="0"/>
              <a:t>Consommation ATB à l’hôpital, France, 2017, par secteur d’activité clinique, en DDJ/1000 JH</a:t>
            </a:r>
          </a:p>
        </p:txBody>
      </p:sp>
    </p:spTree>
    <p:extLst>
      <p:ext uri="{BB962C8B-B14F-4D97-AF65-F5344CB8AC3E}">
        <p14:creationId xmlns:p14="http://schemas.microsoft.com/office/powerpoint/2010/main" val="8212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692150"/>
            <a:ext cx="74887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6000" b="1">
              <a:solidFill>
                <a:srgbClr val="000099"/>
              </a:solidFill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Consommation en antibiotiques ATB-RAISIN, 2017</a:t>
            </a:r>
          </a:p>
        </p:txBody>
      </p:sp>
      <p:sp>
        <p:nvSpPr>
          <p:cNvPr id="30724" name="Rectangle 96"/>
          <p:cNvSpPr>
            <a:spLocks noChangeArrowheads="1"/>
          </p:cNvSpPr>
          <p:nvPr/>
        </p:nvSpPr>
        <p:spPr bwMode="auto">
          <a:xfrm>
            <a:off x="320198" y="1360885"/>
            <a:ext cx="8675511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800" dirty="0">
                <a:solidFill>
                  <a:srgbClr val="000099"/>
                </a:solidFill>
              </a:rPr>
              <a:t>Consommation </a:t>
            </a:r>
            <a:r>
              <a:rPr kumimoji="0" lang="fr-FR" altLang="fr-FR" sz="1800" b="1" dirty="0">
                <a:solidFill>
                  <a:srgbClr val="000099"/>
                </a:solidFill>
              </a:rPr>
              <a:t>tous antibiotiques confondus (J01+P01AB+J04+A07AA12)</a:t>
            </a:r>
            <a:r>
              <a:rPr kumimoji="0" lang="fr-FR" altLang="fr-FR" sz="1800" dirty="0">
                <a:solidFill>
                  <a:srgbClr val="000099"/>
                </a:solidFill>
              </a:rPr>
              <a:t> en nombre de DDJ/1 000 JH (taux globaux régionaux), tous établissements confondus et proportion des lits couverts par la surveillance (en %) (N= 1 621)</a:t>
            </a:r>
          </a:p>
        </p:txBody>
      </p:sp>
      <p:sp>
        <p:nvSpPr>
          <p:cNvPr id="30726" name="Rectangle 1172"/>
          <p:cNvSpPr>
            <a:spLocks noChangeArrowheads="1"/>
          </p:cNvSpPr>
          <p:nvPr/>
        </p:nvSpPr>
        <p:spPr bwMode="auto">
          <a:xfrm>
            <a:off x="5746044" y="2797176"/>
            <a:ext cx="182034" cy="131763"/>
          </a:xfrm>
          <a:prstGeom prst="rect">
            <a:avLst/>
          </a:prstGeom>
          <a:solidFill>
            <a:srgbClr val="F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0727" name="Rectangle 1173"/>
          <p:cNvSpPr>
            <a:spLocks noChangeArrowheads="1"/>
          </p:cNvSpPr>
          <p:nvPr/>
        </p:nvSpPr>
        <p:spPr bwMode="auto">
          <a:xfrm>
            <a:off x="5746044" y="2797176"/>
            <a:ext cx="182034" cy="131763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0728" name="Rectangle 1174"/>
          <p:cNvSpPr>
            <a:spLocks noChangeAspect="1" noChangeArrowheads="1"/>
          </p:cNvSpPr>
          <p:nvPr/>
        </p:nvSpPr>
        <p:spPr bwMode="auto">
          <a:xfrm>
            <a:off x="5746044" y="3025775"/>
            <a:ext cx="182034" cy="133350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0729" name="Rectangle 1175"/>
          <p:cNvSpPr>
            <a:spLocks noChangeAspect="1" noChangeArrowheads="1"/>
          </p:cNvSpPr>
          <p:nvPr/>
        </p:nvSpPr>
        <p:spPr bwMode="auto">
          <a:xfrm>
            <a:off x="5746044" y="3025775"/>
            <a:ext cx="182034" cy="133350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0730" name="Rectangle 1176"/>
          <p:cNvSpPr>
            <a:spLocks noChangeAspect="1" noChangeArrowheads="1"/>
          </p:cNvSpPr>
          <p:nvPr/>
        </p:nvSpPr>
        <p:spPr bwMode="auto">
          <a:xfrm>
            <a:off x="5746044" y="3254375"/>
            <a:ext cx="182034" cy="134938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0731" name="Rectangle 1177"/>
          <p:cNvSpPr>
            <a:spLocks noChangeAspect="1" noChangeArrowheads="1"/>
          </p:cNvSpPr>
          <p:nvPr/>
        </p:nvSpPr>
        <p:spPr bwMode="auto">
          <a:xfrm>
            <a:off x="5746044" y="3254375"/>
            <a:ext cx="182034" cy="134938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0732" name="Rectangle 1178"/>
          <p:cNvSpPr>
            <a:spLocks noChangeAspect="1" noChangeArrowheads="1"/>
          </p:cNvSpPr>
          <p:nvPr/>
        </p:nvSpPr>
        <p:spPr bwMode="auto">
          <a:xfrm>
            <a:off x="5746044" y="3484563"/>
            <a:ext cx="182034" cy="133350"/>
          </a:xfrm>
          <a:prstGeom prst="rect">
            <a:avLst/>
          </a:prstGeom>
          <a:solidFill>
            <a:srgbClr val="FFF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0733" name="Rectangle 1179"/>
          <p:cNvSpPr>
            <a:spLocks noChangeAspect="1" noChangeArrowheads="1"/>
          </p:cNvSpPr>
          <p:nvPr/>
        </p:nvSpPr>
        <p:spPr bwMode="auto">
          <a:xfrm>
            <a:off x="5746044" y="3484563"/>
            <a:ext cx="182034" cy="133350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0734" name="Rectangle 1180"/>
          <p:cNvSpPr>
            <a:spLocks noChangeArrowheads="1"/>
          </p:cNvSpPr>
          <p:nvPr/>
        </p:nvSpPr>
        <p:spPr bwMode="auto">
          <a:xfrm>
            <a:off x="6007101" y="2798763"/>
            <a:ext cx="22126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375,8 (P75) ≤ consommation &lt; 426,2 (max)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sp>
        <p:nvSpPr>
          <p:cNvPr id="30735" name="Rectangle 1181"/>
          <p:cNvSpPr>
            <a:spLocks noChangeArrowheads="1"/>
          </p:cNvSpPr>
          <p:nvPr/>
        </p:nvSpPr>
        <p:spPr bwMode="auto">
          <a:xfrm>
            <a:off x="6007101" y="3032125"/>
            <a:ext cx="22126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360,0 (P50) ≤ consommation &lt;375,8 (P75)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sp>
        <p:nvSpPr>
          <p:cNvPr id="30736" name="Rectangle 1182"/>
          <p:cNvSpPr>
            <a:spLocks noChangeArrowheads="1"/>
          </p:cNvSpPr>
          <p:nvPr/>
        </p:nvSpPr>
        <p:spPr bwMode="auto">
          <a:xfrm>
            <a:off x="6007101" y="3263900"/>
            <a:ext cx="240594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309,1 (P25) ≤ consommation &lt; 360,0 (P50)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sp>
        <p:nvSpPr>
          <p:cNvPr id="30737" name="Rectangle 1183"/>
          <p:cNvSpPr>
            <a:spLocks noChangeArrowheads="1"/>
          </p:cNvSpPr>
          <p:nvPr/>
        </p:nvSpPr>
        <p:spPr bwMode="auto">
          <a:xfrm>
            <a:off x="6007101" y="3492500"/>
            <a:ext cx="22126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75,1 (min) ≤ consommation &lt; 309,1 (P25)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sp>
        <p:nvSpPr>
          <p:cNvPr id="2" name="Rectangle 86"/>
          <p:cNvSpPr>
            <a:spLocks noChangeArrowheads="1"/>
          </p:cNvSpPr>
          <p:nvPr/>
        </p:nvSpPr>
        <p:spPr bwMode="auto">
          <a:xfrm>
            <a:off x="135467" y="-322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25655" name="Rectangle 163"/>
          <p:cNvSpPr>
            <a:spLocks noChangeArrowheads="1"/>
          </p:cNvSpPr>
          <p:nvPr/>
        </p:nvSpPr>
        <p:spPr bwMode="auto">
          <a:xfrm>
            <a:off x="135467" y="-322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30740" name="Picture 1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64148"/>
            <a:ext cx="4339394" cy="450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884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" y="692150"/>
            <a:ext cx="74887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6000" b="1">
              <a:solidFill>
                <a:srgbClr val="000099"/>
              </a:solidFill>
            </a:endParaRP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Consommation en antibiotiques ATB-RAISIN, 2017</a:t>
            </a:r>
          </a:p>
        </p:txBody>
      </p:sp>
      <p:sp>
        <p:nvSpPr>
          <p:cNvPr id="31748" name="Rectangle 95"/>
          <p:cNvSpPr>
            <a:spLocks noChangeArrowheads="1"/>
          </p:cNvSpPr>
          <p:nvPr/>
        </p:nvSpPr>
        <p:spPr bwMode="auto">
          <a:xfrm>
            <a:off x="283634" y="1360884"/>
            <a:ext cx="8675511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800" dirty="0">
                <a:solidFill>
                  <a:srgbClr val="000099"/>
                </a:solidFill>
              </a:rPr>
              <a:t>Consommation de </a:t>
            </a:r>
            <a:r>
              <a:rPr kumimoji="0" lang="fr-FR" altLang="fr-FR" sz="1800" b="1" dirty="0">
                <a:solidFill>
                  <a:srgbClr val="000099"/>
                </a:solidFill>
              </a:rPr>
              <a:t>céphalosporines de 3</a:t>
            </a:r>
            <a:r>
              <a:rPr kumimoji="0" lang="fr-FR" altLang="fr-FR" sz="1800" b="1" baseline="30000" dirty="0">
                <a:solidFill>
                  <a:srgbClr val="000099"/>
                </a:solidFill>
              </a:rPr>
              <a:t>ème</a:t>
            </a:r>
            <a:r>
              <a:rPr kumimoji="0" lang="fr-FR" altLang="fr-FR" sz="1800" b="1" dirty="0">
                <a:solidFill>
                  <a:srgbClr val="000099"/>
                </a:solidFill>
              </a:rPr>
              <a:t> génération</a:t>
            </a:r>
            <a:r>
              <a:rPr kumimoji="0" lang="fr-FR" altLang="fr-FR" sz="1800" dirty="0">
                <a:solidFill>
                  <a:srgbClr val="000099"/>
                </a:solidFill>
              </a:rPr>
              <a:t> (C3G) en nombre de DDJ/1 000 JH (taux globaux régionaux), en </a:t>
            </a:r>
            <a:r>
              <a:rPr kumimoji="0" lang="fr-FR" altLang="fr-FR" sz="1800" b="1" dirty="0">
                <a:solidFill>
                  <a:srgbClr val="000099"/>
                </a:solidFill>
              </a:rPr>
              <a:t>court séjour</a:t>
            </a:r>
            <a:r>
              <a:rPr kumimoji="0" lang="fr-FR" altLang="fr-FR" sz="1800" dirty="0">
                <a:solidFill>
                  <a:srgbClr val="000099"/>
                </a:solidFill>
              </a:rPr>
              <a:t> et proportion des lits couverts par la surveillance (en %) (N= 997)</a:t>
            </a:r>
          </a:p>
        </p:txBody>
      </p:sp>
      <p:sp>
        <p:nvSpPr>
          <p:cNvPr id="31750" name="Rectangle 521"/>
          <p:cNvSpPr>
            <a:spLocks noChangeArrowheads="1"/>
          </p:cNvSpPr>
          <p:nvPr/>
        </p:nvSpPr>
        <p:spPr bwMode="auto">
          <a:xfrm>
            <a:off x="5619044" y="2608263"/>
            <a:ext cx="182034" cy="131762"/>
          </a:xfrm>
          <a:prstGeom prst="rect">
            <a:avLst/>
          </a:prstGeom>
          <a:solidFill>
            <a:srgbClr val="F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1751" name="Rectangle 522"/>
          <p:cNvSpPr>
            <a:spLocks noChangeArrowheads="1"/>
          </p:cNvSpPr>
          <p:nvPr/>
        </p:nvSpPr>
        <p:spPr bwMode="auto">
          <a:xfrm>
            <a:off x="5619044" y="2608263"/>
            <a:ext cx="182034" cy="131762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1752" name="Rectangle 523"/>
          <p:cNvSpPr>
            <a:spLocks noChangeAspect="1" noChangeArrowheads="1"/>
          </p:cNvSpPr>
          <p:nvPr/>
        </p:nvSpPr>
        <p:spPr bwMode="auto">
          <a:xfrm>
            <a:off x="5619044" y="2836863"/>
            <a:ext cx="182034" cy="133350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1753" name="Rectangle 524"/>
          <p:cNvSpPr>
            <a:spLocks noChangeAspect="1" noChangeArrowheads="1"/>
          </p:cNvSpPr>
          <p:nvPr/>
        </p:nvSpPr>
        <p:spPr bwMode="auto">
          <a:xfrm>
            <a:off x="5619044" y="2836863"/>
            <a:ext cx="182034" cy="133350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1754" name="Rectangle 525"/>
          <p:cNvSpPr>
            <a:spLocks noChangeAspect="1" noChangeArrowheads="1"/>
          </p:cNvSpPr>
          <p:nvPr/>
        </p:nvSpPr>
        <p:spPr bwMode="auto">
          <a:xfrm>
            <a:off x="5619044" y="3065464"/>
            <a:ext cx="182034" cy="1349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1755" name="Rectangle 526"/>
          <p:cNvSpPr>
            <a:spLocks noChangeAspect="1" noChangeArrowheads="1"/>
          </p:cNvSpPr>
          <p:nvPr/>
        </p:nvSpPr>
        <p:spPr bwMode="auto">
          <a:xfrm>
            <a:off x="5619044" y="3065464"/>
            <a:ext cx="182034" cy="134937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1756" name="Rectangle 527"/>
          <p:cNvSpPr>
            <a:spLocks noChangeAspect="1" noChangeArrowheads="1"/>
          </p:cNvSpPr>
          <p:nvPr/>
        </p:nvSpPr>
        <p:spPr bwMode="auto">
          <a:xfrm>
            <a:off x="5619044" y="3295650"/>
            <a:ext cx="182034" cy="133350"/>
          </a:xfrm>
          <a:prstGeom prst="rect">
            <a:avLst/>
          </a:prstGeom>
          <a:solidFill>
            <a:srgbClr val="FFF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1757" name="Rectangle 528"/>
          <p:cNvSpPr>
            <a:spLocks noChangeAspect="1" noChangeArrowheads="1"/>
          </p:cNvSpPr>
          <p:nvPr/>
        </p:nvSpPr>
        <p:spPr bwMode="auto">
          <a:xfrm>
            <a:off x="5619044" y="3295650"/>
            <a:ext cx="182034" cy="133350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000">
              <a:solidFill>
                <a:schemeClr val="tx1"/>
              </a:solidFill>
            </a:endParaRPr>
          </a:p>
        </p:txBody>
      </p:sp>
      <p:sp>
        <p:nvSpPr>
          <p:cNvPr id="31758" name="Rectangle 529"/>
          <p:cNvSpPr>
            <a:spLocks noChangeArrowheads="1"/>
          </p:cNvSpPr>
          <p:nvPr/>
        </p:nvSpPr>
        <p:spPr bwMode="auto">
          <a:xfrm>
            <a:off x="5880101" y="2609850"/>
            <a:ext cx="22126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64,4 (P75) ≤ consommation &lt; 76,0 (max)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sp>
        <p:nvSpPr>
          <p:cNvPr id="31759" name="Rectangle 530"/>
          <p:cNvSpPr>
            <a:spLocks noChangeArrowheads="1"/>
          </p:cNvSpPr>
          <p:nvPr/>
        </p:nvSpPr>
        <p:spPr bwMode="auto">
          <a:xfrm>
            <a:off x="5880101" y="2843213"/>
            <a:ext cx="22126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62,1 (P50) ≤ consommation &lt;64,4 (P75)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sp>
        <p:nvSpPr>
          <p:cNvPr id="31760" name="Rectangle 531"/>
          <p:cNvSpPr>
            <a:spLocks noChangeArrowheads="1"/>
          </p:cNvSpPr>
          <p:nvPr/>
        </p:nvSpPr>
        <p:spPr bwMode="auto">
          <a:xfrm>
            <a:off x="5880101" y="3074988"/>
            <a:ext cx="214771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52,7 (P25) ≤ consommation &lt; 62,1 (P50)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sp>
        <p:nvSpPr>
          <p:cNvPr id="31761" name="Rectangle 532"/>
          <p:cNvSpPr>
            <a:spLocks noChangeArrowheads="1"/>
          </p:cNvSpPr>
          <p:nvPr/>
        </p:nvSpPr>
        <p:spPr bwMode="auto">
          <a:xfrm>
            <a:off x="5880101" y="3303588"/>
            <a:ext cx="22126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14,0 (min) ≤ consommation &lt; 52,7 (P25)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pic>
        <p:nvPicPr>
          <p:cNvPr id="31762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3" y="2276872"/>
            <a:ext cx="4589349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09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" y="692150"/>
            <a:ext cx="74887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6000" b="1">
              <a:solidFill>
                <a:srgbClr val="000099"/>
              </a:solidFill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Consommation en antibiotiques ATB-RAISIN, 2017 </a:t>
            </a:r>
          </a:p>
        </p:txBody>
      </p:sp>
      <p:sp>
        <p:nvSpPr>
          <p:cNvPr id="32772" name="Rectangle 95"/>
          <p:cNvSpPr>
            <a:spLocks noChangeArrowheads="1"/>
          </p:cNvSpPr>
          <p:nvPr/>
        </p:nvSpPr>
        <p:spPr bwMode="auto">
          <a:xfrm>
            <a:off x="283634" y="1353542"/>
            <a:ext cx="86755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fr-FR" altLang="fr-FR" sz="1800" dirty="0">
                <a:solidFill>
                  <a:srgbClr val="000099"/>
                </a:solidFill>
              </a:rPr>
              <a:t>Consommation de </a:t>
            </a:r>
            <a:r>
              <a:rPr kumimoji="0" lang="fr-FR" altLang="fr-FR" sz="1800" b="1" dirty="0">
                <a:solidFill>
                  <a:srgbClr val="000099"/>
                </a:solidFill>
              </a:rPr>
              <a:t>carbapénèmes</a:t>
            </a:r>
            <a:r>
              <a:rPr kumimoji="0" lang="fr-FR" altLang="fr-FR" sz="1800" dirty="0">
                <a:solidFill>
                  <a:srgbClr val="000099"/>
                </a:solidFill>
              </a:rPr>
              <a:t> en nombre de DDJ/1 000 JH (taux globaux régionaux), en </a:t>
            </a:r>
            <a:r>
              <a:rPr kumimoji="0" lang="fr-FR" altLang="fr-FR" sz="1800" b="1" dirty="0">
                <a:solidFill>
                  <a:srgbClr val="000099"/>
                </a:solidFill>
              </a:rPr>
              <a:t>court séjour</a:t>
            </a:r>
            <a:r>
              <a:rPr kumimoji="0" lang="fr-FR" altLang="fr-FR" sz="1800" dirty="0">
                <a:solidFill>
                  <a:srgbClr val="000099"/>
                </a:solidFill>
              </a:rPr>
              <a:t> et proportion des lits couverts par la surveillance (en %) (N= 977)</a:t>
            </a:r>
          </a:p>
        </p:txBody>
      </p:sp>
      <p:sp>
        <p:nvSpPr>
          <p:cNvPr id="32774" name="Rectangle 611"/>
          <p:cNvSpPr>
            <a:spLocks noChangeArrowheads="1"/>
          </p:cNvSpPr>
          <p:nvPr/>
        </p:nvSpPr>
        <p:spPr bwMode="auto">
          <a:xfrm>
            <a:off x="5788378" y="2608263"/>
            <a:ext cx="182034" cy="131762"/>
          </a:xfrm>
          <a:prstGeom prst="rect">
            <a:avLst/>
          </a:prstGeom>
          <a:solidFill>
            <a:srgbClr val="F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200">
              <a:solidFill>
                <a:schemeClr val="tx1"/>
              </a:solidFill>
            </a:endParaRPr>
          </a:p>
        </p:txBody>
      </p:sp>
      <p:sp>
        <p:nvSpPr>
          <p:cNvPr id="32775" name="Rectangle 612"/>
          <p:cNvSpPr>
            <a:spLocks noChangeArrowheads="1"/>
          </p:cNvSpPr>
          <p:nvPr/>
        </p:nvSpPr>
        <p:spPr bwMode="auto">
          <a:xfrm>
            <a:off x="5788378" y="2608263"/>
            <a:ext cx="182034" cy="131762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200">
              <a:solidFill>
                <a:schemeClr val="tx1"/>
              </a:solidFill>
            </a:endParaRPr>
          </a:p>
        </p:txBody>
      </p:sp>
      <p:sp>
        <p:nvSpPr>
          <p:cNvPr id="32776" name="Rectangle 613"/>
          <p:cNvSpPr>
            <a:spLocks noChangeAspect="1" noChangeArrowheads="1"/>
          </p:cNvSpPr>
          <p:nvPr/>
        </p:nvSpPr>
        <p:spPr bwMode="auto">
          <a:xfrm>
            <a:off x="5788378" y="2836863"/>
            <a:ext cx="182034" cy="133350"/>
          </a:xfrm>
          <a:prstGeom prst="rect">
            <a:avLst/>
          </a:prstGeom>
          <a:solidFill>
            <a:srgbClr val="FF7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200">
              <a:solidFill>
                <a:schemeClr val="tx1"/>
              </a:solidFill>
            </a:endParaRPr>
          </a:p>
        </p:txBody>
      </p:sp>
      <p:sp>
        <p:nvSpPr>
          <p:cNvPr id="32777" name="Rectangle 614"/>
          <p:cNvSpPr>
            <a:spLocks noChangeAspect="1" noChangeArrowheads="1"/>
          </p:cNvSpPr>
          <p:nvPr/>
        </p:nvSpPr>
        <p:spPr bwMode="auto">
          <a:xfrm>
            <a:off x="5788378" y="2836863"/>
            <a:ext cx="182034" cy="133350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200">
              <a:solidFill>
                <a:schemeClr val="tx1"/>
              </a:solidFill>
            </a:endParaRPr>
          </a:p>
        </p:txBody>
      </p:sp>
      <p:sp>
        <p:nvSpPr>
          <p:cNvPr id="32778" name="Rectangle 615"/>
          <p:cNvSpPr>
            <a:spLocks noChangeAspect="1" noChangeArrowheads="1"/>
          </p:cNvSpPr>
          <p:nvPr/>
        </p:nvSpPr>
        <p:spPr bwMode="auto">
          <a:xfrm>
            <a:off x="5788378" y="3065464"/>
            <a:ext cx="182034" cy="13493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200">
              <a:solidFill>
                <a:schemeClr val="tx1"/>
              </a:solidFill>
            </a:endParaRPr>
          </a:p>
        </p:txBody>
      </p:sp>
      <p:sp>
        <p:nvSpPr>
          <p:cNvPr id="32779" name="Rectangle 616"/>
          <p:cNvSpPr>
            <a:spLocks noChangeAspect="1" noChangeArrowheads="1"/>
          </p:cNvSpPr>
          <p:nvPr/>
        </p:nvSpPr>
        <p:spPr bwMode="auto">
          <a:xfrm>
            <a:off x="5788378" y="3065464"/>
            <a:ext cx="182034" cy="134937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200">
              <a:solidFill>
                <a:schemeClr val="tx1"/>
              </a:solidFill>
            </a:endParaRPr>
          </a:p>
        </p:txBody>
      </p:sp>
      <p:sp>
        <p:nvSpPr>
          <p:cNvPr id="32780" name="Rectangle 617"/>
          <p:cNvSpPr>
            <a:spLocks noChangeAspect="1" noChangeArrowheads="1"/>
          </p:cNvSpPr>
          <p:nvPr/>
        </p:nvSpPr>
        <p:spPr bwMode="auto">
          <a:xfrm>
            <a:off x="5788378" y="3295650"/>
            <a:ext cx="182034" cy="133350"/>
          </a:xfrm>
          <a:prstGeom prst="rect">
            <a:avLst/>
          </a:prstGeom>
          <a:solidFill>
            <a:srgbClr val="FFF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200">
              <a:solidFill>
                <a:schemeClr val="tx1"/>
              </a:solidFill>
            </a:endParaRPr>
          </a:p>
        </p:txBody>
      </p:sp>
      <p:sp>
        <p:nvSpPr>
          <p:cNvPr id="32781" name="Rectangle 618"/>
          <p:cNvSpPr>
            <a:spLocks noChangeAspect="1" noChangeArrowheads="1"/>
          </p:cNvSpPr>
          <p:nvPr/>
        </p:nvSpPr>
        <p:spPr bwMode="auto">
          <a:xfrm>
            <a:off x="5788378" y="3295650"/>
            <a:ext cx="182034" cy="133350"/>
          </a:xfrm>
          <a:prstGeom prst="rect">
            <a:avLst/>
          </a:prstGeom>
          <a:noFill/>
          <a:ln w="5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fr-FR" altLang="fr-FR" sz="2200">
              <a:solidFill>
                <a:schemeClr val="tx1"/>
              </a:solidFill>
            </a:endParaRPr>
          </a:p>
        </p:txBody>
      </p:sp>
      <p:sp>
        <p:nvSpPr>
          <p:cNvPr id="32782" name="Rectangle 619"/>
          <p:cNvSpPr>
            <a:spLocks noChangeArrowheads="1"/>
          </p:cNvSpPr>
          <p:nvPr/>
        </p:nvSpPr>
        <p:spPr bwMode="auto">
          <a:xfrm>
            <a:off x="6049434" y="2609850"/>
            <a:ext cx="22987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 dirty="0">
                <a:solidFill>
                  <a:srgbClr val="000000"/>
                </a:solidFill>
                <a:ea typeface="MS Mincho" pitchFamily="49" charset="-128"/>
              </a:rPr>
              <a:t>12,4 (P75) ≤ </a:t>
            </a:r>
            <a:r>
              <a:rPr kumimoji="0" lang="en-US" altLang="ja-JP" sz="900" dirty="0" err="1">
                <a:solidFill>
                  <a:srgbClr val="000000"/>
                </a:solidFill>
                <a:ea typeface="MS Mincho" pitchFamily="49" charset="-128"/>
              </a:rPr>
              <a:t>consommation</a:t>
            </a:r>
            <a:r>
              <a:rPr kumimoji="0" lang="en-US" altLang="ja-JP" sz="900" dirty="0">
                <a:solidFill>
                  <a:srgbClr val="000000"/>
                </a:solidFill>
                <a:ea typeface="MS Mincho" pitchFamily="49" charset="-128"/>
              </a:rPr>
              <a:t> &lt; 17,7 (max)</a:t>
            </a:r>
            <a:endParaRPr kumimoji="0" lang="fr-FR" altLang="fr-FR" sz="900" dirty="0">
              <a:solidFill>
                <a:schemeClr val="tx1"/>
              </a:solidFill>
            </a:endParaRPr>
          </a:p>
        </p:txBody>
      </p:sp>
      <p:sp>
        <p:nvSpPr>
          <p:cNvPr id="32783" name="Rectangle 620"/>
          <p:cNvSpPr>
            <a:spLocks noChangeArrowheads="1"/>
          </p:cNvSpPr>
          <p:nvPr/>
        </p:nvSpPr>
        <p:spPr bwMode="auto">
          <a:xfrm>
            <a:off x="6049434" y="2843213"/>
            <a:ext cx="249061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8,9 (P50) ≤ consommation &lt; 12,4 (P75)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sp>
        <p:nvSpPr>
          <p:cNvPr id="32784" name="Rectangle 621"/>
          <p:cNvSpPr>
            <a:spLocks noChangeArrowheads="1"/>
          </p:cNvSpPr>
          <p:nvPr/>
        </p:nvSpPr>
        <p:spPr bwMode="auto">
          <a:xfrm>
            <a:off x="6049434" y="3074988"/>
            <a:ext cx="22987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6,1 (P25) ≤ consommation &lt; 8,9 (P50)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sp>
        <p:nvSpPr>
          <p:cNvPr id="32785" name="Rectangle 622"/>
          <p:cNvSpPr>
            <a:spLocks noChangeArrowheads="1"/>
          </p:cNvSpPr>
          <p:nvPr/>
        </p:nvSpPr>
        <p:spPr bwMode="auto">
          <a:xfrm>
            <a:off x="6049434" y="3303588"/>
            <a:ext cx="223520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Bef>
                <a:spcPct val="20000"/>
              </a:spcBef>
              <a:buClr>
                <a:srgbClr val="28C3D8"/>
              </a:buClr>
              <a:buSzPct val="130000"/>
              <a:buChar char="•"/>
              <a:defRPr kumimoji="1" sz="3200">
                <a:solidFill>
                  <a:srgbClr val="0000CC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rgbClr val="FF33CC"/>
              </a:buClr>
              <a:buSzPct val="70000"/>
              <a:buFont typeface="Wingdings" pitchFamily="2" charset="2"/>
              <a:buChar char="Ø"/>
              <a:defRPr kumimoji="1" sz="2800">
                <a:solidFill>
                  <a:srgbClr val="0000CC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rgbClr val="31D909"/>
              </a:buClr>
              <a:buChar char="•"/>
              <a:defRPr kumimoji="1" sz="2400">
                <a:solidFill>
                  <a:srgbClr val="0000CC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  <a:defRPr kumimoji="1" sz="2000">
                <a:solidFill>
                  <a:srgbClr val="0000CC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kumimoji="1" sz="2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ja-JP" sz="900">
                <a:solidFill>
                  <a:srgbClr val="000000"/>
                </a:solidFill>
                <a:ea typeface="MS Mincho" pitchFamily="49" charset="-128"/>
              </a:rPr>
              <a:t>0,7 (min) ≤ consommation &lt; 6,1 (P25)</a:t>
            </a:r>
            <a:endParaRPr kumimoji="0" lang="fr-FR" altLang="fr-FR" sz="900">
              <a:solidFill>
                <a:schemeClr val="tx1"/>
              </a:solidFill>
            </a:endParaRPr>
          </a:p>
        </p:txBody>
      </p:sp>
      <p:pic>
        <p:nvPicPr>
          <p:cNvPr id="3278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630516" cy="462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56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/>
              <a:t>D</a:t>
            </a:r>
            <a:r>
              <a:rPr lang="fr-FR" smtClean="0"/>
              <a:t>éterminants régionaux</a:t>
            </a:r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zh-CN" sz="2000" smtClean="0">
                <a:ea typeface="宋体" pitchFamily="2" charset="-122"/>
              </a:rPr>
              <a:t>1 habitant sur 2 a eu des ATB dans l’année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zh-CN" sz="1800" smtClean="0">
                <a:ea typeface="宋体" pitchFamily="2" charset="-122"/>
              </a:rPr>
              <a:t>Dont 3/4  enfants &lt; 15 ans/ 4.</a:t>
            </a:r>
          </a:p>
          <a:p>
            <a:pPr eaLnBrk="1" hangingPunct="1">
              <a:lnSpc>
                <a:spcPct val="90000"/>
              </a:lnSpc>
            </a:pPr>
            <a:r>
              <a:rPr lang="fr-FR" altLang="zh-CN" sz="2000" smtClean="0">
                <a:ea typeface="宋体" pitchFamily="2" charset="-122"/>
              </a:rPr>
              <a:t>Enfants &lt; 10 ans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zh-CN" sz="1600" smtClean="0">
                <a:ea typeface="宋体" pitchFamily="2" charset="-122"/>
              </a:rPr>
              <a:t>14% de la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zh-CN" sz="1600" smtClean="0">
                <a:ea typeface="宋体" pitchFamily="2" charset="-122"/>
              </a:rPr>
              <a:t>29% des prescriptions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zh-CN" sz="2000" smtClean="0">
                <a:ea typeface="宋体" pitchFamily="2" charset="-122"/>
              </a:rPr>
              <a:t>52% des C3G</a:t>
            </a:r>
          </a:p>
          <a:p>
            <a:pPr eaLnBrk="1" hangingPunct="1">
              <a:lnSpc>
                <a:spcPct val="90000"/>
              </a:lnSpc>
            </a:pPr>
            <a:r>
              <a:rPr lang="fr-FR" altLang="zh-CN" sz="2000" smtClean="0">
                <a:ea typeface="宋体" pitchFamily="2" charset="-122"/>
              </a:rPr>
              <a:t>30% des prescriptions d’augmentin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1" y="1628800"/>
            <a:ext cx="3333750" cy="3671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11188" y="5589588"/>
            <a:ext cx="28813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CN" sz="1200" i="1" smtClean="0">
                <a:solidFill>
                  <a:srgbClr val="000000"/>
                </a:solidFill>
                <a:ea typeface="宋体" pitchFamily="2" charset="-122"/>
                <a:cs typeface="+mn-cs"/>
              </a:rPr>
              <a:t>Source : ANSM, juillet 2012, Dix ans d’évolution des consommations d’antibiotiques en France</a:t>
            </a:r>
            <a:endParaRPr lang="fr-FR" sz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4859338" y="5661025"/>
            <a:ext cx="28813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zh-CN" sz="1200" i="1" smtClean="0">
                <a:solidFill>
                  <a:srgbClr val="000000"/>
                </a:solidFill>
                <a:ea typeface="宋体" pitchFamily="2" charset="-122"/>
                <a:cs typeface="+mn-cs"/>
              </a:rPr>
              <a:t>Source : C Dupont, assurance maladie, observatoire régional de la consommation des ATB en ville 2012</a:t>
            </a:r>
            <a:endParaRPr lang="fr-FR" sz="1200" i="1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21512" name="Picture 11" descr="ARS_NPDC_124_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34050"/>
            <a:ext cx="8937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Bien utiliser les antibiotiques</a:t>
            </a:r>
          </a:p>
          <a:p>
            <a:pPr lvl="1"/>
            <a:r>
              <a:rPr lang="fr-FR" smtClean="0"/>
              <a:t>Posologie: </a:t>
            </a:r>
          </a:p>
          <a:p>
            <a:pPr lvl="2"/>
            <a:r>
              <a:rPr lang="fr-FR" smtClean="0"/>
              <a:t>les sous dosages sont dangereux</a:t>
            </a:r>
          </a:p>
          <a:p>
            <a:pPr lvl="1"/>
            <a:r>
              <a:rPr lang="fr-FR" smtClean="0"/>
              <a:t>Rythme d’administration</a:t>
            </a:r>
          </a:p>
          <a:p>
            <a:pPr lvl="2"/>
            <a:r>
              <a:rPr lang="fr-FR" smtClean="0"/>
              <a:t>Propriétés PK/PD des molécules</a:t>
            </a:r>
          </a:p>
          <a:p>
            <a:pPr lvl="1"/>
            <a:r>
              <a:rPr lang="fr-FR" smtClean="0"/>
              <a:t>Adaptation aux résultats microbiologiques</a:t>
            </a:r>
          </a:p>
          <a:p>
            <a:pPr lvl="2"/>
            <a:r>
              <a:rPr lang="fr-FR" smtClean="0"/>
              <a:t>Désescalade</a:t>
            </a:r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Meilleur usage</a:t>
            </a:r>
          </a:p>
        </p:txBody>
      </p:sp>
    </p:spTree>
    <p:extLst>
      <p:ext uri="{BB962C8B-B14F-4D97-AF65-F5344CB8AC3E}">
        <p14:creationId xmlns:p14="http://schemas.microsoft.com/office/powerpoint/2010/main" val="24653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Ne pas donner d’ATB quand il n’y a pas </a:t>
            </a:r>
            <a:r>
              <a:rPr lang="fr-FR" dirty="0" smtClean="0"/>
              <a:t>d’indication</a:t>
            </a:r>
          </a:p>
          <a:p>
            <a:r>
              <a:rPr lang="fr-FR" dirty="0" smtClean="0"/>
              <a:t>Ne pas donner de large spectre quand </a:t>
            </a:r>
            <a:r>
              <a:rPr lang="fr-FR" dirty="0"/>
              <a:t>il n’y a pas d’indication</a:t>
            </a:r>
            <a:endParaRPr lang="fr-FR" dirty="0" smtClean="0"/>
          </a:p>
          <a:p>
            <a:r>
              <a:rPr lang="fr-FR" dirty="0" smtClean="0"/>
              <a:t>Ne pas donner d’association quand une monothérapie est suffisante</a:t>
            </a:r>
          </a:p>
          <a:p>
            <a:r>
              <a:rPr lang="fr-FR" dirty="0" smtClean="0"/>
              <a:t>Diminuer les durées des associations quand on en fait, par exemple, </a:t>
            </a:r>
          </a:p>
          <a:p>
            <a:pPr lvl="1"/>
            <a:r>
              <a:rPr lang="fr-FR" dirty="0" smtClean="0"/>
              <a:t>Arrêter l’anti-</a:t>
            </a:r>
            <a:r>
              <a:rPr lang="fr-FR" dirty="0" err="1" smtClean="0"/>
              <a:t>légionelle</a:t>
            </a:r>
            <a:r>
              <a:rPr lang="fr-FR" dirty="0" smtClean="0"/>
              <a:t> si </a:t>
            </a:r>
            <a:r>
              <a:rPr lang="fr-FR" dirty="0" err="1" smtClean="0"/>
              <a:t>AgU</a:t>
            </a:r>
            <a:r>
              <a:rPr lang="fr-FR" dirty="0" smtClean="0"/>
              <a:t> </a:t>
            </a:r>
            <a:r>
              <a:rPr lang="fr-FR" dirty="0" err="1" smtClean="0"/>
              <a:t>légionelle</a:t>
            </a:r>
            <a:r>
              <a:rPr lang="fr-FR" dirty="0" smtClean="0"/>
              <a:t> négatif</a:t>
            </a:r>
          </a:p>
          <a:p>
            <a:r>
              <a:rPr lang="fr-FR" dirty="0" smtClean="0"/>
              <a:t>Diminuer les durées de traitement</a:t>
            </a:r>
          </a:p>
        </p:txBody>
      </p:sp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Message(s) </a:t>
            </a:r>
            <a:r>
              <a:rPr lang="fr-FR" dirty="0" smtClean="0"/>
              <a:t>à faire passer aux </a:t>
            </a:r>
            <a:r>
              <a:rPr lang="fr-FR" dirty="0" smtClean="0"/>
              <a:t>collègues: réévaluer !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6628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Effets attendus du raccourcissement des durées de traitement</a:t>
            </a: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 smtClean="0"/>
              <a:t>Diminution de la prévalence des évènements indésirables dont infections à </a:t>
            </a:r>
            <a:r>
              <a:rPr lang="fr-FR" altLang="fr-FR" i="1" dirty="0" smtClean="0"/>
              <a:t>Clostridium difficile</a:t>
            </a:r>
          </a:p>
          <a:p>
            <a:r>
              <a:rPr lang="fr-FR" altLang="fr-FR" dirty="0" smtClean="0"/>
              <a:t>Amélioration de l’observance</a:t>
            </a:r>
          </a:p>
          <a:p>
            <a:r>
              <a:rPr lang="fr-FR" altLang="fr-FR" dirty="0" smtClean="0"/>
              <a:t>Moindre impact sur la </a:t>
            </a:r>
            <a:r>
              <a:rPr lang="fr-FR" altLang="fr-FR" dirty="0" err="1" smtClean="0"/>
              <a:t>microbiote</a:t>
            </a:r>
            <a:r>
              <a:rPr lang="fr-FR" altLang="fr-FR" dirty="0" smtClean="0"/>
              <a:t> et prévention de la sélection des résistances bactériennes</a:t>
            </a:r>
          </a:p>
          <a:p>
            <a:r>
              <a:rPr lang="fr-FR" altLang="fr-FR" dirty="0" smtClean="0"/>
              <a:t>Réduction coûts</a:t>
            </a:r>
          </a:p>
          <a:p>
            <a:pPr lvl="1"/>
            <a:r>
              <a:rPr lang="fr-FR" altLang="fr-FR" dirty="0" smtClean="0"/>
              <a:t>Liés au traitement lui-même</a:t>
            </a:r>
          </a:p>
          <a:p>
            <a:pPr lvl="1"/>
            <a:r>
              <a:rPr lang="fr-FR" altLang="fr-FR" dirty="0" smtClean="0"/>
              <a:t>Liés aux modalités d’administration et à la surveillance</a:t>
            </a:r>
          </a:p>
          <a:p>
            <a:pPr lvl="1"/>
            <a:r>
              <a:rPr lang="fr-FR" altLang="fr-FR" dirty="0" smtClean="0"/>
              <a:t>Liés à la prolongation de la durée d’hospitalisation</a:t>
            </a:r>
          </a:p>
          <a:p>
            <a:r>
              <a:rPr lang="fr-FR" dirty="0">
                <a:sym typeface="Wingdings"/>
              </a:rPr>
              <a:t></a:t>
            </a:r>
            <a:r>
              <a:rPr lang="fr-FR" dirty="0"/>
              <a:t> durée traitements ATB = </a:t>
            </a:r>
            <a:r>
              <a:rPr lang="fr-FR" dirty="0">
                <a:sym typeface="Wingdings"/>
              </a:rPr>
              <a:t></a:t>
            </a:r>
            <a:r>
              <a:rPr lang="fr-FR" dirty="0"/>
              <a:t> consommation ATB</a:t>
            </a:r>
          </a:p>
          <a:p>
            <a:pPr lvl="1"/>
            <a:r>
              <a:rPr lang="fr-FR" dirty="0"/>
              <a:t>14 à 7j = 	-50%</a:t>
            </a:r>
          </a:p>
          <a:p>
            <a:pPr lvl="1"/>
            <a:r>
              <a:rPr lang="fr-FR" dirty="0"/>
              <a:t>10 à 7j = 	-30%</a:t>
            </a:r>
          </a:p>
          <a:p>
            <a:pPr lvl="1"/>
            <a:r>
              <a:rPr lang="fr-FR" dirty="0"/>
              <a:t>8 à 7j =	-12,5%</a:t>
            </a:r>
          </a:p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137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9026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Position SPILF </a:t>
            </a:r>
            <a:r>
              <a:rPr lang="fr-FR" dirty="0" smtClean="0"/>
              <a:t>18/11/2012</a:t>
            </a:r>
          </a:p>
          <a:p>
            <a:pPr lvl="1"/>
            <a:r>
              <a:rPr lang="fr-FR" dirty="0"/>
              <a:t>Dispensation contrôlée: au minimum</a:t>
            </a:r>
          </a:p>
          <a:p>
            <a:pPr lvl="2"/>
            <a:r>
              <a:rPr lang="fr-FR" dirty="0"/>
              <a:t>BGN: carbapénèmes, colistine, </a:t>
            </a:r>
            <a:r>
              <a:rPr lang="fr-FR" dirty="0" err="1"/>
              <a:t>tigécycline</a:t>
            </a:r>
            <a:r>
              <a:rPr lang="fr-FR" dirty="0"/>
              <a:t>, aminosides &gt;72h</a:t>
            </a:r>
          </a:p>
          <a:p>
            <a:pPr lvl="2"/>
            <a:r>
              <a:rPr lang="fr-FR" dirty="0"/>
              <a:t>SARM: GP, </a:t>
            </a:r>
            <a:r>
              <a:rPr lang="fr-FR" dirty="0" err="1"/>
              <a:t>daptomycine</a:t>
            </a:r>
            <a:r>
              <a:rPr lang="fr-FR" dirty="0"/>
              <a:t>, </a:t>
            </a:r>
            <a:r>
              <a:rPr lang="fr-FR" dirty="0" err="1"/>
              <a:t>linezolide</a:t>
            </a:r>
            <a:r>
              <a:rPr lang="fr-FR" dirty="0"/>
              <a:t>, </a:t>
            </a:r>
            <a:r>
              <a:rPr lang="fr-FR" dirty="0" err="1" smtClean="0"/>
              <a:t>tigécycline</a:t>
            </a:r>
            <a:endParaRPr lang="fr-FR" dirty="0" smtClean="0"/>
          </a:p>
          <a:p>
            <a:pPr lvl="1"/>
            <a:r>
              <a:rPr lang="fr-FR" dirty="0" smtClean="0"/>
              <a:t>Molécules « sensibles » dont l’utilisation doit être limitée: </a:t>
            </a:r>
          </a:p>
          <a:p>
            <a:pPr lvl="2"/>
            <a:r>
              <a:rPr lang="fr-FR" dirty="0" smtClean="0"/>
              <a:t>C3G PO, FQ, </a:t>
            </a:r>
            <a:r>
              <a:rPr lang="fr-FR" dirty="0" err="1" smtClean="0"/>
              <a:t>azithro</a:t>
            </a:r>
            <a:r>
              <a:rPr lang="fr-FR" dirty="0" smtClean="0"/>
              <a:t> +/- </a:t>
            </a:r>
            <a:r>
              <a:rPr lang="fr-FR" dirty="0" err="1" smtClean="0"/>
              <a:t>augmentin</a:t>
            </a:r>
            <a:endParaRPr lang="fr-FR" dirty="0"/>
          </a:p>
          <a:p>
            <a:r>
              <a:rPr lang="fr-FR" dirty="0" smtClean="0"/>
              <a:t>Position ANSM (v2, février 2016)</a:t>
            </a:r>
          </a:p>
          <a:p>
            <a:pPr lvl="1"/>
            <a:r>
              <a:rPr lang="fr-FR" dirty="0"/>
              <a:t>Antibiotiques dont la prescription et/ou la dispensation doivent être contrôlées par des mesures spécifiques </a:t>
            </a:r>
            <a:endParaRPr lang="fr-FR" dirty="0" smtClean="0"/>
          </a:p>
          <a:p>
            <a:pPr lvl="2"/>
            <a:r>
              <a:rPr lang="fr-FR" dirty="0" smtClean="0"/>
              <a:t>Augmentin, C3G, FQ, </a:t>
            </a:r>
            <a:r>
              <a:rPr lang="fr-FR" dirty="0" err="1" smtClean="0"/>
              <a:t>dapto</a:t>
            </a:r>
            <a:r>
              <a:rPr lang="fr-FR" dirty="0" smtClean="0"/>
              <a:t>, </a:t>
            </a:r>
            <a:r>
              <a:rPr lang="fr-FR" dirty="0" err="1" smtClean="0"/>
              <a:t>linezolide</a:t>
            </a:r>
            <a:r>
              <a:rPr lang="fr-FR" dirty="0" smtClean="0"/>
              <a:t>, </a:t>
            </a:r>
            <a:r>
              <a:rPr lang="fr-FR" dirty="0" err="1" smtClean="0"/>
              <a:t>tigé</a:t>
            </a:r>
            <a:r>
              <a:rPr lang="fr-FR" dirty="0" smtClean="0"/>
              <a:t>, </a:t>
            </a:r>
            <a:r>
              <a:rPr lang="fr-FR" dirty="0" err="1" smtClean="0"/>
              <a:t>pénèmes</a:t>
            </a:r>
            <a:r>
              <a:rPr lang="fr-FR" dirty="0" smtClean="0"/>
              <a:t>, </a:t>
            </a:r>
            <a:r>
              <a:rPr lang="fr-FR" dirty="0" err="1" smtClean="0"/>
              <a:t>fosfo</a:t>
            </a:r>
            <a:r>
              <a:rPr lang="fr-FR" dirty="0" smtClean="0"/>
              <a:t> iv, colistine iv, phénicolés, témocilline, GP, </a:t>
            </a:r>
            <a:r>
              <a:rPr lang="fr-FR" dirty="0" err="1" smtClean="0"/>
              <a:t>tedizolide</a:t>
            </a:r>
            <a:endParaRPr lang="fr-FR" dirty="0" smtClean="0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Prioriser les actions</a:t>
            </a:r>
          </a:p>
        </p:txBody>
      </p:sp>
    </p:spTree>
    <p:extLst>
      <p:ext uri="{BB962C8B-B14F-4D97-AF65-F5344CB8AC3E}">
        <p14:creationId xmlns:p14="http://schemas.microsoft.com/office/powerpoint/2010/main" val="2328545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Niveau macro</a:t>
            </a:r>
          </a:p>
          <a:p>
            <a:pPr lvl="1"/>
            <a:r>
              <a:rPr lang="fr-FR" dirty="0" smtClean="0"/>
              <a:t>Consommation / résistance</a:t>
            </a:r>
          </a:p>
          <a:p>
            <a:pPr lvl="2"/>
            <a:r>
              <a:rPr lang="fr-FR" dirty="0" smtClean="0"/>
              <a:t>Facile à faire mais très peu informatif</a:t>
            </a:r>
          </a:p>
          <a:p>
            <a:r>
              <a:rPr lang="fr-FR" dirty="0" smtClean="0"/>
              <a:t>Niveau patient</a:t>
            </a:r>
          </a:p>
          <a:p>
            <a:pPr lvl="1"/>
            <a:r>
              <a:rPr lang="fr-FR" dirty="0" smtClean="0"/>
              <a:t>Indispensable pour améliorer les pratiques</a:t>
            </a:r>
          </a:p>
          <a:p>
            <a:pPr lvl="1"/>
            <a:r>
              <a:rPr lang="fr-FR" dirty="0" smtClean="0"/>
              <a:t>Chronophage</a:t>
            </a:r>
          </a:p>
          <a:p>
            <a:pPr lvl="1"/>
            <a:r>
              <a:rPr lang="fr-FR" dirty="0" smtClean="0"/>
              <a:t>Travail de clinicien</a:t>
            </a:r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Prioriser les actions locales</a:t>
            </a:r>
          </a:p>
        </p:txBody>
      </p:sp>
    </p:spTree>
    <p:extLst>
      <p:ext uri="{BB962C8B-B14F-4D97-AF65-F5344CB8AC3E}">
        <p14:creationId xmlns:p14="http://schemas.microsoft.com/office/powerpoint/2010/main" val="108376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2813376" cy="68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1560" y="188640"/>
            <a:ext cx="1212726" cy="1728192"/>
          </a:xfrm>
          <a:prstGeom prst="wedgeRectCallout">
            <a:avLst>
              <a:gd name="adj1" fmla="val 166647"/>
              <a:gd name="adj2" fmla="val 1105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BLSE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PARC</a:t>
            </a:r>
          </a:p>
          <a:p>
            <a:pPr algn="ctr"/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ABRI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EPC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MCR-1</a:t>
            </a:r>
          </a:p>
        </p:txBody>
      </p:sp>
      <p:sp>
        <p:nvSpPr>
          <p:cNvPr id="4" name="Bulle ronde 3"/>
          <p:cNvSpPr/>
          <p:nvPr/>
        </p:nvSpPr>
        <p:spPr>
          <a:xfrm>
            <a:off x="6804248" y="512676"/>
            <a:ext cx="2232248" cy="3672408"/>
          </a:xfrm>
          <a:prstGeom prst="wedgeEllipseCallout">
            <a:avLst>
              <a:gd name="adj1" fmla="val -142735"/>
              <a:gd name="adj2" fmla="val 4540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Pip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/Taz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Coli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Tigé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Rifam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Fosfo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Carba</a:t>
            </a:r>
            <a:endParaRPr lang="fr-FR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Cetfo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tazo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Cefta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avi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Adapter au niveau de temps disponible</a:t>
            </a:r>
          </a:p>
          <a:p>
            <a:pPr lvl="1"/>
            <a:r>
              <a:rPr lang="fr-FR" dirty="0" smtClean="0"/>
              <a:t>Minimum souhaitable:</a:t>
            </a:r>
          </a:p>
          <a:p>
            <a:pPr lvl="2"/>
            <a:r>
              <a:rPr lang="fr-FR" dirty="0" smtClean="0"/>
              <a:t>Bactériémies</a:t>
            </a:r>
          </a:p>
          <a:p>
            <a:pPr lvl="2"/>
            <a:r>
              <a:rPr lang="fr-FR" dirty="0" smtClean="0"/>
              <a:t>Carbapénèmes</a:t>
            </a:r>
          </a:p>
          <a:p>
            <a:pPr lvl="1"/>
            <a:r>
              <a:rPr lang="fr-FR" dirty="0" smtClean="0"/>
              <a:t>Niveau supérieur:	</a:t>
            </a:r>
          </a:p>
          <a:p>
            <a:pPr lvl="2"/>
            <a:r>
              <a:rPr lang="fr-FR" dirty="0" smtClean="0"/>
              <a:t>Autres molécules les plus à risque de sélection</a:t>
            </a:r>
          </a:p>
          <a:p>
            <a:pPr lvl="3"/>
            <a:r>
              <a:rPr lang="fr-FR" dirty="0" smtClean="0"/>
              <a:t>C3G</a:t>
            </a:r>
          </a:p>
          <a:p>
            <a:pPr lvl="3"/>
            <a:r>
              <a:rPr lang="fr-FR" dirty="0" smtClean="0"/>
              <a:t>Fluoroquinolones</a:t>
            </a:r>
            <a:endParaRPr lang="fr-FR" dirty="0"/>
          </a:p>
          <a:p>
            <a:pPr lvl="3"/>
            <a:r>
              <a:rPr lang="fr-FR" dirty="0" smtClean="0"/>
              <a:t>Voir </a:t>
            </a:r>
            <a:r>
              <a:rPr lang="fr-FR" dirty="0" smtClean="0"/>
              <a:t>plus</a:t>
            </a:r>
          </a:p>
          <a:p>
            <a:r>
              <a:rPr lang="fr-FR" dirty="0" smtClean="0"/>
              <a:t>Moment de l’intervention</a:t>
            </a:r>
          </a:p>
          <a:p>
            <a:pPr lvl="1"/>
            <a:r>
              <a:rPr lang="fr-FR" dirty="0" smtClean="0"/>
              <a:t>A l’initiation ?</a:t>
            </a:r>
          </a:p>
          <a:p>
            <a:pPr lvl="1"/>
            <a:r>
              <a:rPr lang="fr-FR" dirty="0" smtClean="0"/>
              <a:t>A J2/J3 ?</a:t>
            </a:r>
          </a:p>
          <a:p>
            <a:pPr lvl="1"/>
            <a:r>
              <a:rPr lang="fr-FR" dirty="0" smtClean="0"/>
              <a:t>A J7 si poursuite</a:t>
            </a:r>
            <a:endParaRPr lang="fr-FR" dirty="0" smtClean="0"/>
          </a:p>
        </p:txBody>
      </p:sp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Prioriser les actions locales: niveau patient</a:t>
            </a:r>
          </a:p>
        </p:txBody>
      </p:sp>
    </p:spTree>
    <p:extLst>
      <p:ext uri="{BB962C8B-B14F-4D97-AF65-F5344CB8AC3E}">
        <p14:creationId xmlns:p14="http://schemas.microsoft.com/office/powerpoint/2010/main" val="428850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2322" y="1412776"/>
            <a:ext cx="8229600" cy="4090268"/>
          </a:xfrm>
        </p:spPr>
        <p:txBody>
          <a:bodyPr>
            <a:noAutofit/>
          </a:bodyPr>
          <a:lstStyle/>
          <a:p>
            <a:r>
              <a:rPr lang="fr-FR" sz="1600" dirty="0" smtClean="0"/>
              <a:t>Choix des molécules dans le formulaire et limitations éventuelles de prescription</a:t>
            </a:r>
          </a:p>
          <a:p>
            <a:pPr lvl="1"/>
            <a:r>
              <a:rPr lang="fr-FR" sz="1400" dirty="0" smtClean="0"/>
              <a:t>Révisées 1/an</a:t>
            </a:r>
          </a:p>
          <a:p>
            <a:r>
              <a:rPr lang="fr-FR" sz="1600" dirty="0" smtClean="0"/>
              <a:t>Rédaction de </a:t>
            </a:r>
            <a:r>
              <a:rPr lang="fr-FR" sz="1600" dirty="0" smtClean="0"/>
              <a:t>recommandations: </a:t>
            </a:r>
            <a:r>
              <a:rPr lang="fr-FR" sz="1400" dirty="0" smtClean="0"/>
              <a:t>Révision </a:t>
            </a:r>
            <a:r>
              <a:rPr lang="fr-FR" sz="1400" dirty="0" smtClean="0"/>
              <a:t>min /2an  - voire plus en ligne</a:t>
            </a:r>
          </a:p>
          <a:p>
            <a:r>
              <a:rPr lang="fr-FR" sz="1600" dirty="0" smtClean="0"/>
              <a:t>Mails d’information aux prescripteurs</a:t>
            </a:r>
          </a:p>
          <a:p>
            <a:r>
              <a:rPr lang="fr-FR" sz="1600" dirty="0" smtClean="0"/>
              <a:t>Evaluation </a:t>
            </a:r>
            <a:r>
              <a:rPr lang="fr-FR" sz="1600" dirty="0" smtClean="0"/>
              <a:t>des </a:t>
            </a:r>
            <a:r>
              <a:rPr lang="fr-FR" sz="1600" dirty="0" smtClean="0"/>
              <a:t>pratiques: </a:t>
            </a:r>
            <a:r>
              <a:rPr lang="fr-FR" sz="1400" dirty="0" smtClean="0"/>
              <a:t>consommation ET qualité </a:t>
            </a:r>
            <a:r>
              <a:rPr lang="fr-FR" sz="1400" dirty="0" smtClean="0"/>
              <a:t>antibiothérapie: au moins 1 enquête/an</a:t>
            </a:r>
          </a:p>
          <a:p>
            <a:r>
              <a:rPr lang="fr-FR" sz="1600" dirty="0" smtClean="0"/>
              <a:t>Formation</a:t>
            </a:r>
          </a:p>
          <a:p>
            <a:pPr lvl="1"/>
            <a:r>
              <a:rPr lang="fr-FR" sz="1400" dirty="0" smtClean="0"/>
              <a:t>Nouveau prescripteurs, en particulier internes: 2/an</a:t>
            </a:r>
          </a:p>
          <a:p>
            <a:pPr lvl="1"/>
            <a:r>
              <a:rPr lang="fr-FR" sz="1400" dirty="0" smtClean="0"/>
              <a:t>Séniors, lors des visites dans les </a:t>
            </a:r>
            <a:r>
              <a:rPr lang="fr-FR" sz="1400" dirty="0" smtClean="0"/>
              <a:t>services</a:t>
            </a:r>
            <a:endParaRPr lang="fr-FR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Exemple: politique ATB Tourcoing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770083" y="3871767"/>
            <a:ext cx="5704958" cy="2780928"/>
            <a:chOff x="755576" y="996776"/>
            <a:chExt cx="7108008" cy="3279965"/>
          </a:xfrm>
        </p:grpSpPr>
        <p:pic>
          <p:nvPicPr>
            <p:cNvPr id="5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49432" y="997958"/>
              <a:ext cx="1104384" cy="1635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6">
              <a:hlinkClick r:id="rId3"/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99" y="1008112"/>
              <a:ext cx="1127048" cy="1628800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520" y="996776"/>
              <a:ext cx="1239944" cy="16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8479" y="996776"/>
              <a:ext cx="1160953" cy="16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53816" y="1001343"/>
              <a:ext cx="1153336" cy="1628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07152" y="1001343"/>
              <a:ext cx="1196350" cy="163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522" y="2636912"/>
              <a:ext cx="1241784" cy="158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636912"/>
              <a:ext cx="1155946" cy="1639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697" y="2636912"/>
              <a:ext cx="1282092" cy="153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2328" y="2636912"/>
              <a:ext cx="1253861" cy="157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026" y="2636912"/>
              <a:ext cx="1452964" cy="1582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6339" y="2636912"/>
              <a:ext cx="1677245" cy="160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9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référent heures ouvrables et 1 conseil tel H24</a:t>
            </a:r>
          </a:p>
          <a:p>
            <a:pPr lvl="1"/>
            <a:r>
              <a:rPr lang="fr-FR" dirty="0" smtClean="0"/>
              <a:t>Dossier patient </a:t>
            </a:r>
            <a:r>
              <a:rPr lang="fr-FR" dirty="0" smtClean="0"/>
              <a:t>informatisé avec prescription informatisée</a:t>
            </a:r>
            <a:endParaRPr lang="fr-FR" dirty="0" smtClean="0"/>
          </a:p>
          <a:p>
            <a:pPr lvl="1"/>
            <a:r>
              <a:rPr lang="fr-FR" dirty="0" smtClean="0"/>
              <a:t>Serveur de résultats</a:t>
            </a:r>
          </a:p>
          <a:p>
            <a:r>
              <a:rPr lang="fr-FR" dirty="0" smtClean="0"/>
              <a:t>Vérification systématique DPI</a:t>
            </a:r>
          </a:p>
          <a:p>
            <a:pPr lvl="1"/>
            <a:r>
              <a:rPr lang="fr-FR" dirty="0" smtClean="0"/>
              <a:t>TT bactériémies</a:t>
            </a:r>
          </a:p>
          <a:p>
            <a:pPr lvl="1"/>
            <a:r>
              <a:rPr lang="fr-FR" dirty="0" smtClean="0"/>
              <a:t>~30 molécules</a:t>
            </a:r>
          </a:p>
          <a:p>
            <a:pPr lvl="2"/>
            <a:r>
              <a:rPr lang="fr-FR" dirty="0" smtClean="0"/>
              <a:t>Indication</a:t>
            </a:r>
          </a:p>
          <a:p>
            <a:pPr lvl="2"/>
            <a:r>
              <a:rPr lang="fr-FR" dirty="0" smtClean="0"/>
              <a:t>Posologie</a:t>
            </a:r>
          </a:p>
          <a:p>
            <a:pPr lvl="2"/>
            <a:r>
              <a:rPr lang="fr-FR" dirty="0" smtClean="0"/>
              <a:t>Durée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Exemple: conseil en ATB Tourcoing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38316"/>
              </p:ext>
            </p:extLst>
          </p:nvPr>
        </p:nvGraphicFramePr>
        <p:xfrm>
          <a:off x="5868144" y="3429000"/>
          <a:ext cx="2969451" cy="1844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4207"/>
                <a:gridCol w="1033463"/>
                <a:gridCol w="1041781"/>
              </a:tblGrid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Cé</a:t>
                      </a:r>
                      <a:r>
                        <a:rPr lang="en-US" sz="1200" spc="10" dirty="0" err="1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10" dirty="0" err="1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zth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ona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taz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200" spc="10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év</a:t>
                      </a:r>
                      <a:r>
                        <a:rPr lang="en-US" sz="1200" spc="1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apto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Céf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ota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1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zo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1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xi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1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Pi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taz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7448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ta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1200" spc="1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Ca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rb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è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Te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ic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op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860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Cef</a:t>
                      </a:r>
                      <a:r>
                        <a:rPr lang="en-US" sz="1200" spc="1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xi</a:t>
                      </a:r>
                      <a:r>
                        <a:rPr lang="en-US" sz="1200" spc="1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tap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èm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en-US" sz="1200" spc="10" dirty="0" err="1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cli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129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spc="-5" dirty="0" err="1" smtClean="0">
                          <a:effectLst/>
                          <a:latin typeface="Calibri" panose="020F0502020204030204" pitchFamily="34" charset="0"/>
                        </a:rPr>
                        <a:t>Ceftobiprole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spc="10">
                          <a:effectLst/>
                          <a:latin typeface="Calibri" panose="020F0502020204030204" pitchFamily="34" charset="0"/>
                        </a:rPr>
                        <a:t>è</a:t>
                      </a:r>
                      <a:r>
                        <a:rPr lang="en-US" sz="1200" spc="-5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an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spc="10" dirty="0" err="1">
                          <a:effectLst/>
                          <a:latin typeface="Calibri" panose="020F0502020204030204" pitchFamily="34" charset="0"/>
                        </a:rPr>
                        <a:t>y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ci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633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200" spc="-5" dirty="0" err="1" smtClean="0">
                          <a:effectLst/>
                          <a:latin typeface="Calibri" panose="020F0502020204030204" pitchFamily="34" charset="0"/>
                        </a:rPr>
                        <a:t>Cefto</a:t>
                      </a:r>
                      <a:r>
                        <a:rPr lang="en-US" sz="1200" spc="-5" dirty="0" smtClean="0"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spc="-5" dirty="0" err="1" smtClean="0">
                          <a:effectLst/>
                          <a:latin typeface="Calibri" panose="020F0502020204030204" pitchFamily="34" charset="0"/>
                        </a:rPr>
                        <a:t>tazo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op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é</a:t>
                      </a:r>
                      <a:r>
                        <a:rPr lang="en-US" sz="1200" spc="5" dirty="0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spc="10" dirty="0">
                          <a:effectLst/>
                          <a:latin typeface="Calibri" panose="020F0502020204030204" pitchFamily="34" charset="0"/>
                        </a:rPr>
                        <a:t>è</a:t>
                      </a:r>
                      <a:r>
                        <a:rPr lang="en-US" sz="1200" spc="-5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li</a:t>
                      </a:r>
                      <a:r>
                        <a:rPr lang="en-US" sz="1200" spc="-5" dirty="0" err="1"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1200" spc="5" dirty="0" err="1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spc="15" dirty="0" err="1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633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Tedizolide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Norfloxacine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Témocilline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86332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Cefta</a:t>
                      </a:r>
                      <a:r>
                        <a:rPr lang="fr-FR" sz="12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avi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Dalbavancine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3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Exemple: conseil en ATB Tourcoing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Conseils systématiques sollicités, ou non</a:t>
            </a:r>
          </a:p>
          <a:p>
            <a:pPr lvl="1"/>
            <a:r>
              <a:rPr lang="fr-FR" sz="2000" dirty="0"/>
              <a:t>Passage quotidien services de médecine</a:t>
            </a:r>
          </a:p>
          <a:p>
            <a:pPr lvl="1"/>
            <a:r>
              <a:rPr lang="fr-FR" sz="2000" dirty="0" smtClean="0"/>
              <a:t>Appel téléphonique</a:t>
            </a:r>
          </a:p>
          <a:p>
            <a:pPr lvl="1"/>
            <a:r>
              <a:rPr lang="fr-FR" sz="2000" dirty="0" smtClean="0"/>
              <a:t>Message sur le DPI</a:t>
            </a:r>
          </a:p>
          <a:p>
            <a:endParaRPr lang="fr-FR" sz="2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400" dirty="0"/>
              <a:t>Objectifs</a:t>
            </a:r>
          </a:p>
          <a:p>
            <a:pPr lvl="1"/>
            <a:r>
              <a:rPr lang="fr-FR" sz="2000" dirty="0"/>
              <a:t>Adapter ATB</a:t>
            </a:r>
          </a:p>
          <a:p>
            <a:pPr lvl="1"/>
            <a:r>
              <a:rPr lang="fr-FR" sz="2000" dirty="0"/>
              <a:t>Noter d’emblée la date d’arrêt prévisible TT</a:t>
            </a:r>
          </a:p>
          <a:p>
            <a:pPr lvl="2"/>
            <a:r>
              <a:rPr lang="fr-FR" dirty="0"/>
              <a:t>Privilégier les durées courtes si </a:t>
            </a:r>
            <a:r>
              <a:rPr lang="fr-FR" dirty="0" err="1"/>
              <a:t>recos</a:t>
            </a:r>
            <a:r>
              <a:rPr lang="fr-FR" dirty="0"/>
              <a:t> floues</a:t>
            </a:r>
          </a:p>
          <a:p>
            <a:pPr lvl="1"/>
            <a:r>
              <a:rPr lang="fr-FR" sz="2000" dirty="0"/>
              <a:t>Discuter passage bi =&gt; monothérapie</a:t>
            </a:r>
          </a:p>
          <a:p>
            <a:pPr lvl="1"/>
            <a:r>
              <a:rPr lang="fr-FR" sz="2000" dirty="0"/>
              <a:t>Discuter désescalade</a:t>
            </a:r>
          </a:p>
          <a:p>
            <a:pPr lvl="1"/>
            <a:r>
              <a:rPr lang="fr-FR" sz="2000" dirty="0"/>
              <a:t>Faire noter réévaluation</a:t>
            </a:r>
          </a:p>
          <a:p>
            <a:pPr lvl="1"/>
            <a:endParaRPr lang="fr-FR" sz="2000" dirty="0"/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75319"/>
            <a:ext cx="6781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0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8313" y="457026"/>
            <a:ext cx="8229600" cy="1143000"/>
          </a:xfrm>
        </p:spPr>
        <p:txBody>
          <a:bodyPr/>
          <a:lstStyle/>
          <a:p>
            <a:r>
              <a:rPr lang="fr-FR" dirty="0" smtClean="0"/>
              <a:t>Evolution de consommation en MCO</a:t>
            </a:r>
            <a:br>
              <a:rPr lang="fr-FR" dirty="0" smtClean="0"/>
            </a:br>
            <a:r>
              <a:rPr lang="fr-FR" sz="2000" dirty="0" smtClean="0"/>
              <a:t>(en équivalent DDJ2018)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05747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057476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89" y="1628800"/>
            <a:ext cx="4433639" cy="24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83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z="1800" dirty="0" smtClean="0"/>
              <a:t>Très satisfaisant: traçabilité réévaluation précoce</a:t>
            </a:r>
          </a:p>
          <a:p>
            <a:r>
              <a:rPr lang="fr-FR" altLang="fr-FR" sz="1800" dirty="0" smtClean="0"/>
              <a:t>Insuffisant: traçabilité justification traitements de plus de 7 jours</a:t>
            </a:r>
          </a:p>
          <a:p>
            <a:r>
              <a:rPr lang="fr-FR" altLang="fr-FR" sz="1800" dirty="0" smtClean="0"/>
              <a:t>Médiocre: traçabilité de la durée prévisible dans les 72h suivant le début de la prescription</a:t>
            </a:r>
          </a:p>
          <a:p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Indicateurs de bon usage</a:t>
            </a:r>
            <a:endParaRPr lang="fr-FR" dirty="0"/>
          </a:p>
        </p:txBody>
      </p:sp>
      <p:sp>
        <p:nvSpPr>
          <p:cNvPr id="4" name="AutoShape 2" descr="Images intégrées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83659"/>
            <a:ext cx="7735843" cy="358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623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Plus de </a:t>
            </a:r>
            <a:r>
              <a:rPr lang="fr-FR" sz="2000" dirty="0" err="1" smtClean="0"/>
              <a:t>BilanLIN</a:t>
            </a:r>
            <a:r>
              <a:rPr lang="fr-FR" sz="2000" dirty="0" smtClean="0"/>
              <a:t> et donc plus d’ICATB2</a:t>
            </a:r>
          </a:p>
          <a:p>
            <a:pPr lvl="1"/>
            <a:r>
              <a:rPr lang="fr-FR" sz="1800" dirty="0" smtClean="0"/>
              <a:t>Malgré des limites, c’était au moins un indicateur de moyens</a:t>
            </a:r>
          </a:p>
          <a:p>
            <a:r>
              <a:rPr lang="fr-FR" sz="2000" dirty="0" smtClean="0"/>
              <a:t>L’HAS travaille sur un indicateur</a:t>
            </a:r>
          </a:p>
          <a:p>
            <a:pPr lvl="1"/>
            <a:r>
              <a:rPr lang="fr-FR" sz="1800" dirty="0" smtClean="0"/>
              <a:t>C’est pas simple</a:t>
            </a:r>
          </a:p>
          <a:p>
            <a:r>
              <a:rPr lang="fr-FR" sz="2000" dirty="0" smtClean="0"/>
              <a:t>Par exemple, % d’ATB </a:t>
            </a:r>
            <a:r>
              <a:rPr lang="fr-FR" sz="2000" dirty="0"/>
              <a:t>curatifs </a:t>
            </a:r>
            <a:r>
              <a:rPr lang="fr-FR" sz="2000" dirty="0" smtClean="0"/>
              <a:t>&gt; 7</a:t>
            </a:r>
            <a:r>
              <a:rPr lang="fr-FR" sz="2000" dirty="0"/>
              <a:t> jours non </a:t>
            </a:r>
            <a:r>
              <a:rPr lang="fr-FR" sz="2000" dirty="0" smtClean="0"/>
              <a:t>justifiés pour pneumonies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Il n’y a plus d’indicateur obligatoire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760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Exemple 1: 423 IVRB (hors DC/réa…) / 1 ATB surveillé</a:t>
            </a:r>
          </a:p>
          <a:p>
            <a:pPr lvl="1"/>
            <a:r>
              <a:rPr lang="fr-FR" sz="2000" dirty="0"/>
              <a:t>76 (18%) TT &gt; </a:t>
            </a:r>
            <a:r>
              <a:rPr lang="fr-FR" sz="2000" dirty="0" smtClean="0"/>
              <a:t>7j</a:t>
            </a:r>
          </a:p>
          <a:p>
            <a:pPr lvl="2"/>
            <a:r>
              <a:rPr lang="fr-FR" sz="2000" dirty="0" smtClean="0"/>
              <a:t>31: 1 j de trop (12,5% </a:t>
            </a:r>
            <a:r>
              <a:rPr lang="fr-FR" sz="2000" dirty="0" err="1" smtClean="0"/>
              <a:t>gaché</a:t>
            </a:r>
            <a:r>
              <a:rPr lang="fr-FR" sz="2000" dirty="0" smtClean="0"/>
              <a:t>)</a:t>
            </a:r>
          </a:p>
          <a:p>
            <a:pPr lvl="2"/>
            <a:r>
              <a:rPr lang="fr-FR" sz="2000" dirty="0" smtClean="0"/>
              <a:t>41: 1 à 8j de trop sans justification</a:t>
            </a:r>
          </a:p>
          <a:p>
            <a:pPr lvl="2"/>
            <a:r>
              <a:rPr lang="fr-FR" sz="2000" dirty="0" smtClean="0"/>
              <a:t>4 justifié</a:t>
            </a:r>
          </a:p>
          <a:p>
            <a:r>
              <a:rPr lang="fr-FR" sz="2400" dirty="0" smtClean="0"/>
              <a:t>Exemple 2:</a:t>
            </a:r>
          </a:p>
          <a:p>
            <a:r>
              <a:rPr lang="fr-FR" altLang="fr-FR" sz="1800" dirty="0"/>
              <a:t>30 dossiers extraits par le </a:t>
            </a:r>
            <a:r>
              <a:rPr lang="fr-FR" altLang="fr-FR" sz="1800" dirty="0" smtClean="0"/>
              <a:t>DIM</a:t>
            </a:r>
          </a:p>
          <a:p>
            <a:pPr lvl="1"/>
            <a:r>
              <a:rPr lang="fr-FR" altLang="fr-FR" sz="1400" dirty="0" smtClean="0"/>
              <a:t>Tous ATB (dont </a:t>
            </a:r>
            <a:r>
              <a:rPr lang="fr-FR" altLang="fr-FR" sz="1400" dirty="0" err="1" smtClean="0"/>
              <a:t>amx</a:t>
            </a:r>
            <a:r>
              <a:rPr lang="fr-FR" altLang="fr-FR" sz="1400" dirty="0" smtClean="0"/>
              <a:t> +/- </a:t>
            </a:r>
            <a:r>
              <a:rPr lang="fr-FR" altLang="fr-FR" sz="1400" dirty="0" err="1" smtClean="0"/>
              <a:t>clav</a:t>
            </a:r>
            <a:r>
              <a:rPr lang="fr-FR" altLang="fr-FR" sz="1400" dirty="0" smtClean="0"/>
              <a:t>)</a:t>
            </a:r>
          </a:p>
          <a:p>
            <a:pPr lvl="1"/>
            <a:r>
              <a:rPr lang="fr-FR" altLang="fr-FR" sz="1400" dirty="0" smtClean="0"/>
              <a:t>18 (40%) &gt; 7j</a:t>
            </a:r>
          </a:p>
          <a:p>
            <a:pPr lvl="2"/>
            <a:r>
              <a:rPr lang="fr-FR" altLang="fr-FR" sz="1050" dirty="0" smtClean="0"/>
              <a:t>3: </a:t>
            </a:r>
            <a:r>
              <a:rPr lang="fr-FR" sz="1050" dirty="0"/>
              <a:t> 1 j de trop (12,5% </a:t>
            </a:r>
            <a:r>
              <a:rPr lang="fr-FR" sz="1050" dirty="0" err="1"/>
              <a:t>gaché</a:t>
            </a:r>
            <a:r>
              <a:rPr lang="fr-FR" sz="1050" dirty="0" smtClean="0"/>
              <a:t>)</a:t>
            </a:r>
          </a:p>
          <a:p>
            <a:pPr lvl="2"/>
            <a:r>
              <a:rPr lang="fr-FR" sz="1050" dirty="0" smtClean="0"/>
              <a:t>3:  2 </a:t>
            </a:r>
            <a:r>
              <a:rPr lang="fr-FR" sz="1050" dirty="0"/>
              <a:t>j de </a:t>
            </a:r>
            <a:r>
              <a:rPr lang="fr-FR" sz="1050" dirty="0" smtClean="0"/>
              <a:t>trop</a:t>
            </a:r>
          </a:p>
          <a:p>
            <a:pPr lvl="2"/>
            <a:r>
              <a:rPr lang="fr-FR" altLang="fr-FR" sz="1050" dirty="0" smtClean="0"/>
              <a:t>2: 4j de</a:t>
            </a:r>
            <a:r>
              <a:rPr lang="fr-FR" sz="1050" dirty="0" smtClean="0"/>
              <a:t> trop</a:t>
            </a:r>
          </a:p>
          <a:p>
            <a:pPr lvl="2"/>
            <a:r>
              <a:rPr lang="fr-FR" altLang="fr-FR" sz="1050" dirty="0" smtClean="0"/>
              <a:t>8: adapté/justifié</a:t>
            </a:r>
            <a:endParaRPr lang="fr-FR" altLang="fr-FR" sz="1050" dirty="0"/>
          </a:p>
          <a:p>
            <a:pPr lvl="1"/>
            <a:r>
              <a:rPr lang="fr-FR" altLang="fr-FR" sz="1600" dirty="0"/>
              <a:t> 73% (22/30) avec durée recommandée </a:t>
            </a:r>
            <a:endParaRPr lang="fr-FR" altLang="fr-FR" sz="1600" dirty="0" smtClean="0"/>
          </a:p>
          <a:p>
            <a:pPr marL="392113" lvl="1" indent="0">
              <a:buNone/>
            </a:pPr>
            <a:r>
              <a:rPr lang="fr-FR" altLang="fr-FR" sz="1600" dirty="0" smtClean="0"/>
              <a:t>ou </a:t>
            </a:r>
            <a:r>
              <a:rPr lang="fr-FR" altLang="fr-FR" sz="1600" dirty="0"/>
              <a:t>argumentation si prolongation</a:t>
            </a:r>
          </a:p>
          <a:p>
            <a:pPr lvl="1"/>
            <a:endParaRPr lang="fr-FR" sz="1600" dirty="0"/>
          </a:p>
          <a:p>
            <a:pPr lvl="2"/>
            <a:endParaRPr lang="fr-FR" sz="2000" dirty="0" smtClean="0"/>
          </a:p>
          <a:p>
            <a:pPr lvl="1"/>
            <a:endParaRPr lang="fr-FR" sz="2000" dirty="0"/>
          </a:p>
          <a:p>
            <a:pPr lvl="1"/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7j ou moins pour les pneumonies: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4530761" y="2420888"/>
            <a:ext cx="4505735" cy="2421152"/>
            <a:chOff x="3707904" y="4077072"/>
            <a:chExt cx="5292080" cy="2520280"/>
          </a:xfrm>
        </p:grpSpPr>
        <p:graphicFrame>
          <p:nvGraphicFramePr>
            <p:cNvPr id="6" name="Graphique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5806639"/>
                </p:ext>
              </p:extLst>
            </p:nvPr>
          </p:nvGraphicFramePr>
          <p:xfrm>
            <a:off x="3707904" y="4149080"/>
            <a:ext cx="5292080" cy="2448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ZoneTexte 6"/>
            <p:cNvSpPr txBox="1"/>
            <p:nvPr/>
          </p:nvSpPr>
          <p:spPr>
            <a:xfrm>
              <a:off x="5750197" y="4077072"/>
              <a:ext cx="473480" cy="355276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OK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Connecteur droit avec flèche 7"/>
            <p:cNvCxnSpPr/>
            <p:nvPr/>
          </p:nvCxnSpPr>
          <p:spPr bwMode="auto">
            <a:xfrm flipH="1">
              <a:off x="5729075" y="4559642"/>
              <a:ext cx="715133" cy="116192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" name="Connecteur droit avec flèche 8"/>
            <p:cNvCxnSpPr/>
            <p:nvPr/>
          </p:nvCxnSpPr>
          <p:spPr bwMode="auto">
            <a:xfrm flipH="1">
              <a:off x="6239042" y="4559642"/>
              <a:ext cx="205166" cy="139507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0" name="ZoneTexte 9"/>
            <p:cNvSpPr txBox="1"/>
            <p:nvPr/>
          </p:nvSpPr>
          <p:spPr>
            <a:xfrm>
              <a:off x="6444208" y="4402543"/>
              <a:ext cx="1152128" cy="413439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Pb calcul ?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11960" y="5075457"/>
              <a:ext cx="726569" cy="601497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↕ sur </a:t>
              </a:r>
              <a:r>
                <a:rPr lang="fr-FR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rééval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042526" y="5074502"/>
              <a:ext cx="653019" cy="355276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BPCO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 bwMode="auto">
            <a:xfrm>
              <a:off x="5369036" y="5429778"/>
              <a:ext cx="0" cy="5845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" name="ZoneTexte 13"/>
            <p:cNvSpPr txBox="1"/>
            <p:nvPr/>
          </p:nvSpPr>
          <p:spPr>
            <a:xfrm>
              <a:off x="8532441" y="5377980"/>
              <a:ext cx="360039" cy="355276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PP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 bwMode="auto">
            <a:xfrm>
              <a:off x="8676457" y="5721563"/>
              <a:ext cx="0" cy="4619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" name="Accolade ouvrante 15"/>
            <p:cNvSpPr/>
            <p:nvPr/>
          </p:nvSpPr>
          <p:spPr bwMode="auto">
            <a:xfrm rot="5400000">
              <a:off x="7978260" y="5567356"/>
              <a:ext cx="612069" cy="511822"/>
            </a:xfrm>
            <a:prstGeom prst="leftBrace">
              <a:avLst>
                <a:gd name="adj1" fmla="val 8333"/>
                <a:gd name="adj2" fmla="val 8388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977926" y="5270316"/>
              <a:ext cx="288031" cy="318924"/>
            </a:xfrm>
            <a:prstGeom prst="rect">
              <a:avLst/>
            </a:prstGeom>
            <a:solidFill>
              <a:srgbClr val="7ACBE0"/>
            </a:solidFill>
          </p:spPr>
          <p:txBody>
            <a:bodyPr wrap="square" lIns="0" tIns="72000" rIns="0" bIns="0" rtlCol="0" anchor="ctr" anchorCtr="0">
              <a:spAutoFit/>
            </a:bodyPr>
            <a:lstStyle/>
            <a:p>
              <a:pPr algn="ctr"/>
              <a:r>
                <a:rPr lang="fr-F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Accolade ouvrante 17"/>
            <p:cNvSpPr/>
            <p:nvPr/>
          </p:nvSpPr>
          <p:spPr bwMode="auto">
            <a:xfrm rot="5400000">
              <a:off x="4262083" y="5611745"/>
              <a:ext cx="612068" cy="727846"/>
            </a:xfrm>
            <a:prstGeom prst="leftBrace">
              <a:avLst>
                <a:gd name="adj1" fmla="val 34315"/>
                <a:gd name="adj2" fmla="val 519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Accolade ouvrante 18"/>
            <p:cNvSpPr/>
            <p:nvPr/>
          </p:nvSpPr>
          <p:spPr bwMode="auto">
            <a:xfrm rot="5400000">
              <a:off x="6786246" y="5103186"/>
              <a:ext cx="612068" cy="1296144"/>
            </a:xfrm>
            <a:prstGeom prst="leftBrace">
              <a:avLst>
                <a:gd name="adj1" fmla="val 34315"/>
                <a:gd name="adj2" fmla="val 51996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701664" y="4988859"/>
              <a:ext cx="894672" cy="41343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lIns="0" tIns="108000" rIns="0" bIns="0" rtlCol="0" anchor="ctr" anchorCtr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fr-FR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discuter</a:t>
              </a:r>
              <a:endParaRPr lang="fr-F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23" y="4797152"/>
            <a:ext cx="2741648" cy="190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047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Deuxième partie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4294967295"/>
          </p:nvPr>
        </p:nvSpPr>
        <p:spPr>
          <a:xfrm>
            <a:off x="1763688" y="2636912"/>
            <a:ext cx="6400800" cy="1127125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fr-FR" sz="6000" dirty="0" smtClean="0">
                <a:solidFill>
                  <a:schemeClr val="tx1"/>
                </a:solidFill>
              </a:rPr>
              <a:t>Tous aux ABRI</a:t>
            </a:r>
            <a:endParaRPr lang="fr-FR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Service </a:t>
            </a:r>
            <a:r>
              <a:rPr lang="fr-FR" dirty="0" smtClean="0"/>
              <a:t>de réanimation de 16 lits</a:t>
            </a:r>
          </a:p>
          <a:p>
            <a:pPr lvl="1"/>
            <a:r>
              <a:rPr lang="fr-FR" dirty="0" smtClean="0"/>
              <a:t>Politique de dépistage à l’entrée et 1/</a:t>
            </a:r>
            <a:r>
              <a:rPr lang="fr-FR" dirty="0" err="1" smtClean="0"/>
              <a:t>sem</a:t>
            </a:r>
            <a:endParaRPr lang="fr-FR" dirty="0" smtClean="0"/>
          </a:p>
          <a:p>
            <a:pPr lvl="2"/>
            <a:r>
              <a:rPr lang="fr-FR" dirty="0" smtClean="0"/>
              <a:t>SARM et BLSE </a:t>
            </a:r>
          </a:p>
          <a:p>
            <a:r>
              <a:rPr lang="fr-FR" dirty="0" smtClean="0"/>
              <a:t>Expérience de la gestion </a:t>
            </a:r>
            <a:r>
              <a:rPr lang="fr-FR" dirty="0" smtClean="0"/>
              <a:t>d’épidémie/prévention transmission</a:t>
            </a:r>
            <a:endParaRPr lang="fr-FR" dirty="0" smtClean="0"/>
          </a:p>
          <a:p>
            <a:pPr lvl="1"/>
            <a:r>
              <a:rPr lang="fr-FR" dirty="0" smtClean="0"/>
              <a:t>Mars 2013: 1 SARS</a:t>
            </a:r>
            <a:endParaRPr lang="fr-FR" dirty="0" smtClean="0"/>
          </a:p>
          <a:p>
            <a:pPr lvl="1"/>
            <a:r>
              <a:rPr lang="fr-FR" dirty="0" err="1" smtClean="0"/>
              <a:t>Oct</a:t>
            </a:r>
            <a:r>
              <a:rPr lang="fr-FR" dirty="0" smtClean="0"/>
              <a:t>/</a:t>
            </a:r>
            <a:r>
              <a:rPr lang="fr-FR" dirty="0" err="1" smtClean="0"/>
              <a:t>nov</a:t>
            </a:r>
            <a:r>
              <a:rPr lang="fr-FR" dirty="0" smtClean="0"/>
              <a:t> </a:t>
            </a:r>
            <a:r>
              <a:rPr lang="fr-FR" dirty="0" smtClean="0"/>
              <a:t>2009: 4 cas d’ABRI</a:t>
            </a:r>
          </a:p>
          <a:p>
            <a:pPr lvl="1"/>
            <a:r>
              <a:rPr lang="fr-FR" dirty="0" smtClean="0"/>
              <a:t>Juin 2010: 4 KP BLSE simultanées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5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ATB et BMR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704856" cy="51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6300192" y="3789040"/>
            <a:ext cx="1008112" cy="432048"/>
          </a:xfrm>
          <a:prstGeom prst="ellipse">
            <a:avLst/>
          </a:prstGeom>
          <a:noFill/>
          <a:ln w="571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74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30 Septembre 2011</a:t>
            </a:r>
          </a:p>
          <a:p>
            <a:pPr lvl="1"/>
            <a:r>
              <a:rPr lang="fr-FR" dirty="0" smtClean="0"/>
              <a:t>1 rapatriement du Maroc </a:t>
            </a:r>
          </a:p>
          <a:p>
            <a:pPr lvl="1"/>
            <a:r>
              <a:rPr lang="fr-FR" dirty="0" smtClean="0"/>
              <a:t>Touriste avec AVP</a:t>
            </a:r>
          </a:p>
          <a:p>
            <a:r>
              <a:rPr lang="fr-FR" dirty="0" smtClean="0"/>
              <a:t>Info transmise « porteur de BMR »</a:t>
            </a:r>
          </a:p>
          <a:p>
            <a:pPr lvl="1"/>
            <a:r>
              <a:rPr lang="fr-FR" i="1" dirty="0"/>
              <a:t>Acinetobacter </a:t>
            </a:r>
            <a:r>
              <a:rPr lang="fr-FR" i="1" dirty="0" err="1" smtClean="0"/>
              <a:t>baumannii</a:t>
            </a:r>
            <a:r>
              <a:rPr lang="fr-FR" i="1" dirty="0" smtClean="0"/>
              <a:t> </a:t>
            </a:r>
            <a:r>
              <a:rPr lang="fr-FR" dirty="0" smtClean="0"/>
              <a:t>multi-R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Chambre seule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Renforcement précautions contact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Equipe dédiée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Dépistage des contacts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Dépistage </a:t>
            </a:r>
            <a:r>
              <a:rPr lang="fr-FR" dirty="0" smtClean="0"/>
              <a:t>EPC du patient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précautions </a:t>
            </a:r>
            <a:r>
              <a:rPr lang="fr-FR" dirty="0" smtClean="0"/>
              <a:t>prenez vous d’emblée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6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Chambre seule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Renforcement précautions contact</a:t>
            </a:r>
            <a:r>
              <a:rPr lang="fr-FR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Equipe dédiée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Dépistage des contacts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Dépistage EPC du patient</a:t>
            </a:r>
          </a:p>
          <a:p>
            <a:pPr marL="514350" indent="-514350">
              <a:buFont typeface="+mj-lt"/>
              <a:buAutoNum type="alphaUcPeriod"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b="0" dirty="0" smtClean="0">
                <a:solidFill>
                  <a:schemeClr val="tx1"/>
                </a:solidFill>
              </a:rPr>
              <a:t>Patient index sorti le 29 octobre</a:t>
            </a:r>
          </a:p>
          <a:p>
            <a:pPr marL="0" indent="0">
              <a:buNone/>
            </a:pPr>
            <a:r>
              <a:rPr lang="fr-FR" sz="2400" b="0" dirty="0" smtClean="0">
                <a:solidFill>
                  <a:schemeClr val="tx1"/>
                </a:solidFill>
              </a:rPr>
              <a:t>Aucun cas secondaire détecté</a:t>
            </a:r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a été fait: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1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Circulaire EPC importées 3/12/10</a:t>
            </a:r>
            <a:endParaRPr lang="fr-FR" alt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Concerne tous les patients, venant de tous les pays (dont UE)</a:t>
            </a:r>
            <a:r>
              <a:rPr lang="ar-SA" altLang="fr-FR" dirty="0" smtClean="0"/>
              <a:t>‏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rapatriés ou transférés d'un établissement étranger ou </a:t>
            </a:r>
          </a:p>
          <a:p>
            <a:pPr lvl="1"/>
            <a:r>
              <a:rPr lang="fr-FR" altLang="fr-FR" dirty="0" smtClean="0"/>
              <a:t>ATCD de prise en charge à l'étranger dans une filière de soins hautement spécifique (greffe, PMA…)</a:t>
            </a:r>
            <a:r>
              <a:rPr lang="ar-SA" altLang="fr-FR" dirty="0" smtClean="0"/>
              <a:t>‏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Ne concerne pas les simples consultations</a:t>
            </a:r>
          </a:p>
          <a:p>
            <a:r>
              <a:rPr lang="fr-FR" altLang="fr-FR" dirty="0" smtClean="0"/>
              <a:t>Comporte:</a:t>
            </a:r>
          </a:p>
          <a:p>
            <a:pPr lvl="1"/>
            <a:r>
              <a:rPr lang="fr-FR" altLang="fr-FR" dirty="0" smtClean="0"/>
              <a:t>Dépistage systématique du portage digestif (écouvillon ou </a:t>
            </a:r>
            <a:r>
              <a:rPr lang="fr-FR" altLang="fr-FR" dirty="0" err="1" smtClean="0"/>
              <a:t>copro</a:t>
            </a:r>
            <a:r>
              <a:rPr lang="fr-FR" altLang="fr-FR" dirty="0" smtClean="0"/>
              <a:t>)</a:t>
            </a:r>
            <a:r>
              <a:rPr lang="ar-SA" altLang="fr-FR" dirty="0" smtClean="0"/>
              <a:t>‏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ERG</a:t>
            </a:r>
          </a:p>
          <a:p>
            <a:pPr lvl="2"/>
            <a:r>
              <a:rPr lang="fr-FR" altLang="fr-FR" dirty="0" smtClean="0"/>
              <a:t>BGN avec </a:t>
            </a:r>
            <a:r>
              <a:rPr lang="fr-FR" altLang="fr-FR" dirty="0" err="1" smtClean="0"/>
              <a:t>carbapénémase</a:t>
            </a:r>
            <a:r>
              <a:rPr lang="fr-FR" altLang="fr-FR" dirty="0" smtClean="0"/>
              <a:t> </a:t>
            </a:r>
          </a:p>
          <a:p>
            <a:pPr lvl="1"/>
            <a:r>
              <a:rPr lang="fr-FR" altLang="fr-FR" dirty="0" smtClean="0"/>
              <a:t>Précautions « contact » dès l’admission</a:t>
            </a:r>
          </a:p>
          <a:p>
            <a:pPr lvl="2"/>
            <a:r>
              <a:rPr lang="fr-FR" altLang="fr-FR" dirty="0" smtClean="0"/>
              <a:t>Précautions « gouttelettes » si atteinte respiratoire</a:t>
            </a:r>
          </a:p>
          <a:p>
            <a:pPr lvl="1"/>
            <a:r>
              <a:rPr lang="fr-FR" altLang="fr-FR" dirty="0" smtClean="0"/>
              <a:t>Signalement EOH</a:t>
            </a:r>
          </a:p>
          <a:p>
            <a:pPr lvl="1"/>
            <a:r>
              <a:rPr lang="fr-FR" altLang="fr-FR" dirty="0" smtClean="0"/>
              <a:t>Si BMR, appliquer mesures type ERG</a:t>
            </a:r>
          </a:p>
          <a:p>
            <a:pPr lvl="1"/>
            <a:endParaRPr lang="fr-FR" altLang="fr-FR" dirty="0" smtClean="0"/>
          </a:p>
          <a:p>
            <a:endParaRPr lang="fr-FR" alt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37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1ère phase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755576" y="255456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Décembre 2011</a:t>
            </a:r>
          </a:p>
          <a:p>
            <a:pPr lvl="1"/>
            <a:r>
              <a:rPr lang="fr-FR" dirty="0" smtClean="0"/>
              <a:t>Découverte d’un ABRI dans un AET le 13/12</a:t>
            </a:r>
          </a:p>
          <a:p>
            <a:pPr lvl="1"/>
            <a:r>
              <a:rPr lang="fr-FR" dirty="0" smtClean="0"/>
              <a:t>4 jours d’hospitalisation simultanée avec le patient  n0</a:t>
            </a:r>
          </a:p>
          <a:p>
            <a:r>
              <a:rPr lang="fr-FR" dirty="0" smtClean="0"/>
              <a:t>Janvier 2012</a:t>
            </a:r>
          </a:p>
          <a:p>
            <a:pPr lvl="1"/>
            <a:r>
              <a:rPr lang="fr-FR" dirty="0" smtClean="0"/>
              <a:t>10 janvier: 1 ABRI dans une hémoculture</a:t>
            </a:r>
          </a:p>
          <a:p>
            <a:pPr lvl="1"/>
            <a:r>
              <a:rPr lang="fr-FR" dirty="0" smtClean="0"/>
              <a:t>10 jours d’hospitalisation simultanée avec le patient n1</a:t>
            </a:r>
          </a:p>
          <a:p>
            <a:r>
              <a:rPr lang="fr-FR" dirty="0" smtClean="0"/>
              <a:t>Février 2012</a:t>
            </a:r>
          </a:p>
          <a:p>
            <a:pPr lvl="1"/>
            <a:r>
              <a:rPr lang="fr-FR" dirty="0"/>
              <a:t>2 nouveaux cas dans des AET (31/1 et 6/2)</a:t>
            </a:r>
          </a:p>
          <a:p>
            <a:pPr lvl="1"/>
            <a:r>
              <a:rPr lang="fr-FR" dirty="0"/>
              <a:t>Hospitalisation simultanée avec le </a:t>
            </a:r>
            <a:r>
              <a:rPr lang="fr-FR" dirty="0" smtClean="0"/>
              <a:t>patient n1</a:t>
            </a:r>
            <a:endParaRPr lang="fr-FR" dirty="0"/>
          </a:p>
          <a:p>
            <a:endParaRPr lang="fr-FR" dirty="0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467544" y="270892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9pPr>
            <a:extLst/>
          </a:lstStyle>
          <a:p>
            <a:pPr eaLnBrk="0" hangingPunct="0"/>
            <a:endParaRPr lang="fr-FR" baseline="30000" dirty="0">
              <a:solidFill>
                <a:srgbClr val="0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022879" cy="83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 bwMode="auto">
          <a:xfrm flipV="1">
            <a:off x="5148064" y="1732309"/>
            <a:ext cx="0" cy="387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 flipV="1">
            <a:off x="8244408" y="1988840"/>
            <a:ext cx="0" cy="387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V="1">
            <a:off x="8964488" y="1988840"/>
            <a:ext cx="0" cy="387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1619672" y="1673090"/>
            <a:ext cx="0" cy="387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 flipV="1">
            <a:off x="755576" y="1556792"/>
            <a:ext cx="0" cy="387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593558" y="1935401"/>
            <a:ext cx="324036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n 0</a:t>
            </a:r>
            <a:endParaRPr lang="fr-FR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475656" y="2060848"/>
            <a:ext cx="324036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n 1</a:t>
            </a:r>
            <a:endParaRPr lang="fr-FR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40052" y="2143889"/>
            <a:ext cx="324036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n 2</a:t>
            </a:r>
            <a:endParaRPr lang="fr-FR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064388" y="2348880"/>
            <a:ext cx="324036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n 3</a:t>
            </a:r>
            <a:endParaRPr lang="fr-FR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8802470" y="2376598"/>
            <a:ext cx="324036" cy="2769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FF0000"/>
                </a:solidFill>
                <a:latin typeface="Calibri" panose="020F0502020204030204" pitchFamily="34" charset="0"/>
              </a:rPr>
              <a:t>n 4</a:t>
            </a:r>
            <a:endParaRPr lang="fr-FR" baseline="30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5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début de l’épidémie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60338"/>
            <a:ext cx="3744416" cy="25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060338"/>
            <a:ext cx="3168352" cy="244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5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mesures proposez vous 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C</a:t>
            </a:r>
            <a:r>
              <a:rPr lang="fr-FR" dirty="0"/>
              <a:t>e</a:t>
            </a:r>
            <a:r>
              <a:rPr lang="fr-FR" dirty="0" smtClean="0"/>
              <a:t>llule de crise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Signalement à l’ARS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Equipe dédiée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Intensification du dépistage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Tout, mais 15j plus tôt, dès le patient n2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Rien de tout ca, ca n’est pas une BHR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84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Quelles mesures proposez vous 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C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llule de crise		8/2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Signalement à l’ARS	10/2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Equipe dédiée		8/2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Intensification du dépistage	8/2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Tout, mais 15j plus tôt, dès le patient n2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Rien de tout ca, ca n’est pas une BHR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9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L’ABRI n’est pas dans la liste des BHR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l’administration refuse une équipe dédiée, car l’ABRI n’est pas prévu par la circulaire, que lui répondre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0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L’ABRI n’est pas dans la liste des BHR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 l’administration refuse une équipe dédiée, car l’ABRI n’est pas prévu par la circulaire, que lui répondre ?</a:t>
            </a:r>
          </a:p>
          <a:p>
            <a:pPr marL="914400" lvl="1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Souche très résistante</a:t>
            </a:r>
          </a:p>
          <a:p>
            <a:pPr marL="914400" lvl="1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Souche invasive (3 AET, 1 bactériémie)</a:t>
            </a:r>
          </a:p>
          <a:p>
            <a:pPr marL="914400" lvl="1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Risque de contamination durable de l’environnement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75032"/>
            <a:ext cx="3886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 problème aujourd’hui: les BLSE</a:t>
            </a:r>
            <a:endParaRPr lang="fr-FR" dirty="0"/>
          </a:p>
        </p:txBody>
      </p:sp>
      <p:sp>
        <p:nvSpPr>
          <p:cNvPr id="14344" name="AutoShape 2" descr="http://www.ecdc.europa.eu/Reserved.ReportViewerWebControl.axd?ReportSession=tsczhsjrip14e455axmzu3zy&amp;Culture=2057&amp;CultureOverrides=False&amp;UICulture=1033&amp;UICultureOverrides=True&amp;ReportStack=1&amp;ControlID=1307e21a6c9b4e9bb0642e5240a846ba&amp;OpType=ReportImage&amp;IterationId=5e0c9202bd29483d862b8875f2587933&amp;StreamID=I_-15_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5" name="AutoShape 4" descr="http://www.ecdc.europa.eu/Reserved.ReportViewerWebControl.axd?ReportSession=tsczhsjrip14e455axmzu3zy&amp;Culture=2057&amp;CultureOverrides=False&amp;UICulture=1033&amp;UICultureOverrides=True&amp;ReportStack=1&amp;ControlID=1307e21a6c9b4e9bb0642e5240a846ba&amp;OpType=ReportImage&amp;IterationId=5e0c9202bd29483d862b8875f2587933&amp;StreamID=I_-15_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7" name="AutoShape 7" descr="http://www.ecdc.europa.eu/Reserved.ReportViewerWebControl.axd?ReportSession=3gk5u445pm4rpqv1y1rqgf45&amp;Culture=2057&amp;CultureOverrides=False&amp;UICulture=1033&amp;UICultureOverrides=True&amp;ReportStack=1&amp;ControlID=1307e21a6c9b4e9bb0642e5240a846ba&amp;OpType=ReportImage&amp;IterationId=fd3e2a2c663d49849f8a0ce9d5770299&amp;StreamID=I_-15_1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070951" y="1329901"/>
            <a:ext cx="2728529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21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KP</a:t>
            </a:r>
            <a:r>
              <a:rPr lang="fr-FR" sz="2100" dirty="0">
                <a:latin typeface="Calibri" pitchFamily="34" charset="0"/>
                <a:ea typeface="Calibri" pitchFamily="34" charset="0"/>
                <a:cs typeface="Calibri" pitchFamily="34" charset="0"/>
              </a:rPr>
              <a:t> I/R aux C3G</a:t>
            </a:r>
            <a:endParaRPr lang="fr-FR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089101" y="4008624"/>
            <a:ext cx="2139083" cy="371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>
            <a:defPPr>
              <a:defRPr lang="en-US"/>
            </a:defPPr>
            <a:lvl1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cs typeface="+mn-cs"/>
              </a:defRPr>
            </a:lvl9pPr>
          </a:lstStyle>
          <a:p>
            <a:r>
              <a:rPr lang="fr-FR" dirty="0"/>
              <a:t>11,5% en 2007</a:t>
            </a:r>
          </a:p>
        </p:txBody>
      </p:sp>
      <p:sp>
        <p:nvSpPr>
          <p:cNvPr id="14356" name="ZoneTexte 9"/>
          <p:cNvSpPr txBox="1">
            <a:spLocks noChangeArrowheads="1"/>
          </p:cNvSpPr>
          <p:nvPr/>
        </p:nvSpPr>
        <p:spPr bwMode="auto">
          <a:xfrm>
            <a:off x="3632200" y="6229350"/>
            <a:ext cx="1274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100"/>
              <a:t>Source ECDC</a:t>
            </a:r>
          </a:p>
          <a:p>
            <a:r>
              <a:rPr lang="fr-FR" sz="1100"/>
              <a:t>EARS-Net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6" y="4512844"/>
            <a:ext cx="2464688" cy="192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27229" y="3967864"/>
            <a:ext cx="1687513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4%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2007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523136" y="6410446"/>
            <a:ext cx="1573164" cy="3715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10,8%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2017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0179" y="1592999"/>
            <a:ext cx="2146686" cy="4154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C3G</a:t>
            </a:r>
            <a:endParaRPr lang="fr-FR" sz="1800">
              <a:latin typeface="Calibri" panose="020F0502020204030204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29" y="2006916"/>
            <a:ext cx="2460595" cy="193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2" y="4314984"/>
            <a:ext cx="33242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538788" y="6297613"/>
            <a:ext cx="1625600" cy="371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29,5 </a:t>
            </a:r>
            <a:r>
              <a:rPr lang="fr-FR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2017</a:t>
            </a:r>
            <a:endParaRPr lang="fr-FR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314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mesures mises en place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Limitation des entrées (8/2/12)</a:t>
            </a:r>
          </a:p>
          <a:p>
            <a:r>
              <a:rPr lang="fr-FR" dirty="0" err="1"/>
              <a:t>Bionettoyage</a:t>
            </a:r>
            <a:r>
              <a:rPr lang="fr-FR" dirty="0"/>
              <a:t> double avec prélèvements de surface négatifs avant réadmission</a:t>
            </a:r>
          </a:p>
          <a:p>
            <a:r>
              <a:rPr lang="fr-FR" dirty="0" smtClean="0"/>
              <a:t>Dépistage contacts depuis le 23/12/11</a:t>
            </a:r>
          </a:p>
          <a:p>
            <a:pPr lvl="1"/>
            <a:r>
              <a:rPr lang="fr-FR" dirty="0" smtClean="0"/>
              <a:t>Dont 15 patients sortis à domicile: listing pour identification en cas de réadmission</a:t>
            </a:r>
          </a:p>
          <a:p>
            <a:r>
              <a:rPr lang="fr-FR" dirty="0" smtClean="0"/>
              <a:t>Dépistage hebdomadaire spécifique</a:t>
            </a:r>
          </a:p>
          <a:p>
            <a:pPr lvl="1"/>
            <a:r>
              <a:rPr lang="fr-FR" dirty="0" smtClean="0"/>
              <a:t>rectal + gorge</a:t>
            </a:r>
          </a:p>
          <a:p>
            <a:r>
              <a:rPr lang="fr-FR" dirty="0"/>
              <a:t>Multiples prélèvements (242)</a:t>
            </a:r>
          </a:p>
          <a:p>
            <a:pPr lvl="1"/>
            <a:r>
              <a:rPr lang="fr-FR" dirty="0"/>
              <a:t>Surface :	Murs, lits, chariots, paillasse, écrans, tableaux, rampes, siphons, tablettes, interphone, tiroirs, supports, présence, poignées, vestiaires, stockage ...</a:t>
            </a:r>
          </a:p>
          <a:p>
            <a:pPr lvl="1"/>
            <a:r>
              <a:rPr lang="fr-FR" dirty="0"/>
              <a:t>Matériel : </a:t>
            </a:r>
            <a:r>
              <a:rPr lang="fr-FR" dirty="0" err="1"/>
              <a:t>stéthos</a:t>
            </a:r>
            <a:r>
              <a:rPr lang="fr-FR" dirty="0"/>
              <a:t>, téléphones, souris, écho, </a:t>
            </a:r>
            <a:r>
              <a:rPr lang="fr-FR" dirty="0" err="1"/>
              <a:t>ecg</a:t>
            </a:r>
            <a:r>
              <a:rPr lang="fr-FR" dirty="0"/>
              <a:t>, girafe, </a:t>
            </a:r>
            <a:r>
              <a:rPr lang="fr-FR" dirty="0" smtClean="0"/>
              <a:t>lève </a:t>
            </a:r>
            <a:r>
              <a:rPr lang="fr-FR" dirty="0"/>
              <a:t>malade, valise urgence…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55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 des investigations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 chambre avec prélèvements positifs </a:t>
            </a:r>
          </a:p>
          <a:p>
            <a:pPr lvl="1"/>
            <a:r>
              <a:rPr lang="fr-FR" dirty="0" smtClean="0"/>
              <a:t>2 avant nettoyage </a:t>
            </a:r>
          </a:p>
          <a:p>
            <a:pPr lvl="2"/>
            <a:r>
              <a:rPr lang="fr-FR" dirty="0" smtClean="0"/>
              <a:t>Interphone</a:t>
            </a:r>
          </a:p>
          <a:p>
            <a:pPr lvl="2"/>
            <a:r>
              <a:rPr lang="fr-FR" dirty="0"/>
              <a:t>T</a:t>
            </a:r>
            <a:r>
              <a:rPr lang="fr-FR" dirty="0" smtClean="0"/>
              <a:t>iroir matériel d’urgence</a:t>
            </a:r>
          </a:p>
          <a:p>
            <a:pPr lvl="1"/>
            <a:r>
              <a:rPr lang="fr-FR" dirty="0" smtClean="0"/>
              <a:t>2 positifs après </a:t>
            </a:r>
            <a:r>
              <a:rPr lang="fr-FR" dirty="0" err="1" smtClean="0"/>
              <a:t>bionettoyage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Lit</a:t>
            </a:r>
          </a:p>
          <a:p>
            <a:pPr lvl="2"/>
            <a:r>
              <a:rPr lang="fr-FR" dirty="0" smtClean="0"/>
              <a:t>Stéthoscope de chambre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2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Alors, c’est gagné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 a trouvé une source</a:t>
            </a:r>
          </a:p>
          <a:p>
            <a:r>
              <a:rPr lang="fr-FR" dirty="0" smtClean="0"/>
              <a:t>On va mieux faire le </a:t>
            </a:r>
            <a:r>
              <a:rPr lang="fr-FR" dirty="0" err="1" smtClean="0"/>
              <a:t>bionettoyage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835970"/>
            <a:ext cx="4752528" cy="3549727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 bwMode="auto">
          <a:xfrm>
            <a:off x="4355976" y="3717032"/>
            <a:ext cx="4248472" cy="1512168"/>
          </a:xfrm>
          <a:prstGeom prst="wedgeEllipseCallout">
            <a:avLst>
              <a:gd name="adj1" fmla="val -65686"/>
              <a:gd name="adj2" fmla="val 2876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252000" tIns="108000" rIns="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FR" sz="3600" baseline="30000" dirty="0">
                <a:solidFill>
                  <a:srgbClr val="000000"/>
                </a:solidFill>
                <a:latin typeface="Arial" charset="0"/>
              </a:rPr>
              <a:t>Clafoutis de BLSE avec des morceaux d’ABRI dedans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09457" y="5739366"/>
            <a:ext cx="288032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Gélose contact avec le pavillon d’un stéthoscope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0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Bien sur que non !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8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phase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6 au 13/3: </a:t>
            </a:r>
          </a:p>
          <a:p>
            <a:pPr lvl="1"/>
            <a:r>
              <a:rPr lang="fr-FR" dirty="0" smtClean="0"/>
              <a:t>4 nouveaux porteurs découverts en réanimation dont 3 AET</a:t>
            </a:r>
          </a:p>
          <a:p>
            <a:pPr lvl="2"/>
            <a:r>
              <a:rPr lang="fr-FR" dirty="0" smtClean="0"/>
              <a:t>Tous les cas sont survenus dans 5 chambres</a:t>
            </a:r>
          </a:p>
          <a:p>
            <a:pPr lvl="1"/>
            <a:r>
              <a:rPr lang="fr-FR" dirty="0" smtClean="0"/>
              <a:t>2 porteurs découverts en pneumo et neuro (sans lien avec les autres)</a:t>
            </a:r>
          </a:p>
          <a:p>
            <a:r>
              <a:rPr lang="fr-FR" dirty="0" smtClean="0"/>
              <a:t>3 porteurs sont sortants de réanimation, mais doivent rester hospitalisés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00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proposez vous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Secteur dédié avec personnel dédié en réanimation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Secteur dédié avec personnel dédié en </a:t>
            </a:r>
            <a:r>
              <a:rPr lang="fr-FR" dirty="0" smtClean="0"/>
              <a:t>médecine</a:t>
            </a: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Renforcement </a:t>
            </a:r>
            <a:r>
              <a:rPr lang="fr-FR" dirty="0"/>
              <a:t>des mesures barrières dans </a:t>
            </a:r>
            <a:r>
              <a:rPr lang="fr-FR" dirty="0" smtClean="0"/>
              <a:t>les services de médecine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/>
              <a:t>Ne plus utiliser les 5 chambres concernées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Demande d’un audit extérieur à l’ARLIN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proposez vous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Secteur dédié avec personnel dédié en réanimation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>
                <a:solidFill>
                  <a:srgbClr val="FF0000"/>
                </a:solidFill>
              </a:rPr>
              <a:t>Secteur dédié avec personnel dédié en </a:t>
            </a:r>
            <a:r>
              <a:rPr lang="fr-FR" dirty="0" smtClean="0">
                <a:solidFill>
                  <a:srgbClr val="FF0000"/>
                </a:solidFill>
              </a:rPr>
              <a:t>médecine</a:t>
            </a:r>
            <a:endParaRPr lang="fr-FR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Renforcement </a:t>
            </a:r>
            <a:r>
              <a:rPr lang="fr-FR" dirty="0">
                <a:solidFill>
                  <a:srgbClr val="FF0000"/>
                </a:solidFill>
              </a:rPr>
              <a:t>des mesures barrières dans </a:t>
            </a:r>
            <a:r>
              <a:rPr lang="fr-FR" dirty="0" smtClean="0">
                <a:solidFill>
                  <a:srgbClr val="FF0000"/>
                </a:solidFill>
              </a:rPr>
              <a:t>les services de médecine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Ne plus utiliser les 5 chambres concernées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>
                <a:solidFill>
                  <a:srgbClr val="FF0000"/>
                </a:solidFill>
              </a:rPr>
              <a:t>Demande d’un audit extérieur à l’ARLIN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 prises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Renforcement </a:t>
            </a:r>
            <a:r>
              <a:rPr lang="fr-FR" dirty="0" err="1" smtClean="0"/>
              <a:t>bionettoyage</a:t>
            </a:r>
            <a:endParaRPr lang="fr-FR" dirty="0" smtClean="0"/>
          </a:p>
          <a:p>
            <a:pPr lvl="1"/>
            <a:r>
              <a:rPr lang="fr-FR" dirty="0" smtClean="0"/>
              <a:t>1 passage DD</a:t>
            </a:r>
          </a:p>
          <a:p>
            <a:pPr lvl="1"/>
            <a:r>
              <a:rPr lang="fr-FR" dirty="0" smtClean="0"/>
              <a:t>1 décontamination aérienne/</a:t>
            </a:r>
            <a:r>
              <a:rPr lang="fr-FR" dirty="0" err="1" smtClean="0"/>
              <a:t>péroxyde</a:t>
            </a:r>
            <a:r>
              <a:rPr lang="fr-FR" dirty="0" smtClean="0"/>
              <a:t> hydrogène</a:t>
            </a:r>
          </a:p>
          <a:p>
            <a:r>
              <a:rPr lang="fr-FR" dirty="0"/>
              <a:t>Réorganisation chambres/matériel</a:t>
            </a:r>
          </a:p>
          <a:p>
            <a:r>
              <a:rPr lang="fr-FR" dirty="0" smtClean="0"/>
              <a:t>Renouvellement prélèvements (97)</a:t>
            </a:r>
            <a:endParaRPr lang="fr-FR" dirty="0"/>
          </a:p>
          <a:p>
            <a:pPr lvl="1"/>
            <a:r>
              <a:rPr lang="fr-FR" dirty="0" smtClean="0"/>
              <a:t>Mains (13)</a:t>
            </a:r>
          </a:p>
          <a:p>
            <a:pPr lvl="1"/>
            <a:r>
              <a:rPr lang="fr-FR" dirty="0" smtClean="0"/>
              <a:t>Surface</a:t>
            </a:r>
            <a:r>
              <a:rPr lang="fr-FR" dirty="0"/>
              <a:t> </a:t>
            </a:r>
            <a:r>
              <a:rPr lang="fr-FR" dirty="0" smtClean="0"/>
              <a:t>et matériel</a:t>
            </a:r>
          </a:p>
          <a:p>
            <a:pPr lvl="2"/>
            <a:r>
              <a:rPr lang="fr-FR" dirty="0" smtClean="0"/>
              <a:t>2 positifs avec BN sur brassards de </a:t>
            </a:r>
            <a:r>
              <a:rPr lang="fr-FR" dirty="0" err="1" smtClean="0"/>
              <a:t>tensiometres</a:t>
            </a:r>
            <a:endParaRPr lang="fr-FR" dirty="0" smtClean="0"/>
          </a:p>
          <a:p>
            <a:pPr lvl="2"/>
            <a:r>
              <a:rPr lang="fr-FR" dirty="0" smtClean="0"/>
              <a:t>Passage à des brassards immergeables, puis à du « patient unique »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97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836712"/>
            <a:ext cx="2478955" cy="286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ABRI</a:t>
            </a:r>
          </a:p>
        </p:txBody>
      </p:sp>
      <p:sp>
        <p:nvSpPr>
          <p:cNvPr id="10243" name="Espace réservé du texte 5"/>
          <p:cNvSpPr>
            <a:spLocks noGrp="1"/>
          </p:cNvSpPr>
          <p:nvPr>
            <p:ph type="body" sz="half" idx="4294967295"/>
          </p:nvPr>
        </p:nvSpPr>
        <p:spPr>
          <a:xfrm>
            <a:off x="0" y="1268413"/>
            <a:ext cx="3810000" cy="4114800"/>
          </a:xfrm>
        </p:spPr>
        <p:txBody>
          <a:bodyPr/>
          <a:lstStyle/>
          <a:p>
            <a:r>
              <a:rPr lang="fr-FR" dirty="0" smtClean="0"/>
              <a:t>20 patients touchés</a:t>
            </a:r>
          </a:p>
          <a:p>
            <a:pPr lvl="1"/>
            <a:r>
              <a:rPr lang="fr-FR" dirty="0" smtClean="0"/>
              <a:t>3 bactériémies</a:t>
            </a:r>
          </a:p>
          <a:p>
            <a:pPr lvl="1"/>
            <a:r>
              <a:rPr lang="fr-FR" dirty="0" smtClean="0"/>
              <a:t>12 AET</a:t>
            </a:r>
          </a:p>
          <a:p>
            <a:pPr lvl="1"/>
            <a:r>
              <a:rPr lang="fr-FR" dirty="0" smtClean="0"/>
              <a:t>1 </a:t>
            </a:r>
            <a:r>
              <a:rPr lang="fr-FR" dirty="0" err="1" smtClean="0"/>
              <a:t>pyélo</a:t>
            </a:r>
            <a:endParaRPr lang="fr-FR" dirty="0" smtClean="0"/>
          </a:p>
          <a:p>
            <a:pPr lvl="1"/>
            <a:r>
              <a:rPr lang="fr-FR" dirty="0" smtClean="0"/>
              <a:t>4 portage</a:t>
            </a:r>
          </a:p>
          <a:p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312645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1" y="4426084"/>
            <a:ext cx="9144000" cy="243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2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souches</a:t>
            </a:r>
          </a:p>
          <a:p>
            <a:pPr lvl="1"/>
            <a:r>
              <a:rPr lang="fr-FR" dirty="0"/>
              <a:t>1 clone épidémique lié au cas index (</a:t>
            </a:r>
            <a:r>
              <a:rPr lang="fr-FR" dirty="0" smtClean="0"/>
              <a:t>14/20)</a:t>
            </a:r>
            <a:endParaRPr lang="fr-FR" dirty="0"/>
          </a:p>
          <a:p>
            <a:pPr lvl="1"/>
            <a:r>
              <a:rPr lang="fr-FR" dirty="0"/>
              <a:t>1 clone </a:t>
            </a:r>
            <a:r>
              <a:rPr lang="fr-FR" dirty="0" smtClean="0"/>
              <a:t>sporadique (6 cas / 4 services)</a:t>
            </a:r>
            <a:endParaRPr lang="fr-FR" dirty="0"/>
          </a:p>
          <a:p>
            <a:endParaRPr lang="fr-FR" dirty="0"/>
          </a:p>
        </p:txBody>
      </p:sp>
      <p:sp>
        <p:nvSpPr>
          <p:cNvPr id="5123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ABRI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085077"/>
            <a:ext cx="3536246" cy="37694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122" y="3093551"/>
            <a:ext cx="3452342" cy="376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Incidence globale régionale des EBLSE / Pour 1 000 JH en MCO</a:t>
            </a:r>
            <a:endParaRPr lang="fr-FR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837162"/>
            <a:ext cx="707331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807"/>
            <a:ext cx="13112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7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ABRI: bilan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09098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3 cellules de crise avec direction + contacts mails/tel</a:t>
            </a:r>
          </a:p>
          <a:p>
            <a:r>
              <a:rPr lang="fr-FR" dirty="0" smtClean="0"/>
              <a:t>2 réunions de service</a:t>
            </a:r>
          </a:p>
          <a:p>
            <a:r>
              <a:rPr lang="fr-FR" dirty="0" smtClean="0"/>
              <a:t>1 évaluation (sollicitée) de l’ARLIN</a:t>
            </a:r>
          </a:p>
          <a:p>
            <a:r>
              <a:rPr lang="fr-FR" dirty="0" smtClean="0"/>
              <a:t>2 audits HM</a:t>
            </a:r>
          </a:p>
          <a:p>
            <a:r>
              <a:rPr lang="fr-FR" dirty="0" smtClean="0"/>
              <a:t>686 prélèvements</a:t>
            </a:r>
          </a:p>
          <a:p>
            <a:r>
              <a:rPr lang="fr-FR" dirty="0" smtClean="0"/>
              <a:t>3 mois de </a:t>
            </a:r>
            <a:r>
              <a:rPr lang="fr-FR" dirty="0" err="1" smtClean="0"/>
              <a:t>cohorting</a:t>
            </a:r>
            <a:r>
              <a:rPr lang="fr-FR" dirty="0" smtClean="0"/>
              <a:t> en réa avec restrictions d’entrées</a:t>
            </a:r>
          </a:p>
          <a:p>
            <a:r>
              <a:rPr lang="fr-FR" dirty="0" smtClean="0"/>
              <a:t>1 mois de </a:t>
            </a:r>
            <a:r>
              <a:rPr lang="fr-FR" dirty="0" err="1" smtClean="0"/>
              <a:t>cohorting</a:t>
            </a:r>
            <a:r>
              <a:rPr lang="fr-FR" dirty="0" smtClean="0"/>
              <a:t> en mal </a:t>
            </a:r>
            <a:r>
              <a:rPr lang="fr-FR" dirty="0" err="1" smtClean="0"/>
              <a:t>inf</a:t>
            </a:r>
            <a:endParaRPr lang="fr-FR" dirty="0" smtClean="0"/>
          </a:p>
          <a:p>
            <a:r>
              <a:rPr lang="fr-FR" dirty="0" smtClean="0"/>
              <a:t>Plusieurs centaines de prélèvements de dépistage</a:t>
            </a:r>
          </a:p>
          <a:p>
            <a:r>
              <a:rPr lang="fr-FR" dirty="0" smtClean="0"/>
              <a:t>Des porteurs et des contacts encore tracés à ce jour</a:t>
            </a:r>
          </a:p>
          <a:p>
            <a:r>
              <a:rPr lang="fr-FR" dirty="0" smtClean="0"/>
              <a:t>1 papier dans MMI</a:t>
            </a:r>
          </a:p>
          <a:p>
            <a:endParaRPr lang="fr-F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445224"/>
            <a:ext cx="6417146" cy="12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5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Augmentation consommation de SHA</a:t>
            </a:r>
          </a:p>
          <a:p>
            <a:pPr lvl="1">
              <a:defRPr/>
            </a:pPr>
            <a:r>
              <a:rPr lang="fr-FR" dirty="0" smtClean="0"/>
              <a:t> +79% pendant l’épisode</a:t>
            </a:r>
          </a:p>
          <a:p>
            <a:pPr>
              <a:defRPr/>
            </a:pPr>
            <a:r>
              <a:rPr lang="fr-FR" dirty="0" smtClean="0"/>
              <a:t>Baisse de consommation des ATB (ajustée à l’activité)</a:t>
            </a:r>
          </a:p>
          <a:p>
            <a:pPr lvl="1">
              <a:defRPr/>
            </a:pPr>
            <a:r>
              <a:rPr lang="fr-FR" dirty="0" smtClean="0"/>
              <a:t>Global: -8%</a:t>
            </a:r>
          </a:p>
          <a:p>
            <a:pPr lvl="1">
              <a:defRPr/>
            </a:pPr>
            <a:r>
              <a:rPr lang="fr-FR" dirty="0" smtClean="0"/>
              <a:t>Carbapénèmes: -7%</a:t>
            </a:r>
          </a:p>
          <a:p>
            <a:pPr lvl="1">
              <a:defRPr/>
            </a:pPr>
            <a:r>
              <a:rPr lang="fr-FR" dirty="0" smtClean="0"/>
              <a:t>Quinolones: -8%</a:t>
            </a:r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ABRI: bilan</a:t>
            </a: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035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Augmentation de consommation de SHA</a:t>
            </a:r>
            <a:endParaRPr lang="fr-FR" dirty="0"/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>
          <a:xfrm>
            <a:off x="533400" y="126876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8448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r-FR" kern="0" smtClean="0"/>
              <a:t>L SHA/1000JH</a:t>
            </a:r>
            <a:endParaRPr lang="fr-FR" kern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151063"/>
            <a:ext cx="74866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6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n’est pas durable……</a:t>
            </a:r>
            <a:endParaRPr lang="fr-FR" dirty="0"/>
          </a:p>
        </p:txBody>
      </p:sp>
      <p:sp>
        <p:nvSpPr>
          <p:cNvPr id="10" name="Espace réservé du contenu 8"/>
          <p:cNvSpPr txBox="1">
            <a:spLocks/>
          </p:cNvSpPr>
          <p:nvPr/>
        </p:nvSpPr>
        <p:spPr>
          <a:xfrm>
            <a:off x="533400" y="126876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18448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r-FR" kern="0" smtClean="0"/>
              <a:t>L SHA/1000JH</a:t>
            </a:r>
            <a:endParaRPr lang="fr-FR" kern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4" y="2120901"/>
            <a:ext cx="74866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èche vers le haut 5"/>
          <p:cNvSpPr/>
          <p:nvPr/>
        </p:nvSpPr>
        <p:spPr bwMode="auto">
          <a:xfrm>
            <a:off x="7028054" y="4077072"/>
            <a:ext cx="288032" cy="194421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z="2400" baseline="300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914177" y="6021288"/>
            <a:ext cx="682159" cy="349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000" tIns="36000" rIns="36000" bIns="3600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EPC</a:t>
            </a:r>
            <a:endParaRPr lang="fr-FR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Flèche vers le haut 4"/>
          <p:cNvSpPr/>
          <p:nvPr/>
        </p:nvSpPr>
        <p:spPr bwMode="auto">
          <a:xfrm>
            <a:off x="4951001" y="4077072"/>
            <a:ext cx="288032" cy="194421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z="2400" baseline="300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53937" y="6021288"/>
            <a:ext cx="682159" cy="349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000" tIns="36000" rIns="36000" bIns="3600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ABRI</a:t>
            </a:r>
            <a:endParaRPr lang="fr-FR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dirty="0" smtClean="0"/>
              <a:t>Episode initial: Contamination de l’environnement sur </a:t>
            </a:r>
            <a:r>
              <a:rPr lang="fr-FR" dirty="0" err="1" smtClean="0"/>
              <a:t>bionettoyage</a:t>
            </a:r>
            <a:r>
              <a:rPr lang="fr-FR" dirty="0" smtClean="0"/>
              <a:t> insuffisant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  <a:p>
            <a:pPr>
              <a:defRPr/>
            </a:pPr>
            <a:endParaRPr lang="fr-FR" dirty="0" smtClean="0"/>
          </a:p>
          <a:p>
            <a:pPr>
              <a:defRPr/>
            </a:pPr>
            <a:r>
              <a:rPr lang="fr-FR" dirty="0" smtClean="0"/>
              <a:t>Mais reprise malgré double BN strict</a:t>
            </a:r>
          </a:p>
          <a:p>
            <a:pPr lvl="1">
              <a:defRPr/>
            </a:pPr>
            <a:r>
              <a:rPr lang="fr-FR" dirty="0" smtClean="0"/>
              <a:t>Nouvelle série de prélèvements, après BN</a:t>
            </a:r>
          </a:p>
          <a:p>
            <a:pPr lvl="1">
              <a:defRPr/>
            </a:pPr>
            <a:r>
              <a:rPr lang="fr-FR" dirty="0" smtClean="0"/>
              <a:t>Persistance ABRI sur velcro des tensiomètres</a:t>
            </a:r>
          </a:p>
          <a:p>
            <a:pPr lvl="1">
              <a:defRPr/>
            </a:pPr>
            <a:r>
              <a:rPr lang="fr-FR" dirty="0" smtClean="0"/>
              <a:t>Autre source non identifiée ?</a:t>
            </a:r>
          </a:p>
          <a:p>
            <a:pPr marL="0" indent="0">
              <a:buNone/>
              <a:defRPr/>
            </a:pPr>
            <a:endParaRPr lang="fr-FR" dirty="0" smtClean="0"/>
          </a:p>
          <a:p>
            <a:pPr lvl="1">
              <a:defRPr/>
            </a:pPr>
            <a:endParaRPr lang="fr-FR" dirty="0"/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ABRI: </a:t>
            </a:r>
            <a:r>
              <a:rPr lang="fr-FR" smtClean="0"/>
              <a:t>hypothèse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088" y="2545661"/>
            <a:ext cx="56769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3851920" y="1916832"/>
            <a:ext cx="782151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427984" y="3455683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2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Dernier cas en aout 2012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Alors, là c’est bon ?</a:t>
            </a:r>
          </a:p>
        </p:txBody>
      </p:sp>
    </p:spTree>
    <p:extLst>
      <p:ext uri="{BB962C8B-B14F-4D97-AF65-F5344CB8AC3E}">
        <p14:creationId xmlns:p14="http://schemas.microsoft.com/office/powerpoint/2010/main" val="1558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Mars/juillet 2014</a:t>
            </a:r>
          </a:p>
          <a:p>
            <a:pPr lvl="1"/>
            <a:r>
              <a:rPr lang="fr-FR" dirty="0" smtClean="0"/>
              <a:t>14 cas à partir d’un index bien identifié</a:t>
            </a:r>
          </a:p>
          <a:p>
            <a:pPr lvl="1"/>
            <a:r>
              <a:rPr lang="fr-FR" dirty="0" smtClean="0"/>
              <a:t>Pas de cas secondaires dans d’autres services</a:t>
            </a:r>
          </a:p>
          <a:p>
            <a:r>
              <a:rPr lang="fr-FR" dirty="0" smtClean="0"/>
              <a:t>Reprise mesures antérieures</a:t>
            </a:r>
          </a:p>
          <a:p>
            <a:pPr lvl="1"/>
            <a:r>
              <a:rPr lang="fr-FR" dirty="0" smtClean="0"/>
              <a:t>Dépistage contacts</a:t>
            </a:r>
          </a:p>
          <a:p>
            <a:pPr lvl="1"/>
            <a:r>
              <a:rPr lang="fr-FR" dirty="0" smtClean="0"/>
              <a:t>Renforcement </a:t>
            </a:r>
            <a:r>
              <a:rPr lang="fr-FR" dirty="0" err="1" smtClean="0"/>
              <a:t>bionettoyage</a:t>
            </a:r>
            <a:r>
              <a:rPr lang="fr-FR" dirty="0" smtClean="0"/>
              <a:t> et HDM</a:t>
            </a:r>
          </a:p>
          <a:p>
            <a:pPr lvl="1"/>
            <a:r>
              <a:rPr lang="fr-FR" dirty="0" smtClean="0"/>
              <a:t>Prélèvements de chambre multiples</a:t>
            </a:r>
          </a:p>
          <a:p>
            <a:r>
              <a:rPr lang="fr-FR" dirty="0" smtClean="0"/>
              <a:t>Premiers résultats</a:t>
            </a:r>
          </a:p>
          <a:p>
            <a:pPr lvl="1"/>
            <a:r>
              <a:rPr lang="fr-FR" dirty="0" smtClean="0"/>
              <a:t>Présence ABRI </a:t>
            </a:r>
          </a:p>
          <a:p>
            <a:pPr lvl="2"/>
            <a:r>
              <a:rPr lang="fr-FR" dirty="0" smtClean="0"/>
              <a:t>Porte savon d’une chambre</a:t>
            </a:r>
          </a:p>
          <a:p>
            <a:pPr lvl="2"/>
            <a:r>
              <a:rPr lang="fr-FR" dirty="0" smtClean="0"/>
              <a:t>Bouche de reprise d’air</a:t>
            </a:r>
          </a:p>
          <a:p>
            <a:r>
              <a:rPr lang="fr-FR" dirty="0" smtClean="0"/>
              <a:t>A suivre….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ce qu’on croyait, jusqu’au 20 mars 2014</a:t>
            </a:r>
            <a:endParaRPr lang="fr-FR" dirty="0"/>
          </a:p>
        </p:txBody>
      </p:sp>
      <p:pic>
        <p:nvPicPr>
          <p:cNvPr id="4" name="Picture 2" descr="C:\Users\serge\Documents\Donnees\Clin\Epidémies\ABRI\abri 14-07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17233"/>
            <a:ext cx="7789617" cy="12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4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 txBox="1">
            <a:spLocks/>
          </p:cNvSpPr>
          <p:nvPr/>
        </p:nvSpPr>
        <p:spPr>
          <a:xfrm>
            <a:off x="228600" y="228600"/>
            <a:ext cx="8915400" cy="7191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4482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4482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4482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4482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4482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4482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4482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84482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kern="0" dirty="0" err="1" smtClean="0"/>
              <a:t>Re</a:t>
            </a:r>
            <a:r>
              <a:rPr lang="fr-FR" kern="0" dirty="0" smtClean="0"/>
              <a:t> le paquet sur le SHA</a:t>
            </a:r>
            <a:endParaRPr lang="fr-FR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44824"/>
            <a:ext cx="8763571" cy="297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lèche vers le haut 8"/>
          <p:cNvSpPr/>
          <p:nvPr/>
        </p:nvSpPr>
        <p:spPr bwMode="auto">
          <a:xfrm>
            <a:off x="3904968" y="4077072"/>
            <a:ext cx="288032" cy="194421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z="2400" baseline="300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0" name="Flèche vers le haut 9"/>
          <p:cNvSpPr/>
          <p:nvPr/>
        </p:nvSpPr>
        <p:spPr bwMode="auto">
          <a:xfrm>
            <a:off x="5765997" y="4077072"/>
            <a:ext cx="288032" cy="194421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z="2400" baseline="300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07904" y="6021288"/>
            <a:ext cx="682159" cy="349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000" tIns="36000" rIns="36000" bIns="3600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ABRI</a:t>
            </a:r>
            <a:endParaRPr lang="fr-FR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52120" y="6021288"/>
            <a:ext cx="682159" cy="349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000" tIns="36000" rIns="36000" bIns="3600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EPC</a:t>
            </a:r>
            <a:endParaRPr lang="fr-FR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lèche vers le haut 13"/>
          <p:cNvSpPr/>
          <p:nvPr/>
        </p:nvSpPr>
        <p:spPr bwMode="auto">
          <a:xfrm>
            <a:off x="7831321" y="4077072"/>
            <a:ext cx="288032" cy="1944216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fr-FR" sz="2400" baseline="3000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34257" y="6021288"/>
            <a:ext cx="682159" cy="349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000" tIns="36000" rIns="36000" bIns="36000" rtlCol="0">
            <a:spAutoFit/>
          </a:bodyPr>
          <a:lstStyle/>
          <a:p>
            <a:pPr eaLnBrk="0" hangingPunct="0"/>
            <a:r>
              <a:rPr lang="fr-FR" dirty="0" smtClean="0">
                <a:solidFill>
                  <a:srgbClr val="000000"/>
                </a:solidFill>
                <a:latin typeface="Calibri" panose="020F0502020204030204" pitchFamily="34" charset="0"/>
              </a:rPr>
              <a:t>ABRI</a:t>
            </a:r>
            <a:endParaRPr lang="fr-FR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Haut Conseil de Santé Publique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Recommandations </a:t>
            </a:r>
            <a:r>
              <a:rPr lang="fr-FR" dirty="0" smtClean="0"/>
              <a:t>2013: </a:t>
            </a:r>
          </a:p>
          <a:p>
            <a:pPr lvl="1"/>
            <a:r>
              <a:rPr lang="fr-FR" dirty="0" smtClean="0"/>
              <a:t>prévention </a:t>
            </a:r>
            <a:r>
              <a:rPr lang="fr-FR" dirty="0"/>
              <a:t>de la transmission croisée des « Bactéries Hautement Résistantes aux antibiotiques émergentes » (</a:t>
            </a:r>
            <a:r>
              <a:rPr lang="fr-FR" dirty="0" err="1"/>
              <a:t>BHRe</a:t>
            </a:r>
            <a:r>
              <a:rPr lang="fr-FR" dirty="0" smtClean="0"/>
              <a:t>)</a:t>
            </a:r>
          </a:p>
          <a:p>
            <a:r>
              <a:rPr lang="fr-FR" dirty="0"/>
              <a:t>L’ABRI n’est pas </a:t>
            </a:r>
            <a:r>
              <a:rPr lang="fr-FR" dirty="0" smtClean="0"/>
              <a:t>compté comme BHR</a:t>
            </a:r>
          </a:p>
          <a:p>
            <a:pPr lvl="1"/>
            <a:r>
              <a:rPr lang="fr-FR" dirty="0" smtClean="0"/>
              <a:t>Probablement car il n’est plus « émergent »</a:t>
            </a:r>
          </a:p>
          <a:p>
            <a:pPr lvl="1"/>
            <a:r>
              <a:rPr lang="fr-FR" dirty="0" smtClean="0"/>
              <a:t>Mais peut être faut il le considérer comme tel si l’on veut contrôler rapidement les épidémies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37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8831" y="3789040"/>
            <a:ext cx="2436877" cy="25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Abri un jour, abri toujours 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Ou</a:t>
            </a:r>
          </a:p>
          <a:p>
            <a:r>
              <a:rPr lang="fr-FR" dirty="0" smtClean="0"/>
              <a:t>Abri c’est fini </a:t>
            </a:r>
            <a:r>
              <a:rPr lang="fr-FR" dirty="0"/>
              <a:t>?</a:t>
            </a:r>
          </a:p>
          <a:p>
            <a:endParaRPr lang="fr-FR" dirty="0"/>
          </a:p>
        </p:txBody>
      </p:sp>
      <p:pic>
        <p:nvPicPr>
          <p:cNvPr id="3074" name="Picture 2" descr="http://unionrepublicaine.fr/wp-content/uploads/2013/07/Capture-d%E2%80%99%C3%A9cran-2013-07-25-%C3%A0-16.55.29.png?b9f8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2880320" cy="13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054" y="3309737"/>
            <a:ext cx="2967056" cy="125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413471" y="4195512"/>
            <a:ext cx="2029637" cy="330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44000" rIns="0" bIns="0" rtlCol="0" anchor="ctr" anchorCtr="0">
            <a:spAutoFit/>
          </a:bodyPr>
          <a:lstStyle/>
          <a:p>
            <a:pPr eaLnBrk="0" hangingPunct="0"/>
            <a:r>
              <a:rPr lang="fr-FR" baseline="30000" dirty="0" smtClean="0">
                <a:solidFill>
                  <a:srgbClr val="000000"/>
                </a:solidFill>
                <a:latin typeface="Viner Hand ITC" panose="03070502030502020203" pitchFamily="66" charset="0"/>
              </a:rPr>
              <a:t>Enfin débarrassé de cet ABRI</a:t>
            </a:r>
            <a:endParaRPr lang="fr-FR" baseline="30000" dirty="0">
              <a:solidFill>
                <a:srgbClr val="000000"/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carbapénémases en 2017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3896722" cy="198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49029" y="6162441"/>
            <a:ext cx="4287467" cy="707886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Sante Publique France</a:t>
            </a:r>
          </a:p>
          <a:p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CNR RATB</a:t>
            </a: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9" y="1435895"/>
            <a:ext cx="4512664" cy="44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225"/>
            <a:ext cx="4368782" cy="28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5211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 smtClean="0"/>
              <a:t>Isoler les porteurs</a:t>
            </a:r>
          </a:p>
          <a:p>
            <a:pPr lvl="0"/>
            <a:r>
              <a:rPr lang="fr-FR" dirty="0" smtClean="0"/>
              <a:t>Arrêter les transferts des porteurs et des contacts </a:t>
            </a:r>
          </a:p>
          <a:p>
            <a:pPr lvl="0"/>
            <a:r>
              <a:rPr lang="fr-FR" dirty="0" smtClean="0"/>
              <a:t>Dépister et isoler les contacts, y compris ceux déjà transférés au moment de la découverte du premier cas</a:t>
            </a:r>
          </a:p>
          <a:p>
            <a:pPr lvl="0"/>
            <a:r>
              <a:rPr lang="fr-FR" dirty="0" smtClean="0"/>
              <a:t>Regrouper les patients dans 3 secteurs distincts avec du personnel dédié </a:t>
            </a:r>
          </a:p>
          <a:p>
            <a:pPr lvl="1"/>
            <a:r>
              <a:rPr lang="fr-FR" dirty="0" smtClean="0"/>
              <a:t>- patients porteurs (« secteur des cas »)</a:t>
            </a:r>
          </a:p>
          <a:p>
            <a:pPr lvl="1"/>
            <a:r>
              <a:rPr lang="fr-FR" dirty="0" smtClean="0"/>
              <a:t>- patients contacts (« secteur des contacts »)</a:t>
            </a:r>
          </a:p>
          <a:p>
            <a:pPr lvl="1"/>
            <a:r>
              <a:rPr lang="fr-FR" dirty="0" smtClean="0"/>
              <a:t>- nouveaux admis (« secteur indemne »)</a:t>
            </a:r>
          </a:p>
          <a:p>
            <a:pPr lvl="0"/>
            <a:r>
              <a:rPr lang="fr-FR" dirty="0" smtClean="0"/>
              <a:t> Dépister les contacts 1 fois/semaine jusqu’à leur sortie</a:t>
            </a:r>
          </a:p>
          <a:p>
            <a:pPr lvl="0"/>
            <a:r>
              <a:rPr lang="fr-FR" dirty="0" smtClean="0"/>
              <a:t> Identifier les réadmissions des cas et des contacts</a:t>
            </a:r>
          </a:p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En résumé: épidémie BMR =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2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352928" cy="543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Haut Conseil de Santé </a:t>
            </a:r>
            <a:r>
              <a:rPr lang="fr-FR" dirty="0" smtClean="0"/>
              <a:t>Publique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1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412776"/>
            <a:ext cx="8352929" cy="56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Haut Conseil de Santé </a:t>
            </a:r>
            <a:r>
              <a:rPr lang="fr-FR" dirty="0" smtClean="0"/>
              <a:t>Publique 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19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1- résistance = effet 2</a:t>
            </a:r>
            <a:r>
              <a:rPr lang="fr-FR" baseline="30000" dirty="0"/>
              <a:t>nd</a:t>
            </a:r>
            <a:r>
              <a:rPr lang="fr-FR" dirty="0"/>
              <a:t> le plus fréquent des ATB</a:t>
            </a:r>
          </a:p>
          <a:p>
            <a:r>
              <a:rPr lang="fr-FR" dirty="0"/>
              <a:t>2- moins </a:t>
            </a:r>
            <a:r>
              <a:rPr lang="fr-FR" dirty="0" smtClean="0"/>
              <a:t>d’ATB = </a:t>
            </a:r>
            <a:r>
              <a:rPr lang="fr-FR" dirty="0"/>
              <a:t>moins de </a:t>
            </a:r>
            <a:r>
              <a:rPr lang="fr-FR" dirty="0" smtClean="0"/>
              <a:t>résistance</a:t>
            </a:r>
          </a:p>
          <a:p>
            <a:r>
              <a:rPr lang="fr-FR" dirty="0" smtClean="0"/>
              <a:t>3- mieux utiliser les ATB </a:t>
            </a:r>
            <a:r>
              <a:rPr lang="fr-FR" dirty="0"/>
              <a:t> = moins de résistance</a:t>
            </a:r>
          </a:p>
          <a:p>
            <a:r>
              <a:rPr lang="fr-FR" dirty="0" smtClean="0"/>
              <a:t>4- le contrôle d’une épidémie à BHR est d’autant plus facile qu’on agit vite</a:t>
            </a:r>
          </a:p>
          <a:p>
            <a:r>
              <a:rPr lang="fr-FR" dirty="0" smtClean="0"/>
              <a:t>5- les </a:t>
            </a:r>
            <a:r>
              <a:rPr lang="fr-FR" dirty="0" err="1" smtClean="0"/>
              <a:t>recos</a:t>
            </a:r>
            <a:r>
              <a:rPr lang="fr-FR" dirty="0" smtClean="0"/>
              <a:t> du HCSP sur les BHR sont en cours d’actualisation</a:t>
            </a:r>
            <a:endParaRPr lang="fr-FR" dirty="0"/>
          </a:p>
        </p:txBody>
      </p:sp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Conclusions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322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Poids de la </a:t>
            </a:r>
            <a:r>
              <a:rPr lang="fr-FR" dirty="0" err="1" smtClean="0"/>
              <a:t>multirésistance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Estimations pour 2050 si la tendance actuelle continue</a:t>
            </a:r>
          </a:p>
          <a:p>
            <a:pPr lvl="1"/>
            <a:r>
              <a:rPr lang="fr-FR" dirty="0" smtClean="0"/>
              <a:t>10 millions DC/an</a:t>
            </a:r>
          </a:p>
          <a:p>
            <a:pPr lvl="1"/>
            <a:r>
              <a:rPr lang="fr-FR" dirty="0" smtClean="0"/>
              <a:t>100 000 milliards de $ /an (~le PIB annuel de la terre)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755576" y="5373216"/>
            <a:ext cx="705678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</a:rPr>
              <a:t>The Review on Antimicrobial Resistance, Chaired by Jim O’Neill</a:t>
            </a:r>
          </a:p>
          <a:p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</a:rPr>
              <a:t>Tackling a global health crisis: initial steps, </a:t>
            </a:r>
            <a:r>
              <a:rPr lang="en-US" sz="1600" b="1" dirty="0" err="1">
                <a:solidFill>
                  <a:schemeClr val="lt1"/>
                </a:solidFill>
                <a:latin typeface="Calibri" panose="020F0502020204030204" pitchFamily="34" charset="0"/>
              </a:rPr>
              <a:t>fevrier</a:t>
            </a:r>
            <a:r>
              <a:rPr lang="en-US" sz="1600" b="1" dirty="0">
                <a:solidFill>
                  <a:schemeClr val="lt1"/>
                </a:solidFill>
                <a:latin typeface="Calibri" panose="020F0502020204030204" pitchFamily="34" charset="0"/>
              </a:rPr>
              <a:t> 2015</a:t>
            </a:r>
            <a:endParaRPr lang="fr-FR" sz="1600" b="1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0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Épidémiologie « classique » des BMR hospitalières</a:t>
            </a:r>
          </a:p>
          <a:p>
            <a:r>
              <a:rPr lang="fr-FR" dirty="0" smtClean="0"/>
              <a:t>Pression de colonisation = </a:t>
            </a:r>
            <a:r>
              <a:rPr lang="fr-FR" b="1" dirty="0" smtClean="0">
                <a:solidFill>
                  <a:srgbClr val="FF0000"/>
                </a:solidFill>
              </a:rPr>
              <a:t>transmission croisée </a:t>
            </a:r>
            <a:r>
              <a:rPr lang="fr-FR" b="1" dirty="0" err="1" smtClean="0">
                <a:solidFill>
                  <a:srgbClr val="FF0000"/>
                </a:solidFill>
              </a:rPr>
              <a:t>manuportée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SARM et ERV</a:t>
            </a:r>
          </a:p>
          <a:p>
            <a:pPr lvl="1"/>
            <a:r>
              <a:rPr lang="fr-FR" dirty="0" smtClean="0"/>
              <a:t>+/- Entérobactéries BLSE, </a:t>
            </a:r>
            <a:r>
              <a:rPr lang="fr-FR" i="1" dirty="0" smtClean="0"/>
              <a:t>A </a:t>
            </a:r>
            <a:r>
              <a:rPr lang="fr-FR" i="1" dirty="0" err="1" smtClean="0"/>
              <a:t>baumannii</a:t>
            </a:r>
            <a:endParaRPr lang="fr-FR" i="1" dirty="0" smtClean="0"/>
          </a:p>
          <a:p>
            <a:r>
              <a:rPr lang="fr-FR" dirty="0" smtClean="0"/>
              <a:t>Pression de sélection antibiotique = </a:t>
            </a:r>
            <a:r>
              <a:rPr lang="fr-FR" b="1" dirty="0">
                <a:solidFill>
                  <a:srgbClr val="FF0000"/>
                </a:solidFill>
              </a:rPr>
              <a:t>émergence de la résistance sous traitement</a:t>
            </a:r>
          </a:p>
          <a:p>
            <a:pPr lvl="1"/>
            <a:r>
              <a:rPr lang="fr-FR" dirty="0" smtClean="0"/>
              <a:t>Entérobactéries Case </a:t>
            </a:r>
            <a:r>
              <a:rPr lang="fr-FR" dirty="0" err="1" smtClean="0"/>
              <a:t>déréprimées</a:t>
            </a:r>
            <a:endParaRPr lang="fr-FR" dirty="0" smtClean="0"/>
          </a:p>
          <a:p>
            <a:pPr lvl="1"/>
            <a:r>
              <a:rPr lang="fr-FR" i="1" dirty="0" smtClean="0"/>
              <a:t>P. </a:t>
            </a:r>
            <a:r>
              <a:rPr lang="fr-FR" i="1" dirty="0" err="1" smtClean="0"/>
              <a:t>aeruginosa</a:t>
            </a:r>
            <a:r>
              <a:rPr lang="fr-FR" i="1" dirty="0" smtClean="0"/>
              <a:t> </a:t>
            </a:r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Bactéries </a:t>
            </a:r>
            <a:r>
              <a:rPr lang="fr-FR" dirty="0" err="1"/>
              <a:t>multirésistantes</a:t>
            </a:r>
            <a:endParaRPr lang="fr-FR" dirty="0"/>
          </a:p>
        </p:txBody>
      </p:sp>
      <p:sp>
        <p:nvSpPr>
          <p:cNvPr id="954372" name="Rectangle 4"/>
          <p:cNvSpPr>
            <a:spLocks noChangeArrowheads="1"/>
          </p:cNvSpPr>
          <p:nvPr/>
        </p:nvSpPr>
        <p:spPr bwMode="auto">
          <a:xfrm>
            <a:off x="6911975" y="6553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1400" b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uvelle présentation">
  <a:themeElements>
    <a:clrScheme name="Nouvelle présentatio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Nouvelle présentation">
      <a:majorFont>
        <a:latin typeface="Arial Narrow"/>
        <a:ea typeface="ＭＳ Ｐゴシック"/>
        <a:cs typeface="ＭＳ Ｐゴシック"/>
      </a:majorFont>
      <a:minorFont>
        <a:latin typeface="Arial Narrow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9590</TotalTime>
  <Words>2470</Words>
  <Application>Microsoft Office PowerPoint</Application>
  <PresentationFormat>Affichage à l'écran (4:3)</PresentationFormat>
  <Paragraphs>599</Paragraphs>
  <Slides>73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73</vt:i4>
      </vt:variant>
    </vt:vector>
  </HeadingPairs>
  <TitlesOfParts>
    <vt:vector size="75" baseType="lpstr">
      <vt:lpstr>Concourse</vt:lpstr>
      <vt:lpstr>Nouvelle présentation</vt:lpstr>
      <vt:lpstr>Politique antibiotique Gestion d’une épidémie à BMR</vt:lpstr>
      <vt:lpstr>Première partie</vt:lpstr>
      <vt:lpstr>Présentation PowerPoint</vt:lpstr>
      <vt:lpstr>ATB et BMR</vt:lpstr>
      <vt:lpstr>Le problème aujourd’hui: les BLSE</vt:lpstr>
      <vt:lpstr>Incidence globale régionale des EBLSE / Pour 1 000 JH en MCO</vt:lpstr>
      <vt:lpstr>Les carbapénémases en 2017</vt:lpstr>
      <vt:lpstr>Poids de la multirésistance</vt:lpstr>
      <vt:lpstr>Bactéries multirésistantes</vt:lpstr>
      <vt:lpstr>FdR de Coli BLSE à Paris</vt:lpstr>
      <vt:lpstr>FdR de BGN IMP-R à Paris</vt:lpstr>
      <vt:lpstr>La ville, les voyages, les EHPAD etc…..</vt:lpstr>
      <vt:lpstr>Escherichia coli: ville + EHPAD, France 2015 </vt:lpstr>
      <vt:lpstr>Coli BLSE en EHPAD</vt:lpstr>
      <vt:lpstr>Une BLSE en souvenir de voyage</vt:lpstr>
      <vt:lpstr>Pourquoi agir sur les antibiotiques ?</vt:lpstr>
      <vt:lpstr>Consommation ATB en ville, UE, 2017</vt:lpstr>
      <vt:lpstr>Consommation ATB à l’hôpital, UE, 2017</vt:lpstr>
      <vt:lpstr>Consommation ATB, France, 2017, par type d’établissement, en DDJ/1000 JH</vt:lpstr>
      <vt:lpstr>Présentation PowerPoint</vt:lpstr>
      <vt:lpstr>Consommation en antibiotiques ATB-RAISIN, 2017</vt:lpstr>
      <vt:lpstr>Consommation en antibiotiques ATB-RAISIN, 2017</vt:lpstr>
      <vt:lpstr>Consommation en antibiotiques ATB-RAISIN, 2017 </vt:lpstr>
      <vt:lpstr>Déterminants régionaux</vt:lpstr>
      <vt:lpstr>Meilleur usage</vt:lpstr>
      <vt:lpstr>Message(s) à faire passer aux collègues: réévaluer !</vt:lpstr>
      <vt:lpstr>Effets attendus du raccourcissement des durées de traitement</vt:lpstr>
      <vt:lpstr>Prioriser les actions</vt:lpstr>
      <vt:lpstr>Prioriser les actions locales</vt:lpstr>
      <vt:lpstr>Prioriser les actions locales: niveau patient</vt:lpstr>
      <vt:lpstr>Exemple: politique ATB Tourcoing</vt:lpstr>
      <vt:lpstr>Exemple: conseil en ATB Tourcoing</vt:lpstr>
      <vt:lpstr>Exemple: conseil en ATB Tourcoing</vt:lpstr>
      <vt:lpstr>Evolution de consommation en MCO (en équivalent DDJ2018)</vt:lpstr>
      <vt:lpstr>Indicateurs de bon usage</vt:lpstr>
      <vt:lpstr>Il n’y a plus d’indicateur obligatoire</vt:lpstr>
      <vt:lpstr>7j ou moins pour les pneumonies:</vt:lpstr>
      <vt:lpstr>Deuxième partie</vt:lpstr>
      <vt:lpstr>Contexte</vt:lpstr>
      <vt:lpstr>Contexte</vt:lpstr>
      <vt:lpstr>Quelles précautions prenez vous d’emblée ?</vt:lpstr>
      <vt:lpstr>Ce qui a été fait: </vt:lpstr>
      <vt:lpstr>Circulaire EPC importées 3/12/10</vt:lpstr>
      <vt:lpstr>1ère phase</vt:lpstr>
      <vt:lpstr>Le début de l’épidémie</vt:lpstr>
      <vt:lpstr>Quelles mesures proposez vous ?</vt:lpstr>
      <vt:lpstr>Quelles mesures proposez vous ?</vt:lpstr>
      <vt:lpstr>L’ABRI n’est pas dans la liste des BHR</vt:lpstr>
      <vt:lpstr>L’ABRI n’est pas dans la liste des BHR</vt:lpstr>
      <vt:lpstr>Autres mesures mises en place</vt:lpstr>
      <vt:lpstr>Résultat des investigations</vt:lpstr>
      <vt:lpstr>Alors, c’est gagné ?</vt:lpstr>
      <vt:lpstr>Bien sur que non !</vt:lpstr>
      <vt:lpstr>2ème phase</vt:lpstr>
      <vt:lpstr>Que proposez vous ?</vt:lpstr>
      <vt:lpstr>Que proposez vous ?</vt:lpstr>
      <vt:lpstr>Mesures prises</vt:lpstr>
      <vt:lpstr>ABRI</vt:lpstr>
      <vt:lpstr>ABRI</vt:lpstr>
      <vt:lpstr>ABRI: bilan</vt:lpstr>
      <vt:lpstr>ABRI: bilan</vt:lpstr>
      <vt:lpstr>Augmentation de consommation de SHA</vt:lpstr>
      <vt:lpstr>Qui n’est pas durable……</vt:lpstr>
      <vt:lpstr>ABRI: hypothèse </vt:lpstr>
      <vt:lpstr>Dernier cas en aout 2012 </vt:lpstr>
      <vt:lpstr>C’est ce qu’on croyait, jusqu’au 20 mars 2014</vt:lpstr>
      <vt:lpstr>Présentation PowerPoint</vt:lpstr>
      <vt:lpstr>Haut Conseil de Santé Publique</vt:lpstr>
      <vt:lpstr>Conclusion</vt:lpstr>
      <vt:lpstr>En résumé: épidémie BMR =</vt:lpstr>
      <vt:lpstr>Haut Conseil de Santé Publique 2013</vt:lpstr>
      <vt:lpstr>Haut Conseil de Santé Publique 2013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serge alfandari</cp:lastModifiedBy>
  <cp:revision>867</cp:revision>
  <dcterms:created xsi:type="dcterms:W3CDTF">2010-11-21T17:00:31Z</dcterms:created>
  <dcterms:modified xsi:type="dcterms:W3CDTF">2019-05-24T06:30:46Z</dcterms:modified>
</cp:coreProperties>
</file>